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9" r:id="rId5"/>
    <p:sldId id="257" r:id="rId6"/>
    <p:sldId id="258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1.jpeg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109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1275" y="5033645"/>
            <a:ext cx="1308100" cy="644525"/>
          </a:xfrm>
        </p:spPr>
        <p:txBody>
          <a:bodyPr/>
          <a:lstStyle/>
          <a:p>
            <a:r>
              <a:rPr lang="zh-CN" altLang="en-US" sz="120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整理：麻宇鑫</a:t>
            </a:r>
            <a:endParaRPr lang="zh-CN" altLang="en-US" sz="120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2019-4-19</a:t>
            </a:r>
            <a:endParaRPr lang="en-US" altLang="zh-CN" sz="120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7025" y="883920"/>
            <a:ext cx="736600" cy="33731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dist"/>
            <a:r>
              <a:rPr lang="zh-CN" altLang="en-US" sz="3600">
                <a:ln w="12700" cmpd="sng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63500" dist="50800" dir="16200000">
                    <a:schemeClr val="accent4">
                      <a:lumMod val="40000"/>
                      <a:lumOff val="60000"/>
                      <a:alpha val="50000"/>
                    </a:schemeClr>
                  </a:innerShdw>
                </a:effectLst>
                <a:sym typeface="+mn-ea"/>
              </a:rPr>
              <a:t>网络运维</a:t>
            </a:r>
            <a:endParaRPr lang="zh-CN" altLang="en-US" sz="3600">
              <a:ln w="12700" cmpd="sng">
                <a:solidFill>
                  <a:srgbClr val="FFFF00"/>
                </a:solidFill>
                <a:prstDash val="solid"/>
              </a:ln>
              <a:solidFill>
                <a:srgbClr val="FFFFFF"/>
              </a:solidFill>
              <a:effectLst>
                <a:innerShdw blurRad="63500" dist="50800" dir="16200000">
                  <a:schemeClr val="accent4">
                    <a:lumMod val="40000"/>
                    <a:lumOff val="60000"/>
                    <a:alpha val="50000"/>
                  </a:schemeClr>
                </a:innerShdw>
              </a:effectLst>
              <a:sym typeface="+mn-ea"/>
            </a:endParaRPr>
          </a:p>
        </p:txBody>
      </p:sp>
      <p:pic>
        <p:nvPicPr>
          <p:cNvPr id="4" name="图片 3" descr="网络运维必备-1"/>
          <p:cNvPicPr>
            <a:picLocks noChangeAspect="1"/>
          </p:cNvPicPr>
          <p:nvPr/>
        </p:nvPicPr>
        <p:blipFill>
          <a:blip r:embed="rId2">
            <a:lum bright="12000" contrast="-2000"/>
          </a:blip>
          <a:stretch>
            <a:fillRect/>
          </a:stretch>
        </p:blipFill>
        <p:spPr>
          <a:xfrm>
            <a:off x="1339850" y="28575"/>
            <a:ext cx="10852150" cy="6800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91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330" y="1607185"/>
            <a:ext cx="1291590" cy="3643630"/>
          </a:xfrm>
        </p:spPr>
        <p:txBody>
          <a:bodyPr vert="eaVert"/>
          <a:p>
            <a:pPr algn="dist"/>
            <a:r>
              <a:rPr lang="zh-CN" altLang="en-US" sz="6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主要内容</a:t>
            </a:r>
            <a:endParaRPr lang="zh-CN" altLang="en-US" sz="6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3180" y="1438910"/>
            <a:ext cx="6263640" cy="3974465"/>
          </a:xfrm>
        </p:spPr>
        <p:txBody>
          <a:bodyPr/>
          <a:p>
            <a:r>
              <a:rPr lang="zh-CN" altLang="en-US" sz="3200" b="1">
                <a:solidFill>
                  <a:schemeClr val="tx1"/>
                </a:solidFill>
              </a:rPr>
              <a:t>了解物理层网络常识</a:t>
            </a:r>
            <a:endParaRPr lang="zh-CN" altLang="en-US" sz="3200" b="1">
              <a:solidFill>
                <a:schemeClr val="tx1"/>
              </a:solidFill>
            </a:endParaRPr>
          </a:p>
          <a:p>
            <a:r>
              <a:rPr lang="zh-CN" altLang="en-US" sz="3200" b="1">
                <a:solidFill>
                  <a:schemeClr val="tx1"/>
                </a:solidFill>
              </a:rPr>
              <a:t>掌握数据链路层配置</a:t>
            </a:r>
            <a:endParaRPr lang="zh-CN" altLang="en-US" sz="3200" b="1">
              <a:solidFill>
                <a:schemeClr val="tx1"/>
              </a:solidFill>
            </a:endParaRPr>
          </a:p>
          <a:p>
            <a:r>
              <a:rPr lang="zh-CN" altLang="en-US" sz="3200" b="1">
                <a:solidFill>
                  <a:schemeClr val="tx1"/>
                </a:solidFill>
              </a:rPr>
              <a:t>掌握网络层常用配置</a:t>
            </a:r>
            <a:endParaRPr lang="zh-CN" altLang="en-US" sz="3200" b="1">
              <a:solidFill>
                <a:schemeClr val="tx1"/>
              </a:solidFill>
            </a:endParaRPr>
          </a:p>
          <a:p>
            <a:r>
              <a:rPr lang="zh-CN" altLang="en-US" sz="3200" b="1">
                <a:solidFill>
                  <a:schemeClr val="tx1"/>
                </a:solidFill>
              </a:rPr>
              <a:t>掌握传输层常用配置</a:t>
            </a:r>
            <a:endParaRPr lang="zh-CN" altLang="en-US" sz="3200" b="1">
              <a:solidFill>
                <a:schemeClr val="tx1"/>
              </a:solidFill>
            </a:endParaRPr>
          </a:p>
          <a:p>
            <a:r>
              <a:rPr lang="zh-CN" altLang="en-US" sz="3200" b="1">
                <a:solidFill>
                  <a:schemeClr val="tx1"/>
                </a:solidFill>
              </a:rPr>
              <a:t>了解市场主流网络设备</a:t>
            </a:r>
            <a:endParaRPr lang="zh-CN" altLang="en-US" sz="3200" b="1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52000">
              <a:schemeClr val="accent1">
                <a:lumMod val="60000"/>
                <a:lumOff val="40000"/>
              </a:schemeClr>
            </a:gs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2060"/>
                </a:solidFill>
              </a:rPr>
              <a:t>物理层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 sz="2800" b="1">
                <a:solidFill>
                  <a:schemeClr val="tx1"/>
                </a:solidFill>
              </a:rPr>
              <a:t>代表设备：</a:t>
            </a:r>
            <a:r>
              <a:rPr lang="zh-CN" altLang="en-US" sz="2800">
                <a:solidFill>
                  <a:schemeClr val="tx1"/>
                </a:solidFill>
              </a:rPr>
              <a:t>网卡、串口、双绞线、光纤</a:t>
            </a:r>
            <a:endParaRPr lang="zh-CN" altLang="en-US" sz="2800">
              <a:solidFill>
                <a:schemeClr val="tx1"/>
              </a:solidFill>
            </a:endParaRPr>
          </a:p>
          <a:p>
            <a:r>
              <a:rPr lang="zh-CN" altLang="en-US" sz="2800" b="1">
                <a:solidFill>
                  <a:schemeClr val="tx1"/>
                </a:solidFill>
              </a:rPr>
              <a:t>网     卡：</a:t>
            </a:r>
            <a:r>
              <a:rPr lang="zh-CN" altLang="en-US" sz="2800">
                <a:solidFill>
                  <a:schemeClr val="tx1"/>
                </a:solidFill>
              </a:rPr>
              <a:t>有线、无线</a:t>
            </a:r>
            <a:endParaRPr lang="zh-CN" altLang="en-US" sz="2800">
              <a:solidFill>
                <a:schemeClr val="tx1"/>
              </a:solidFill>
            </a:endParaRPr>
          </a:p>
          <a:p>
            <a:r>
              <a:rPr lang="zh-CN" altLang="en-US" sz="2800" b="1">
                <a:solidFill>
                  <a:schemeClr val="tx1"/>
                </a:solidFill>
              </a:rPr>
              <a:t>串     口：</a:t>
            </a:r>
            <a:r>
              <a:rPr lang="en-US" altLang="zh-CN" sz="2800">
                <a:solidFill>
                  <a:schemeClr val="tx1"/>
                </a:solidFill>
              </a:rPr>
              <a:t>RS232</a:t>
            </a:r>
            <a:endParaRPr lang="zh-CN" altLang="en-US" sz="2800">
              <a:solidFill>
                <a:schemeClr val="tx1"/>
              </a:solidFill>
            </a:endParaRPr>
          </a:p>
          <a:p>
            <a:r>
              <a:rPr lang="zh-CN" altLang="en-US" sz="2800" b="1">
                <a:solidFill>
                  <a:schemeClr val="tx1"/>
                </a:solidFill>
              </a:rPr>
              <a:t>双 绞 线：</a:t>
            </a:r>
            <a:r>
              <a:rPr lang="zh-CN" altLang="en-US" sz="2800">
                <a:solidFill>
                  <a:schemeClr val="tx1"/>
                </a:solidFill>
              </a:rPr>
              <a:t>直通、双反</a:t>
            </a:r>
            <a:endParaRPr lang="zh-CN" altLang="en-US" sz="2800">
              <a:solidFill>
                <a:schemeClr val="tx1"/>
              </a:solidFill>
            </a:endParaRPr>
          </a:p>
          <a:p>
            <a:r>
              <a:rPr lang="zh-CN" altLang="en-US" sz="2800" b="1">
                <a:solidFill>
                  <a:schemeClr val="tx1"/>
                </a:solidFill>
              </a:rPr>
              <a:t>光     纤：</a:t>
            </a:r>
            <a:r>
              <a:rPr lang="en-US" altLang="zh-CN" sz="2800">
                <a:solidFill>
                  <a:schemeClr val="tx1"/>
                </a:solidFill>
              </a:rPr>
              <a:t>SC</a:t>
            </a:r>
            <a:r>
              <a:rPr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LC</a:t>
            </a:r>
            <a:r>
              <a:rPr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FC</a:t>
            </a:r>
            <a:r>
              <a:rPr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ST</a:t>
            </a:r>
            <a:r>
              <a:rPr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MT-RJ</a:t>
            </a:r>
            <a:endParaRPr lang="en-US" altLang="zh-CN" sz="28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56000">
              <a:srgbClr val="BED7EF">
                <a:alpha val="100000"/>
              </a:srgb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2060"/>
                </a:solidFill>
              </a:rPr>
              <a:t>数据链路层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800" b="1">
                <a:solidFill>
                  <a:schemeClr val="tx1"/>
                </a:solidFill>
              </a:rPr>
              <a:t>代表设备：</a:t>
            </a:r>
            <a:r>
              <a:rPr sz="2800">
                <a:solidFill>
                  <a:schemeClr val="tx1"/>
                </a:solidFill>
              </a:rPr>
              <a:t>交换机</a:t>
            </a:r>
            <a:endParaRPr lang="en-US" altLang="zh-CN" sz="2800" b="1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</a:rPr>
              <a:t>VLAN</a:t>
            </a:r>
            <a:r>
              <a:rPr sz="2800" b="1">
                <a:solidFill>
                  <a:schemeClr val="tx1"/>
                </a:solidFill>
              </a:rPr>
              <a:t>：</a:t>
            </a:r>
            <a:r>
              <a:rPr sz="2800">
                <a:solidFill>
                  <a:schemeClr val="tx1"/>
                </a:solidFill>
              </a:rPr>
              <a:t>虚拟局域网</a:t>
            </a:r>
            <a:endParaRPr sz="2800" b="1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</a:rPr>
              <a:t>STP</a:t>
            </a:r>
            <a:r>
              <a:rPr sz="2800" b="1">
                <a:solidFill>
                  <a:schemeClr val="tx1"/>
                </a:solidFill>
              </a:rPr>
              <a:t>：</a:t>
            </a:r>
            <a:r>
              <a:rPr sz="2800">
                <a:solidFill>
                  <a:schemeClr val="tx1"/>
                </a:solidFill>
              </a:rPr>
              <a:t>生成树协议，防止广播风暴</a:t>
            </a:r>
            <a:endParaRPr sz="2800" b="1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  <a:sym typeface="+mn-ea"/>
              </a:rPr>
              <a:t>Trunk</a:t>
            </a:r>
            <a:r>
              <a:rPr sz="2800" b="1">
                <a:solidFill>
                  <a:schemeClr val="tx1"/>
                </a:solidFill>
                <a:sym typeface="+mn-ea"/>
              </a:rPr>
              <a:t>：</a:t>
            </a:r>
            <a:r>
              <a:rPr sz="2800">
                <a:solidFill>
                  <a:schemeClr val="tx1"/>
                </a:solidFill>
                <a:sym typeface="+mn-ea"/>
              </a:rPr>
              <a:t>用于物理设备间的多个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VALN</a:t>
            </a:r>
            <a:r>
              <a:rPr sz="2800">
                <a:solidFill>
                  <a:schemeClr val="tx1"/>
                </a:solidFill>
                <a:sym typeface="+mn-ea"/>
              </a:rPr>
              <a:t>传输协议</a:t>
            </a:r>
            <a:endParaRPr sz="2800" b="1">
              <a:solidFill>
                <a:schemeClr val="tx1"/>
              </a:solidFill>
            </a:endParaRPr>
          </a:p>
          <a:p>
            <a:r>
              <a:rPr sz="2800" b="1">
                <a:solidFill>
                  <a:schemeClr val="tx1"/>
                </a:solidFill>
              </a:rPr>
              <a:t>聚合链路：</a:t>
            </a:r>
            <a:r>
              <a:rPr sz="2800">
                <a:solidFill>
                  <a:schemeClr val="tx1"/>
                </a:solidFill>
              </a:rPr>
              <a:t>将两个相同设备间的多条物理线路组成逻辑链路</a:t>
            </a:r>
            <a:endParaRPr sz="28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58000">
              <a:schemeClr val="accent1">
                <a:lumMod val="60000"/>
                <a:lumOff val="40000"/>
              </a:schemeClr>
            </a:gs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2060"/>
                </a:solidFill>
              </a:rPr>
              <a:t>网络层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>
                <a:solidFill>
                  <a:schemeClr val="tx1"/>
                </a:solidFill>
              </a:rPr>
              <a:t>代表设备：</a:t>
            </a:r>
            <a:r>
              <a:rPr lang="zh-CN" altLang="en-US" sz="2800">
                <a:solidFill>
                  <a:schemeClr val="tx1"/>
                </a:solidFill>
              </a:rPr>
              <a:t>路由器</a:t>
            </a:r>
            <a:endParaRPr lang="zh-CN" altLang="en-US" sz="2800">
              <a:solidFill>
                <a:schemeClr val="tx1"/>
              </a:solidFill>
            </a:endParaRPr>
          </a:p>
          <a:p>
            <a:r>
              <a:rPr lang="zh-CN" altLang="en-US" sz="2800" b="1">
                <a:solidFill>
                  <a:schemeClr val="tx1"/>
                </a:solidFill>
              </a:rPr>
              <a:t>路由表：</a:t>
            </a:r>
            <a:r>
              <a:rPr lang="zh-CN" altLang="en-US" sz="2800">
                <a:solidFill>
                  <a:schemeClr val="tx1"/>
                </a:solidFill>
              </a:rPr>
              <a:t>静态路由表、动态路由表</a:t>
            </a:r>
            <a:endParaRPr lang="zh-CN" altLang="en-US" sz="2800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</a:rPr>
              <a:t>IP</a:t>
            </a:r>
            <a:r>
              <a:rPr sz="2800" b="1">
                <a:solidFill>
                  <a:schemeClr val="tx1"/>
                </a:solidFill>
              </a:rPr>
              <a:t>配置：</a:t>
            </a:r>
            <a:r>
              <a:rPr sz="2800">
                <a:solidFill>
                  <a:schemeClr val="tx1"/>
                </a:solidFill>
              </a:rPr>
              <a:t>路由器、</a:t>
            </a:r>
            <a:r>
              <a:rPr lang="en-US" altLang="zh-CN" sz="2800">
                <a:solidFill>
                  <a:schemeClr val="tx1"/>
                </a:solidFill>
              </a:rPr>
              <a:t>VLAN</a:t>
            </a:r>
            <a:r>
              <a:rPr sz="2800">
                <a:solidFill>
                  <a:schemeClr val="tx1"/>
                </a:solidFill>
              </a:rPr>
              <a:t>、终端</a:t>
            </a:r>
            <a:endParaRPr sz="2800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  <a:sym typeface="+mn-ea"/>
              </a:rPr>
              <a:t>ICMP</a:t>
            </a:r>
            <a:r>
              <a:rPr sz="2800" b="1">
                <a:solidFill>
                  <a:schemeClr val="tx1"/>
                </a:solidFill>
                <a:sym typeface="+mn-ea"/>
              </a:rPr>
              <a:t>：</a:t>
            </a:r>
            <a:r>
              <a:rPr sz="2800">
                <a:solidFill>
                  <a:schemeClr val="tx1"/>
                </a:solidFill>
                <a:sym typeface="+mn-ea"/>
              </a:rPr>
              <a:t>网际信息传输协议</a:t>
            </a:r>
            <a:endParaRPr lang="en-US" altLang="zh-CN" sz="2800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  <a:sym typeface="+mn-ea"/>
              </a:rPr>
              <a:t>IGMP</a:t>
            </a:r>
            <a:r>
              <a:rPr sz="2800" b="1">
                <a:solidFill>
                  <a:schemeClr val="tx1"/>
                </a:solidFill>
                <a:sym typeface="+mn-ea"/>
              </a:rPr>
              <a:t>：</a:t>
            </a:r>
            <a:r>
              <a:rPr sz="2800">
                <a:solidFill>
                  <a:schemeClr val="tx1"/>
                </a:solidFill>
                <a:sym typeface="+mn-ea"/>
              </a:rPr>
              <a:t>网络组传输协议</a:t>
            </a:r>
            <a:endParaRPr lang="en-US" altLang="zh-CN" sz="2800" b="1"/>
          </a:p>
          <a:p>
            <a:r>
              <a:rPr lang="en-US" altLang="zh-CN" sz="2800" b="1">
                <a:solidFill>
                  <a:schemeClr val="tx1"/>
                </a:solidFill>
              </a:rPr>
              <a:t>RARP</a:t>
            </a:r>
            <a:r>
              <a:rPr sz="2800" b="1">
                <a:solidFill>
                  <a:schemeClr val="tx1"/>
                </a:solidFill>
              </a:rPr>
              <a:t>：</a:t>
            </a:r>
            <a:r>
              <a:rPr lang="en-US" altLang="zh-CN" sz="2800">
                <a:solidFill>
                  <a:schemeClr val="tx1"/>
                </a:solidFill>
              </a:rPr>
              <a:t>MAC</a:t>
            </a:r>
            <a:r>
              <a:rPr sz="2800">
                <a:solidFill>
                  <a:schemeClr val="tx1"/>
                </a:solidFill>
              </a:rPr>
              <a:t>反向解析</a:t>
            </a:r>
            <a:r>
              <a:rPr lang="en-US" altLang="zh-CN" sz="2800">
                <a:solidFill>
                  <a:schemeClr val="tx1"/>
                </a:solidFill>
              </a:rPr>
              <a:t>IP</a:t>
            </a:r>
            <a:endParaRPr sz="2800"/>
          </a:p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ARP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  <a:r>
              <a:rPr lang="en-US" altLang="zh-CN" sz="2800">
                <a:solidFill>
                  <a:schemeClr val="tx1"/>
                </a:solidFill>
                <a:effectLst/>
                <a:sym typeface="+mn-ea"/>
              </a:rPr>
              <a:t>IP</a:t>
            </a:r>
            <a:r>
              <a:rPr sz="2800">
                <a:solidFill>
                  <a:schemeClr val="tx1"/>
                </a:solidFill>
                <a:effectLst/>
                <a:sym typeface="+mn-ea"/>
              </a:rPr>
              <a:t>正向解析</a:t>
            </a:r>
            <a:r>
              <a:rPr lang="en-US" altLang="zh-CN" sz="2800">
                <a:solidFill>
                  <a:schemeClr val="tx1"/>
                </a:solidFill>
                <a:effectLst/>
                <a:sym typeface="+mn-ea"/>
              </a:rPr>
              <a:t>MAC</a:t>
            </a:r>
            <a:endParaRPr lang="en-US" altLang="zh-CN"/>
          </a:p>
          <a:p/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67000">
              <a:schemeClr val="accent1">
                <a:lumMod val="60000"/>
                <a:lumOff val="40000"/>
              </a:schemeClr>
            </a:gs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2060"/>
                </a:solidFill>
              </a:rPr>
              <a:t>传输层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800" b="1">
                <a:solidFill>
                  <a:schemeClr val="tx1"/>
                </a:solidFill>
              </a:rPr>
              <a:t>代表设备：</a:t>
            </a:r>
            <a:r>
              <a:rPr sz="2800">
                <a:solidFill>
                  <a:schemeClr val="tx1"/>
                </a:solidFill>
              </a:rPr>
              <a:t>防火墙、</a:t>
            </a:r>
            <a:r>
              <a:rPr lang="en-US" altLang="zh-CN" sz="2800">
                <a:solidFill>
                  <a:schemeClr val="tx1"/>
                </a:solidFill>
              </a:rPr>
              <a:t>VPN</a:t>
            </a:r>
            <a:r>
              <a:rPr sz="2800">
                <a:solidFill>
                  <a:schemeClr val="tx1"/>
                </a:solidFill>
              </a:rPr>
              <a:t>（硬件）</a:t>
            </a:r>
            <a:endParaRPr lang="en-US" altLang="zh-CN" sz="2800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</a:rPr>
              <a:t>TCP:</a:t>
            </a:r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sz="2800">
                <a:solidFill>
                  <a:schemeClr val="tx1"/>
                </a:solidFill>
              </a:rPr>
              <a:t>面对面连接传输协议</a:t>
            </a:r>
            <a:endParaRPr lang="en-US" altLang="zh-CN" sz="2800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</a:rPr>
              <a:t>UDP</a:t>
            </a:r>
            <a:r>
              <a:rPr sz="2800" b="1">
                <a:solidFill>
                  <a:schemeClr val="tx1"/>
                </a:solidFill>
              </a:rPr>
              <a:t>：</a:t>
            </a:r>
            <a:r>
              <a:rPr sz="2800">
                <a:solidFill>
                  <a:schemeClr val="tx1"/>
                </a:solidFill>
              </a:rPr>
              <a:t>非</a:t>
            </a:r>
            <a:r>
              <a:rPr sz="2800">
                <a:solidFill>
                  <a:schemeClr val="tx1"/>
                </a:solidFill>
                <a:sym typeface="+mn-ea"/>
              </a:rPr>
              <a:t>面对面连接传输协议</a:t>
            </a:r>
            <a:endParaRPr sz="2800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</a:rPr>
              <a:t>ACL</a:t>
            </a:r>
            <a:r>
              <a:rPr sz="2800" b="1">
                <a:solidFill>
                  <a:schemeClr val="tx1"/>
                </a:solidFill>
              </a:rPr>
              <a:t>：</a:t>
            </a:r>
            <a:r>
              <a:rPr sz="2800">
                <a:solidFill>
                  <a:schemeClr val="tx1"/>
                </a:solidFill>
              </a:rPr>
              <a:t>访问控制协议</a:t>
            </a:r>
            <a:endParaRPr sz="2800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</a:rPr>
              <a:t>VPN</a:t>
            </a:r>
            <a:r>
              <a:rPr sz="2800" b="1">
                <a:solidFill>
                  <a:schemeClr val="tx1"/>
                </a:solidFill>
              </a:rPr>
              <a:t>：</a:t>
            </a:r>
            <a:r>
              <a:rPr sz="2800">
                <a:solidFill>
                  <a:schemeClr val="tx1"/>
                </a:solidFill>
              </a:rPr>
              <a:t>远程通道协议</a:t>
            </a:r>
            <a:endParaRPr sz="28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67000">
              <a:schemeClr val="accent1">
                <a:lumMod val="60000"/>
                <a:lumOff val="40000"/>
              </a:schemeClr>
            </a:gs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应用层</a:t>
            </a:r>
            <a:endParaRPr lang="zh-CN" altLang="en-US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>
                <a:solidFill>
                  <a:schemeClr val="tx1"/>
                </a:solidFill>
              </a:rPr>
              <a:t>代表设备：</a:t>
            </a:r>
            <a:r>
              <a:rPr lang="en-US" altLang="zh-CN" sz="2800">
                <a:solidFill>
                  <a:schemeClr val="tx1"/>
                </a:solidFill>
              </a:rPr>
              <a:t>PC</a:t>
            </a:r>
            <a:r>
              <a:rPr sz="2800">
                <a:solidFill>
                  <a:schemeClr val="tx1"/>
                </a:solidFill>
              </a:rPr>
              <a:t>、平板、手机等终端</a:t>
            </a:r>
            <a:endParaRPr sz="2800" b="1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</a:rPr>
              <a:t>DHCP</a:t>
            </a:r>
            <a:r>
              <a:rPr sz="2800" b="1">
                <a:solidFill>
                  <a:schemeClr val="tx1"/>
                </a:solidFill>
              </a:rPr>
              <a:t>：</a:t>
            </a:r>
            <a:r>
              <a:rPr sz="2800">
                <a:solidFill>
                  <a:schemeClr val="tx1"/>
                </a:solidFill>
              </a:rPr>
              <a:t>用于向客户机分配</a:t>
            </a:r>
            <a:r>
              <a:rPr lang="en-US" altLang="zh-CN" sz="2800">
                <a:solidFill>
                  <a:schemeClr val="tx1"/>
                </a:solidFill>
              </a:rPr>
              <a:t>IP</a:t>
            </a:r>
            <a:endParaRPr lang="en-US" altLang="zh-CN" sz="2800" b="1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  <a:sym typeface="+mn-ea"/>
              </a:rPr>
              <a:t>DNS: </a:t>
            </a:r>
            <a:r>
              <a:rPr sz="2800">
                <a:solidFill>
                  <a:schemeClr val="tx1"/>
                </a:solidFill>
                <a:sym typeface="+mn-ea"/>
              </a:rPr>
              <a:t>用于将域名解析成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IP</a:t>
            </a:r>
            <a:r>
              <a:rPr sz="2800">
                <a:solidFill>
                  <a:schemeClr val="tx1"/>
                </a:solidFill>
                <a:sym typeface="+mn-ea"/>
              </a:rPr>
              <a:t>地址</a:t>
            </a:r>
            <a:endParaRPr lang="en-US" altLang="zh-CN" sz="2800" b="1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  <a:sym typeface="+mn-ea"/>
              </a:rPr>
              <a:t>FTP: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sz="2800">
                <a:solidFill>
                  <a:schemeClr val="tx1"/>
                </a:solidFill>
                <a:sym typeface="+mn-ea"/>
              </a:rPr>
              <a:t>文件传输协议，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FTP</a:t>
            </a:r>
            <a:r>
              <a:rPr sz="28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TFTP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 b="1">
                <a:solidFill>
                  <a:schemeClr val="tx1"/>
                </a:solidFill>
                <a:sym typeface="+mn-ea"/>
              </a:rPr>
              <a:t>DB: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 SQL Server</a:t>
            </a:r>
            <a:r>
              <a:rPr sz="28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MySQL</a:t>
            </a:r>
            <a:r>
              <a:rPr sz="28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MariaDB</a:t>
            </a:r>
            <a:r>
              <a:rPr sz="28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Redis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 b="1">
                <a:solidFill>
                  <a:schemeClr val="tx1"/>
                </a:solidFill>
              </a:rPr>
              <a:t>HTTP:</a:t>
            </a:r>
            <a:r>
              <a:rPr lang="en-US" altLang="zh-CN" sz="2800">
                <a:solidFill>
                  <a:schemeClr val="tx1"/>
                </a:solidFill>
              </a:rPr>
              <a:t> web</a:t>
            </a:r>
            <a:r>
              <a:rPr sz="2800">
                <a:solidFill>
                  <a:schemeClr val="tx1"/>
                </a:solidFill>
              </a:rPr>
              <a:t>网站服务协议，</a:t>
            </a:r>
            <a:r>
              <a:rPr lang="en-US" altLang="zh-CN" sz="2800">
                <a:solidFill>
                  <a:schemeClr val="tx1"/>
                </a:solidFill>
              </a:rPr>
              <a:t>IIS</a:t>
            </a:r>
            <a:r>
              <a:rPr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Nginx</a:t>
            </a:r>
            <a:r>
              <a:rPr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httpd</a:t>
            </a:r>
            <a:r>
              <a:rPr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Tomcat</a:t>
            </a:r>
            <a:endParaRPr lang="en-US" altLang="zh-CN" sz="2800">
              <a:solidFill>
                <a:schemeClr val="tx1"/>
              </a:solidFill>
            </a:endParaRPr>
          </a:p>
          <a:p>
            <a:endParaRPr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WPS 演示</Application>
  <PresentationFormat>宽屏</PresentationFormat>
  <Paragraphs>58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主要内容</vt:lpstr>
      <vt:lpstr>物理层</vt:lpstr>
      <vt:lpstr>数据链路层</vt:lpstr>
      <vt:lpstr>网络层</vt:lpstr>
      <vt:lpstr>传输层</vt:lpstr>
      <vt:lpstr>应用层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</cp:revision>
  <dcterms:created xsi:type="dcterms:W3CDTF">2019-04-19T00:19:00Z</dcterms:created>
  <dcterms:modified xsi:type="dcterms:W3CDTF">2019-04-19T09:31:12Z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