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1" r:id="rId3"/>
    <p:sldId id="265" r:id="rId4"/>
    <p:sldId id="267" r:id="rId5"/>
    <p:sldId id="268" r:id="rId6"/>
    <p:sldId id="269" r:id="rId7"/>
    <p:sldId id="270" r:id="rId8"/>
    <p:sldId id="272" r:id="rId9"/>
    <p:sldId id="273" r:id="rId10"/>
    <p:sldId id="276" r:id="rId11"/>
    <p:sldId id="274" r:id="rId12"/>
    <p:sldId id="278" r:id="rId13"/>
    <p:sldId id="275" r:id="rId14"/>
    <p:sldId id="277"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snapToObjects="1">
      <p:cViewPr varScale="1">
        <p:scale>
          <a:sx n="91" d="100"/>
          <a:sy n="91" d="100"/>
        </p:scale>
        <p:origin x="109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AC1B542-A1C4-9147-B05A-91BFCAF9DAF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00642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1B542-A1C4-9147-B05A-91BFCAF9DAF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17733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1B542-A1C4-9147-B05A-91BFCAF9DAF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36812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1B542-A1C4-9147-B05A-91BFCAF9DAF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7769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C1B542-A1C4-9147-B05A-91BFCAF9DAFE}"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78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C1B542-A1C4-9147-B05A-91BFCAF9DAF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06639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C1B542-A1C4-9147-B05A-91BFCAF9DAFE}"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7132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C1B542-A1C4-9147-B05A-91BFCAF9DAFE}"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3562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1B542-A1C4-9147-B05A-91BFCAF9DAFE}"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46200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1B542-A1C4-9147-B05A-91BFCAF9DAF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568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1B542-A1C4-9147-B05A-91BFCAF9DAFE}"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25246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AC1B542-A1C4-9147-B05A-91BFCAF9DAFE}" type="datetimeFigureOut">
              <a:rPr lang="en-US" smtClean="0"/>
              <a:pPr/>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C807500E-E3E4-274F-B181-936AD1CD2206}" type="slidenum">
              <a:rPr lang="en-US" smtClean="0"/>
              <a:pPr/>
              <a:t>‹#›</a:t>
            </a:fld>
            <a:endParaRPr lang="en-US"/>
          </a:p>
        </p:txBody>
      </p:sp>
    </p:spTree>
    <p:extLst>
      <p:ext uri="{BB962C8B-B14F-4D97-AF65-F5344CB8AC3E}">
        <p14:creationId xmlns:p14="http://schemas.microsoft.com/office/powerpoint/2010/main" val="414556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6194" y="5853126"/>
            <a:ext cx="1300356" cy="369332"/>
          </a:xfrm>
          <a:prstGeom prst="rect">
            <a:avLst/>
          </a:prstGeom>
          <a:noFill/>
        </p:spPr>
        <p:txBody>
          <a:bodyPr wrap="none" rtlCol="0">
            <a:spAutoFit/>
          </a:bodyPr>
          <a:lstStyle/>
          <a:p>
            <a:r>
              <a:rPr lang="es-EC" dirty="0"/>
              <a:t>12/05/2018</a:t>
            </a:r>
          </a:p>
        </p:txBody>
      </p:sp>
      <p:sp>
        <p:nvSpPr>
          <p:cNvPr id="6" name="标题 5">
            <a:extLst>
              <a:ext uri="{FF2B5EF4-FFF2-40B4-BE49-F238E27FC236}">
                <a16:creationId xmlns:a16="http://schemas.microsoft.com/office/drawing/2014/main" id="{EF8CD30B-4863-47B2-A321-4975DB0A5161}"/>
              </a:ext>
            </a:extLst>
          </p:cNvPr>
          <p:cNvSpPr>
            <a:spLocks noGrp="1"/>
          </p:cNvSpPr>
          <p:nvPr>
            <p:ph type="ctrTitle"/>
          </p:nvPr>
        </p:nvSpPr>
        <p:spPr/>
        <p:txBody>
          <a:bodyPr/>
          <a:lstStyle/>
          <a:p>
            <a:r>
              <a:rPr lang="en-US" dirty="0"/>
              <a:t>Reminder App</a:t>
            </a:r>
          </a:p>
        </p:txBody>
      </p:sp>
      <p:sp>
        <p:nvSpPr>
          <p:cNvPr id="8" name="副标题 7">
            <a:extLst>
              <a:ext uri="{FF2B5EF4-FFF2-40B4-BE49-F238E27FC236}">
                <a16:creationId xmlns:a16="http://schemas.microsoft.com/office/drawing/2014/main" id="{535DCD35-E8D3-4FD3-A98A-809594333153}"/>
              </a:ext>
            </a:extLst>
          </p:cNvPr>
          <p:cNvSpPr>
            <a:spLocks noGrp="1"/>
          </p:cNvSpPr>
          <p:nvPr>
            <p:ph type="subTitle" idx="1"/>
          </p:nvPr>
        </p:nvSpPr>
        <p:spPr/>
        <p:txBody>
          <a:bodyPr/>
          <a:lstStyle/>
          <a:p>
            <a:r>
              <a:rPr lang="en-US" dirty="0" err="1"/>
              <a:t>Haihua</a:t>
            </a:r>
            <a:r>
              <a:rPr lang="en-US" dirty="0"/>
              <a:t> Huang</a:t>
            </a:r>
          </a:p>
          <a:p>
            <a:r>
              <a:rPr lang="en-US" dirty="0" err="1"/>
              <a:t>Yuxin</a:t>
            </a:r>
            <a:r>
              <a:rPr lang="en-US" dirty="0"/>
              <a:t> Zhang</a:t>
            </a:r>
          </a:p>
        </p:txBody>
      </p:sp>
    </p:spTree>
    <p:extLst>
      <p:ext uri="{BB962C8B-B14F-4D97-AF65-F5344CB8AC3E}">
        <p14:creationId xmlns:p14="http://schemas.microsoft.com/office/powerpoint/2010/main" val="3381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1F87C3-DDCB-4CB0-BDFC-A2A1A95D4C45}"/>
              </a:ext>
            </a:extLst>
          </p:cNvPr>
          <p:cNvSpPr/>
          <p:nvPr/>
        </p:nvSpPr>
        <p:spPr>
          <a:xfrm>
            <a:off x="3239746" y="625418"/>
            <a:ext cx="2211504" cy="523220"/>
          </a:xfrm>
          <a:prstGeom prst="rect">
            <a:avLst/>
          </a:prstGeom>
        </p:spPr>
        <p:txBody>
          <a:bodyPr wrap="none">
            <a:spAutoFit/>
          </a:bodyPr>
          <a:lstStyle/>
          <a:p>
            <a:pPr algn="ctr"/>
            <a:r>
              <a:rPr lang="en-US" sz="2800" dirty="0"/>
              <a:t>Class Diagram</a:t>
            </a:r>
          </a:p>
        </p:txBody>
      </p:sp>
      <p:pic>
        <p:nvPicPr>
          <p:cNvPr id="4" name="图片 3">
            <a:extLst>
              <a:ext uri="{FF2B5EF4-FFF2-40B4-BE49-F238E27FC236}">
                <a16:creationId xmlns:a16="http://schemas.microsoft.com/office/drawing/2014/main" id="{45E2A144-22D7-4131-8B93-BE06D0AF001C}"/>
              </a:ext>
            </a:extLst>
          </p:cNvPr>
          <p:cNvPicPr>
            <a:picLocks noChangeAspect="1"/>
          </p:cNvPicPr>
          <p:nvPr/>
        </p:nvPicPr>
        <p:blipFill>
          <a:blip r:embed="rId2"/>
          <a:stretch>
            <a:fillRect/>
          </a:stretch>
        </p:blipFill>
        <p:spPr>
          <a:xfrm>
            <a:off x="1425648" y="1398323"/>
            <a:ext cx="7105956" cy="4446837"/>
          </a:xfrm>
          <a:prstGeom prst="rect">
            <a:avLst/>
          </a:prstGeom>
        </p:spPr>
      </p:pic>
    </p:spTree>
    <p:extLst>
      <p:ext uri="{BB962C8B-B14F-4D97-AF65-F5344CB8AC3E}">
        <p14:creationId xmlns:p14="http://schemas.microsoft.com/office/powerpoint/2010/main" val="96243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C48C8EC-66C2-4245-BF5F-F28AD5442C37}"/>
              </a:ext>
            </a:extLst>
          </p:cNvPr>
          <p:cNvSpPr/>
          <p:nvPr/>
        </p:nvSpPr>
        <p:spPr>
          <a:xfrm>
            <a:off x="2936477" y="830596"/>
            <a:ext cx="3505961" cy="523220"/>
          </a:xfrm>
          <a:prstGeom prst="rect">
            <a:avLst/>
          </a:prstGeom>
        </p:spPr>
        <p:txBody>
          <a:bodyPr wrap="none">
            <a:spAutoFit/>
          </a:bodyPr>
          <a:lstStyle/>
          <a:p>
            <a:pPr algn="ctr"/>
            <a:r>
              <a:rPr lang="en-US" sz="2800" dirty="0"/>
              <a:t>Simple view of the app</a:t>
            </a:r>
          </a:p>
        </p:txBody>
      </p:sp>
      <p:sp>
        <p:nvSpPr>
          <p:cNvPr id="2" name="文本框 1">
            <a:extLst>
              <a:ext uri="{FF2B5EF4-FFF2-40B4-BE49-F238E27FC236}">
                <a16:creationId xmlns:a16="http://schemas.microsoft.com/office/drawing/2014/main" id="{2FDCDFDB-7C06-46C6-9167-9A30144B05CA}"/>
              </a:ext>
            </a:extLst>
          </p:cNvPr>
          <p:cNvSpPr txBox="1"/>
          <p:nvPr/>
        </p:nvSpPr>
        <p:spPr>
          <a:xfrm>
            <a:off x="1602297" y="5628408"/>
            <a:ext cx="3573710" cy="369332"/>
          </a:xfrm>
          <a:prstGeom prst="rect">
            <a:avLst/>
          </a:prstGeom>
          <a:noFill/>
        </p:spPr>
        <p:txBody>
          <a:bodyPr wrap="square" rtlCol="0">
            <a:spAutoFit/>
          </a:bodyPr>
          <a:lstStyle/>
          <a:p>
            <a:r>
              <a:rPr lang="en-US" dirty="0"/>
              <a:t>Opening version</a:t>
            </a:r>
          </a:p>
        </p:txBody>
      </p:sp>
      <p:sp>
        <p:nvSpPr>
          <p:cNvPr id="6" name="文本框 5">
            <a:extLst>
              <a:ext uri="{FF2B5EF4-FFF2-40B4-BE49-F238E27FC236}">
                <a16:creationId xmlns:a16="http://schemas.microsoft.com/office/drawing/2014/main" id="{CABB2012-0D7F-4D39-8D12-036D72DDB5D1}"/>
              </a:ext>
            </a:extLst>
          </p:cNvPr>
          <p:cNvSpPr txBox="1"/>
          <p:nvPr/>
        </p:nvSpPr>
        <p:spPr>
          <a:xfrm>
            <a:off x="6158917" y="5654973"/>
            <a:ext cx="3573710" cy="369332"/>
          </a:xfrm>
          <a:prstGeom prst="rect">
            <a:avLst/>
          </a:prstGeom>
          <a:noFill/>
        </p:spPr>
        <p:txBody>
          <a:bodyPr wrap="square" rtlCol="0">
            <a:spAutoFit/>
          </a:bodyPr>
          <a:lstStyle/>
          <a:p>
            <a:r>
              <a:rPr lang="en-US" dirty="0"/>
              <a:t>Typical version</a:t>
            </a:r>
          </a:p>
        </p:txBody>
      </p:sp>
      <p:pic>
        <p:nvPicPr>
          <p:cNvPr id="7" name="图片 6">
            <a:extLst>
              <a:ext uri="{FF2B5EF4-FFF2-40B4-BE49-F238E27FC236}">
                <a16:creationId xmlns:a16="http://schemas.microsoft.com/office/drawing/2014/main" id="{088E1D51-2148-4B70-9293-7126B3D76A24}"/>
              </a:ext>
            </a:extLst>
          </p:cNvPr>
          <p:cNvPicPr>
            <a:picLocks noChangeAspect="1"/>
          </p:cNvPicPr>
          <p:nvPr/>
        </p:nvPicPr>
        <p:blipFill>
          <a:blip r:embed="rId2"/>
          <a:stretch>
            <a:fillRect/>
          </a:stretch>
        </p:blipFill>
        <p:spPr>
          <a:xfrm>
            <a:off x="5662569" y="1422055"/>
            <a:ext cx="2489724" cy="3891787"/>
          </a:xfrm>
          <a:prstGeom prst="rect">
            <a:avLst/>
          </a:prstGeom>
        </p:spPr>
      </p:pic>
      <p:pic>
        <p:nvPicPr>
          <p:cNvPr id="10" name="图片 9">
            <a:extLst>
              <a:ext uri="{FF2B5EF4-FFF2-40B4-BE49-F238E27FC236}">
                <a16:creationId xmlns:a16="http://schemas.microsoft.com/office/drawing/2014/main" id="{1CB7728F-1C06-4BD6-900E-5B7E1D6608A2}"/>
              </a:ext>
            </a:extLst>
          </p:cNvPr>
          <p:cNvPicPr>
            <a:picLocks noChangeAspect="1"/>
          </p:cNvPicPr>
          <p:nvPr/>
        </p:nvPicPr>
        <p:blipFill>
          <a:blip r:embed="rId3"/>
          <a:stretch>
            <a:fillRect/>
          </a:stretch>
        </p:blipFill>
        <p:spPr>
          <a:xfrm>
            <a:off x="1275126" y="1373210"/>
            <a:ext cx="2489724" cy="3940632"/>
          </a:xfrm>
          <a:prstGeom prst="rect">
            <a:avLst/>
          </a:prstGeom>
        </p:spPr>
      </p:pic>
    </p:spTree>
    <p:extLst>
      <p:ext uri="{BB962C8B-B14F-4D97-AF65-F5344CB8AC3E}">
        <p14:creationId xmlns:p14="http://schemas.microsoft.com/office/powerpoint/2010/main" val="204601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F192376-9D6D-4770-AD8E-35F1D32E4B2E}"/>
              </a:ext>
            </a:extLst>
          </p:cNvPr>
          <p:cNvPicPr>
            <a:picLocks noChangeAspect="1"/>
          </p:cNvPicPr>
          <p:nvPr/>
        </p:nvPicPr>
        <p:blipFill>
          <a:blip r:embed="rId2"/>
          <a:stretch>
            <a:fillRect/>
          </a:stretch>
        </p:blipFill>
        <p:spPr>
          <a:xfrm>
            <a:off x="5502664" y="1104842"/>
            <a:ext cx="2766300" cy="4290432"/>
          </a:xfrm>
          <a:prstGeom prst="rect">
            <a:avLst/>
          </a:prstGeom>
        </p:spPr>
      </p:pic>
      <p:sp>
        <p:nvSpPr>
          <p:cNvPr id="5" name="矩形 4">
            <a:extLst>
              <a:ext uri="{FF2B5EF4-FFF2-40B4-BE49-F238E27FC236}">
                <a16:creationId xmlns:a16="http://schemas.microsoft.com/office/drawing/2014/main" id="{6DA762CB-F47D-4C57-99A4-9B29C3C6246F}"/>
              </a:ext>
            </a:extLst>
          </p:cNvPr>
          <p:cNvSpPr/>
          <p:nvPr/>
        </p:nvSpPr>
        <p:spPr>
          <a:xfrm>
            <a:off x="5943665" y="5652382"/>
            <a:ext cx="1884298" cy="369332"/>
          </a:xfrm>
          <a:prstGeom prst="rect">
            <a:avLst/>
          </a:prstGeom>
        </p:spPr>
        <p:txBody>
          <a:bodyPr wrap="none">
            <a:spAutoFit/>
          </a:bodyPr>
          <a:lstStyle/>
          <a:p>
            <a:r>
              <a:rPr lang="en-US" dirty="0"/>
              <a:t>View the to do list</a:t>
            </a:r>
          </a:p>
        </p:txBody>
      </p:sp>
      <p:pic>
        <p:nvPicPr>
          <p:cNvPr id="7" name="图片 6">
            <a:extLst>
              <a:ext uri="{FF2B5EF4-FFF2-40B4-BE49-F238E27FC236}">
                <a16:creationId xmlns:a16="http://schemas.microsoft.com/office/drawing/2014/main" id="{5C6CC3CB-EDED-4474-BA27-4819980D7A87}"/>
              </a:ext>
            </a:extLst>
          </p:cNvPr>
          <p:cNvPicPr>
            <a:picLocks noChangeAspect="1"/>
          </p:cNvPicPr>
          <p:nvPr/>
        </p:nvPicPr>
        <p:blipFill>
          <a:blip r:embed="rId3"/>
          <a:stretch>
            <a:fillRect/>
          </a:stretch>
        </p:blipFill>
        <p:spPr>
          <a:xfrm>
            <a:off x="968512" y="1104842"/>
            <a:ext cx="2672825" cy="4230437"/>
          </a:xfrm>
          <a:prstGeom prst="rect">
            <a:avLst/>
          </a:prstGeom>
        </p:spPr>
      </p:pic>
      <p:sp>
        <p:nvSpPr>
          <p:cNvPr id="8" name="矩形 7">
            <a:extLst>
              <a:ext uri="{FF2B5EF4-FFF2-40B4-BE49-F238E27FC236}">
                <a16:creationId xmlns:a16="http://schemas.microsoft.com/office/drawing/2014/main" id="{2A88DDDB-45EC-4A2D-B7B7-5D2DE3A6ABD7}"/>
              </a:ext>
            </a:extLst>
          </p:cNvPr>
          <p:cNvSpPr/>
          <p:nvPr/>
        </p:nvSpPr>
        <p:spPr>
          <a:xfrm>
            <a:off x="1342240" y="5620116"/>
            <a:ext cx="1495474" cy="369332"/>
          </a:xfrm>
          <a:prstGeom prst="rect">
            <a:avLst/>
          </a:prstGeom>
        </p:spPr>
        <p:txBody>
          <a:bodyPr wrap="none">
            <a:spAutoFit/>
          </a:bodyPr>
          <a:lstStyle/>
          <a:p>
            <a:r>
              <a:rPr lang="en-US" dirty="0"/>
              <a:t>Add new item</a:t>
            </a:r>
          </a:p>
        </p:txBody>
      </p:sp>
    </p:spTree>
    <p:extLst>
      <p:ext uri="{BB962C8B-B14F-4D97-AF65-F5344CB8AC3E}">
        <p14:creationId xmlns:p14="http://schemas.microsoft.com/office/powerpoint/2010/main" val="365251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7B61A5-EFAE-4021-A09B-80C8C74B0456}"/>
              </a:ext>
            </a:extLst>
          </p:cNvPr>
          <p:cNvPicPr>
            <a:picLocks noChangeAspect="1"/>
          </p:cNvPicPr>
          <p:nvPr/>
        </p:nvPicPr>
        <p:blipFill>
          <a:blip r:embed="rId2"/>
          <a:stretch>
            <a:fillRect/>
          </a:stretch>
        </p:blipFill>
        <p:spPr>
          <a:xfrm>
            <a:off x="609005" y="1322460"/>
            <a:ext cx="2602463" cy="4213079"/>
          </a:xfrm>
          <a:prstGeom prst="rect">
            <a:avLst/>
          </a:prstGeom>
        </p:spPr>
      </p:pic>
      <p:sp>
        <p:nvSpPr>
          <p:cNvPr id="5" name="文本框 4">
            <a:extLst>
              <a:ext uri="{FF2B5EF4-FFF2-40B4-BE49-F238E27FC236}">
                <a16:creationId xmlns:a16="http://schemas.microsoft.com/office/drawing/2014/main" id="{B3380784-9125-44AE-93EC-B6CA99ED90F8}"/>
              </a:ext>
            </a:extLst>
          </p:cNvPr>
          <p:cNvSpPr txBox="1"/>
          <p:nvPr/>
        </p:nvSpPr>
        <p:spPr>
          <a:xfrm>
            <a:off x="814766" y="5648798"/>
            <a:ext cx="4219663" cy="369332"/>
          </a:xfrm>
          <a:prstGeom prst="rect">
            <a:avLst/>
          </a:prstGeom>
          <a:noFill/>
        </p:spPr>
        <p:txBody>
          <a:bodyPr wrap="square" rtlCol="0">
            <a:spAutoFit/>
          </a:bodyPr>
          <a:lstStyle/>
          <a:p>
            <a:r>
              <a:rPr lang="en-US" dirty="0"/>
              <a:t>Edit or delete the item</a:t>
            </a:r>
          </a:p>
        </p:txBody>
      </p:sp>
      <p:sp>
        <p:nvSpPr>
          <p:cNvPr id="6" name="文本框 5">
            <a:extLst>
              <a:ext uri="{FF2B5EF4-FFF2-40B4-BE49-F238E27FC236}">
                <a16:creationId xmlns:a16="http://schemas.microsoft.com/office/drawing/2014/main" id="{FB79B9BF-29D5-4E84-A941-DA3DD6D47E9E}"/>
              </a:ext>
            </a:extLst>
          </p:cNvPr>
          <p:cNvSpPr txBox="1"/>
          <p:nvPr/>
        </p:nvSpPr>
        <p:spPr>
          <a:xfrm>
            <a:off x="5232721" y="5671693"/>
            <a:ext cx="4219663" cy="369332"/>
          </a:xfrm>
          <a:prstGeom prst="rect">
            <a:avLst/>
          </a:prstGeom>
          <a:noFill/>
        </p:spPr>
        <p:txBody>
          <a:bodyPr wrap="square" rtlCol="0">
            <a:spAutoFit/>
          </a:bodyPr>
          <a:lstStyle/>
          <a:p>
            <a:r>
              <a:rPr lang="en-US" dirty="0"/>
              <a:t>View the completed list </a:t>
            </a:r>
          </a:p>
        </p:txBody>
      </p:sp>
      <p:pic>
        <p:nvPicPr>
          <p:cNvPr id="4" name="图片 3">
            <a:extLst>
              <a:ext uri="{FF2B5EF4-FFF2-40B4-BE49-F238E27FC236}">
                <a16:creationId xmlns:a16="http://schemas.microsoft.com/office/drawing/2014/main" id="{C9C91B9C-2569-4E96-A212-5CB6A27FF85D}"/>
              </a:ext>
            </a:extLst>
          </p:cNvPr>
          <p:cNvPicPr>
            <a:picLocks noChangeAspect="1"/>
          </p:cNvPicPr>
          <p:nvPr/>
        </p:nvPicPr>
        <p:blipFill>
          <a:blip r:embed="rId3"/>
          <a:stretch>
            <a:fillRect/>
          </a:stretch>
        </p:blipFill>
        <p:spPr>
          <a:xfrm>
            <a:off x="5232721" y="1215197"/>
            <a:ext cx="2789162" cy="4427604"/>
          </a:xfrm>
          <a:prstGeom prst="rect">
            <a:avLst/>
          </a:prstGeom>
        </p:spPr>
      </p:pic>
    </p:spTree>
    <p:extLst>
      <p:ext uri="{BB962C8B-B14F-4D97-AF65-F5344CB8AC3E}">
        <p14:creationId xmlns:p14="http://schemas.microsoft.com/office/powerpoint/2010/main" val="165375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A3289D-8ABA-4B63-9BA8-A2EF25BD0B3A}"/>
              </a:ext>
            </a:extLst>
          </p:cNvPr>
          <p:cNvPicPr>
            <a:picLocks noChangeAspect="1"/>
          </p:cNvPicPr>
          <p:nvPr/>
        </p:nvPicPr>
        <p:blipFill>
          <a:blip r:embed="rId2"/>
          <a:stretch>
            <a:fillRect/>
          </a:stretch>
        </p:blipFill>
        <p:spPr>
          <a:xfrm>
            <a:off x="422550" y="769044"/>
            <a:ext cx="2766300" cy="4397121"/>
          </a:xfrm>
          <a:prstGeom prst="rect">
            <a:avLst/>
          </a:prstGeom>
        </p:spPr>
      </p:pic>
      <p:pic>
        <p:nvPicPr>
          <p:cNvPr id="4" name="图片 3">
            <a:extLst>
              <a:ext uri="{FF2B5EF4-FFF2-40B4-BE49-F238E27FC236}">
                <a16:creationId xmlns:a16="http://schemas.microsoft.com/office/drawing/2014/main" id="{A004F7AE-D9B2-4A5F-AA41-0262E6B72E50}"/>
              </a:ext>
            </a:extLst>
          </p:cNvPr>
          <p:cNvPicPr>
            <a:picLocks noChangeAspect="1"/>
          </p:cNvPicPr>
          <p:nvPr/>
        </p:nvPicPr>
        <p:blipFill>
          <a:blip r:embed="rId3"/>
          <a:stretch>
            <a:fillRect/>
          </a:stretch>
        </p:blipFill>
        <p:spPr>
          <a:xfrm>
            <a:off x="5343315" y="769044"/>
            <a:ext cx="2819644" cy="4640982"/>
          </a:xfrm>
          <a:prstGeom prst="rect">
            <a:avLst/>
          </a:prstGeom>
        </p:spPr>
      </p:pic>
      <p:sp>
        <p:nvSpPr>
          <p:cNvPr id="5" name="文本框 4">
            <a:extLst>
              <a:ext uri="{FF2B5EF4-FFF2-40B4-BE49-F238E27FC236}">
                <a16:creationId xmlns:a16="http://schemas.microsoft.com/office/drawing/2014/main" id="{69DDF168-FC33-4552-9904-6467976D9256}"/>
              </a:ext>
            </a:extLst>
          </p:cNvPr>
          <p:cNvSpPr txBox="1"/>
          <p:nvPr/>
        </p:nvSpPr>
        <p:spPr>
          <a:xfrm>
            <a:off x="3028426" y="5637874"/>
            <a:ext cx="4309874" cy="369332"/>
          </a:xfrm>
          <a:prstGeom prst="rect">
            <a:avLst/>
          </a:prstGeom>
          <a:noFill/>
        </p:spPr>
        <p:txBody>
          <a:bodyPr wrap="square" rtlCol="0">
            <a:spAutoFit/>
          </a:bodyPr>
          <a:lstStyle/>
          <a:p>
            <a:r>
              <a:rPr lang="en-US" dirty="0"/>
              <a:t>View the unfinished list</a:t>
            </a:r>
          </a:p>
        </p:txBody>
      </p:sp>
    </p:spTree>
    <p:extLst>
      <p:ext uri="{BB962C8B-B14F-4D97-AF65-F5344CB8AC3E}">
        <p14:creationId xmlns:p14="http://schemas.microsoft.com/office/powerpoint/2010/main" val="416780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536E541-7577-4048-A8E3-C40838E6E674}"/>
              </a:ext>
            </a:extLst>
          </p:cNvPr>
          <p:cNvSpPr>
            <a:spLocks noGrp="1"/>
          </p:cNvSpPr>
          <p:nvPr>
            <p:ph type="title"/>
          </p:nvPr>
        </p:nvSpPr>
        <p:spPr>
          <a:xfrm>
            <a:off x="457200" y="2724223"/>
            <a:ext cx="8229600" cy="1143000"/>
          </a:xfrm>
        </p:spPr>
        <p:txBody>
          <a:bodyPr/>
          <a:lstStyle/>
          <a:p>
            <a:r>
              <a:rPr lang="en-US" dirty="0"/>
              <a:t>Thank you </a:t>
            </a:r>
          </a:p>
        </p:txBody>
      </p:sp>
    </p:spTree>
    <p:extLst>
      <p:ext uri="{BB962C8B-B14F-4D97-AF65-F5344CB8AC3E}">
        <p14:creationId xmlns:p14="http://schemas.microsoft.com/office/powerpoint/2010/main" val="32014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3F62B-1035-4885-AFAF-0BFF9A1768A7}"/>
              </a:ext>
            </a:extLst>
          </p:cNvPr>
          <p:cNvSpPr>
            <a:spLocks noGrp="1"/>
          </p:cNvSpPr>
          <p:nvPr>
            <p:ph type="title"/>
          </p:nvPr>
        </p:nvSpPr>
        <p:spPr/>
        <p:txBody>
          <a:bodyPr/>
          <a:lstStyle/>
          <a:p>
            <a:r>
              <a:rPr lang="en-US" dirty="0"/>
              <a:t>Problem Statement</a:t>
            </a:r>
          </a:p>
        </p:txBody>
      </p:sp>
      <p:sp>
        <p:nvSpPr>
          <p:cNvPr id="3" name="内容占位符 2">
            <a:extLst>
              <a:ext uri="{FF2B5EF4-FFF2-40B4-BE49-F238E27FC236}">
                <a16:creationId xmlns:a16="http://schemas.microsoft.com/office/drawing/2014/main" id="{CC32C6D8-65C1-49B1-92D9-46D3E885DD5E}"/>
              </a:ext>
            </a:extLst>
          </p:cNvPr>
          <p:cNvSpPr>
            <a:spLocks noGrp="1"/>
          </p:cNvSpPr>
          <p:nvPr>
            <p:ph idx="1"/>
          </p:nvPr>
        </p:nvSpPr>
        <p:spPr/>
        <p:txBody>
          <a:bodyPr/>
          <a:lstStyle/>
          <a:p>
            <a:r>
              <a:rPr lang="en-US" dirty="0"/>
              <a:t>Nowadays, it is important to make everything on schedule especially for students. </a:t>
            </a:r>
          </a:p>
          <a:p>
            <a:r>
              <a:rPr lang="en-US" dirty="0"/>
              <a:t>Save time</a:t>
            </a:r>
          </a:p>
          <a:p>
            <a:r>
              <a:rPr lang="en-US" dirty="0"/>
              <a:t>Avoid big loss</a:t>
            </a:r>
            <a:br>
              <a:rPr lang="en-US" dirty="0"/>
            </a:br>
            <a:endParaRPr lang="en-US" dirty="0"/>
          </a:p>
        </p:txBody>
      </p:sp>
    </p:spTree>
    <p:extLst>
      <p:ext uri="{BB962C8B-B14F-4D97-AF65-F5344CB8AC3E}">
        <p14:creationId xmlns:p14="http://schemas.microsoft.com/office/powerpoint/2010/main" val="368069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17FAA8E-C214-4AEA-858E-380385519C67}"/>
              </a:ext>
            </a:extLst>
          </p:cNvPr>
          <p:cNvSpPr>
            <a:spLocks noGrp="1"/>
          </p:cNvSpPr>
          <p:nvPr>
            <p:ph idx="1"/>
          </p:nvPr>
        </p:nvSpPr>
        <p:spPr/>
        <p:txBody>
          <a:bodyPr>
            <a:normAutofit/>
          </a:bodyPr>
          <a:lstStyle/>
          <a:p>
            <a:r>
              <a:rPr lang="en-US" dirty="0"/>
              <a:t>Allow people to add tasks</a:t>
            </a:r>
          </a:p>
          <a:p>
            <a:r>
              <a:rPr lang="en-US" dirty="0"/>
              <a:t>Allow people to edit tasks</a:t>
            </a:r>
          </a:p>
          <a:p>
            <a:r>
              <a:rPr lang="en-US" dirty="0"/>
              <a:t>Allow people to view tasks</a:t>
            </a:r>
          </a:p>
          <a:p>
            <a:r>
              <a:rPr lang="en-US" dirty="0"/>
              <a:t>Remind users to finish their tasks</a:t>
            </a:r>
          </a:p>
          <a:p>
            <a:pPr marL="0" indent="0">
              <a:buNone/>
            </a:pPr>
            <a:br>
              <a:rPr lang="en-US" dirty="0"/>
            </a:br>
            <a:endParaRPr lang="en-US" dirty="0"/>
          </a:p>
          <a:p>
            <a:endParaRPr lang="zh-CN" altLang="en-US" dirty="0"/>
          </a:p>
        </p:txBody>
      </p:sp>
      <p:sp>
        <p:nvSpPr>
          <p:cNvPr id="4" name="标题 3">
            <a:extLst>
              <a:ext uri="{FF2B5EF4-FFF2-40B4-BE49-F238E27FC236}">
                <a16:creationId xmlns:a16="http://schemas.microsoft.com/office/drawing/2014/main" id="{6495AB1A-4332-4902-ACC1-6443F05ADB78}"/>
              </a:ext>
            </a:extLst>
          </p:cNvPr>
          <p:cNvSpPr>
            <a:spLocks noGrp="1"/>
          </p:cNvSpPr>
          <p:nvPr>
            <p:ph type="title"/>
          </p:nvPr>
        </p:nvSpPr>
        <p:spPr/>
        <p:txBody>
          <a:bodyPr/>
          <a:lstStyle/>
          <a:p>
            <a:r>
              <a:rPr lang="en-US" dirty="0"/>
              <a:t>Project Objective</a:t>
            </a:r>
          </a:p>
        </p:txBody>
      </p:sp>
    </p:spTree>
    <p:extLst>
      <p:ext uri="{BB962C8B-B14F-4D97-AF65-F5344CB8AC3E}">
        <p14:creationId xmlns:p14="http://schemas.microsoft.com/office/powerpoint/2010/main" val="428991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7DB22-72C0-42CF-B9C4-3B6A6F3A1D29}"/>
              </a:ext>
            </a:extLst>
          </p:cNvPr>
          <p:cNvSpPr>
            <a:spLocks noGrp="1"/>
          </p:cNvSpPr>
          <p:nvPr>
            <p:ph type="title"/>
          </p:nvPr>
        </p:nvSpPr>
        <p:spPr/>
        <p:txBody>
          <a:bodyPr/>
          <a:lstStyle/>
          <a:p>
            <a:r>
              <a:rPr lang="en-US" dirty="0"/>
              <a:t>Use Case Diagram</a:t>
            </a:r>
          </a:p>
        </p:txBody>
      </p:sp>
      <p:pic>
        <p:nvPicPr>
          <p:cNvPr id="4" name="图片 3">
            <a:extLst>
              <a:ext uri="{FF2B5EF4-FFF2-40B4-BE49-F238E27FC236}">
                <a16:creationId xmlns:a16="http://schemas.microsoft.com/office/drawing/2014/main" id="{288722C1-79DA-47DD-A20E-4D4A92152726}"/>
              </a:ext>
            </a:extLst>
          </p:cNvPr>
          <p:cNvPicPr/>
          <p:nvPr/>
        </p:nvPicPr>
        <p:blipFill>
          <a:blip r:embed="rId2"/>
          <a:stretch>
            <a:fillRect/>
          </a:stretch>
        </p:blipFill>
        <p:spPr>
          <a:xfrm>
            <a:off x="2539505" y="1286575"/>
            <a:ext cx="3508958" cy="5172949"/>
          </a:xfrm>
          <a:prstGeom prst="rect">
            <a:avLst/>
          </a:prstGeom>
        </p:spPr>
      </p:pic>
    </p:spTree>
    <p:extLst>
      <p:ext uri="{BB962C8B-B14F-4D97-AF65-F5344CB8AC3E}">
        <p14:creationId xmlns:p14="http://schemas.microsoft.com/office/powerpoint/2010/main" val="22117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F1E39BB-1DBD-41A9-B484-D864918705C8}"/>
              </a:ext>
            </a:extLst>
          </p:cNvPr>
          <p:cNvGraphicFramePr>
            <a:graphicFrameLocks noGrp="1"/>
          </p:cNvGraphicFramePr>
          <p:nvPr>
            <p:extLst>
              <p:ext uri="{D42A27DB-BD31-4B8C-83A1-F6EECF244321}">
                <p14:modId xmlns:p14="http://schemas.microsoft.com/office/powerpoint/2010/main" val="4262260445"/>
              </p:ext>
            </p:extLst>
          </p:nvPr>
        </p:nvGraphicFramePr>
        <p:xfrm>
          <a:off x="2023101" y="1600200"/>
          <a:ext cx="5248797" cy="4525962"/>
        </p:xfrm>
        <a:graphic>
          <a:graphicData uri="http://schemas.openxmlformats.org/drawingml/2006/table">
            <a:tbl>
              <a:tblPr>
                <a:tableStyleId>{5C22544A-7EE6-4342-B048-85BDC9FD1C3A}</a:tableStyleId>
              </a:tblPr>
              <a:tblGrid>
                <a:gridCol w="2657391">
                  <a:extLst>
                    <a:ext uri="{9D8B030D-6E8A-4147-A177-3AD203B41FA5}">
                      <a16:colId xmlns:a16="http://schemas.microsoft.com/office/drawing/2014/main" val="197589202"/>
                    </a:ext>
                  </a:extLst>
                </a:gridCol>
                <a:gridCol w="2591406">
                  <a:extLst>
                    <a:ext uri="{9D8B030D-6E8A-4147-A177-3AD203B41FA5}">
                      <a16:colId xmlns:a16="http://schemas.microsoft.com/office/drawing/2014/main" val="3540790197"/>
                    </a:ext>
                  </a:extLst>
                </a:gridCol>
              </a:tblGrid>
              <a:tr h="287934">
                <a:tc gridSpan="2">
                  <a:txBody>
                    <a:bodyPr/>
                    <a:lstStyle/>
                    <a:p>
                      <a:pPr algn="just">
                        <a:spcAft>
                          <a:spcPts val="0"/>
                        </a:spcAft>
                      </a:pPr>
                      <a:r>
                        <a:rPr lang="en-US" sz="1100" kern="100" dirty="0">
                          <a:effectLst/>
                        </a:rPr>
                        <a:t>Use case: add item</a:t>
                      </a:r>
                      <a:endParaRPr lang="en-US"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790573472"/>
                  </a:ext>
                </a:extLst>
              </a:tr>
              <a:tr h="269938">
                <a:tc gridSpan="2">
                  <a:txBody>
                    <a:bodyPr/>
                    <a:lstStyle/>
                    <a:p>
                      <a:pPr algn="just">
                        <a:spcAft>
                          <a:spcPts val="0"/>
                        </a:spcAft>
                      </a:pPr>
                      <a:r>
                        <a:rPr lang="en-US" sz="1100" kern="100">
                          <a:effectLst/>
                        </a:rPr>
                        <a:t>Actors: users</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363418254"/>
                  </a:ext>
                </a:extLst>
              </a:tr>
              <a:tr h="245944">
                <a:tc gridSpan="2">
                  <a:txBody>
                    <a:bodyPr/>
                    <a:lstStyle/>
                    <a:p>
                      <a:pPr algn="just">
                        <a:spcAft>
                          <a:spcPts val="0"/>
                        </a:spcAft>
                      </a:pPr>
                      <a:r>
                        <a:rPr lang="en-US" sz="1100" kern="100">
                          <a:effectLst/>
                        </a:rPr>
                        <a:t>Goal: to add to do things in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9571943"/>
                  </a:ext>
                </a:extLst>
              </a:tr>
              <a:tr h="1037762">
                <a:tc gridSpan="2">
                  <a:txBody>
                    <a:bodyPr/>
                    <a:lstStyle/>
                    <a:p>
                      <a:pPr algn="just">
                        <a:spcAft>
                          <a:spcPts val="0"/>
                        </a:spcAft>
                      </a:pPr>
                      <a:r>
                        <a:rPr lang="en-US" sz="1100" kern="100">
                          <a:effectLst/>
                        </a:rPr>
                        <a:t>Overview:</a:t>
                      </a:r>
                      <a:endParaRPr lang="en-US" sz="1000" kern="100">
                        <a:effectLst/>
                      </a:endParaRPr>
                    </a:p>
                    <a:p>
                      <a:pPr algn="just">
                        <a:spcAft>
                          <a:spcPts val="0"/>
                        </a:spcAft>
                      </a:pPr>
                      <a:r>
                        <a:rPr lang="en-US" sz="1100" kern="100">
                          <a:effectLst/>
                        </a:rPr>
                        <a:t>    User open the app, choose to the add the events, enter the to do things in the textbox, then choose the date, month, year and time to remind. This event and deadline will be added and showed in the list.  </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4190332916"/>
                  </a:ext>
                </a:extLst>
              </a:tr>
              <a:tr h="1865572">
                <a:tc>
                  <a:txBody>
                    <a:bodyPr/>
                    <a:lstStyle/>
                    <a:p>
                      <a:pPr algn="just">
                        <a:spcAft>
                          <a:spcPts val="0"/>
                        </a:spcAft>
                      </a:pPr>
                      <a:r>
                        <a:rPr lang="en-US" sz="1100" kern="100" dirty="0">
                          <a:effectLst/>
                        </a:rPr>
                        <a:t>Type course of events</a:t>
                      </a:r>
                      <a:endParaRPr lang="en-US" sz="1000" kern="100" dirty="0">
                        <a:effectLst/>
                      </a:endParaRPr>
                    </a:p>
                    <a:p>
                      <a:pPr algn="just">
                        <a:spcAft>
                          <a:spcPts val="0"/>
                        </a:spcAft>
                      </a:pPr>
                      <a:r>
                        <a:rPr lang="en-US" sz="1100" kern="100" dirty="0">
                          <a:effectLst/>
                        </a:rPr>
                        <a:t>Actor Action:</a:t>
                      </a:r>
                      <a:endParaRPr lang="en-US" sz="1000" kern="100" dirty="0">
                        <a:effectLst/>
                      </a:endParaRPr>
                    </a:p>
                    <a:p>
                      <a:pPr marL="0" lvl="0" indent="0" algn="just">
                        <a:spcAft>
                          <a:spcPts val="0"/>
                        </a:spcAft>
                        <a:buFont typeface="+mj-lt"/>
                        <a:buNone/>
                      </a:pPr>
                      <a:r>
                        <a:rPr lang="en-US" sz="1100" kern="100" dirty="0">
                          <a:effectLst/>
                        </a:rPr>
                        <a:t>1.users open this app</a:t>
                      </a:r>
                      <a:endParaRPr lang="en-US" sz="1000" kern="100" dirty="0">
                        <a:effectLst/>
                      </a:endParaRPr>
                    </a:p>
                    <a:p>
                      <a:pPr algn="just">
                        <a:spcAft>
                          <a:spcPts val="0"/>
                        </a:spcAft>
                      </a:pPr>
                      <a:r>
                        <a:rPr lang="en-US" sz="1100" kern="100" dirty="0">
                          <a:effectLst/>
                        </a:rPr>
                        <a:t>3.users choose to add items</a:t>
                      </a:r>
                      <a:endParaRPr lang="en-US" sz="1000" kern="100" dirty="0">
                        <a:effectLst/>
                      </a:endParaRPr>
                    </a:p>
                    <a:p>
                      <a:pPr algn="just">
                        <a:spcAft>
                          <a:spcPts val="0"/>
                        </a:spcAft>
                      </a:pPr>
                      <a:r>
                        <a:rPr lang="en-US" sz="1100" kern="100" dirty="0">
                          <a:effectLst/>
                        </a:rPr>
                        <a:t>5.users enters the thing’s name </a:t>
                      </a:r>
                      <a:endParaRPr lang="en-US" sz="1000" kern="100" dirty="0">
                        <a:effectLst/>
                      </a:endParaRPr>
                    </a:p>
                    <a:p>
                      <a:pPr algn="just">
                        <a:spcAft>
                          <a:spcPts val="0"/>
                        </a:spcAft>
                      </a:pPr>
                      <a:r>
                        <a:rPr lang="en-US" sz="1100" kern="100" dirty="0">
                          <a:effectLst/>
                        </a:rPr>
                        <a:t>6.users choose the remind time</a:t>
                      </a:r>
                      <a:endParaRPr lang="en-US" sz="1000" kern="100" dirty="0">
                        <a:effectLst/>
                      </a:endParaRPr>
                    </a:p>
                    <a:p>
                      <a:pPr algn="just">
                        <a:spcAft>
                          <a:spcPts val="0"/>
                        </a:spcAft>
                      </a:pPr>
                      <a:r>
                        <a:rPr lang="en-US" sz="1100" kern="100" dirty="0">
                          <a:effectLst/>
                        </a:rPr>
                        <a:t>7.users confirm adding this to the list</a:t>
                      </a:r>
                      <a:endParaRPr lang="en-US"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a:txBody>
                    <a:bodyPr/>
                    <a:lstStyle/>
                    <a:p>
                      <a:pPr algn="just">
                        <a:spcAft>
                          <a:spcPts val="0"/>
                        </a:spcAft>
                      </a:pPr>
                      <a:r>
                        <a:rPr lang="en-US" sz="1100" kern="100">
                          <a:effectLst/>
                        </a:rPr>
                        <a:t> </a:t>
                      </a:r>
                      <a:endParaRPr lang="en-US" sz="1000" kern="100">
                        <a:effectLst/>
                      </a:endParaRPr>
                    </a:p>
                    <a:p>
                      <a:pPr algn="just">
                        <a:spcAft>
                          <a:spcPts val="0"/>
                        </a:spcAft>
                      </a:pPr>
                      <a:r>
                        <a:rPr lang="en-US" sz="1100" kern="100">
                          <a:effectLst/>
                        </a:rPr>
                        <a:t>System response:</a:t>
                      </a:r>
                      <a:endParaRPr lang="en-US" sz="1000" kern="100">
                        <a:effectLst/>
                      </a:endParaRPr>
                    </a:p>
                    <a:p>
                      <a:pPr algn="just">
                        <a:spcAft>
                          <a:spcPts val="0"/>
                        </a:spcAft>
                      </a:pPr>
                      <a:r>
                        <a:rPr lang="en-US" sz="1100" kern="100">
                          <a:effectLst/>
                        </a:rPr>
                        <a:t>2.show the to do list</a:t>
                      </a:r>
                      <a:endParaRPr lang="en-US" sz="1000" kern="100">
                        <a:effectLst/>
                      </a:endParaRPr>
                    </a:p>
                    <a:p>
                      <a:pPr algn="just">
                        <a:spcAft>
                          <a:spcPts val="0"/>
                        </a:spcAft>
                      </a:pPr>
                      <a:r>
                        <a:rPr lang="en-US" sz="1100" kern="100">
                          <a:effectLst/>
                        </a:rPr>
                        <a:t>4.turn to another page to add the item</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8.add this item to the list and show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extLst>
                  <a:ext uri="{0D108BD9-81ED-4DB2-BD59-A6C34878D82A}">
                    <a16:rowId xmlns:a16="http://schemas.microsoft.com/office/drawing/2014/main" val="1132855049"/>
                  </a:ext>
                </a:extLst>
              </a:tr>
              <a:tr h="818812">
                <a:tc gridSpan="2">
                  <a:txBody>
                    <a:bodyPr/>
                    <a:lstStyle/>
                    <a:p>
                      <a:pPr algn="just">
                        <a:spcAft>
                          <a:spcPts val="0"/>
                        </a:spcAft>
                      </a:pPr>
                      <a:r>
                        <a:rPr lang="en-US" sz="1100" kern="100" dirty="0">
                          <a:effectLst/>
                        </a:rPr>
                        <a:t>Alternative courses:</a:t>
                      </a:r>
                      <a:endParaRPr lang="en-US" sz="1000" kern="100" dirty="0">
                        <a:effectLst/>
                      </a:endParaRPr>
                    </a:p>
                    <a:p>
                      <a:pPr algn="just">
                        <a:spcAft>
                          <a:spcPts val="0"/>
                        </a:spcAft>
                      </a:pPr>
                      <a:r>
                        <a:rPr lang="en-US" sz="1100" kern="100" dirty="0">
                          <a:effectLst/>
                        </a:rPr>
                        <a:t>   Step 5-8: if there has the same item (same events name &amp; same remind time) in the list, system alerts that the item is already on the list, please insert the different event name or choose a different remind time.</a:t>
                      </a:r>
                      <a:endParaRPr lang="en-US"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618735036"/>
                  </a:ext>
                </a:extLst>
              </a:tr>
            </a:tbl>
          </a:graphicData>
        </a:graphic>
      </p:graphicFrame>
      <p:sp>
        <p:nvSpPr>
          <p:cNvPr id="5" name="Rectangle 1">
            <a:extLst>
              <a:ext uri="{FF2B5EF4-FFF2-40B4-BE49-F238E27FC236}">
                <a16:creationId xmlns:a16="http://schemas.microsoft.com/office/drawing/2014/main" id="{F3C6305C-03B0-4A0C-99A6-71A2ABE3BF9C}"/>
              </a:ext>
            </a:extLst>
          </p:cNvPr>
          <p:cNvSpPr>
            <a:spLocks noChangeArrowheads="1"/>
          </p:cNvSpPr>
          <p:nvPr/>
        </p:nvSpPr>
        <p:spPr bwMode="auto">
          <a:xfrm>
            <a:off x="19478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矩形 5">
            <a:extLst>
              <a:ext uri="{FF2B5EF4-FFF2-40B4-BE49-F238E27FC236}">
                <a16:creationId xmlns:a16="http://schemas.microsoft.com/office/drawing/2014/main" id="{3DC336AD-7E26-45A4-8FA6-CB07C9C1C5EE}"/>
              </a:ext>
            </a:extLst>
          </p:cNvPr>
          <p:cNvSpPr/>
          <p:nvPr/>
        </p:nvSpPr>
        <p:spPr>
          <a:xfrm>
            <a:off x="1947863" y="704675"/>
            <a:ext cx="5602229" cy="72145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Add Item</a:t>
            </a:r>
          </a:p>
        </p:txBody>
      </p:sp>
    </p:spTree>
    <p:extLst>
      <p:ext uri="{BB962C8B-B14F-4D97-AF65-F5344CB8AC3E}">
        <p14:creationId xmlns:p14="http://schemas.microsoft.com/office/powerpoint/2010/main" val="229401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4AC3BF0-1294-491C-9610-37DA07C30F61}"/>
              </a:ext>
            </a:extLst>
          </p:cNvPr>
          <p:cNvGraphicFramePr>
            <a:graphicFrameLocks noGrp="1"/>
          </p:cNvGraphicFramePr>
          <p:nvPr/>
        </p:nvGraphicFramePr>
        <p:xfrm>
          <a:off x="1973432" y="1600200"/>
          <a:ext cx="5197135" cy="4525962"/>
        </p:xfrm>
        <a:graphic>
          <a:graphicData uri="http://schemas.openxmlformats.org/drawingml/2006/table">
            <a:tbl>
              <a:tblPr>
                <a:tableStyleId>{5C22544A-7EE6-4342-B048-85BDC9FD1C3A}</a:tableStyleId>
              </a:tblPr>
              <a:tblGrid>
                <a:gridCol w="2631235">
                  <a:extLst>
                    <a:ext uri="{9D8B030D-6E8A-4147-A177-3AD203B41FA5}">
                      <a16:colId xmlns:a16="http://schemas.microsoft.com/office/drawing/2014/main" val="244844751"/>
                    </a:ext>
                  </a:extLst>
                </a:gridCol>
                <a:gridCol w="2565900">
                  <a:extLst>
                    <a:ext uri="{9D8B030D-6E8A-4147-A177-3AD203B41FA5}">
                      <a16:colId xmlns:a16="http://schemas.microsoft.com/office/drawing/2014/main" val="1148770809"/>
                    </a:ext>
                  </a:extLst>
                </a:gridCol>
              </a:tblGrid>
              <a:tr h="285100">
                <a:tc gridSpan="2">
                  <a:txBody>
                    <a:bodyPr/>
                    <a:lstStyle/>
                    <a:p>
                      <a:pPr algn="just">
                        <a:spcAft>
                          <a:spcPts val="0"/>
                        </a:spcAft>
                      </a:pPr>
                      <a:r>
                        <a:rPr lang="en-US" sz="1100" kern="100">
                          <a:effectLst/>
                        </a:rPr>
                        <a:t>Use case: edit item</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hMerge="1">
                  <a:txBody>
                    <a:bodyPr/>
                    <a:lstStyle/>
                    <a:p>
                      <a:endParaRPr lang="en-US"/>
                    </a:p>
                  </a:txBody>
                  <a:tcPr/>
                </a:tc>
                <a:extLst>
                  <a:ext uri="{0D108BD9-81ED-4DB2-BD59-A6C34878D82A}">
                    <a16:rowId xmlns:a16="http://schemas.microsoft.com/office/drawing/2014/main" val="462349203"/>
                  </a:ext>
                </a:extLst>
              </a:tr>
              <a:tr h="267281">
                <a:tc gridSpan="2">
                  <a:txBody>
                    <a:bodyPr/>
                    <a:lstStyle/>
                    <a:p>
                      <a:pPr algn="just">
                        <a:spcAft>
                          <a:spcPts val="0"/>
                        </a:spcAft>
                      </a:pPr>
                      <a:r>
                        <a:rPr lang="en-US" sz="1100" kern="100">
                          <a:effectLst/>
                        </a:rPr>
                        <a:t>Actors: users</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hMerge="1">
                  <a:txBody>
                    <a:bodyPr/>
                    <a:lstStyle/>
                    <a:p>
                      <a:endParaRPr lang="en-US"/>
                    </a:p>
                  </a:txBody>
                  <a:tcPr/>
                </a:tc>
                <a:extLst>
                  <a:ext uri="{0D108BD9-81ED-4DB2-BD59-A6C34878D82A}">
                    <a16:rowId xmlns:a16="http://schemas.microsoft.com/office/drawing/2014/main" val="3855450187"/>
                  </a:ext>
                </a:extLst>
              </a:tr>
              <a:tr h="243523">
                <a:tc gridSpan="2">
                  <a:txBody>
                    <a:bodyPr/>
                    <a:lstStyle/>
                    <a:p>
                      <a:pPr algn="just">
                        <a:spcAft>
                          <a:spcPts val="0"/>
                        </a:spcAft>
                      </a:pPr>
                      <a:r>
                        <a:rPr lang="en-US" sz="1100" kern="100">
                          <a:effectLst/>
                        </a:rPr>
                        <a:t>Goal: to edit the events already in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hMerge="1">
                  <a:txBody>
                    <a:bodyPr/>
                    <a:lstStyle/>
                    <a:p>
                      <a:endParaRPr lang="en-US"/>
                    </a:p>
                  </a:txBody>
                  <a:tcPr/>
                </a:tc>
                <a:extLst>
                  <a:ext uri="{0D108BD9-81ED-4DB2-BD59-A6C34878D82A}">
                    <a16:rowId xmlns:a16="http://schemas.microsoft.com/office/drawing/2014/main" val="1244816929"/>
                  </a:ext>
                </a:extLst>
              </a:tr>
              <a:tr h="1027548">
                <a:tc gridSpan="2">
                  <a:txBody>
                    <a:bodyPr/>
                    <a:lstStyle/>
                    <a:p>
                      <a:pPr algn="just">
                        <a:spcAft>
                          <a:spcPts val="0"/>
                        </a:spcAft>
                      </a:pPr>
                      <a:r>
                        <a:rPr lang="en-US" sz="1100" kern="100">
                          <a:effectLst/>
                        </a:rPr>
                        <a:t>Overview:</a:t>
                      </a:r>
                      <a:endParaRPr lang="en-US" sz="1000" kern="100">
                        <a:effectLst/>
                      </a:endParaRPr>
                    </a:p>
                    <a:p>
                      <a:pPr algn="just">
                        <a:spcAft>
                          <a:spcPts val="0"/>
                        </a:spcAft>
                      </a:pPr>
                      <a:r>
                        <a:rPr lang="en-US" sz="1100" kern="100">
                          <a:effectLst/>
                        </a:rPr>
                        <a:t>    User see the to do list, they want to modify the specific item, they can modify the name and time of reminder events. Or they have done this event, they can click the checkbox means this event have be done.</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hMerge="1">
                  <a:txBody>
                    <a:bodyPr/>
                    <a:lstStyle/>
                    <a:p>
                      <a:endParaRPr lang="en-US"/>
                    </a:p>
                  </a:txBody>
                  <a:tcPr/>
                </a:tc>
                <a:extLst>
                  <a:ext uri="{0D108BD9-81ED-4DB2-BD59-A6C34878D82A}">
                    <a16:rowId xmlns:a16="http://schemas.microsoft.com/office/drawing/2014/main" val="1773377775"/>
                  </a:ext>
                </a:extLst>
              </a:tr>
              <a:tr h="1847210">
                <a:tc>
                  <a:txBody>
                    <a:bodyPr/>
                    <a:lstStyle/>
                    <a:p>
                      <a:pPr algn="just">
                        <a:spcAft>
                          <a:spcPts val="0"/>
                        </a:spcAft>
                      </a:pPr>
                      <a:r>
                        <a:rPr lang="en-US" sz="1100" kern="100">
                          <a:effectLst/>
                        </a:rPr>
                        <a:t>Type course of events</a:t>
                      </a:r>
                      <a:endParaRPr lang="en-US" sz="1000" kern="100">
                        <a:effectLst/>
                      </a:endParaRPr>
                    </a:p>
                    <a:p>
                      <a:pPr algn="just">
                        <a:spcAft>
                          <a:spcPts val="0"/>
                        </a:spcAft>
                      </a:pPr>
                      <a:r>
                        <a:rPr lang="en-US" sz="1100" kern="100">
                          <a:effectLst/>
                        </a:rPr>
                        <a:t>Actor Action:</a:t>
                      </a:r>
                      <a:endParaRPr lang="en-US" sz="1000" kern="100">
                        <a:effectLst/>
                      </a:endParaRPr>
                    </a:p>
                    <a:p>
                      <a:pPr algn="just">
                        <a:spcAft>
                          <a:spcPts val="0"/>
                        </a:spcAft>
                      </a:pPr>
                      <a:r>
                        <a:rPr lang="en-US" sz="1100" kern="100">
                          <a:effectLst/>
                        </a:rPr>
                        <a:t>1.users open this app</a:t>
                      </a:r>
                      <a:endParaRPr lang="en-US" sz="1000" kern="100">
                        <a:effectLst/>
                      </a:endParaRPr>
                    </a:p>
                    <a:p>
                      <a:pPr algn="just">
                        <a:spcAft>
                          <a:spcPts val="0"/>
                        </a:spcAft>
                      </a:pPr>
                      <a:r>
                        <a:rPr lang="en-US" sz="1100" kern="100">
                          <a:effectLst/>
                        </a:rPr>
                        <a:t>3.users click the specific item</a:t>
                      </a:r>
                      <a:endParaRPr lang="en-US" sz="1000" kern="100">
                        <a:effectLst/>
                      </a:endParaRPr>
                    </a:p>
                    <a:p>
                      <a:pPr algn="just">
                        <a:spcAft>
                          <a:spcPts val="0"/>
                        </a:spcAft>
                      </a:pPr>
                      <a:r>
                        <a:rPr lang="en-US" sz="1100" kern="100">
                          <a:effectLst/>
                        </a:rPr>
                        <a:t>5.users enters the event’s name </a:t>
                      </a:r>
                      <a:endParaRPr lang="en-US" sz="1000" kern="100">
                        <a:effectLst/>
                      </a:endParaRPr>
                    </a:p>
                    <a:p>
                      <a:pPr algn="just">
                        <a:spcAft>
                          <a:spcPts val="0"/>
                        </a:spcAft>
                      </a:pPr>
                      <a:r>
                        <a:rPr lang="en-US" sz="1100" kern="100">
                          <a:effectLst/>
                        </a:rPr>
                        <a:t>6.users choose the remind time</a:t>
                      </a:r>
                      <a:endParaRPr lang="en-US" sz="1000" kern="100">
                        <a:effectLst/>
                      </a:endParaRPr>
                    </a:p>
                    <a:p>
                      <a:pPr algn="just">
                        <a:spcAft>
                          <a:spcPts val="0"/>
                        </a:spcAft>
                      </a:pPr>
                      <a:r>
                        <a:rPr lang="en-US" sz="1100" kern="100">
                          <a:effectLst/>
                        </a:rPr>
                        <a:t>7.users confirm editing this to the list</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9.users click the checkbox</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a:txBody>
                    <a:bodyPr/>
                    <a:lstStyle/>
                    <a:p>
                      <a:pPr algn="just">
                        <a:spcAft>
                          <a:spcPts val="0"/>
                        </a:spcAft>
                      </a:pPr>
                      <a:r>
                        <a:rPr lang="en-US" sz="1100" kern="100">
                          <a:effectLst/>
                        </a:rPr>
                        <a:t> </a:t>
                      </a:r>
                      <a:endParaRPr lang="en-US" sz="1000" kern="100">
                        <a:effectLst/>
                      </a:endParaRPr>
                    </a:p>
                    <a:p>
                      <a:pPr algn="just">
                        <a:spcAft>
                          <a:spcPts val="0"/>
                        </a:spcAft>
                      </a:pPr>
                      <a:r>
                        <a:rPr lang="en-US" sz="1100" kern="100">
                          <a:effectLst/>
                        </a:rPr>
                        <a:t>System response:</a:t>
                      </a:r>
                      <a:endParaRPr lang="en-US" sz="1000" kern="100">
                        <a:effectLst/>
                      </a:endParaRPr>
                    </a:p>
                    <a:p>
                      <a:pPr algn="just">
                        <a:spcAft>
                          <a:spcPts val="0"/>
                        </a:spcAft>
                      </a:pPr>
                      <a:r>
                        <a:rPr lang="en-US" sz="1100" kern="100">
                          <a:effectLst/>
                        </a:rPr>
                        <a:t>2.show the to do list</a:t>
                      </a:r>
                      <a:endParaRPr lang="en-US" sz="1000" kern="100">
                        <a:effectLst/>
                      </a:endParaRPr>
                    </a:p>
                    <a:p>
                      <a:pPr algn="just">
                        <a:spcAft>
                          <a:spcPts val="0"/>
                        </a:spcAft>
                      </a:pPr>
                      <a:r>
                        <a:rPr lang="en-US" sz="1100" kern="100">
                          <a:effectLst/>
                        </a:rPr>
                        <a:t>4.turn to another page to edit the item</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8.update this item to the list and show the to do list</a:t>
                      </a:r>
                      <a:endParaRPr lang="en-US" sz="1000" kern="100">
                        <a:effectLst/>
                      </a:endParaRPr>
                    </a:p>
                    <a:p>
                      <a:pPr algn="just">
                        <a:spcAft>
                          <a:spcPts val="0"/>
                        </a:spcAft>
                      </a:pPr>
                      <a:r>
                        <a:rPr lang="en-US" sz="1100" kern="100">
                          <a:effectLst/>
                        </a:rPr>
                        <a:t>10.delete this item from the to do list and add this item to the completed item.</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extLst>
                  <a:ext uri="{0D108BD9-81ED-4DB2-BD59-A6C34878D82A}">
                    <a16:rowId xmlns:a16="http://schemas.microsoft.com/office/drawing/2014/main" val="4260132558"/>
                  </a:ext>
                </a:extLst>
              </a:tr>
              <a:tr h="855300">
                <a:tc gridSpan="2">
                  <a:txBody>
                    <a:bodyPr/>
                    <a:lstStyle/>
                    <a:p>
                      <a:pPr algn="just">
                        <a:spcAft>
                          <a:spcPts val="0"/>
                        </a:spcAft>
                      </a:pPr>
                      <a:r>
                        <a:rPr lang="en-US" sz="1100" kern="100" dirty="0">
                          <a:effectLst/>
                        </a:rPr>
                        <a:t>Alternative courses:</a:t>
                      </a:r>
                      <a:endParaRPr lang="en-US" sz="1000" kern="100" dirty="0">
                        <a:effectLst/>
                      </a:endParaRPr>
                    </a:p>
                    <a:p>
                      <a:pPr algn="just">
                        <a:spcAft>
                          <a:spcPts val="0"/>
                        </a:spcAft>
                      </a:pPr>
                      <a:r>
                        <a:rPr lang="en-US" sz="1100" kern="100" dirty="0">
                          <a:effectLst/>
                        </a:rPr>
                        <a:t>   Step 5-8: if there has the same item (same events name &amp; same remind time) in the list, system alerts that the item is already on the list, please insert the different event name or choose a different remind time.</a:t>
                      </a:r>
                      <a:endParaRPr lang="en-US" sz="1000" kern="100" dirty="0">
                        <a:effectLst/>
                      </a:endParaRPr>
                    </a:p>
                    <a:p>
                      <a:pPr indent="228600" algn="just">
                        <a:spcAft>
                          <a:spcPts val="0"/>
                        </a:spcAft>
                      </a:pPr>
                      <a:r>
                        <a:rPr lang="en-US" sz="1100" kern="100" dirty="0">
                          <a:effectLst/>
                        </a:rPr>
                        <a:t> </a:t>
                      </a:r>
                      <a:endParaRPr lang="en-US"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148" marR="64148" marT="0" marB="0"/>
                </a:tc>
                <a:tc hMerge="1">
                  <a:txBody>
                    <a:bodyPr/>
                    <a:lstStyle/>
                    <a:p>
                      <a:endParaRPr lang="en-US"/>
                    </a:p>
                  </a:txBody>
                  <a:tcPr/>
                </a:tc>
                <a:extLst>
                  <a:ext uri="{0D108BD9-81ED-4DB2-BD59-A6C34878D82A}">
                    <a16:rowId xmlns:a16="http://schemas.microsoft.com/office/drawing/2014/main" val="3062508139"/>
                  </a:ext>
                </a:extLst>
              </a:tr>
            </a:tbl>
          </a:graphicData>
        </a:graphic>
      </p:graphicFrame>
      <p:sp>
        <p:nvSpPr>
          <p:cNvPr id="5" name="矩形 4">
            <a:extLst>
              <a:ext uri="{FF2B5EF4-FFF2-40B4-BE49-F238E27FC236}">
                <a16:creationId xmlns:a16="http://schemas.microsoft.com/office/drawing/2014/main" id="{D56DA271-D081-41B2-B9E1-B44B42C35AA8}"/>
              </a:ext>
            </a:extLst>
          </p:cNvPr>
          <p:cNvSpPr/>
          <p:nvPr/>
        </p:nvSpPr>
        <p:spPr>
          <a:xfrm>
            <a:off x="3822981" y="836694"/>
            <a:ext cx="1498039" cy="523220"/>
          </a:xfrm>
          <a:prstGeom prst="rect">
            <a:avLst/>
          </a:prstGeom>
        </p:spPr>
        <p:txBody>
          <a:bodyPr wrap="none">
            <a:spAutoFit/>
          </a:bodyPr>
          <a:lstStyle/>
          <a:p>
            <a:pPr algn="ctr"/>
            <a:r>
              <a:rPr lang="en-US" sz="2800" dirty="0"/>
              <a:t>Edit Item</a:t>
            </a:r>
          </a:p>
        </p:txBody>
      </p:sp>
    </p:spTree>
    <p:extLst>
      <p:ext uri="{BB962C8B-B14F-4D97-AF65-F5344CB8AC3E}">
        <p14:creationId xmlns:p14="http://schemas.microsoft.com/office/powerpoint/2010/main" val="154782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16FC1C8-8BE0-4D0E-B2A6-1395AE205D52}"/>
              </a:ext>
            </a:extLst>
          </p:cNvPr>
          <p:cNvGraphicFramePr>
            <a:graphicFrameLocks noGrp="1"/>
          </p:cNvGraphicFramePr>
          <p:nvPr/>
        </p:nvGraphicFramePr>
        <p:xfrm>
          <a:off x="1947601" y="1600200"/>
          <a:ext cx="5248797" cy="4525962"/>
        </p:xfrm>
        <a:graphic>
          <a:graphicData uri="http://schemas.openxmlformats.org/drawingml/2006/table">
            <a:tbl>
              <a:tblPr>
                <a:tableStyleId>{5C22544A-7EE6-4342-B048-85BDC9FD1C3A}</a:tableStyleId>
              </a:tblPr>
              <a:tblGrid>
                <a:gridCol w="2657391">
                  <a:extLst>
                    <a:ext uri="{9D8B030D-6E8A-4147-A177-3AD203B41FA5}">
                      <a16:colId xmlns:a16="http://schemas.microsoft.com/office/drawing/2014/main" val="2871867926"/>
                    </a:ext>
                  </a:extLst>
                </a:gridCol>
                <a:gridCol w="2591406">
                  <a:extLst>
                    <a:ext uri="{9D8B030D-6E8A-4147-A177-3AD203B41FA5}">
                      <a16:colId xmlns:a16="http://schemas.microsoft.com/office/drawing/2014/main" val="355820449"/>
                    </a:ext>
                  </a:extLst>
                </a:gridCol>
              </a:tblGrid>
              <a:tr h="287934">
                <a:tc gridSpan="2">
                  <a:txBody>
                    <a:bodyPr/>
                    <a:lstStyle/>
                    <a:p>
                      <a:pPr algn="just">
                        <a:spcAft>
                          <a:spcPts val="0"/>
                        </a:spcAft>
                      </a:pPr>
                      <a:r>
                        <a:rPr lang="en-US" sz="1100" kern="100">
                          <a:effectLst/>
                        </a:rPr>
                        <a:t>Use case: delete item</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345898355"/>
                  </a:ext>
                </a:extLst>
              </a:tr>
              <a:tr h="269938">
                <a:tc gridSpan="2">
                  <a:txBody>
                    <a:bodyPr/>
                    <a:lstStyle/>
                    <a:p>
                      <a:pPr algn="just">
                        <a:spcAft>
                          <a:spcPts val="0"/>
                        </a:spcAft>
                      </a:pPr>
                      <a:r>
                        <a:rPr lang="en-US" sz="1100" kern="100">
                          <a:effectLst/>
                        </a:rPr>
                        <a:t>Actors: users</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900917147"/>
                  </a:ext>
                </a:extLst>
              </a:tr>
              <a:tr h="245944">
                <a:tc gridSpan="2">
                  <a:txBody>
                    <a:bodyPr/>
                    <a:lstStyle/>
                    <a:p>
                      <a:pPr algn="just">
                        <a:spcAft>
                          <a:spcPts val="0"/>
                        </a:spcAft>
                      </a:pPr>
                      <a:r>
                        <a:rPr lang="en-US" sz="1100" kern="100">
                          <a:effectLst/>
                        </a:rPr>
                        <a:t>Goal: to delete the events already in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60171920"/>
                  </a:ext>
                </a:extLst>
              </a:tr>
              <a:tr h="1037762">
                <a:tc gridSpan="2">
                  <a:txBody>
                    <a:bodyPr/>
                    <a:lstStyle/>
                    <a:p>
                      <a:pPr algn="just">
                        <a:spcAft>
                          <a:spcPts val="0"/>
                        </a:spcAft>
                      </a:pPr>
                      <a:r>
                        <a:rPr lang="en-US" sz="1100" kern="100">
                          <a:effectLst/>
                        </a:rPr>
                        <a:t>Overview:</a:t>
                      </a:r>
                      <a:endParaRPr lang="en-US" sz="1000" kern="100">
                        <a:effectLst/>
                      </a:endParaRPr>
                    </a:p>
                    <a:p>
                      <a:pPr algn="just">
                        <a:spcAft>
                          <a:spcPts val="0"/>
                        </a:spcAft>
                      </a:pPr>
                      <a:r>
                        <a:rPr lang="en-US" sz="1100" kern="100">
                          <a:effectLst/>
                        </a:rPr>
                        <a:t>    User see the to do list, they want to delete the specific item, they can delete it from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404025042"/>
                  </a:ext>
                </a:extLst>
              </a:tr>
              <a:tr h="1865572">
                <a:tc>
                  <a:txBody>
                    <a:bodyPr/>
                    <a:lstStyle/>
                    <a:p>
                      <a:pPr algn="just">
                        <a:spcAft>
                          <a:spcPts val="0"/>
                        </a:spcAft>
                      </a:pPr>
                      <a:r>
                        <a:rPr lang="en-US" sz="1100" kern="100">
                          <a:effectLst/>
                        </a:rPr>
                        <a:t>Type course of events</a:t>
                      </a:r>
                      <a:endParaRPr lang="en-US" sz="1000" kern="100">
                        <a:effectLst/>
                      </a:endParaRPr>
                    </a:p>
                    <a:p>
                      <a:pPr algn="just">
                        <a:spcAft>
                          <a:spcPts val="0"/>
                        </a:spcAft>
                      </a:pPr>
                      <a:r>
                        <a:rPr lang="en-US" sz="1100" kern="100">
                          <a:effectLst/>
                        </a:rPr>
                        <a:t>Actor Action:</a:t>
                      </a:r>
                      <a:endParaRPr lang="en-US" sz="1000" kern="100">
                        <a:effectLst/>
                      </a:endParaRPr>
                    </a:p>
                    <a:p>
                      <a:pPr algn="just">
                        <a:spcAft>
                          <a:spcPts val="0"/>
                        </a:spcAft>
                      </a:pPr>
                      <a:r>
                        <a:rPr lang="en-US" sz="1100" kern="100">
                          <a:effectLst/>
                        </a:rPr>
                        <a:t>1.users open this app</a:t>
                      </a:r>
                      <a:endParaRPr lang="en-US" sz="1000" kern="100">
                        <a:effectLst/>
                      </a:endParaRPr>
                    </a:p>
                    <a:p>
                      <a:pPr algn="just">
                        <a:spcAft>
                          <a:spcPts val="0"/>
                        </a:spcAft>
                      </a:pPr>
                      <a:r>
                        <a:rPr lang="en-US" sz="1100" kern="100">
                          <a:effectLst/>
                        </a:rPr>
                        <a:t>3.users click the specific delete icon</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5.users click ‘yes’ </a:t>
                      </a:r>
                      <a:endParaRPr lang="en-US" sz="1000" kern="100">
                        <a:effectLst/>
                      </a:endParaRPr>
                    </a:p>
                    <a:p>
                      <a:pPr algn="just">
                        <a:spcAft>
                          <a:spcPts val="0"/>
                        </a:spcAft>
                      </a:pPr>
                      <a:r>
                        <a:rPr lang="en-US" sz="1100" kern="100">
                          <a:effectLst/>
                        </a:rPr>
                        <a:t> </a:t>
                      </a:r>
                      <a:endParaRPr lang="en-US" sz="1000" kern="100">
                        <a:effectLst/>
                      </a:endParaRPr>
                    </a:p>
                    <a:p>
                      <a:pPr algn="just">
                        <a:spcAft>
                          <a:spcPts val="0"/>
                        </a:spcAft>
                      </a:pPr>
                      <a:r>
                        <a:rPr lang="en-US" sz="1100" kern="100">
                          <a:effectLst/>
                        </a:rPr>
                        <a:t> </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a:txBody>
                    <a:bodyPr/>
                    <a:lstStyle/>
                    <a:p>
                      <a:pPr algn="just">
                        <a:spcAft>
                          <a:spcPts val="0"/>
                        </a:spcAft>
                      </a:pPr>
                      <a:r>
                        <a:rPr lang="en-US" sz="1100" kern="100">
                          <a:effectLst/>
                        </a:rPr>
                        <a:t> </a:t>
                      </a:r>
                      <a:endParaRPr lang="en-US" sz="1000" kern="100">
                        <a:effectLst/>
                      </a:endParaRPr>
                    </a:p>
                    <a:p>
                      <a:pPr algn="just">
                        <a:spcAft>
                          <a:spcPts val="0"/>
                        </a:spcAft>
                      </a:pPr>
                      <a:r>
                        <a:rPr lang="en-US" sz="1100" kern="100">
                          <a:effectLst/>
                        </a:rPr>
                        <a:t>System response:</a:t>
                      </a:r>
                      <a:endParaRPr lang="en-US" sz="1000" kern="100">
                        <a:effectLst/>
                      </a:endParaRPr>
                    </a:p>
                    <a:p>
                      <a:pPr algn="just">
                        <a:spcAft>
                          <a:spcPts val="0"/>
                        </a:spcAft>
                      </a:pPr>
                      <a:r>
                        <a:rPr lang="en-US" sz="1100" kern="100">
                          <a:effectLst/>
                        </a:rPr>
                        <a:t>2.show the to do list</a:t>
                      </a:r>
                      <a:endParaRPr lang="en-US" sz="1000" kern="100">
                        <a:effectLst/>
                      </a:endParaRPr>
                    </a:p>
                    <a:p>
                      <a:pPr algn="just">
                        <a:spcAft>
                          <a:spcPts val="0"/>
                        </a:spcAft>
                      </a:pPr>
                      <a:r>
                        <a:rPr lang="en-US" sz="1100" kern="100">
                          <a:effectLst/>
                        </a:rPr>
                        <a:t>4.pop up a small window (Are you sure to delete this item?)</a:t>
                      </a:r>
                      <a:endParaRPr lang="en-US" sz="1000" kern="100">
                        <a:effectLst/>
                      </a:endParaRPr>
                    </a:p>
                    <a:p>
                      <a:pPr algn="just">
                        <a:spcAft>
                          <a:spcPts val="0"/>
                        </a:spcAft>
                      </a:pPr>
                      <a:r>
                        <a:rPr lang="en-US" sz="1100" kern="100">
                          <a:effectLst/>
                        </a:rPr>
                        <a:t>6.delete this item from to do list</a:t>
                      </a:r>
                      <a:endParaRPr lang="en-US" sz="1000" kern="100">
                        <a:effectLst/>
                      </a:endParaRPr>
                    </a:p>
                    <a:p>
                      <a:pPr algn="just">
                        <a:spcAft>
                          <a:spcPts val="0"/>
                        </a:spcAft>
                      </a:pPr>
                      <a:r>
                        <a:rPr lang="en-US" sz="1100" kern="100">
                          <a:effectLst/>
                        </a:rPr>
                        <a:t>7.update the to do list and show the to do list</a:t>
                      </a:r>
                      <a:endParaRPr lang="en-US"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extLst>
                  <a:ext uri="{0D108BD9-81ED-4DB2-BD59-A6C34878D82A}">
                    <a16:rowId xmlns:a16="http://schemas.microsoft.com/office/drawing/2014/main" val="849824706"/>
                  </a:ext>
                </a:extLst>
              </a:tr>
              <a:tr h="818812">
                <a:tc gridSpan="2">
                  <a:txBody>
                    <a:bodyPr/>
                    <a:lstStyle/>
                    <a:p>
                      <a:pPr algn="just">
                        <a:spcAft>
                          <a:spcPts val="0"/>
                        </a:spcAft>
                      </a:pPr>
                      <a:r>
                        <a:rPr lang="en-US" sz="1100" kern="100" dirty="0">
                          <a:effectLst/>
                        </a:rPr>
                        <a:t>Alternative courses:</a:t>
                      </a:r>
                      <a:endParaRPr lang="en-US" sz="1000" kern="100" dirty="0">
                        <a:effectLst/>
                      </a:endParaRPr>
                    </a:p>
                    <a:p>
                      <a:pPr algn="just">
                        <a:spcAft>
                          <a:spcPts val="0"/>
                        </a:spcAft>
                      </a:pPr>
                      <a:r>
                        <a:rPr lang="en-US" sz="1100" kern="100" dirty="0">
                          <a:effectLst/>
                        </a:rPr>
                        <a:t>   Step 4-7: users do not want to delete this item, this click ‘NO’, and then this item will not be deleted, and shows the to do list to user again. </a:t>
                      </a:r>
                      <a:endParaRPr lang="en-US"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785" marR="64785" marT="0" marB="0"/>
                </a:tc>
                <a:tc hMerge="1">
                  <a:txBody>
                    <a:bodyPr/>
                    <a:lstStyle/>
                    <a:p>
                      <a:endParaRPr lang="en-US"/>
                    </a:p>
                  </a:txBody>
                  <a:tcPr/>
                </a:tc>
                <a:extLst>
                  <a:ext uri="{0D108BD9-81ED-4DB2-BD59-A6C34878D82A}">
                    <a16:rowId xmlns:a16="http://schemas.microsoft.com/office/drawing/2014/main" val="1667994961"/>
                  </a:ext>
                </a:extLst>
              </a:tr>
            </a:tbl>
          </a:graphicData>
        </a:graphic>
      </p:graphicFrame>
      <p:sp>
        <p:nvSpPr>
          <p:cNvPr id="5" name="Rectangle 1">
            <a:extLst>
              <a:ext uri="{FF2B5EF4-FFF2-40B4-BE49-F238E27FC236}">
                <a16:creationId xmlns:a16="http://schemas.microsoft.com/office/drawing/2014/main" id="{2B493086-90AC-4599-B24A-94CC3B0440D7}"/>
              </a:ext>
            </a:extLst>
          </p:cNvPr>
          <p:cNvSpPr>
            <a:spLocks noChangeArrowheads="1"/>
          </p:cNvSpPr>
          <p:nvPr/>
        </p:nvSpPr>
        <p:spPr bwMode="auto">
          <a:xfrm>
            <a:off x="19478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矩形 6">
            <a:extLst>
              <a:ext uri="{FF2B5EF4-FFF2-40B4-BE49-F238E27FC236}">
                <a16:creationId xmlns:a16="http://schemas.microsoft.com/office/drawing/2014/main" id="{6417FA2A-B157-49B9-ACC9-C4957329E2A0}"/>
              </a:ext>
            </a:extLst>
          </p:cNvPr>
          <p:cNvSpPr/>
          <p:nvPr/>
        </p:nvSpPr>
        <p:spPr>
          <a:xfrm>
            <a:off x="3518614" y="914299"/>
            <a:ext cx="1888659" cy="523220"/>
          </a:xfrm>
          <a:prstGeom prst="rect">
            <a:avLst/>
          </a:prstGeom>
        </p:spPr>
        <p:txBody>
          <a:bodyPr wrap="none">
            <a:spAutoFit/>
          </a:bodyPr>
          <a:lstStyle/>
          <a:p>
            <a:pPr algn="ctr"/>
            <a:r>
              <a:rPr lang="en-US" sz="2800" dirty="0"/>
              <a:t>Delete Item</a:t>
            </a:r>
          </a:p>
        </p:txBody>
      </p:sp>
    </p:spTree>
    <p:extLst>
      <p:ext uri="{BB962C8B-B14F-4D97-AF65-F5344CB8AC3E}">
        <p14:creationId xmlns:p14="http://schemas.microsoft.com/office/powerpoint/2010/main" val="380447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E486A8E-A88E-4CE2-8CF7-D8399F0910CE}"/>
              </a:ext>
            </a:extLst>
          </p:cNvPr>
          <p:cNvGraphicFramePr>
            <a:graphicFrameLocks noGrp="1"/>
          </p:cNvGraphicFramePr>
          <p:nvPr/>
        </p:nvGraphicFramePr>
        <p:xfrm>
          <a:off x="1793875" y="2157571"/>
          <a:ext cx="5556250" cy="3411220"/>
        </p:xfrm>
        <a:graphic>
          <a:graphicData uri="http://schemas.openxmlformats.org/drawingml/2006/table">
            <a:tbl>
              <a:tblPr>
                <a:tableStyleId>{5C22544A-7EE6-4342-B048-85BDC9FD1C3A}</a:tableStyleId>
              </a:tblPr>
              <a:tblGrid>
                <a:gridCol w="2813050">
                  <a:extLst>
                    <a:ext uri="{9D8B030D-6E8A-4147-A177-3AD203B41FA5}">
                      <a16:colId xmlns:a16="http://schemas.microsoft.com/office/drawing/2014/main" val="3666354630"/>
                    </a:ext>
                  </a:extLst>
                </a:gridCol>
                <a:gridCol w="2743200">
                  <a:extLst>
                    <a:ext uri="{9D8B030D-6E8A-4147-A177-3AD203B41FA5}">
                      <a16:colId xmlns:a16="http://schemas.microsoft.com/office/drawing/2014/main" val="667748856"/>
                    </a:ext>
                  </a:extLst>
                </a:gridCol>
              </a:tblGrid>
              <a:tr h="304800">
                <a:tc gridSpan="2">
                  <a:txBody>
                    <a:bodyPr/>
                    <a:lstStyle/>
                    <a:p>
                      <a:pPr algn="just">
                        <a:spcAft>
                          <a:spcPts val="0"/>
                        </a:spcAft>
                      </a:pPr>
                      <a:r>
                        <a:rPr lang="en-US" sz="1200" kern="100">
                          <a:effectLst/>
                        </a:rPr>
                        <a:t>Use case: view completed list</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34175317"/>
                  </a:ext>
                </a:extLst>
              </a:tr>
              <a:tr h="285750">
                <a:tc gridSpan="2">
                  <a:txBody>
                    <a:bodyPr/>
                    <a:lstStyle/>
                    <a:p>
                      <a:pPr algn="just">
                        <a:spcAft>
                          <a:spcPts val="0"/>
                        </a:spcAft>
                      </a:pPr>
                      <a:r>
                        <a:rPr lang="en-US" sz="1200" kern="100">
                          <a:effectLst/>
                        </a:rPr>
                        <a:t>Actors: users</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861635048"/>
                  </a:ext>
                </a:extLst>
              </a:tr>
              <a:tr h="260350">
                <a:tc gridSpan="2">
                  <a:txBody>
                    <a:bodyPr/>
                    <a:lstStyle/>
                    <a:p>
                      <a:pPr algn="just">
                        <a:spcAft>
                          <a:spcPts val="0"/>
                        </a:spcAft>
                      </a:pPr>
                      <a:r>
                        <a:rPr lang="en-US" sz="1200" kern="100">
                          <a:effectLst/>
                        </a:rPr>
                        <a:t>Goal: to view the things they have done</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40186558"/>
                  </a:ext>
                </a:extLst>
              </a:tr>
              <a:tr h="854075">
                <a:tc gridSpan="2">
                  <a:txBody>
                    <a:bodyPr/>
                    <a:lstStyle/>
                    <a:p>
                      <a:pPr algn="just">
                        <a:spcAft>
                          <a:spcPts val="0"/>
                        </a:spcAft>
                      </a:pPr>
                      <a:r>
                        <a:rPr lang="en-US" sz="1200" kern="100">
                          <a:effectLst/>
                        </a:rPr>
                        <a:t>Overview:</a:t>
                      </a:r>
                      <a:endParaRPr lang="en-US" sz="1050" kern="100">
                        <a:effectLst/>
                      </a:endParaRPr>
                    </a:p>
                    <a:p>
                      <a:pPr indent="304800" algn="just">
                        <a:spcAft>
                          <a:spcPts val="0"/>
                        </a:spcAft>
                      </a:pPr>
                      <a:r>
                        <a:rPr lang="en-US" sz="1200" kern="100">
                          <a:effectLst/>
                        </a:rPr>
                        <a:t>User want to see what they have done in this week, this month, even this year. They can see the chronological order of the events they have completed in the completed list. </a:t>
                      </a:r>
                      <a:endParaRPr lang="en-US" sz="1050" kern="100">
                        <a:effectLst/>
                      </a:endParaRPr>
                    </a:p>
                    <a:p>
                      <a:pPr indent="304800" algn="just">
                        <a:spcAft>
                          <a:spcPts val="0"/>
                        </a:spcAft>
                      </a:pPr>
                      <a:r>
                        <a:rPr lang="en-US" sz="1200" kern="100">
                          <a:effectLst/>
                        </a:rPr>
                        <a:t> </a:t>
                      </a:r>
                      <a:endParaRPr lang="en-US" sz="1050" kern="100">
                        <a:effectLst/>
                      </a:endParaRPr>
                    </a:p>
                    <a:p>
                      <a:pPr indent="304800" algn="just">
                        <a:spcAft>
                          <a:spcPts val="0"/>
                        </a:spcAft>
                      </a:pPr>
                      <a:r>
                        <a:rPr lang="en-US" sz="1200" kern="100">
                          <a:effectLst/>
                        </a:rPr>
                        <a:t> </a:t>
                      </a:r>
                      <a:endParaRPr lang="en-US" sz="1050" kern="100">
                        <a:effectLst/>
                      </a:endParaRPr>
                    </a:p>
                    <a:p>
                      <a:pPr indent="304800" algn="just">
                        <a:spcAft>
                          <a:spcPts val="0"/>
                        </a:spcAft>
                      </a:pPr>
                      <a:r>
                        <a:rPr lang="en-US" sz="1200" kern="100">
                          <a:effectLst/>
                        </a:rPr>
                        <a:t> </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641268963"/>
                  </a:ext>
                </a:extLst>
              </a:tr>
              <a:tr h="1235710">
                <a:tc>
                  <a:txBody>
                    <a:bodyPr/>
                    <a:lstStyle/>
                    <a:p>
                      <a:pPr algn="just">
                        <a:spcAft>
                          <a:spcPts val="0"/>
                        </a:spcAft>
                      </a:pPr>
                      <a:r>
                        <a:rPr lang="en-US" sz="1200" kern="100">
                          <a:effectLst/>
                        </a:rPr>
                        <a:t>Type course of events</a:t>
                      </a:r>
                      <a:endParaRPr lang="en-US" sz="1050" kern="100">
                        <a:effectLst/>
                      </a:endParaRPr>
                    </a:p>
                    <a:p>
                      <a:pPr algn="just">
                        <a:spcAft>
                          <a:spcPts val="0"/>
                        </a:spcAft>
                      </a:pPr>
                      <a:r>
                        <a:rPr lang="en-US" sz="1200" kern="100">
                          <a:effectLst/>
                        </a:rPr>
                        <a:t>Actor Action:</a:t>
                      </a:r>
                      <a:endParaRPr lang="en-US" sz="1050" kern="100">
                        <a:effectLst/>
                      </a:endParaRPr>
                    </a:p>
                    <a:p>
                      <a:pPr algn="just">
                        <a:spcAft>
                          <a:spcPts val="0"/>
                        </a:spcAft>
                      </a:pPr>
                      <a:r>
                        <a:rPr lang="en-US" sz="1200" kern="100">
                          <a:effectLst/>
                        </a:rPr>
                        <a:t>1.users open this app</a:t>
                      </a:r>
                      <a:endParaRPr lang="en-US" sz="1050" kern="100">
                        <a:effectLst/>
                      </a:endParaRPr>
                    </a:p>
                    <a:p>
                      <a:pPr algn="just">
                        <a:spcAft>
                          <a:spcPts val="0"/>
                        </a:spcAft>
                      </a:pPr>
                      <a:r>
                        <a:rPr lang="en-US" sz="1200" kern="100">
                          <a:effectLst/>
                        </a:rPr>
                        <a:t>2.users click the ‘completed list’</a:t>
                      </a:r>
                      <a:endParaRPr lang="en-US" sz="1050" kern="100">
                        <a:effectLst/>
                      </a:endParaRPr>
                    </a:p>
                    <a:p>
                      <a:pPr algn="just">
                        <a:spcAft>
                          <a:spcPts val="0"/>
                        </a:spcAft>
                      </a:pPr>
                      <a:r>
                        <a:rPr lang="en-US" sz="1200" kern="100">
                          <a:effectLst/>
                        </a:rPr>
                        <a:t> </a:t>
                      </a:r>
                      <a:endParaRPr lang="en-US" sz="1050" kern="100">
                        <a:effectLst/>
                      </a:endParaRPr>
                    </a:p>
                    <a:p>
                      <a:pPr algn="just">
                        <a:spcAft>
                          <a:spcPts val="0"/>
                        </a:spcAft>
                      </a:pPr>
                      <a:r>
                        <a:rPr lang="en-US" sz="1200" kern="100">
                          <a:effectLst/>
                        </a:rPr>
                        <a:t> </a:t>
                      </a:r>
                      <a:endParaRPr lang="en-US" sz="1050" kern="100">
                        <a:effectLst/>
                      </a:endParaRPr>
                    </a:p>
                    <a:p>
                      <a:pPr algn="just">
                        <a:spcAft>
                          <a:spcPts val="0"/>
                        </a:spcAft>
                      </a:pPr>
                      <a:r>
                        <a:rPr lang="en-US" sz="1200" kern="100">
                          <a:effectLst/>
                        </a:rPr>
                        <a:t> </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en-US" sz="1050" kern="100" dirty="0">
                        <a:effectLst/>
                      </a:endParaRPr>
                    </a:p>
                    <a:p>
                      <a:pPr algn="just">
                        <a:spcAft>
                          <a:spcPts val="0"/>
                        </a:spcAft>
                      </a:pPr>
                      <a:r>
                        <a:rPr lang="en-US" sz="1200" kern="100" dirty="0">
                          <a:effectLst/>
                        </a:rPr>
                        <a:t>System response:</a:t>
                      </a:r>
                      <a:endParaRPr lang="en-US" sz="1050" kern="100" dirty="0">
                        <a:effectLst/>
                      </a:endParaRPr>
                    </a:p>
                    <a:p>
                      <a:pPr algn="just">
                        <a:spcAft>
                          <a:spcPts val="0"/>
                        </a:spcAft>
                      </a:pPr>
                      <a:r>
                        <a:rPr lang="en-US" sz="1200" kern="100" dirty="0">
                          <a:effectLst/>
                        </a:rPr>
                        <a:t> </a:t>
                      </a:r>
                      <a:endParaRPr lang="en-US" sz="1050" kern="100" dirty="0">
                        <a:effectLst/>
                      </a:endParaRPr>
                    </a:p>
                    <a:p>
                      <a:pPr algn="just">
                        <a:spcAft>
                          <a:spcPts val="0"/>
                        </a:spcAft>
                      </a:pPr>
                      <a:r>
                        <a:rPr lang="en-US" sz="1200" kern="100" dirty="0">
                          <a:effectLst/>
                        </a:rPr>
                        <a:t>3.turn to another page</a:t>
                      </a:r>
                      <a:endParaRPr lang="en-US" sz="1050" kern="100" dirty="0">
                        <a:effectLst/>
                      </a:endParaRPr>
                    </a:p>
                    <a:p>
                      <a:pPr algn="just">
                        <a:spcAft>
                          <a:spcPts val="0"/>
                        </a:spcAft>
                      </a:pPr>
                      <a:r>
                        <a:rPr lang="en-US" sz="1200" kern="100" dirty="0">
                          <a:effectLst/>
                        </a:rPr>
                        <a:t>4.show the completed list</a:t>
                      </a:r>
                      <a:endParaRPr lang="en-US" sz="1050" kern="100" dirty="0">
                        <a:effectLst/>
                      </a:endParaRPr>
                    </a:p>
                    <a:p>
                      <a:pPr algn="just">
                        <a:spcAft>
                          <a:spcPts val="0"/>
                        </a:spcAft>
                      </a:pPr>
                      <a:r>
                        <a:rPr lang="en-US" sz="1200" kern="100" dirty="0">
                          <a:effectLst/>
                        </a:rPr>
                        <a:t> </a:t>
                      </a:r>
                      <a:endParaRPr lang="en-US"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6215455"/>
                  </a:ext>
                </a:extLst>
              </a:tr>
            </a:tbl>
          </a:graphicData>
        </a:graphic>
      </p:graphicFrame>
      <p:sp>
        <p:nvSpPr>
          <p:cNvPr id="3" name="矩形 2">
            <a:extLst>
              <a:ext uri="{FF2B5EF4-FFF2-40B4-BE49-F238E27FC236}">
                <a16:creationId xmlns:a16="http://schemas.microsoft.com/office/drawing/2014/main" id="{E638AE23-FD39-40B5-AF47-FFD5D0B51E88}"/>
              </a:ext>
            </a:extLst>
          </p:cNvPr>
          <p:cNvSpPr/>
          <p:nvPr/>
        </p:nvSpPr>
        <p:spPr>
          <a:xfrm>
            <a:off x="2907103" y="1289209"/>
            <a:ext cx="3111686" cy="523220"/>
          </a:xfrm>
          <a:prstGeom prst="rect">
            <a:avLst/>
          </a:prstGeom>
        </p:spPr>
        <p:txBody>
          <a:bodyPr wrap="none">
            <a:spAutoFit/>
          </a:bodyPr>
          <a:lstStyle/>
          <a:p>
            <a:pPr algn="ctr"/>
            <a:r>
              <a:rPr lang="en-US" sz="2800" dirty="0"/>
              <a:t>View completed List</a:t>
            </a:r>
          </a:p>
        </p:txBody>
      </p:sp>
    </p:spTree>
    <p:extLst>
      <p:ext uri="{BB962C8B-B14F-4D97-AF65-F5344CB8AC3E}">
        <p14:creationId xmlns:p14="http://schemas.microsoft.com/office/powerpoint/2010/main" val="335473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A05F8A1-C10D-4DA1-B78D-760A19A7C001}"/>
              </a:ext>
            </a:extLst>
          </p:cNvPr>
          <p:cNvGraphicFramePr>
            <a:graphicFrameLocks noGrp="1"/>
          </p:cNvGraphicFramePr>
          <p:nvPr/>
        </p:nvGraphicFramePr>
        <p:xfrm>
          <a:off x="1793875" y="2249011"/>
          <a:ext cx="5556250" cy="3228340"/>
        </p:xfrm>
        <a:graphic>
          <a:graphicData uri="http://schemas.openxmlformats.org/drawingml/2006/table">
            <a:tbl>
              <a:tblPr>
                <a:tableStyleId>{5C22544A-7EE6-4342-B048-85BDC9FD1C3A}</a:tableStyleId>
              </a:tblPr>
              <a:tblGrid>
                <a:gridCol w="2813050">
                  <a:extLst>
                    <a:ext uri="{9D8B030D-6E8A-4147-A177-3AD203B41FA5}">
                      <a16:colId xmlns:a16="http://schemas.microsoft.com/office/drawing/2014/main" val="3776461706"/>
                    </a:ext>
                  </a:extLst>
                </a:gridCol>
                <a:gridCol w="2743200">
                  <a:extLst>
                    <a:ext uri="{9D8B030D-6E8A-4147-A177-3AD203B41FA5}">
                      <a16:colId xmlns:a16="http://schemas.microsoft.com/office/drawing/2014/main" val="3527128265"/>
                    </a:ext>
                  </a:extLst>
                </a:gridCol>
              </a:tblGrid>
              <a:tr h="304800">
                <a:tc gridSpan="2">
                  <a:txBody>
                    <a:bodyPr/>
                    <a:lstStyle/>
                    <a:p>
                      <a:pPr algn="just">
                        <a:spcAft>
                          <a:spcPts val="0"/>
                        </a:spcAft>
                      </a:pPr>
                      <a:r>
                        <a:rPr lang="en-US" sz="1200" kern="100">
                          <a:effectLst/>
                        </a:rPr>
                        <a:t>Use case: view unfinished list</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84483351"/>
                  </a:ext>
                </a:extLst>
              </a:tr>
              <a:tr h="285750">
                <a:tc gridSpan="2">
                  <a:txBody>
                    <a:bodyPr/>
                    <a:lstStyle/>
                    <a:p>
                      <a:pPr algn="just">
                        <a:spcAft>
                          <a:spcPts val="0"/>
                        </a:spcAft>
                      </a:pPr>
                      <a:r>
                        <a:rPr lang="en-US" sz="1200" kern="100">
                          <a:effectLst/>
                        </a:rPr>
                        <a:t>Actors: users</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19160084"/>
                  </a:ext>
                </a:extLst>
              </a:tr>
              <a:tr h="260350">
                <a:tc gridSpan="2">
                  <a:txBody>
                    <a:bodyPr/>
                    <a:lstStyle/>
                    <a:p>
                      <a:pPr algn="just">
                        <a:spcAft>
                          <a:spcPts val="0"/>
                        </a:spcAft>
                      </a:pPr>
                      <a:r>
                        <a:rPr lang="en-US" sz="1200" kern="100">
                          <a:effectLst/>
                        </a:rPr>
                        <a:t>Goal: to view the things after the set time but have not done</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3412144"/>
                  </a:ext>
                </a:extLst>
              </a:tr>
              <a:tr h="854075">
                <a:tc gridSpan="2">
                  <a:txBody>
                    <a:bodyPr/>
                    <a:lstStyle/>
                    <a:p>
                      <a:pPr algn="just">
                        <a:spcAft>
                          <a:spcPts val="0"/>
                        </a:spcAft>
                      </a:pPr>
                      <a:r>
                        <a:rPr lang="en-US" sz="1200" kern="100">
                          <a:effectLst/>
                        </a:rPr>
                        <a:t>Overview:</a:t>
                      </a:r>
                      <a:endParaRPr lang="en-US" sz="1050" kern="100">
                        <a:effectLst/>
                      </a:endParaRPr>
                    </a:p>
                    <a:p>
                      <a:pPr indent="304800" algn="just">
                        <a:spcAft>
                          <a:spcPts val="0"/>
                        </a:spcAft>
                      </a:pPr>
                      <a:r>
                        <a:rPr lang="en-US" sz="1200" kern="100">
                          <a:effectLst/>
                        </a:rPr>
                        <a:t>User want to see what they forget to do before the set time. They can see the list of the forget events they have not completed in the uncompleted list. </a:t>
                      </a:r>
                      <a:endParaRPr lang="en-US" sz="1050" kern="100">
                        <a:effectLst/>
                      </a:endParaRPr>
                    </a:p>
                    <a:p>
                      <a:pPr indent="304800" algn="just">
                        <a:spcAft>
                          <a:spcPts val="0"/>
                        </a:spcAft>
                      </a:pPr>
                      <a:r>
                        <a:rPr lang="en-US" sz="1200" kern="100">
                          <a:effectLst/>
                        </a:rPr>
                        <a:t> </a:t>
                      </a:r>
                      <a:endParaRPr lang="en-US" sz="1050" kern="100">
                        <a:effectLst/>
                      </a:endParaRPr>
                    </a:p>
                    <a:p>
                      <a:pPr indent="304800" algn="just">
                        <a:spcAft>
                          <a:spcPts val="0"/>
                        </a:spcAft>
                      </a:pPr>
                      <a:r>
                        <a:rPr lang="en-US" sz="1200" kern="100">
                          <a:effectLst/>
                        </a:rPr>
                        <a:t> </a:t>
                      </a:r>
                      <a:endParaRPr lang="en-US" sz="1050" kern="100">
                        <a:effectLst/>
                      </a:endParaRPr>
                    </a:p>
                    <a:p>
                      <a:pPr indent="304800" algn="just">
                        <a:spcAft>
                          <a:spcPts val="0"/>
                        </a:spcAft>
                      </a:pPr>
                      <a:r>
                        <a:rPr lang="en-US" sz="1200" kern="100">
                          <a:effectLst/>
                        </a:rPr>
                        <a:t> </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64653088"/>
                  </a:ext>
                </a:extLst>
              </a:tr>
              <a:tr h="1235710">
                <a:tc>
                  <a:txBody>
                    <a:bodyPr/>
                    <a:lstStyle/>
                    <a:p>
                      <a:pPr algn="just">
                        <a:spcAft>
                          <a:spcPts val="0"/>
                        </a:spcAft>
                      </a:pPr>
                      <a:r>
                        <a:rPr lang="en-US" sz="1200" kern="100">
                          <a:effectLst/>
                        </a:rPr>
                        <a:t>Type course of events</a:t>
                      </a:r>
                      <a:endParaRPr lang="en-US" sz="1050" kern="100">
                        <a:effectLst/>
                      </a:endParaRPr>
                    </a:p>
                    <a:p>
                      <a:pPr algn="just">
                        <a:spcAft>
                          <a:spcPts val="0"/>
                        </a:spcAft>
                      </a:pPr>
                      <a:r>
                        <a:rPr lang="en-US" sz="1200" kern="100">
                          <a:effectLst/>
                        </a:rPr>
                        <a:t>Actor Action:</a:t>
                      </a:r>
                      <a:endParaRPr lang="en-US" sz="1050" kern="100">
                        <a:effectLst/>
                      </a:endParaRPr>
                    </a:p>
                    <a:p>
                      <a:pPr algn="just">
                        <a:spcAft>
                          <a:spcPts val="0"/>
                        </a:spcAft>
                      </a:pPr>
                      <a:r>
                        <a:rPr lang="en-US" sz="1200" kern="100">
                          <a:effectLst/>
                        </a:rPr>
                        <a:t>1.users open this app</a:t>
                      </a:r>
                      <a:endParaRPr lang="en-US" sz="1050" kern="100">
                        <a:effectLst/>
                      </a:endParaRPr>
                    </a:p>
                    <a:p>
                      <a:pPr algn="just">
                        <a:spcAft>
                          <a:spcPts val="0"/>
                        </a:spcAft>
                      </a:pPr>
                      <a:r>
                        <a:rPr lang="en-US" sz="1200" kern="100">
                          <a:effectLst/>
                        </a:rPr>
                        <a:t>2.users click the ‘uncompleted list’</a:t>
                      </a:r>
                      <a:endParaRPr lang="en-US" sz="1050" kern="100">
                        <a:effectLst/>
                      </a:endParaRPr>
                    </a:p>
                    <a:p>
                      <a:pPr algn="just">
                        <a:spcAft>
                          <a:spcPts val="0"/>
                        </a:spcAft>
                      </a:pPr>
                      <a:r>
                        <a:rPr lang="en-US" sz="1200" kern="100">
                          <a:effectLst/>
                        </a:rPr>
                        <a:t> </a:t>
                      </a:r>
                      <a:endParaRPr lang="en-US" sz="1050" kern="100">
                        <a:effectLst/>
                      </a:endParaRPr>
                    </a:p>
                    <a:p>
                      <a:pPr algn="just">
                        <a:spcAft>
                          <a:spcPts val="0"/>
                        </a:spcAft>
                      </a:pPr>
                      <a:r>
                        <a:rPr lang="en-US" sz="1200" kern="100">
                          <a:effectLst/>
                        </a:rPr>
                        <a:t> </a:t>
                      </a:r>
                      <a:endParaRPr lang="en-US" sz="1050" kern="100">
                        <a:effectLst/>
                      </a:endParaRPr>
                    </a:p>
                    <a:p>
                      <a:pPr algn="just">
                        <a:spcAft>
                          <a:spcPts val="0"/>
                        </a:spcAft>
                      </a:pPr>
                      <a:r>
                        <a:rPr lang="en-US" sz="1200" kern="100">
                          <a:effectLst/>
                        </a:rPr>
                        <a:t> </a:t>
                      </a:r>
                      <a:endParaRPr lang="en-US"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en-US" sz="1050" kern="100" dirty="0">
                        <a:effectLst/>
                      </a:endParaRPr>
                    </a:p>
                    <a:p>
                      <a:pPr algn="just">
                        <a:spcAft>
                          <a:spcPts val="0"/>
                        </a:spcAft>
                      </a:pPr>
                      <a:r>
                        <a:rPr lang="en-US" sz="1200" kern="100" dirty="0">
                          <a:effectLst/>
                        </a:rPr>
                        <a:t>System response:</a:t>
                      </a:r>
                      <a:endParaRPr lang="en-US" sz="1050" kern="100" dirty="0">
                        <a:effectLst/>
                      </a:endParaRPr>
                    </a:p>
                    <a:p>
                      <a:pPr algn="just">
                        <a:spcAft>
                          <a:spcPts val="0"/>
                        </a:spcAft>
                      </a:pPr>
                      <a:r>
                        <a:rPr lang="en-US" sz="1200" kern="100" dirty="0">
                          <a:effectLst/>
                        </a:rPr>
                        <a:t> </a:t>
                      </a:r>
                      <a:endParaRPr lang="en-US" sz="1050" kern="100" dirty="0">
                        <a:effectLst/>
                      </a:endParaRPr>
                    </a:p>
                    <a:p>
                      <a:pPr algn="just">
                        <a:spcAft>
                          <a:spcPts val="0"/>
                        </a:spcAft>
                      </a:pPr>
                      <a:r>
                        <a:rPr lang="en-US" sz="1200" kern="100" dirty="0">
                          <a:effectLst/>
                        </a:rPr>
                        <a:t>3.turn to another page</a:t>
                      </a:r>
                      <a:endParaRPr lang="en-US" sz="1050" kern="100" dirty="0">
                        <a:effectLst/>
                      </a:endParaRPr>
                    </a:p>
                    <a:p>
                      <a:pPr algn="just">
                        <a:spcAft>
                          <a:spcPts val="0"/>
                        </a:spcAft>
                      </a:pPr>
                      <a:r>
                        <a:rPr lang="en-US" sz="1200" kern="100" dirty="0">
                          <a:effectLst/>
                        </a:rPr>
                        <a:t>4.show the uncompleted list</a:t>
                      </a:r>
                      <a:endParaRPr lang="en-US" sz="1050" kern="100" dirty="0">
                        <a:effectLst/>
                      </a:endParaRPr>
                    </a:p>
                    <a:p>
                      <a:pPr algn="just">
                        <a:spcAft>
                          <a:spcPts val="0"/>
                        </a:spcAft>
                      </a:pPr>
                      <a:r>
                        <a:rPr lang="en-US" sz="1200" kern="100" dirty="0">
                          <a:effectLst/>
                        </a:rPr>
                        <a:t> </a:t>
                      </a:r>
                      <a:endParaRPr lang="en-US"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6214216"/>
                  </a:ext>
                </a:extLst>
              </a:tr>
            </a:tbl>
          </a:graphicData>
        </a:graphic>
      </p:graphicFrame>
      <p:sp>
        <p:nvSpPr>
          <p:cNvPr id="3" name="矩形 2">
            <a:extLst>
              <a:ext uri="{FF2B5EF4-FFF2-40B4-BE49-F238E27FC236}">
                <a16:creationId xmlns:a16="http://schemas.microsoft.com/office/drawing/2014/main" id="{454E311F-2387-42FE-AA7E-B7383F6294A9}"/>
              </a:ext>
            </a:extLst>
          </p:cNvPr>
          <p:cNvSpPr/>
          <p:nvPr/>
        </p:nvSpPr>
        <p:spPr>
          <a:xfrm>
            <a:off x="2896592" y="1289209"/>
            <a:ext cx="3132717" cy="523220"/>
          </a:xfrm>
          <a:prstGeom prst="rect">
            <a:avLst/>
          </a:prstGeom>
        </p:spPr>
        <p:txBody>
          <a:bodyPr wrap="none">
            <a:spAutoFit/>
          </a:bodyPr>
          <a:lstStyle/>
          <a:p>
            <a:pPr algn="ctr"/>
            <a:r>
              <a:rPr lang="en-US" sz="2800" dirty="0"/>
              <a:t>View Unfinished List</a:t>
            </a:r>
          </a:p>
        </p:txBody>
      </p:sp>
    </p:spTree>
    <p:extLst>
      <p:ext uri="{BB962C8B-B14F-4D97-AF65-F5344CB8AC3E}">
        <p14:creationId xmlns:p14="http://schemas.microsoft.com/office/powerpoint/2010/main" val="243063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2677</TotalTime>
  <Words>690</Words>
  <Application>Microsoft Office PowerPoint</Application>
  <PresentationFormat>全屏显示(4:3)</PresentationFormat>
  <Paragraphs>139</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Arial</vt:lpstr>
      <vt:lpstr>Calibri</vt:lpstr>
      <vt:lpstr>Office Theme</vt:lpstr>
      <vt:lpstr>Reminder App</vt:lpstr>
      <vt:lpstr>Problem Statement</vt:lpstr>
      <vt:lpstr>Project Objective</vt:lpstr>
      <vt:lpstr>Use Case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Company>Purdue University Calumet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Stompor</dc:creator>
  <cp:lastModifiedBy>hai hua huang</cp:lastModifiedBy>
  <cp:revision>105</cp:revision>
  <dcterms:created xsi:type="dcterms:W3CDTF">2016-03-28T17:57:12Z</dcterms:created>
  <dcterms:modified xsi:type="dcterms:W3CDTF">2018-12-05T14:40:44Z</dcterms:modified>
</cp:coreProperties>
</file>