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8" r:id="rId5"/>
    <p:sldId id="256" r:id="rId6"/>
    <p:sldId id="259" r:id="rId7"/>
    <p:sldId id="260" r:id="rId8"/>
    <p:sldId id="262" r:id="rId9"/>
    <p:sldId id="261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6E7"/>
    <a:srgbClr val="FB8DBC"/>
    <a:srgbClr val="F3D8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0942" autoAdjust="0"/>
  </p:normalViewPr>
  <p:slideViewPr>
    <p:cSldViewPr snapToGrid="0">
      <p:cViewPr varScale="1">
        <p:scale>
          <a:sx n="56" d="100"/>
          <a:sy n="56" d="100"/>
        </p:scale>
        <p:origin x="17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7CB5F-5E61-4765-B780-2B4820193774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A5FA0-63B9-4EB6-ABF7-718D52100D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090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我是一位熱心的高中生，很喜歡與人交流，幫助他人，我希望能在學校裡成立一個志願者團隊，幫助需要幫助的同學，特別是那些在學業上有困難的學生。</a:t>
            </a:r>
            <a:endParaRPr lang="zh-TW" altLang="en-US" sz="2800" b="0" dirty="0">
              <a:effectLst/>
            </a:endParaRPr>
          </a:p>
          <a:p>
            <a:br>
              <a:rPr lang="zh-TW" altLang="en-US" sz="2800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A5FA0-63B9-4EB6-ABF7-718D52100D7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630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雖然對幫助別人充滿熱情，但我的想法並不被大家理解。班上的一些同學認為這樣的活動沒必要，還有同學嘲笑我的想法，讓感到沮喪和懷疑自己的能力。</a:t>
            </a:r>
            <a:endParaRPr lang="zh-TW" altLang="en-US" b="0" dirty="0">
              <a:effectLst/>
            </a:endParaRPr>
          </a:p>
          <a:p>
            <a:br>
              <a:rPr lang="zh-TW" altLang="en-US" dirty="0"/>
            </a:br>
            <a:br>
              <a:rPr lang="zh-TW" altLang="en-US" dirty="0"/>
            </a:b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A5FA0-63B9-4EB6-ABF7-718D52100D7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663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但是我決定不放棄，開始與幾位志同道合的朋友合作，收集同學們的意見和需求，並設計了一個名為“學習小幫手”的計畫，鼓勵同學們互相幫助，共同進步。</a:t>
            </a:r>
            <a:endParaRPr lang="zh-TW" altLang="en-US" b="0" dirty="0">
              <a:effectLst/>
            </a:endParaRPr>
          </a:p>
          <a:p>
            <a:br>
              <a:rPr lang="zh-TW" altLang="en-US" dirty="0"/>
            </a:br>
            <a:br>
              <a:rPr lang="zh-TW" altLang="en-US" dirty="0"/>
            </a:br>
            <a:endParaRPr lang="en-US" altLang="zh-TW" b="0" dirty="0">
              <a:effectLst/>
            </a:endParaRPr>
          </a:p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A5FA0-63B9-4EB6-ABF7-718D52100D7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808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在大家的努力下，“學習小幫手”計畫正式啟動，許多同學開始報名參加，並自願成為學習志願者。我也在計畫中擔任了組織者，負責安排課後輔導和學習小組。</a:t>
            </a:r>
            <a:endParaRPr lang="zh-TW" altLang="en-US" b="0" dirty="0">
              <a:effectLst/>
            </a:endParaRPr>
          </a:p>
          <a:p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A5FA0-63B9-4EB6-ABF7-718D52100D7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280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就在計畫進行得如火如荼時，一位平時沉默寡言的同學小明因為學習壓力而感到焦慮，甚至考試前夕感到崩潰。我們主動找他談心，卻發現小明其實一直想要幫助別人，但因為自卑不敢表達。</a:t>
            </a:r>
            <a:endParaRPr lang="zh-TW" altLang="en-US" b="0" dirty="0">
              <a:effectLst/>
            </a:endParaRPr>
          </a:p>
          <a:p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A5FA0-63B9-4EB6-ABF7-718D52100D7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033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br>
              <a:rPr lang="zh-TW" altLang="en-US" dirty="0"/>
            </a:b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大家一起鼓勵小明分享自己的故事，並邀請他成為學習小幫手的一員。小明在我們的支持下，開始逐漸走出陰影，並與其他同學分享自己的學習經驗，讓更多人受益。</a:t>
            </a:r>
            <a:endParaRPr lang="zh-TW" altLang="en-US" b="0" dirty="0">
              <a:effectLst/>
            </a:endParaRPr>
          </a:p>
          <a:p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A5FA0-63B9-4EB6-ABF7-718D52100D7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212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最終，這個計畫不僅讓學業有困難的同學得到了幫助，還增進了同學們之間的友誼和合作精神。我們故事激勵了更多人參與志願者活動，讓學校的氛圍變得更加積極向上。過程中，我不僅實現了自己的目標，並在這個過程中收穫了真摯的友誼和成就感。</a:t>
            </a:r>
            <a:endParaRPr lang="zh-TW" altLang="en-US" sz="2800" b="0" dirty="0">
              <a:effectLst/>
            </a:endParaRPr>
          </a:p>
          <a:p>
            <a:br>
              <a:rPr lang="zh-TW" altLang="en-US" sz="2800" dirty="0"/>
            </a:b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A5FA0-63B9-4EB6-ABF7-718D52100D7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32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F62B43-2C43-C47E-35C7-8EA9E2DCB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11E1CC3-67AC-A38D-03E7-A608F173E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F7F207-D0BE-6BDE-5E99-94B9F87B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49B-3E85-45FA-907E-9D9385F0737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02BE86-FF1C-9F35-79D7-2504D8EB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F6176C-9A95-1D6D-C04D-FFAD587E0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67BD-4842-4C3A-A6EB-E861D00E2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6377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2FA7D-32C1-03D1-D4CF-25352822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696EE7-D5E8-E22C-9162-B724C81DA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CB19EF-382A-35E4-1990-B4CEC9A7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49B-3E85-45FA-907E-9D9385F0737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4204E7-9DD5-1972-80A8-04D5D678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A18443-1B7E-8C63-454E-99CE7825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67BD-4842-4C3A-A6EB-E861D00E2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988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3ADF974-BD80-C00E-71A5-7979802E0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6125C8E-883A-6825-A756-C784724CB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06097F-6539-8B96-3F8E-A8E01FAE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49B-3E85-45FA-907E-9D9385F0737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CE8921-6D14-83B0-F1DF-D350D55F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3E82E3-E421-80DC-FA87-497E43F2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67BD-4842-4C3A-A6EB-E861D00E2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431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2633AD-D79E-D32F-BF9F-61A7680D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0E6DF7-E6B5-A851-EFD8-8DF0420B7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11E30A-44F7-DEA6-194B-0A1801BB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49B-3E85-45FA-907E-9D9385F0737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FD96F4-1207-00CC-B498-92307DFB4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8115FF-71D2-23EB-08A2-25CD11EB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67BD-4842-4C3A-A6EB-E861D00E2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278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C5E3C1-4B47-A4CA-18A0-0F5299BA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A7395C-85AF-D92C-CA19-F0CF68E24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C970E5-B1AE-5B21-8D51-759CFAD3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49B-3E85-45FA-907E-9D9385F0737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036FC5-2855-7931-9F3B-63B6DDB9C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C1A658-98D0-EA7C-103C-D168887E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67BD-4842-4C3A-A6EB-E861D00E2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300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F6988E-7A68-A3CE-310B-2B279D91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211316-DC4B-57AA-5391-089983912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964AB1-CB5D-6E1E-D54B-AB47D3DDA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C0948B-4CC6-7E93-4762-A29FBF55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49B-3E85-45FA-907E-9D9385F0737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7B3448-F077-FD41-E0CE-92D96A1C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4A8A0C-D98C-F819-E487-538B4C61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67BD-4842-4C3A-A6EB-E861D00E2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981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814432-E311-72D2-4781-AB61D76C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84BDDC-6558-6049-4EF1-0A1657E71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560304-2168-1E72-10D3-DD8304586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83A9815-A928-8092-D5AD-859A4154F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F6C9E39-8453-6E13-2242-8F1E863A8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E62EA91-8256-4F89-F44B-4797A763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49B-3E85-45FA-907E-9D9385F0737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457C58E-A33F-45B4-9D42-7A484857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F50A5AC-B70C-F26A-BDDE-A6992717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67BD-4842-4C3A-A6EB-E861D00E2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10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C8E212-DAAF-5CE5-B8C5-A0942D068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FE5DE39-B126-091F-C8F1-AA735BB5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49B-3E85-45FA-907E-9D9385F0737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68BB381-79CC-0AD7-F18F-BE571780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0535C9-6E41-9FA8-72CE-D78FEBEB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67BD-4842-4C3A-A6EB-E861D00E2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973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8625EFD-2DDF-B346-8771-8EFF2090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49B-3E85-45FA-907E-9D9385F0737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5C6A2D2-EC39-D10B-B4A1-A19C6DD7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142435-E7C3-FF60-478D-0EF7F0AC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67BD-4842-4C3A-A6EB-E861D00E2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076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126956-FEEF-704E-D4F9-9A2ACF61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59C737-E6AB-BEFE-2B38-E545C3D97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AA7C28-1864-2C19-8025-215668FDC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944D24-B22F-0ADA-97E5-AFEE48B7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49B-3E85-45FA-907E-9D9385F0737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5CCA98-1960-450F-44A4-71602487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19C495-8836-49DC-CD1A-11794731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67BD-4842-4C3A-A6EB-E861D00E2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512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FE5367-0EC0-1EED-33E8-7221C879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F74FD82-5B83-D774-ABCB-5DFCC3E29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D54149-E7F1-EAB7-E3D3-4612ECAE1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58DE58-877F-465A-AAE7-1E5FF57C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49B-3E85-45FA-907E-9D9385F0737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56C08F-CB50-AC37-5274-CB8E73A0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D78213-8B76-8D93-1BAE-7B38AA49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67BD-4842-4C3A-A6EB-E861D00E2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790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7C223C0-B85C-30F6-928C-BB031F93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8793FA-3371-7FEF-1AD2-CCCB158E3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9973C3-5E36-A4B7-D440-9F2AC56BF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B3549B-3E85-45FA-907E-9D9385F0737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258564-8673-FE2D-8C7C-1497057B3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948AF6-6A99-AE15-D934-B8D3BF39E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C967BD-4842-4C3A-A6EB-E861D00E2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46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橢圓 13">
            <a:extLst>
              <a:ext uri="{FF2B5EF4-FFF2-40B4-BE49-F238E27FC236}">
                <a16:creationId xmlns:a16="http://schemas.microsoft.com/office/drawing/2014/main" id="{C01DD4E9-145A-18B3-703E-CF749F171706}"/>
              </a:ext>
            </a:extLst>
          </p:cNvPr>
          <p:cNvSpPr/>
          <p:nvPr/>
        </p:nvSpPr>
        <p:spPr>
          <a:xfrm>
            <a:off x="-197728" y="916269"/>
            <a:ext cx="5086350" cy="5095874"/>
          </a:xfrm>
          <a:prstGeom prst="ellipse">
            <a:avLst/>
          </a:prstGeom>
          <a:solidFill>
            <a:srgbClr val="FED6E7"/>
          </a:solidFill>
          <a:effectLst>
            <a:softEdge rad="533400"/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248A4CD-8076-A9CE-6ABB-D951D26EC47C}"/>
              </a:ext>
            </a:extLst>
          </p:cNvPr>
          <p:cNvSpPr/>
          <p:nvPr/>
        </p:nvSpPr>
        <p:spPr>
          <a:xfrm rot="1948867">
            <a:off x="5066663" y="2445878"/>
            <a:ext cx="2162054" cy="1988606"/>
          </a:xfrm>
          <a:prstGeom prst="ellipse">
            <a:avLst/>
          </a:prstGeom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ln w="0"/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阻礙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251F11E-4955-C383-0922-664D7E381E2F}"/>
              </a:ext>
            </a:extLst>
          </p:cNvPr>
          <p:cNvSpPr/>
          <p:nvPr/>
        </p:nvSpPr>
        <p:spPr>
          <a:xfrm rot="1948867">
            <a:off x="4795279" y="2272478"/>
            <a:ext cx="2555667" cy="260191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轉折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2D1D193-FD84-B09A-D523-8CF59A597BDB}"/>
              </a:ext>
            </a:extLst>
          </p:cNvPr>
          <p:cNvSpPr/>
          <p:nvPr/>
        </p:nvSpPr>
        <p:spPr>
          <a:xfrm rot="1948867">
            <a:off x="4842489" y="2324061"/>
            <a:ext cx="2487193" cy="24194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意外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9C847A1-8C5F-04CE-5A97-EA72048A230E}"/>
              </a:ext>
            </a:extLst>
          </p:cNvPr>
          <p:cNvSpPr/>
          <p:nvPr/>
        </p:nvSpPr>
        <p:spPr>
          <a:xfrm rot="1948867">
            <a:off x="4788923" y="2332459"/>
            <a:ext cx="2564885" cy="2389760"/>
          </a:xfrm>
          <a:prstGeom prst="ellipse">
            <a:avLst/>
          </a:prstGeom>
          <a:solidFill>
            <a:srgbClr val="F3D863"/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努力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D1F3554-1997-D490-EBB6-0B13B589C2B0}"/>
              </a:ext>
            </a:extLst>
          </p:cNvPr>
          <p:cNvSpPr/>
          <p:nvPr/>
        </p:nvSpPr>
        <p:spPr>
          <a:xfrm rot="1948867">
            <a:off x="5066663" y="2445878"/>
            <a:ext cx="2162054" cy="198860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54279C9-A3B7-A7B6-C28E-28AAC70EE4D3}"/>
              </a:ext>
            </a:extLst>
          </p:cNvPr>
          <p:cNvSpPr/>
          <p:nvPr/>
        </p:nvSpPr>
        <p:spPr>
          <a:xfrm rot="1948867">
            <a:off x="4826271" y="2305696"/>
            <a:ext cx="2510718" cy="2484417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結局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A2CC793-04EE-48D4-706A-BE3399CF88AE}"/>
              </a:ext>
            </a:extLst>
          </p:cNvPr>
          <p:cNvSpPr/>
          <p:nvPr/>
        </p:nvSpPr>
        <p:spPr>
          <a:xfrm rot="1948867">
            <a:off x="4878568" y="2355073"/>
            <a:ext cx="2434864" cy="23097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i="0" u="none" strike="noStrike" dirty="0">
                <a:ln w="0"/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endParaRPr lang="zh-TW" altLang="en-US" sz="4000" dirty="0">
              <a:ln w="0"/>
              <a:solidFill>
                <a:schemeClr val="accent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513FDE3-9347-32B0-0EE9-8098F4ABA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0DC486-E029-7A16-D458-3E98542D3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F69D66A-9540-74E4-CCD3-0FFF7E22CE52}"/>
              </a:ext>
            </a:extLst>
          </p:cNvPr>
          <p:cNvSpPr/>
          <p:nvPr/>
        </p:nvSpPr>
        <p:spPr>
          <a:xfrm>
            <a:off x="3630567" y="916269"/>
            <a:ext cx="5086350" cy="509587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softEdge rad="533400"/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BCB02B-B432-4379-5A04-E2CBBD80C762}"/>
              </a:ext>
            </a:extLst>
          </p:cNvPr>
          <p:cNvSpPr/>
          <p:nvPr/>
        </p:nvSpPr>
        <p:spPr>
          <a:xfrm>
            <a:off x="4433526" y="2967335"/>
            <a:ext cx="33249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故事</a:t>
            </a:r>
            <a:r>
              <a:rPr lang="en-US" altLang="zh-TW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7</a:t>
            </a:r>
            <a:r>
              <a:rPr lang="zh-TW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步驟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71115B4-868E-E8FF-D63A-383750DDDECB}"/>
              </a:ext>
            </a:extLst>
          </p:cNvPr>
          <p:cNvSpPr/>
          <p:nvPr/>
        </p:nvSpPr>
        <p:spPr>
          <a:xfrm>
            <a:off x="568866" y="4334565"/>
            <a:ext cx="3553163" cy="104982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zh-TW" altLang="en-US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校園故事</a:t>
            </a:r>
            <a:endParaRPr lang="en-US" altLang="zh-TW" sz="9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algn="ctr"/>
            <a:r>
              <a:rPr lang="en-US" altLang="zh-TW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41372011h</a:t>
            </a:r>
          </a:p>
          <a:p>
            <a:pPr algn="ctr"/>
            <a:r>
              <a:rPr lang="zh-TW" alt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陳郁心</a:t>
            </a:r>
            <a:endParaRPr lang="zh-TW" alt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66843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3FDE3-9347-32B0-0EE9-8098F4ABA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0DC486-E029-7A16-D458-3E98542D3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F69D66A-9540-74E4-CCD3-0FFF7E22CE52}"/>
              </a:ext>
            </a:extLst>
          </p:cNvPr>
          <p:cNvSpPr/>
          <p:nvPr/>
        </p:nvSpPr>
        <p:spPr>
          <a:xfrm>
            <a:off x="-5340960" y="881063"/>
            <a:ext cx="5086350" cy="509587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softEdge rad="533400"/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BCB02B-B432-4379-5A04-E2CBBD80C762}"/>
              </a:ext>
            </a:extLst>
          </p:cNvPr>
          <p:cNvSpPr/>
          <p:nvPr/>
        </p:nvSpPr>
        <p:spPr>
          <a:xfrm>
            <a:off x="-4365888" y="3048298"/>
            <a:ext cx="33249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故事</a:t>
            </a:r>
            <a:r>
              <a:rPr lang="en-US" altLang="zh-TW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7</a:t>
            </a:r>
            <a:r>
              <a:rPr lang="zh-TW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步驟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248A4CD-8076-A9CE-6ABB-D951D26EC47C}"/>
              </a:ext>
            </a:extLst>
          </p:cNvPr>
          <p:cNvSpPr/>
          <p:nvPr/>
        </p:nvSpPr>
        <p:spPr>
          <a:xfrm>
            <a:off x="1628466" y="496120"/>
            <a:ext cx="2981325" cy="2852735"/>
          </a:xfrm>
          <a:prstGeom prst="ellipse">
            <a:avLst/>
          </a:prstGeom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ln w="0"/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阻礙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251F11E-4955-C383-0922-664D7E381E2F}"/>
              </a:ext>
            </a:extLst>
          </p:cNvPr>
          <p:cNvSpPr/>
          <p:nvPr/>
        </p:nvSpPr>
        <p:spPr>
          <a:xfrm>
            <a:off x="5276940" y="360766"/>
            <a:ext cx="2981325" cy="290936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轉折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2D1D193-FD84-B09A-D523-8CF59A597BDB}"/>
              </a:ext>
            </a:extLst>
          </p:cNvPr>
          <p:cNvSpPr/>
          <p:nvPr/>
        </p:nvSpPr>
        <p:spPr>
          <a:xfrm>
            <a:off x="5614064" y="2115260"/>
            <a:ext cx="2981325" cy="305979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意外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9C847A1-8C5F-04CE-5A97-EA72048A230E}"/>
              </a:ext>
            </a:extLst>
          </p:cNvPr>
          <p:cNvSpPr/>
          <p:nvPr/>
        </p:nvSpPr>
        <p:spPr>
          <a:xfrm>
            <a:off x="2675697" y="3817333"/>
            <a:ext cx="2981325" cy="2922440"/>
          </a:xfrm>
          <a:prstGeom prst="ellipse">
            <a:avLst/>
          </a:prstGeom>
          <a:solidFill>
            <a:srgbClr val="F3D863"/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努力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D1F3554-1997-D490-EBB6-0B13B589C2B0}"/>
              </a:ext>
            </a:extLst>
          </p:cNvPr>
          <p:cNvSpPr/>
          <p:nvPr/>
        </p:nvSpPr>
        <p:spPr>
          <a:xfrm>
            <a:off x="4781366" y="3799755"/>
            <a:ext cx="2981325" cy="28527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54279C9-A3B7-A7B6-C28E-28AAC70EE4D3}"/>
              </a:ext>
            </a:extLst>
          </p:cNvPr>
          <p:cNvSpPr/>
          <p:nvPr/>
        </p:nvSpPr>
        <p:spPr>
          <a:xfrm>
            <a:off x="3498925" y="-407595"/>
            <a:ext cx="2981325" cy="2909367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結局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A2CC793-04EE-48D4-706A-BE3399CF88AE}"/>
              </a:ext>
            </a:extLst>
          </p:cNvPr>
          <p:cNvSpPr/>
          <p:nvPr/>
        </p:nvSpPr>
        <p:spPr>
          <a:xfrm>
            <a:off x="1037029" y="2115260"/>
            <a:ext cx="3357512" cy="331347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i="0" u="none" strike="noStrike" dirty="0">
                <a:ln w="0"/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endParaRPr lang="zh-TW" altLang="en-US" sz="4000" dirty="0">
              <a:ln w="0"/>
              <a:solidFill>
                <a:schemeClr val="accent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13" descr="一張含有 樂器, 卡通, 日本動畫, 服裝 的圖片&#10;&#10;自動產生的描述">
            <a:extLst>
              <a:ext uri="{FF2B5EF4-FFF2-40B4-BE49-F238E27FC236}">
                <a16:creationId xmlns:a16="http://schemas.microsoft.com/office/drawing/2014/main" id="{C42265F9-F59B-2C84-C742-2346649611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829"/>
          <a:stretch/>
        </p:blipFill>
        <p:spPr>
          <a:xfrm>
            <a:off x="12350365" y="1922488"/>
            <a:ext cx="6194358" cy="453702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59387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3FDE3-9347-32B0-0EE9-8098F4ABA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0DC486-E029-7A16-D458-3E98542D3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F69D66A-9540-74E4-CCD3-0FFF7E22CE52}"/>
              </a:ext>
            </a:extLst>
          </p:cNvPr>
          <p:cNvSpPr/>
          <p:nvPr/>
        </p:nvSpPr>
        <p:spPr>
          <a:xfrm>
            <a:off x="-3498118" y="-800387"/>
            <a:ext cx="7877129" cy="81126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softEdge rad="533400"/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BCB02B-B432-4379-5A04-E2CBBD80C762}"/>
              </a:ext>
            </a:extLst>
          </p:cNvPr>
          <p:cNvSpPr/>
          <p:nvPr/>
        </p:nvSpPr>
        <p:spPr>
          <a:xfrm>
            <a:off x="-4365888" y="3048298"/>
            <a:ext cx="33249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故事</a:t>
            </a:r>
            <a:r>
              <a:rPr lang="en-US" altLang="zh-TW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7</a:t>
            </a:r>
            <a:r>
              <a:rPr lang="zh-TW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步驟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248A4CD-8076-A9CE-6ABB-D951D26EC47C}"/>
              </a:ext>
            </a:extLst>
          </p:cNvPr>
          <p:cNvSpPr/>
          <p:nvPr/>
        </p:nvSpPr>
        <p:spPr>
          <a:xfrm>
            <a:off x="-2092193" y="-3055290"/>
            <a:ext cx="2981325" cy="2852735"/>
          </a:xfrm>
          <a:prstGeom prst="ellipse">
            <a:avLst/>
          </a:prstGeom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ln w="0"/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阻礙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251F11E-4955-C383-0922-664D7E381E2F}"/>
              </a:ext>
            </a:extLst>
          </p:cNvPr>
          <p:cNvSpPr/>
          <p:nvPr/>
        </p:nvSpPr>
        <p:spPr>
          <a:xfrm>
            <a:off x="10276269" y="-3643844"/>
            <a:ext cx="3524091" cy="37325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轉折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2D1D193-FD84-B09A-D523-8CF59A597BDB}"/>
              </a:ext>
            </a:extLst>
          </p:cNvPr>
          <p:cNvSpPr/>
          <p:nvPr/>
        </p:nvSpPr>
        <p:spPr>
          <a:xfrm>
            <a:off x="14483580" y="5122589"/>
            <a:ext cx="3429670" cy="34708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意外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9C847A1-8C5F-04CE-5A97-EA72048A230E}"/>
              </a:ext>
            </a:extLst>
          </p:cNvPr>
          <p:cNvSpPr/>
          <p:nvPr/>
        </p:nvSpPr>
        <p:spPr>
          <a:xfrm>
            <a:off x="1809282" y="7655902"/>
            <a:ext cx="3536802" cy="3428206"/>
          </a:xfrm>
          <a:prstGeom prst="ellipse">
            <a:avLst/>
          </a:prstGeom>
          <a:solidFill>
            <a:srgbClr val="F3D863"/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努力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D1F3554-1997-D490-EBB6-0B13B589C2B0}"/>
              </a:ext>
            </a:extLst>
          </p:cNvPr>
          <p:cNvSpPr/>
          <p:nvPr/>
        </p:nvSpPr>
        <p:spPr>
          <a:xfrm>
            <a:off x="7754987" y="8231373"/>
            <a:ext cx="2981325" cy="28527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54279C9-A3B7-A7B6-C28E-28AAC70EE4D3}"/>
              </a:ext>
            </a:extLst>
          </p:cNvPr>
          <p:cNvSpPr/>
          <p:nvPr/>
        </p:nvSpPr>
        <p:spPr>
          <a:xfrm>
            <a:off x="3952275" y="-3475296"/>
            <a:ext cx="3462109" cy="356399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結局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A2CC793-04EE-48D4-706A-BE3399CF88AE}"/>
              </a:ext>
            </a:extLst>
          </p:cNvPr>
          <p:cNvSpPr/>
          <p:nvPr/>
        </p:nvSpPr>
        <p:spPr>
          <a:xfrm>
            <a:off x="-553342" y="-233864"/>
            <a:ext cx="3357512" cy="331347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i="0" u="none" strike="noStrike" dirty="0">
                <a:ln w="0"/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endParaRPr lang="zh-TW" altLang="en-US" sz="4000" dirty="0">
              <a:ln w="0"/>
              <a:solidFill>
                <a:schemeClr val="accent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" name="圖片 15" descr="一張含有 樹狀, 服裝, 戶外, 人員 的圖片&#10;&#10;自動產生的描述">
            <a:extLst>
              <a:ext uri="{FF2B5EF4-FFF2-40B4-BE49-F238E27FC236}">
                <a16:creationId xmlns:a16="http://schemas.microsoft.com/office/drawing/2014/main" id="{F9E2C19C-F78E-4D92-1099-1CB50A8B9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80" y="2343603"/>
            <a:ext cx="6543293" cy="436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26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3FDE3-9347-32B0-0EE9-8098F4ABA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0DC486-E029-7A16-D458-3E98542D3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F69D66A-9540-74E4-CCD3-0FFF7E22CE52}"/>
              </a:ext>
            </a:extLst>
          </p:cNvPr>
          <p:cNvSpPr/>
          <p:nvPr/>
        </p:nvSpPr>
        <p:spPr>
          <a:xfrm>
            <a:off x="-3498118" y="-800387"/>
            <a:ext cx="7877129" cy="81126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softEdge rad="533400"/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BCB02B-B432-4379-5A04-E2CBBD80C762}"/>
              </a:ext>
            </a:extLst>
          </p:cNvPr>
          <p:cNvSpPr/>
          <p:nvPr/>
        </p:nvSpPr>
        <p:spPr>
          <a:xfrm>
            <a:off x="-4365888" y="3048298"/>
            <a:ext cx="33249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故事</a:t>
            </a:r>
            <a:r>
              <a:rPr lang="en-US" altLang="zh-TW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7</a:t>
            </a:r>
            <a:r>
              <a:rPr lang="zh-TW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步驟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248A4CD-8076-A9CE-6ABB-D951D26EC47C}"/>
              </a:ext>
            </a:extLst>
          </p:cNvPr>
          <p:cNvSpPr/>
          <p:nvPr/>
        </p:nvSpPr>
        <p:spPr>
          <a:xfrm>
            <a:off x="-206555" y="-9446"/>
            <a:ext cx="2981325" cy="2852735"/>
          </a:xfrm>
          <a:prstGeom prst="ellipse">
            <a:avLst/>
          </a:prstGeom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ln w="0"/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阻礙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251F11E-4955-C383-0922-664D7E381E2F}"/>
              </a:ext>
            </a:extLst>
          </p:cNvPr>
          <p:cNvSpPr/>
          <p:nvPr/>
        </p:nvSpPr>
        <p:spPr>
          <a:xfrm>
            <a:off x="10276269" y="-3643844"/>
            <a:ext cx="3524091" cy="37325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轉折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2D1D193-FD84-B09A-D523-8CF59A597BDB}"/>
              </a:ext>
            </a:extLst>
          </p:cNvPr>
          <p:cNvSpPr/>
          <p:nvPr/>
        </p:nvSpPr>
        <p:spPr>
          <a:xfrm>
            <a:off x="14483580" y="5122589"/>
            <a:ext cx="3429670" cy="34708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意外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9C847A1-8C5F-04CE-5A97-EA72048A230E}"/>
              </a:ext>
            </a:extLst>
          </p:cNvPr>
          <p:cNvSpPr/>
          <p:nvPr/>
        </p:nvSpPr>
        <p:spPr>
          <a:xfrm>
            <a:off x="1809282" y="7655902"/>
            <a:ext cx="3536802" cy="3428206"/>
          </a:xfrm>
          <a:prstGeom prst="ellipse">
            <a:avLst/>
          </a:prstGeom>
          <a:solidFill>
            <a:srgbClr val="F3D863"/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努力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D1F3554-1997-D490-EBB6-0B13B589C2B0}"/>
              </a:ext>
            </a:extLst>
          </p:cNvPr>
          <p:cNvSpPr/>
          <p:nvPr/>
        </p:nvSpPr>
        <p:spPr>
          <a:xfrm>
            <a:off x="7754987" y="8231373"/>
            <a:ext cx="2981325" cy="28527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54279C9-A3B7-A7B6-C28E-28AAC70EE4D3}"/>
              </a:ext>
            </a:extLst>
          </p:cNvPr>
          <p:cNvSpPr/>
          <p:nvPr/>
        </p:nvSpPr>
        <p:spPr>
          <a:xfrm>
            <a:off x="3952275" y="-3475296"/>
            <a:ext cx="3462109" cy="3563996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結局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A2CC793-04EE-48D4-706A-BE3399CF88AE}"/>
              </a:ext>
            </a:extLst>
          </p:cNvPr>
          <p:cNvSpPr/>
          <p:nvPr/>
        </p:nvSpPr>
        <p:spPr>
          <a:xfrm>
            <a:off x="-4995624" y="-2191108"/>
            <a:ext cx="3357512" cy="331347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i="0" u="none" strike="noStrike" dirty="0">
                <a:ln w="0"/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endParaRPr lang="zh-TW" altLang="en-US" sz="4000" dirty="0">
              <a:ln w="0"/>
              <a:solidFill>
                <a:schemeClr val="accent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圖片 16" descr="一張含有 人員, 文字, 室內, 服裝 的圖片&#10;&#10;自動產生的描述">
            <a:extLst>
              <a:ext uri="{FF2B5EF4-FFF2-40B4-BE49-F238E27FC236}">
                <a16:creationId xmlns:a16="http://schemas.microsoft.com/office/drawing/2014/main" id="{406C3B22-A467-8562-EC37-E76B54A08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49" y="2160012"/>
            <a:ext cx="6757857" cy="450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94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3FDE3-9347-32B0-0EE9-8098F4ABA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0DC486-E029-7A16-D458-3E98542D3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F69D66A-9540-74E4-CCD3-0FFF7E22CE52}"/>
              </a:ext>
            </a:extLst>
          </p:cNvPr>
          <p:cNvSpPr/>
          <p:nvPr/>
        </p:nvSpPr>
        <p:spPr>
          <a:xfrm>
            <a:off x="-3498118" y="-800387"/>
            <a:ext cx="7877129" cy="81126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softEdge rad="533400"/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BCB02B-B432-4379-5A04-E2CBBD80C762}"/>
              </a:ext>
            </a:extLst>
          </p:cNvPr>
          <p:cNvSpPr/>
          <p:nvPr/>
        </p:nvSpPr>
        <p:spPr>
          <a:xfrm>
            <a:off x="-4365888" y="3048298"/>
            <a:ext cx="33249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故事</a:t>
            </a:r>
            <a:r>
              <a:rPr lang="en-US" altLang="zh-TW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7</a:t>
            </a:r>
            <a:r>
              <a:rPr lang="zh-TW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步驟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248A4CD-8076-A9CE-6ABB-D951D26EC47C}"/>
              </a:ext>
            </a:extLst>
          </p:cNvPr>
          <p:cNvSpPr/>
          <p:nvPr/>
        </p:nvSpPr>
        <p:spPr>
          <a:xfrm>
            <a:off x="-1757552" y="-3203940"/>
            <a:ext cx="2981325" cy="2852735"/>
          </a:xfrm>
          <a:prstGeom prst="ellipse">
            <a:avLst/>
          </a:prstGeom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ln w="0"/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阻礙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251F11E-4955-C383-0922-664D7E381E2F}"/>
              </a:ext>
            </a:extLst>
          </p:cNvPr>
          <p:cNvSpPr/>
          <p:nvPr/>
        </p:nvSpPr>
        <p:spPr>
          <a:xfrm>
            <a:off x="10276269" y="-3643844"/>
            <a:ext cx="3524091" cy="37325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轉折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2D1D193-FD84-B09A-D523-8CF59A597BDB}"/>
              </a:ext>
            </a:extLst>
          </p:cNvPr>
          <p:cNvSpPr/>
          <p:nvPr/>
        </p:nvSpPr>
        <p:spPr>
          <a:xfrm>
            <a:off x="14483580" y="5122589"/>
            <a:ext cx="3429670" cy="34708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意外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9C847A1-8C5F-04CE-5A97-EA72048A230E}"/>
              </a:ext>
            </a:extLst>
          </p:cNvPr>
          <p:cNvSpPr/>
          <p:nvPr/>
        </p:nvSpPr>
        <p:spPr>
          <a:xfrm>
            <a:off x="-770342" y="-17636"/>
            <a:ext cx="3536802" cy="3428206"/>
          </a:xfrm>
          <a:prstGeom prst="ellipse">
            <a:avLst/>
          </a:prstGeom>
          <a:solidFill>
            <a:srgbClr val="F3D863"/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努力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D1F3554-1997-D490-EBB6-0B13B589C2B0}"/>
              </a:ext>
            </a:extLst>
          </p:cNvPr>
          <p:cNvSpPr/>
          <p:nvPr/>
        </p:nvSpPr>
        <p:spPr>
          <a:xfrm>
            <a:off x="-4570495" y="6229534"/>
            <a:ext cx="2981325" cy="28527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54279C9-A3B7-A7B6-C28E-28AAC70EE4D3}"/>
              </a:ext>
            </a:extLst>
          </p:cNvPr>
          <p:cNvSpPr/>
          <p:nvPr/>
        </p:nvSpPr>
        <p:spPr>
          <a:xfrm>
            <a:off x="2895192" y="-3191695"/>
            <a:ext cx="2981325" cy="30324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結局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A2CC793-04EE-48D4-706A-BE3399CF88AE}"/>
              </a:ext>
            </a:extLst>
          </p:cNvPr>
          <p:cNvSpPr/>
          <p:nvPr/>
        </p:nvSpPr>
        <p:spPr>
          <a:xfrm>
            <a:off x="-4995624" y="-2191108"/>
            <a:ext cx="3357512" cy="331347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i="0" u="none" strike="noStrike" dirty="0">
                <a:ln w="0"/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endParaRPr lang="zh-TW" altLang="en-US" sz="4000" dirty="0">
              <a:ln w="0"/>
              <a:solidFill>
                <a:schemeClr val="accent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" name="圖片 18" descr="一張含有 服裝, 人員, 草, 戶外 的圖片&#10;&#10;自動產生的描述">
            <a:extLst>
              <a:ext uri="{FF2B5EF4-FFF2-40B4-BE49-F238E27FC236}">
                <a16:creationId xmlns:a16="http://schemas.microsoft.com/office/drawing/2014/main" id="{51DA0B11-A054-208D-5989-45D0F5043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86" y="2426506"/>
            <a:ext cx="6309459" cy="420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54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3FDE3-9347-32B0-0EE9-8098F4ABA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0DC486-E029-7A16-D458-3E98542D3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F69D66A-9540-74E4-CCD3-0FFF7E22CE52}"/>
              </a:ext>
            </a:extLst>
          </p:cNvPr>
          <p:cNvSpPr/>
          <p:nvPr/>
        </p:nvSpPr>
        <p:spPr>
          <a:xfrm>
            <a:off x="-3498118" y="-800387"/>
            <a:ext cx="7877129" cy="81126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softEdge rad="533400"/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BCB02B-B432-4379-5A04-E2CBBD80C762}"/>
              </a:ext>
            </a:extLst>
          </p:cNvPr>
          <p:cNvSpPr/>
          <p:nvPr/>
        </p:nvSpPr>
        <p:spPr>
          <a:xfrm>
            <a:off x="-4365888" y="3048298"/>
            <a:ext cx="33249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故事</a:t>
            </a:r>
            <a:r>
              <a:rPr lang="en-US" altLang="zh-TW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7</a:t>
            </a:r>
            <a:r>
              <a:rPr lang="zh-TW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步驟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248A4CD-8076-A9CE-6ABB-D951D26EC47C}"/>
              </a:ext>
            </a:extLst>
          </p:cNvPr>
          <p:cNvSpPr/>
          <p:nvPr/>
        </p:nvSpPr>
        <p:spPr>
          <a:xfrm>
            <a:off x="-1757552" y="-3203940"/>
            <a:ext cx="2981325" cy="2852735"/>
          </a:xfrm>
          <a:prstGeom prst="ellipse">
            <a:avLst/>
          </a:prstGeom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ln w="0"/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阻礙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251F11E-4955-C383-0922-664D7E381E2F}"/>
              </a:ext>
            </a:extLst>
          </p:cNvPr>
          <p:cNvSpPr/>
          <p:nvPr/>
        </p:nvSpPr>
        <p:spPr>
          <a:xfrm>
            <a:off x="10276269" y="-3643844"/>
            <a:ext cx="3524091" cy="37325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轉折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2D1D193-FD84-B09A-D523-8CF59A597BDB}"/>
              </a:ext>
            </a:extLst>
          </p:cNvPr>
          <p:cNvSpPr/>
          <p:nvPr/>
        </p:nvSpPr>
        <p:spPr>
          <a:xfrm>
            <a:off x="14483580" y="5122589"/>
            <a:ext cx="3429670" cy="34708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意外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9C847A1-8C5F-04CE-5A97-EA72048A230E}"/>
              </a:ext>
            </a:extLst>
          </p:cNvPr>
          <p:cNvSpPr/>
          <p:nvPr/>
        </p:nvSpPr>
        <p:spPr>
          <a:xfrm>
            <a:off x="1809282" y="7655902"/>
            <a:ext cx="3536802" cy="3428206"/>
          </a:xfrm>
          <a:prstGeom prst="ellipse">
            <a:avLst/>
          </a:prstGeom>
          <a:solidFill>
            <a:srgbClr val="F3D863"/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努力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D1F3554-1997-D490-EBB6-0B13B589C2B0}"/>
              </a:ext>
            </a:extLst>
          </p:cNvPr>
          <p:cNvSpPr/>
          <p:nvPr/>
        </p:nvSpPr>
        <p:spPr>
          <a:xfrm>
            <a:off x="-504730" y="-16336"/>
            <a:ext cx="2981325" cy="28527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54279C9-A3B7-A7B6-C28E-28AAC70EE4D3}"/>
              </a:ext>
            </a:extLst>
          </p:cNvPr>
          <p:cNvSpPr/>
          <p:nvPr/>
        </p:nvSpPr>
        <p:spPr>
          <a:xfrm>
            <a:off x="2895192" y="-3191695"/>
            <a:ext cx="2981325" cy="30324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結局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A2CC793-04EE-48D4-706A-BE3399CF88AE}"/>
              </a:ext>
            </a:extLst>
          </p:cNvPr>
          <p:cNvSpPr/>
          <p:nvPr/>
        </p:nvSpPr>
        <p:spPr>
          <a:xfrm>
            <a:off x="-4995624" y="-2191108"/>
            <a:ext cx="3357512" cy="331347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i="0" u="none" strike="noStrike" dirty="0">
                <a:ln w="0"/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endParaRPr lang="zh-TW" altLang="en-US" sz="4000" dirty="0">
              <a:ln w="0"/>
              <a:solidFill>
                <a:schemeClr val="accent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13" descr="一張含有 服裝, 人員, 室內, 人的臉孔 的圖片&#10;&#10;自動產生的描述">
            <a:extLst>
              <a:ext uri="{FF2B5EF4-FFF2-40B4-BE49-F238E27FC236}">
                <a16:creationId xmlns:a16="http://schemas.microsoft.com/office/drawing/2014/main" id="{77D5B6C4-F410-C137-7786-08E2B31EE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79" y="2386403"/>
            <a:ext cx="6471972" cy="431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99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3FDE3-9347-32B0-0EE9-8098F4ABA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0DC486-E029-7A16-D458-3E98542D3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F69D66A-9540-74E4-CCD3-0FFF7E22CE52}"/>
              </a:ext>
            </a:extLst>
          </p:cNvPr>
          <p:cNvSpPr/>
          <p:nvPr/>
        </p:nvSpPr>
        <p:spPr>
          <a:xfrm>
            <a:off x="-3498118" y="-800387"/>
            <a:ext cx="7877129" cy="81126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softEdge rad="533400"/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BCB02B-B432-4379-5A04-E2CBBD80C762}"/>
              </a:ext>
            </a:extLst>
          </p:cNvPr>
          <p:cNvSpPr/>
          <p:nvPr/>
        </p:nvSpPr>
        <p:spPr>
          <a:xfrm>
            <a:off x="-4365888" y="3048298"/>
            <a:ext cx="33249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故事</a:t>
            </a:r>
            <a:r>
              <a:rPr lang="en-US" altLang="zh-TW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7</a:t>
            </a:r>
            <a:r>
              <a:rPr lang="zh-TW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步驟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248A4CD-8076-A9CE-6ABB-D951D26EC47C}"/>
              </a:ext>
            </a:extLst>
          </p:cNvPr>
          <p:cNvSpPr/>
          <p:nvPr/>
        </p:nvSpPr>
        <p:spPr>
          <a:xfrm>
            <a:off x="-1757552" y="-3203940"/>
            <a:ext cx="2981325" cy="2852735"/>
          </a:xfrm>
          <a:prstGeom prst="ellipse">
            <a:avLst/>
          </a:prstGeom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ln w="0"/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阻礙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251F11E-4955-C383-0922-664D7E381E2F}"/>
              </a:ext>
            </a:extLst>
          </p:cNvPr>
          <p:cNvSpPr/>
          <p:nvPr/>
        </p:nvSpPr>
        <p:spPr>
          <a:xfrm>
            <a:off x="10276269" y="-3643844"/>
            <a:ext cx="3524091" cy="37325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轉折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2D1D193-FD84-B09A-D523-8CF59A597BDB}"/>
              </a:ext>
            </a:extLst>
          </p:cNvPr>
          <p:cNvSpPr/>
          <p:nvPr/>
        </p:nvSpPr>
        <p:spPr>
          <a:xfrm>
            <a:off x="-614923" y="-259130"/>
            <a:ext cx="3429670" cy="34708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意外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9C847A1-8C5F-04CE-5A97-EA72048A230E}"/>
              </a:ext>
            </a:extLst>
          </p:cNvPr>
          <p:cNvSpPr/>
          <p:nvPr/>
        </p:nvSpPr>
        <p:spPr>
          <a:xfrm>
            <a:off x="13267392" y="4875270"/>
            <a:ext cx="3536802" cy="3428206"/>
          </a:xfrm>
          <a:prstGeom prst="ellipse">
            <a:avLst/>
          </a:prstGeom>
          <a:solidFill>
            <a:srgbClr val="F3D863"/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努力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D1F3554-1997-D490-EBB6-0B13B589C2B0}"/>
              </a:ext>
            </a:extLst>
          </p:cNvPr>
          <p:cNvSpPr/>
          <p:nvPr/>
        </p:nvSpPr>
        <p:spPr>
          <a:xfrm>
            <a:off x="-4570495" y="6229534"/>
            <a:ext cx="2981325" cy="28527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54279C9-A3B7-A7B6-C28E-28AAC70EE4D3}"/>
              </a:ext>
            </a:extLst>
          </p:cNvPr>
          <p:cNvSpPr/>
          <p:nvPr/>
        </p:nvSpPr>
        <p:spPr>
          <a:xfrm>
            <a:off x="2895192" y="-3191695"/>
            <a:ext cx="2981325" cy="30324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結局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A2CC793-04EE-48D4-706A-BE3399CF88AE}"/>
              </a:ext>
            </a:extLst>
          </p:cNvPr>
          <p:cNvSpPr/>
          <p:nvPr/>
        </p:nvSpPr>
        <p:spPr>
          <a:xfrm>
            <a:off x="-4995624" y="-2191108"/>
            <a:ext cx="3357512" cy="331347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i="0" u="none" strike="noStrike" dirty="0">
                <a:ln w="0"/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endParaRPr lang="zh-TW" altLang="en-US" sz="4000" dirty="0">
              <a:ln w="0"/>
              <a:solidFill>
                <a:schemeClr val="accent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" name="圖片 18" descr="一張含有 人員, 服裝, 人的臉孔, 女孩 的圖片&#10;&#10;自動產生的描述">
            <a:extLst>
              <a:ext uri="{FF2B5EF4-FFF2-40B4-BE49-F238E27FC236}">
                <a16:creationId xmlns:a16="http://schemas.microsoft.com/office/drawing/2014/main" id="{6FC84DD5-07CA-AB15-98E1-341167AD5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99" y="1891367"/>
            <a:ext cx="7175332" cy="478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33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3FDE3-9347-32B0-0EE9-8098F4ABA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0DC486-E029-7A16-D458-3E98542D3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F69D66A-9540-74E4-CCD3-0FFF7E22CE52}"/>
              </a:ext>
            </a:extLst>
          </p:cNvPr>
          <p:cNvSpPr/>
          <p:nvPr/>
        </p:nvSpPr>
        <p:spPr>
          <a:xfrm>
            <a:off x="-3498118" y="-800387"/>
            <a:ext cx="7877129" cy="81126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softEdge rad="533400"/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BCB02B-B432-4379-5A04-E2CBBD80C762}"/>
              </a:ext>
            </a:extLst>
          </p:cNvPr>
          <p:cNvSpPr/>
          <p:nvPr/>
        </p:nvSpPr>
        <p:spPr>
          <a:xfrm>
            <a:off x="-4365888" y="3048298"/>
            <a:ext cx="33249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故事</a:t>
            </a:r>
            <a:r>
              <a:rPr lang="en-US" altLang="zh-TW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7</a:t>
            </a:r>
            <a:r>
              <a:rPr lang="zh-TW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步驟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248A4CD-8076-A9CE-6ABB-D951D26EC47C}"/>
              </a:ext>
            </a:extLst>
          </p:cNvPr>
          <p:cNvSpPr/>
          <p:nvPr/>
        </p:nvSpPr>
        <p:spPr>
          <a:xfrm>
            <a:off x="-1757552" y="-3203940"/>
            <a:ext cx="2981325" cy="2852735"/>
          </a:xfrm>
          <a:prstGeom prst="ellipse">
            <a:avLst/>
          </a:prstGeom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ln w="0"/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阻礙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251F11E-4955-C383-0922-664D7E381E2F}"/>
              </a:ext>
            </a:extLst>
          </p:cNvPr>
          <p:cNvSpPr/>
          <p:nvPr/>
        </p:nvSpPr>
        <p:spPr>
          <a:xfrm>
            <a:off x="-718013" y="-303544"/>
            <a:ext cx="3524091" cy="37325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轉折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2D1D193-FD84-B09A-D523-8CF59A597BDB}"/>
              </a:ext>
            </a:extLst>
          </p:cNvPr>
          <p:cNvSpPr/>
          <p:nvPr/>
        </p:nvSpPr>
        <p:spPr>
          <a:xfrm>
            <a:off x="-1274389" y="7240992"/>
            <a:ext cx="3429670" cy="34708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意外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9C847A1-8C5F-04CE-5A97-EA72048A230E}"/>
              </a:ext>
            </a:extLst>
          </p:cNvPr>
          <p:cNvSpPr/>
          <p:nvPr/>
        </p:nvSpPr>
        <p:spPr>
          <a:xfrm>
            <a:off x="13267392" y="4875270"/>
            <a:ext cx="3536802" cy="3428206"/>
          </a:xfrm>
          <a:prstGeom prst="ellipse">
            <a:avLst/>
          </a:prstGeom>
          <a:solidFill>
            <a:srgbClr val="F3D863"/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努力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D1F3554-1997-D490-EBB6-0B13B589C2B0}"/>
              </a:ext>
            </a:extLst>
          </p:cNvPr>
          <p:cNvSpPr/>
          <p:nvPr/>
        </p:nvSpPr>
        <p:spPr>
          <a:xfrm>
            <a:off x="-4570495" y="6229534"/>
            <a:ext cx="2981325" cy="28527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54279C9-A3B7-A7B6-C28E-28AAC70EE4D3}"/>
              </a:ext>
            </a:extLst>
          </p:cNvPr>
          <p:cNvSpPr/>
          <p:nvPr/>
        </p:nvSpPr>
        <p:spPr>
          <a:xfrm>
            <a:off x="2895192" y="-3191695"/>
            <a:ext cx="2981325" cy="30324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結局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A2CC793-04EE-48D4-706A-BE3399CF88AE}"/>
              </a:ext>
            </a:extLst>
          </p:cNvPr>
          <p:cNvSpPr/>
          <p:nvPr/>
        </p:nvSpPr>
        <p:spPr>
          <a:xfrm>
            <a:off x="-4995624" y="-2191108"/>
            <a:ext cx="3357512" cy="331347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i="0" u="none" strike="noStrike" dirty="0">
                <a:ln w="0"/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endParaRPr lang="zh-TW" altLang="en-US" sz="4000" dirty="0">
              <a:ln w="0"/>
              <a:solidFill>
                <a:schemeClr val="accent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 descr="一張含有 人的臉孔, 人員, 服裝, 室內 的圖片&#10;&#10;自動產生的描述">
            <a:extLst>
              <a:ext uri="{FF2B5EF4-FFF2-40B4-BE49-F238E27FC236}">
                <a16:creationId xmlns:a16="http://schemas.microsoft.com/office/drawing/2014/main" id="{A1DA5BF6-1911-51C8-4427-2CEB0CBDF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99" y="2088876"/>
            <a:ext cx="6915920" cy="460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53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3FDE3-9347-32B0-0EE9-8098F4ABA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0DC486-E029-7A16-D458-3E98542D3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F69D66A-9540-74E4-CCD3-0FFF7E22CE52}"/>
              </a:ext>
            </a:extLst>
          </p:cNvPr>
          <p:cNvSpPr/>
          <p:nvPr/>
        </p:nvSpPr>
        <p:spPr>
          <a:xfrm>
            <a:off x="-3498118" y="-800387"/>
            <a:ext cx="7877129" cy="81126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softEdge rad="533400"/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BCB02B-B432-4379-5A04-E2CBBD80C762}"/>
              </a:ext>
            </a:extLst>
          </p:cNvPr>
          <p:cNvSpPr/>
          <p:nvPr/>
        </p:nvSpPr>
        <p:spPr>
          <a:xfrm>
            <a:off x="-4365888" y="3048298"/>
            <a:ext cx="33249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故事</a:t>
            </a:r>
            <a:r>
              <a:rPr lang="en-US" altLang="zh-TW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7</a:t>
            </a:r>
            <a:r>
              <a:rPr lang="zh-TW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步驟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248A4CD-8076-A9CE-6ABB-D951D26EC47C}"/>
              </a:ext>
            </a:extLst>
          </p:cNvPr>
          <p:cNvSpPr/>
          <p:nvPr/>
        </p:nvSpPr>
        <p:spPr>
          <a:xfrm>
            <a:off x="-1757552" y="-3203940"/>
            <a:ext cx="2981325" cy="2852735"/>
          </a:xfrm>
          <a:prstGeom prst="ellipse">
            <a:avLst/>
          </a:prstGeom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ln w="0"/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阻礙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251F11E-4955-C383-0922-664D7E381E2F}"/>
              </a:ext>
            </a:extLst>
          </p:cNvPr>
          <p:cNvSpPr/>
          <p:nvPr/>
        </p:nvSpPr>
        <p:spPr>
          <a:xfrm>
            <a:off x="5179048" y="-3732544"/>
            <a:ext cx="3524091" cy="37325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轉折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2D1D193-FD84-B09A-D523-8CF59A597BDB}"/>
              </a:ext>
            </a:extLst>
          </p:cNvPr>
          <p:cNvSpPr/>
          <p:nvPr/>
        </p:nvSpPr>
        <p:spPr>
          <a:xfrm>
            <a:off x="-1274389" y="7240992"/>
            <a:ext cx="3429670" cy="34708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意外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9C847A1-8C5F-04CE-5A97-EA72048A230E}"/>
              </a:ext>
            </a:extLst>
          </p:cNvPr>
          <p:cNvSpPr/>
          <p:nvPr/>
        </p:nvSpPr>
        <p:spPr>
          <a:xfrm>
            <a:off x="13267392" y="4875270"/>
            <a:ext cx="3536802" cy="3428206"/>
          </a:xfrm>
          <a:prstGeom prst="ellipse">
            <a:avLst/>
          </a:prstGeom>
          <a:solidFill>
            <a:srgbClr val="F3D863"/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努力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D1F3554-1997-D490-EBB6-0B13B589C2B0}"/>
              </a:ext>
            </a:extLst>
          </p:cNvPr>
          <p:cNvSpPr/>
          <p:nvPr/>
        </p:nvSpPr>
        <p:spPr>
          <a:xfrm>
            <a:off x="-4570495" y="6229534"/>
            <a:ext cx="2981325" cy="285273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54279C9-A3B7-A7B6-C28E-28AAC70EE4D3}"/>
              </a:ext>
            </a:extLst>
          </p:cNvPr>
          <p:cNvSpPr/>
          <p:nvPr/>
        </p:nvSpPr>
        <p:spPr>
          <a:xfrm>
            <a:off x="-664162" y="-87209"/>
            <a:ext cx="2981325" cy="303245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ln w="0"/>
                <a:solidFill>
                  <a:srgbClr val="1560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結局</a:t>
            </a:r>
            <a:endParaRPr kumimoji="0" lang="zh-TW" altLang="en-US" sz="4000" b="0" i="0" u="none" strike="noStrike" kern="1200" cap="none" spc="0" normalizeH="0" baseline="0" noProof="0" dirty="0">
              <a:ln w="0"/>
              <a:solidFill>
                <a:srgbClr val="15608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A2CC793-04EE-48D4-706A-BE3399CF88AE}"/>
              </a:ext>
            </a:extLst>
          </p:cNvPr>
          <p:cNvSpPr/>
          <p:nvPr/>
        </p:nvSpPr>
        <p:spPr>
          <a:xfrm>
            <a:off x="-4995624" y="-2191108"/>
            <a:ext cx="3357512" cy="331347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softEdge rad="38100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i="0" u="none" strike="noStrike" dirty="0">
                <a:ln w="0"/>
                <a:solidFill>
                  <a:schemeClr val="accent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endParaRPr lang="zh-TW" altLang="en-US" sz="4000" dirty="0">
              <a:ln w="0"/>
              <a:solidFill>
                <a:schemeClr val="accent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13" descr="一張含有 人員, 室內, 服裝, 傢俱 的圖片&#10;&#10;自動產生的描述">
            <a:extLst>
              <a:ext uri="{FF2B5EF4-FFF2-40B4-BE49-F238E27FC236}">
                <a16:creationId xmlns:a16="http://schemas.microsoft.com/office/drawing/2014/main" id="{834D719B-F4E5-3DFC-CC16-5C0BF65CE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45" y="2201309"/>
            <a:ext cx="6712449" cy="447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30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FB461139BEDBBC4F82D4316CA72B08F9" ma:contentTypeVersion="5" ma:contentTypeDescription="建立新的文件。" ma:contentTypeScope="" ma:versionID="ea7a83b3920da507f891804706a2bba7">
  <xsd:schema xmlns:xsd="http://www.w3.org/2001/XMLSchema" xmlns:xs="http://www.w3.org/2001/XMLSchema" xmlns:p="http://schemas.microsoft.com/office/2006/metadata/properties" xmlns:ns3="4d7f00dd-3845-4d4c-93ad-165bd469884b" targetNamespace="http://schemas.microsoft.com/office/2006/metadata/properties" ma:root="true" ma:fieldsID="331781689e4fdd7c6094148b175ca0c9" ns3:_="">
    <xsd:import namespace="4d7f00dd-3845-4d4c-93ad-165bd469884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7f00dd-3845-4d4c-93ad-165bd469884b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B26A84-C79E-4C40-87A2-6334A09F4C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7f00dd-3845-4d4c-93ad-165bd46988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AAB2CB-7E7C-48F3-9701-63F3D8AD3E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651582-E001-4693-94C3-F5F58E09726E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4d7f00dd-3845-4d4c-93ad-165bd469884b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463</Words>
  <Application>Microsoft Office PowerPoint</Application>
  <PresentationFormat>寬螢幕</PresentationFormat>
  <Paragraphs>97</Paragraphs>
  <Slides>9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41372011H</dc:creator>
  <cp:lastModifiedBy>41372011H</cp:lastModifiedBy>
  <cp:revision>2</cp:revision>
  <dcterms:created xsi:type="dcterms:W3CDTF">2024-10-02T09:03:34Z</dcterms:created>
  <dcterms:modified xsi:type="dcterms:W3CDTF">2024-10-16T14:32:26Z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0x010100FB461139BEDBBC4F82D4316CA72B08F9</vt:lpwstr>
  </property>
</Properties>
</file>