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01" autoAdjust="0"/>
  </p:normalViewPr>
  <p:slideViewPr>
    <p:cSldViewPr snapToGrid="0">
      <p:cViewPr varScale="1">
        <p:scale>
          <a:sx n="57" d="100"/>
          <a:sy n="57" d="100"/>
        </p:scale>
        <p:origin x="10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69805-98AE-42B4-BA0D-D9E4E01A577A}" type="datetimeFigureOut">
              <a:rPr lang="en-AU" smtClean="0"/>
              <a:t>1/08/2022</a:t>
            </a:fld>
            <a:endParaRPr lang="en-AU"/>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88318-59A8-4CA1-9012-2196E356E716}" type="slidenum">
              <a:rPr lang="en-AU" smtClean="0"/>
              <a:t>‹#›</a:t>
            </a:fld>
            <a:endParaRPr lang="en-AU"/>
          </a:p>
        </p:txBody>
      </p:sp>
    </p:spTree>
    <p:extLst>
      <p:ext uri="{BB962C8B-B14F-4D97-AF65-F5344CB8AC3E}">
        <p14:creationId xmlns:p14="http://schemas.microsoft.com/office/powerpoint/2010/main" val="108150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dirty="0"/>
              <a:t>the type of the element in pixel matrix of the result image are float32. It is out of the range [0, 255], which can not be use in next style transfer. Then we try to normalize the matrix to fit the range [0,255]</a:t>
            </a:r>
          </a:p>
        </p:txBody>
      </p:sp>
      <p:sp>
        <p:nvSpPr>
          <p:cNvPr id="4" name="灯片编号占位符 3"/>
          <p:cNvSpPr>
            <a:spLocks noGrp="1"/>
          </p:cNvSpPr>
          <p:nvPr>
            <p:ph type="sldNum" sz="quarter" idx="5"/>
          </p:nvPr>
        </p:nvSpPr>
        <p:spPr/>
        <p:txBody>
          <a:bodyPr/>
          <a:lstStyle/>
          <a:p>
            <a:fld id="{CFF88318-59A8-4CA1-9012-2196E356E716}" type="slidenum">
              <a:rPr lang="en-AU" smtClean="0"/>
              <a:t>4</a:t>
            </a:fld>
            <a:endParaRPr lang="en-AU"/>
          </a:p>
        </p:txBody>
      </p:sp>
    </p:spTree>
    <p:extLst>
      <p:ext uri="{BB962C8B-B14F-4D97-AF65-F5344CB8AC3E}">
        <p14:creationId xmlns:p14="http://schemas.microsoft.com/office/powerpoint/2010/main" val="23458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we normalized the pixel matrix to [0,255], there </a:t>
            </a:r>
            <a:r>
              <a:rPr lang="en-AU" altLang="zh-CN" dirty="0"/>
              <a:t>is some loss of colour information and you can see that the colour of the image on the left will be lighter than the previous image. Then we decided to do contrast stretching to recover the </a:t>
            </a:r>
            <a:r>
              <a:rPr lang="en-AU" altLang="zh-CN" dirty="0" err="1"/>
              <a:t>color</a:t>
            </a:r>
            <a:r>
              <a:rPr lang="en-AU" altLang="zh-CN" dirty="0"/>
              <a:t> feature. The result is as in the right figure. Although there is still some difference between the original figure and processed image. With this problem solved we can perform multiple style transfers.</a:t>
            </a:r>
            <a:endParaRPr lang="en-AU" dirty="0"/>
          </a:p>
        </p:txBody>
      </p:sp>
      <p:sp>
        <p:nvSpPr>
          <p:cNvPr id="4" name="灯片编号占位符 3"/>
          <p:cNvSpPr>
            <a:spLocks noGrp="1"/>
          </p:cNvSpPr>
          <p:nvPr>
            <p:ph type="sldNum" sz="quarter" idx="5"/>
          </p:nvPr>
        </p:nvSpPr>
        <p:spPr/>
        <p:txBody>
          <a:bodyPr/>
          <a:lstStyle/>
          <a:p>
            <a:fld id="{CFF88318-59A8-4CA1-9012-2196E356E716}" type="slidenum">
              <a:rPr lang="en-AU" smtClean="0"/>
              <a:t>5</a:t>
            </a:fld>
            <a:endParaRPr lang="en-AU"/>
          </a:p>
        </p:txBody>
      </p:sp>
    </p:spTree>
    <p:extLst>
      <p:ext uri="{BB962C8B-B14F-4D97-AF65-F5344CB8AC3E}">
        <p14:creationId xmlns:p14="http://schemas.microsoft.com/office/powerpoint/2010/main" val="342418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dirty="0"/>
              <a:t>Each layer extracts features differently and, as stated in the paper mentioned in the introduction, choosing a different layer as the content layer will give different results. Therefore, we would like to explore whether choosing the layer that gives the best results when two style transformations are required is the same as choosing the layer that gives the best results when only one style transformation is performed.</a:t>
            </a:r>
          </a:p>
        </p:txBody>
      </p:sp>
      <p:sp>
        <p:nvSpPr>
          <p:cNvPr id="4" name="灯片编号占位符 3"/>
          <p:cNvSpPr>
            <a:spLocks noGrp="1"/>
          </p:cNvSpPr>
          <p:nvPr>
            <p:ph type="sldNum" sz="quarter" idx="5"/>
          </p:nvPr>
        </p:nvSpPr>
        <p:spPr/>
        <p:txBody>
          <a:bodyPr/>
          <a:lstStyle/>
          <a:p>
            <a:fld id="{CFF88318-59A8-4CA1-9012-2196E356E716}" type="slidenum">
              <a:rPr lang="en-AU" smtClean="0"/>
              <a:t>6</a:t>
            </a:fld>
            <a:endParaRPr lang="en-AU"/>
          </a:p>
        </p:txBody>
      </p:sp>
    </p:spTree>
    <p:extLst>
      <p:ext uri="{BB962C8B-B14F-4D97-AF65-F5344CB8AC3E}">
        <p14:creationId xmlns:p14="http://schemas.microsoft.com/office/powerpoint/2010/main" val="176249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1B7B7-D96A-1799-21C6-89E3F410AAC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AU"/>
          </a:p>
        </p:txBody>
      </p:sp>
      <p:sp>
        <p:nvSpPr>
          <p:cNvPr id="3" name="副标题 2">
            <a:extLst>
              <a:ext uri="{FF2B5EF4-FFF2-40B4-BE49-F238E27FC236}">
                <a16:creationId xmlns:a16="http://schemas.microsoft.com/office/drawing/2014/main" id="{F7B2F84D-FBD3-E4F7-4440-F04BE9671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AU"/>
          </a:p>
        </p:txBody>
      </p:sp>
      <p:sp>
        <p:nvSpPr>
          <p:cNvPr id="4" name="日期占位符 3">
            <a:extLst>
              <a:ext uri="{FF2B5EF4-FFF2-40B4-BE49-F238E27FC236}">
                <a16:creationId xmlns:a16="http://schemas.microsoft.com/office/drawing/2014/main" id="{71A9BF25-0740-106A-D1DA-B1028B1A2B48}"/>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5" name="页脚占位符 4">
            <a:extLst>
              <a:ext uri="{FF2B5EF4-FFF2-40B4-BE49-F238E27FC236}">
                <a16:creationId xmlns:a16="http://schemas.microsoft.com/office/drawing/2014/main" id="{D519FD51-00E6-C723-B745-02C134285346}"/>
              </a:ext>
            </a:extLst>
          </p:cNvPr>
          <p:cNvSpPr>
            <a:spLocks noGrp="1"/>
          </p:cNvSpPr>
          <p:nvPr>
            <p:ph type="ftr" sz="quarter" idx="11"/>
          </p:nvPr>
        </p:nvSpPr>
        <p:spPr/>
        <p:txBody>
          <a:bodyPr/>
          <a:lstStyle/>
          <a:p>
            <a:endParaRPr lang="en-AU"/>
          </a:p>
        </p:txBody>
      </p:sp>
      <p:sp>
        <p:nvSpPr>
          <p:cNvPr id="6" name="灯片编号占位符 5">
            <a:extLst>
              <a:ext uri="{FF2B5EF4-FFF2-40B4-BE49-F238E27FC236}">
                <a16:creationId xmlns:a16="http://schemas.microsoft.com/office/drawing/2014/main" id="{2DD20BF1-B338-92EC-4B15-0873403B63E3}"/>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25665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BC40C-61F9-28D1-D346-F1152755976E}"/>
              </a:ext>
            </a:extLst>
          </p:cNvPr>
          <p:cNvSpPr>
            <a:spLocks noGrp="1"/>
          </p:cNvSpPr>
          <p:nvPr>
            <p:ph type="title"/>
          </p:nvPr>
        </p:nvSpPr>
        <p:spPr/>
        <p:txBody>
          <a:bodyPr/>
          <a:lstStyle/>
          <a:p>
            <a:r>
              <a:rPr lang="zh-CN" altLang="en-US"/>
              <a:t>单击此处编辑母版标题样式</a:t>
            </a:r>
            <a:endParaRPr lang="en-AU"/>
          </a:p>
        </p:txBody>
      </p:sp>
      <p:sp>
        <p:nvSpPr>
          <p:cNvPr id="3" name="竖排文字占位符 2">
            <a:extLst>
              <a:ext uri="{FF2B5EF4-FFF2-40B4-BE49-F238E27FC236}">
                <a16:creationId xmlns:a16="http://schemas.microsoft.com/office/drawing/2014/main" id="{B2C5F9E2-4F3A-40D0-7987-9CA1D782C0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日期占位符 3">
            <a:extLst>
              <a:ext uri="{FF2B5EF4-FFF2-40B4-BE49-F238E27FC236}">
                <a16:creationId xmlns:a16="http://schemas.microsoft.com/office/drawing/2014/main" id="{09D738F8-3085-434F-4722-156A5C772C86}"/>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5" name="页脚占位符 4">
            <a:extLst>
              <a:ext uri="{FF2B5EF4-FFF2-40B4-BE49-F238E27FC236}">
                <a16:creationId xmlns:a16="http://schemas.microsoft.com/office/drawing/2014/main" id="{9E253B5A-7333-E9F2-1C1B-A63843F2599F}"/>
              </a:ext>
            </a:extLst>
          </p:cNvPr>
          <p:cNvSpPr>
            <a:spLocks noGrp="1"/>
          </p:cNvSpPr>
          <p:nvPr>
            <p:ph type="ftr" sz="quarter" idx="11"/>
          </p:nvPr>
        </p:nvSpPr>
        <p:spPr/>
        <p:txBody>
          <a:bodyPr/>
          <a:lstStyle/>
          <a:p>
            <a:endParaRPr lang="en-AU"/>
          </a:p>
        </p:txBody>
      </p:sp>
      <p:sp>
        <p:nvSpPr>
          <p:cNvPr id="6" name="灯片编号占位符 5">
            <a:extLst>
              <a:ext uri="{FF2B5EF4-FFF2-40B4-BE49-F238E27FC236}">
                <a16:creationId xmlns:a16="http://schemas.microsoft.com/office/drawing/2014/main" id="{B7B32077-7563-003B-6532-8378F388C4F3}"/>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253492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CB1A8B-BDA2-F1F6-FC4D-56598C46C7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AU"/>
          </a:p>
        </p:txBody>
      </p:sp>
      <p:sp>
        <p:nvSpPr>
          <p:cNvPr id="3" name="竖排文字占位符 2">
            <a:extLst>
              <a:ext uri="{FF2B5EF4-FFF2-40B4-BE49-F238E27FC236}">
                <a16:creationId xmlns:a16="http://schemas.microsoft.com/office/drawing/2014/main" id="{8D2E89E8-C573-5158-B561-872B5279729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日期占位符 3">
            <a:extLst>
              <a:ext uri="{FF2B5EF4-FFF2-40B4-BE49-F238E27FC236}">
                <a16:creationId xmlns:a16="http://schemas.microsoft.com/office/drawing/2014/main" id="{3B946D93-310F-39D9-D260-B4E6F02F5CE3}"/>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5" name="页脚占位符 4">
            <a:extLst>
              <a:ext uri="{FF2B5EF4-FFF2-40B4-BE49-F238E27FC236}">
                <a16:creationId xmlns:a16="http://schemas.microsoft.com/office/drawing/2014/main" id="{EEC36E8F-98E5-A315-538C-EF07B2455142}"/>
              </a:ext>
            </a:extLst>
          </p:cNvPr>
          <p:cNvSpPr>
            <a:spLocks noGrp="1"/>
          </p:cNvSpPr>
          <p:nvPr>
            <p:ph type="ftr" sz="quarter" idx="11"/>
          </p:nvPr>
        </p:nvSpPr>
        <p:spPr/>
        <p:txBody>
          <a:bodyPr/>
          <a:lstStyle/>
          <a:p>
            <a:endParaRPr lang="en-AU"/>
          </a:p>
        </p:txBody>
      </p:sp>
      <p:sp>
        <p:nvSpPr>
          <p:cNvPr id="6" name="灯片编号占位符 5">
            <a:extLst>
              <a:ext uri="{FF2B5EF4-FFF2-40B4-BE49-F238E27FC236}">
                <a16:creationId xmlns:a16="http://schemas.microsoft.com/office/drawing/2014/main" id="{7F37DD2C-D648-2A29-665E-A2D98736F101}"/>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249167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135FA-EE83-8130-35F9-7B840E200836}"/>
              </a:ext>
            </a:extLst>
          </p:cNvPr>
          <p:cNvSpPr>
            <a:spLocks noGrp="1"/>
          </p:cNvSpPr>
          <p:nvPr>
            <p:ph type="title"/>
          </p:nvPr>
        </p:nvSpPr>
        <p:spPr/>
        <p:txBody>
          <a:bodyPr/>
          <a:lstStyle/>
          <a:p>
            <a:r>
              <a:rPr lang="zh-CN" altLang="en-US"/>
              <a:t>单击此处编辑母版标题样式</a:t>
            </a:r>
            <a:endParaRPr lang="en-AU"/>
          </a:p>
        </p:txBody>
      </p:sp>
      <p:sp>
        <p:nvSpPr>
          <p:cNvPr id="3" name="内容占位符 2">
            <a:extLst>
              <a:ext uri="{FF2B5EF4-FFF2-40B4-BE49-F238E27FC236}">
                <a16:creationId xmlns:a16="http://schemas.microsoft.com/office/drawing/2014/main" id="{564356D3-C881-F449-B591-D8183AB757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日期占位符 3">
            <a:extLst>
              <a:ext uri="{FF2B5EF4-FFF2-40B4-BE49-F238E27FC236}">
                <a16:creationId xmlns:a16="http://schemas.microsoft.com/office/drawing/2014/main" id="{7A289AF3-142E-EEFD-56B6-8DBFCD4D0FFE}"/>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5" name="页脚占位符 4">
            <a:extLst>
              <a:ext uri="{FF2B5EF4-FFF2-40B4-BE49-F238E27FC236}">
                <a16:creationId xmlns:a16="http://schemas.microsoft.com/office/drawing/2014/main" id="{2DFE9D36-DA0C-7691-DA62-1558E9FF2773}"/>
              </a:ext>
            </a:extLst>
          </p:cNvPr>
          <p:cNvSpPr>
            <a:spLocks noGrp="1"/>
          </p:cNvSpPr>
          <p:nvPr>
            <p:ph type="ftr" sz="quarter" idx="11"/>
          </p:nvPr>
        </p:nvSpPr>
        <p:spPr/>
        <p:txBody>
          <a:bodyPr/>
          <a:lstStyle/>
          <a:p>
            <a:endParaRPr lang="en-AU"/>
          </a:p>
        </p:txBody>
      </p:sp>
      <p:sp>
        <p:nvSpPr>
          <p:cNvPr id="6" name="灯片编号占位符 5">
            <a:extLst>
              <a:ext uri="{FF2B5EF4-FFF2-40B4-BE49-F238E27FC236}">
                <a16:creationId xmlns:a16="http://schemas.microsoft.com/office/drawing/2014/main" id="{12012A89-A5DD-C7DE-A7C0-AF39F2AB573B}"/>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287042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D2449-D4AB-4ED0-E851-89AB4FBA94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AU"/>
          </a:p>
        </p:txBody>
      </p:sp>
      <p:sp>
        <p:nvSpPr>
          <p:cNvPr id="3" name="文本占位符 2">
            <a:extLst>
              <a:ext uri="{FF2B5EF4-FFF2-40B4-BE49-F238E27FC236}">
                <a16:creationId xmlns:a16="http://schemas.microsoft.com/office/drawing/2014/main" id="{B4E265F0-72DF-3C8F-C86D-FC4A83706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6FEDE5-0DA5-FD24-1B85-6CAA86C6FA08}"/>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5" name="页脚占位符 4">
            <a:extLst>
              <a:ext uri="{FF2B5EF4-FFF2-40B4-BE49-F238E27FC236}">
                <a16:creationId xmlns:a16="http://schemas.microsoft.com/office/drawing/2014/main" id="{EA1D516A-AB5A-0028-1BBD-5D9CF7CB2CA4}"/>
              </a:ext>
            </a:extLst>
          </p:cNvPr>
          <p:cNvSpPr>
            <a:spLocks noGrp="1"/>
          </p:cNvSpPr>
          <p:nvPr>
            <p:ph type="ftr" sz="quarter" idx="11"/>
          </p:nvPr>
        </p:nvSpPr>
        <p:spPr/>
        <p:txBody>
          <a:bodyPr/>
          <a:lstStyle/>
          <a:p>
            <a:endParaRPr lang="en-AU"/>
          </a:p>
        </p:txBody>
      </p:sp>
      <p:sp>
        <p:nvSpPr>
          <p:cNvPr id="6" name="灯片编号占位符 5">
            <a:extLst>
              <a:ext uri="{FF2B5EF4-FFF2-40B4-BE49-F238E27FC236}">
                <a16:creationId xmlns:a16="http://schemas.microsoft.com/office/drawing/2014/main" id="{192A9B0D-06EB-7E9B-2ABC-DE168973F3FB}"/>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200252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167E1-9650-6092-D6F6-E42D770B8BA1}"/>
              </a:ext>
            </a:extLst>
          </p:cNvPr>
          <p:cNvSpPr>
            <a:spLocks noGrp="1"/>
          </p:cNvSpPr>
          <p:nvPr>
            <p:ph type="title"/>
          </p:nvPr>
        </p:nvSpPr>
        <p:spPr/>
        <p:txBody>
          <a:bodyPr/>
          <a:lstStyle/>
          <a:p>
            <a:r>
              <a:rPr lang="zh-CN" altLang="en-US"/>
              <a:t>单击此处编辑母版标题样式</a:t>
            </a:r>
            <a:endParaRPr lang="en-AU"/>
          </a:p>
        </p:txBody>
      </p:sp>
      <p:sp>
        <p:nvSpPr>
          <p:cNvPr id="3" name="内容占位符 2">
            <a:extLst>
              <a:ext uri="{FF2B5EF4-FFF2-40B4-BE49-F238E27FC236}">
                <a16:creationId xmlns:a16="http://schemas.microsoft.com/office/drawing/2014/main" id="{6246ACE5-0C5F-0E17-9A2D-C6A26BE20D2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内容占位符 3">
            <a:extLst>
              <a:ext uri="{FF2B5EF4-FFF2-40B4-BE49-F238E27FC236}">
                <a16:creationId xmlns:a16="http://schemas.microsoft.com/office/drawing/2014/main" id="{9CC4FE43-0A7A-3C80-367E-6A4DBFD853B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5" name="日期占位符 4">
            <a:extLst>
              <a:ext uri="{FF2B5EF4-FFF2-40B4-BE49-F238E27FC236}">
                <a16:creationId xmlns:a16="http://schemas.microsoft.com/office/drawing/2014/main" id="{90C08180-E588-5241-5AEE-832C6B7B37C7}"/>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6" name="页脚占位符 5">
            <a:extLst>
              <a:ext uri="{FF2B5EF4-FFF2-40B4-BE49-F238E27FC236}">
                <a16:creationId xmlns:a16="http://schemas.microsoft.com/office/drawing/2014/main" id="{9463459F-F1FC-AFFC-CD9B-B207C54CDD4A}"/>
              </a:ext>
            </a:extLst>
          </p:cNvPr>
          <p:cNvSpPr>
            <a:spLocks noGrp="1"/>
          </p:cNvSpPr>
          <p:nvPr>
            <p:ph type="ftr" sz="quarter" idx="11"/>
          </p:nvPr>
        </p:nvSpPr>
        <p:spPr/>
        <p:txBody>
          <a:bodyPr/>
          <a:lstStyle/>
          <a:p>
            <a:endParaRPr lang="en-AU"/>
          </a:p>
        </p:txBody>
      </p:sp>
      <p:sp>
        <p:nvSpPr>
          <p:cNvPr id="7" name="灯片编号占位符 6">
            <a:extLst>
              <a:ext uri="{FF2B5EF4-FFF2-40B4-BE49-F238E27FC236}">
                <a16:creationId xmlns:a16="http://schemas.microsoft.com/office/drawing/2014/main" id="{D43C02F2-9B39-28E4-FC05-8FA060810EED}"/>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374850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D4A07-CD8B-1B7C-8F68-104130C4DCC4}"/>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AU"/>
          </a:p>
        </p:txBody>
      </p:sp>
      <p:sp>
        <p:nvSpPr>
          <p:cNvPr id="3" name="文本占位符 2">
            <a:extLst>
              <a:ext uri="{FF2B5EF4-FFF2-40B4-BE49-F238E27FC236}">
                <a16:creationId xmlns:a16="http://schemas.microsoft.com/office/drawing/2014/main" id="{89FF37DF-A906-B395-00A4-69F122F5B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FEB1FCB-A3CC-97F1-4251-E0BC33C100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5" name="文本占位符 4">
            <a:extLst>
              <a:ext uri="{FF2B5EF4-FFF2-40B4-BE49-F238E27FC236}">
                <a16:creationId xmlns:a16="http://schemas.microsoft.com/office/drawing/2014/main" id="{7AF1E1DD-1CDD-786F-2DFF-1045CFD64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FFE13B8-490A-CE4B-F9AD-760381D354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7" name="日期占位符 6">
            <a:extLst>
              <a:ext uri="{FF2B5EF4-FFF2-40B4-BE49-F238E27FC236}">
                <a16:creationId xmlns:a16="http://schemas.microsoft.com/office/drawing/2014/main" id="{7E954ED7-1F14-EC47-71FF-19EC06F52B18}"/>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8" name="页脚占位符 7">
            <a:extLst>
              <a:ext uri="{FF2B5EF4-FFF2-40B4-BE49-F238E27FC236}">
                <a16:creationId xmlns:a16="http://schemas.microsoft.com/office/drawing/2014/main" id="{D5266F33-7BD6-1BFE-C5FC-B6A2D13C2016}"/>
              </a:ext>
            </a:extLst>
          </p:cNvPr>
          <p:cNvSpPr>
            <a:spLocks noGrp="1"/>
          </p:cNvSpPr>
          <p:nvPr>
            <p:ph type="ftr" sz="quarter" idx="11"/>
          </p:nvPr>
        </p:nvSpPr>
        <p:spPr/>
        <p:txBody>
          <a:bodyPr/>
          <a:lstStyle/>
          <a:p>
            <a:endParaRPr lang="en-AU"/>
          </a:p>
        </p:txBody>
      </p:sp>
      <p:sp>
        <p:nvSpPr>
          <p:cNvPr id="9" name="灯片编号占位符 8">
            <a:extLst>
              <a:ext uri="{FF2B5EF4-FFF2-40B4-BE49-F238E27FC236}">
                <a16:creationId xmlns:a16="http://schemas.microsoft.com/office/drawing/2014/main" id="{1FF25F2A-EA66-A54D-5928-CBAD8CF92BF6}"/>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375447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00A77-29EF-CC62-B800-D64764DBEB98}"/>
              </a:ext>
            </a:extLst>
          </p:cNvPr>
          <p:cNvSpPr>
            <a:spLocks noGrp="1"/>
          </p:cNvSpPr>
          <p:nvPr>
            <p:ph type="title"/>
          </p:nvPr>
        </p:nvSpPr>
        <p:spPr/>
        <p:txBody>
          <a:bodyPr/>
          <a:lstStyle/>
          <a:p>
            <a:r>
              <a:rPr lang="zh-CN" altLang="en-US"/>
              <a:t>单击此处编辑母版标题样式</a:t>
            </a:r>
            <a:endParaRPr lang="en-AU"/>
          </a:p>
        </p:txBody>
      </p:sp>
      <p:sp>
        <p:nvSpPr>
          <p:cNvPr id="3" name="日期占位符 2">
            <a:extLst>
              <a:ext uri="{FF2B5EF4-FFF2-40B4-BE49-F238E27FC236}">
                <a16:creationId xmlns:a16="http://schemas.microsoft.com/office/drawing/2014/main" id="{755E6D02-C5D7-519D-CA6D-34F6978FE2B7}"/>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4" name="页脚占位符 3">
            <a:extLst>
              <a:ext uri="{FF2B5EF4-FFF2-40B4-BE49-F238E27FC236}">
                <a16:creationId xmlns:a16="http://schemas.microsoft.com/office/drawing/2014/main" id="{225E351F-FDC2-453A-04C6-C566EA05069B}"/>
              </a:ext>
            </a:extLst>
          </p:cNvPr>
          <p:cNvSpPr>
            <a:spLocks noGrp="1"/>
          </p:cNvSpPr>
          <p:nvPr>
            <p:ph type="ftr" sz="quarter" idx="11"/>
          </p:nvPr>
        </p:nvSpPr>
        <p:spPr/>
        <p:txBody>
          <a:bodyPr/>
          <a:lstStyle/>
          <a:p>
            <a:endParaRPr lang="en-AU"/>
          </a:p>
        </p:txBody>
      </p:sp>
      <p:sp>
        <p:nvSpPr>
          <p:cNvPr id="5" name="灯片编号占位符 4">
            <a:extLst>
              <a:ext uri="{FF2B5EF4-FFF2-40B4-BE49-F238E27FC236}">
                <a16:creationId xmlns:a16="http://schemas.microsoft.com/office/drawing/2014/main" id="{B0E8E8AD-D278-1E7E-F4B0-F3B0BCB1A242}"/>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243479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E95846-7A99-8A27-1076-1181A17EF3B3}"/>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3" name="页脚占位符 2">
            <a:extLst>
              <a:ext uri="{FF2B5EF4-FFF2-40B4-BE49-F238E27FC236}">
                <a16:creationId xmlns:a16="http://schemas.microsoft.com/office/drawing/2014/main" id="{2DCD0516-C94F-6877-3117-9781B96B2D96}"/>
              </a:ext>
            </a:extLst>
          </p:cNvPr>
          <p:cNvSpPr>
            <a:spLocks noGrp="1"/>
          </p:cNvSpPr>
          <p:nvPr>
            <p:ph type="ftr" sz="quarter" idx="11"/>
          </p:nvPr>
        </p:nvSpPr>
        <p:spPr/>
        <p:txBody>
          <a:bodyPr/>
          <a:lstStyle/>
          <a:p>
            <a:endParaRPr lang="en-AU"/>
          </a:p>
        </p:txBody>
      </p:sp>
      <p:sp>
        <p:nvSpPr>
          <p:cNvPr id="4" name="灯片编号占位符 3">
            <a:extLst>
              <a:ext uri="{FF2B5EF4-FFF2-40B4-BE49-F238E27FC236}">
                <a16:creationId xmlns:a16="http://schemas.microsoft.com/office/drawing/2014/main" id="{4CED2BAC-767D-3277-6BFE-47E5A4DAED7B}"/>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83948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2318E-B50C-6F0B-BFB3-5F80F77025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AU"/>
          </a:p>
        </p:txBody>
      </p:sp>
      <p:sp>
        <p:nvSpPr>
          <p:cNvPr id="3" name="内容占位符 2">
            <a:extLst>
              <a:ext uri="{FF2B5EF4-FFF2-40B4-BE49-F238E27FC236}">
                <a16:creationId xmlns:a16="http://schemas.microsoft.com/office/drawing/2014/main" id="{8D14820E-F72F-52A7-DB2E-B858932CD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文本占位符 3">
            <a:extLst>
              <a:ext uri="{FF2B5EF4-FFF2-40B4-BE49-F238E27FC236}">
                <a16:creationId xmlns:a16="http://schemas.microsoft.com/office/drawing/2014/main" id="{77838458-6714-AAC1-0452-2E6C035E6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DEEC6F-5253-B563-F763-EE3760531948}"/>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6" name="页脚占位符 5">
            <a:extLst>
              <a:ext uri="{FF2B5EF4-FFF2-40B4-BE49-F238E27FC236}">
                <a16:creationId xmlns:a16="http://schemas.microsoft.com/office/drawing/2014/main" id="{78664DFA-1189-F46C-DA71-E36F6D6F21F2}"/>
              </a:ext>
            </a:extLst>
          </p:cNvPr>
          <p:cNvSpPr>
            <a:spLocks noGrp="1"/>
          </p:cNvSpPr>
          <p:nvPr>
            <p:ph type="ftr" sz="quarter" idx="11"/>
          </p:nvPr>
        </p:nvSpPr>
        <p:spPr/>
        <p:txBody>
          <a:bodyPr/>
          <a:lstStyle/>
          <a:p>
            <a:endParaRPr lang="en-AU"/>
          </a:p>
        </p:txBody>
      </p:sp>
      <p:sp>
        <p:nvSpPr>
          <p:cNvPr id="7" name="灯片编号占位符 6">
            <a:extLst>
              <a:ext uri="{FF2B5EF4-FFF2-40B4-BE49-F238E27FC236}">
                <a16:creationId xmlns:a16="http://schemas.microsoft.com/office/drawing/2014/main" id="{D31AD4E8-91A1-67CD-E65D-C96983124179}"/>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425538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47A78-4C50-73C0-F79A-686A124637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AU"/>
          </a:p>
        </p:txBody>
      </p:sp>
      <p:sp>
        <p:nvSpPr>
          <p:cNvPr id="3" name="图片占位符 2">
            <a:extLst>
              <a:ext uri="{FF2B5EF4-FFF2-40B4-BE49-F238E27FC236}">
                <a16:creationId xmlns:a16="http://schemas.microsoft.com/office/drawing/2014/main" id="{3037D96B-D51C-03F2-01EE-1CD33F4C7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文本占位符 3">
            <a:extLst>
              <a:ext uri="{FF2B5EF4-FFF2-40B4-BE49-F238E27FC236}">
                <a16:creationId xmlns:a16="http://schemas.microsoft.com/office/drawing/2014/main" id="{9B61531F-EE7D-2302-F922-21EEA533B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F98773-3635-01E2-3E40-AA3AAD85C470}"/>
              </a:ext>
            </a:extLst>
          </p:cNvPr>
          <p:cNvSpPr>
            <a:spLocks noGrp="1"/>
          </p:cNvSpPr>
          <p:nvPr>
            <p:ph type="dt" sz="half" idx="10"/>
          </p:nvPr>
        </p:nvSpPr>
        <p:spPr/>
        <p:txBody>
          <a:bodyPr/>
          <a:lstStyle/>
          <a:p>
            <a:fld id="{DC65A55C-73DC-49F1-9D4E-778FF2BDAADF}" type="datetimeFigureOut">
              <a:rPr lang="en-AU" smtClean="0"/>
              <a:t>1/08/2022</a:t>
            </a:fld>
            <a:endParaRPr lang="en-AU"/>
          </a:p>
        </p:txBody>
      </p:sp>
      <p:sp>
        <p:nvSpPr>
          <p:cNvPr id="6" name="页脚占位符 5">
            <a:extLst>
              <a:ext uri="{FF2B5EF4-FFF2-40B4-BE49-F238E27FC236}">
                <a16:creationId xmlns:a16="http://schemas.microsoft.com/office/drawing/2014/main" id="{393AB1AB-7894-99E2-2E8C-2B6602045F28}"/>
              </a:ext>
            </a:extLst>
          </p:cNvPr>
          <p:cNvSpPr>
            <a:spLocks noGrp="1"/>
          </p:cNvSpPr>
          <p:nvPr>
            <p:ph type="ftr" sz="quarter" idx="11"/>
          </p:nvPr>
        </p:nvSpPr>
        <p:spPr/>
        <p:txBody>
          <a:bodyPr/>
          <a:lstStyle/>
          <a:p>
            <a:endParaRPr lang="en-AU"/>
          </a:p>
        </p:txBody>
      </p:sp>
      <p:sp>
        <p:nvSpPr>
          <p:cNvPr id="7" name="灯片编号占位符 6">
            <a:extLst>
              <a:ext uri="{FF2B5EF4-FFF2-40B4-BE49-F238E27FC236}">
                <a16:creationId xmlns:a16="http://schemas.microsoft.com/office/drawing/2014/main" id="{A686C90D-646E-4C3E-793A-549BE643DD24}"/>
              </a:ext>
            </a:extLst>
          </p:cNvPr>
          <p:cNvSpPr>
            <a:spLocks noGrp="1"/>
          </p:cNvSpPr>
          <p:nvPr>
            <p:ph type="sldNum" sz="quarter" idx="12"/>
          </p:nvPr>
        </p:nvSpPr>
        <p:spPr/>
        <p:txBody>
          <a:bodyPr/>
          <a:lstStyle/>
          <a:p>
            <a:fld id="{38519AA6-3D94-4652-A382-CF7727AEEAB2}" type="slidenum">
              <a:rPr lang="en-AU" smtClean="0"/>
              <a:t>‹#›</a:t>
            </a:fld>
            <a:endParaRPr lang="en-AU"/>
          </a:p>
        </p:txBody>
      </p:sp>
    </p:spTree>
    <p:extLst>
      <p:ext uri="{BB962C8B-B14F-4D97-AF65-F5344CB8AC3E}">
        <p14:creationId xmlns:p14="http://schemas.microsoft.com/office/powerpoint/2010/main" val="384072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48C9EB-F5EB-9AE6-817C-98284BD50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AU"/>
          </a:p>
        </p:txBody>
      </p:sp>
      <p:sp>
        <p:nvSpPr>
          <p:cNvPr id="3" name="文本占位符 2">
            <a:extLst>
              <a:ext uri="{FF2B5EF4-FFF2-40B4-BE49-F238E27FC236}">
                <a16:creationId xmlns:a16="http://schemas.microsoft.com/office/drawing/2014/main" id="{EEC20BDB-47F3-724E-31DF-89B234E41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日期占位符 3">
            <a:extLst>
              <a:ext uri="{FF2B5EF4-FFF2-40B4-BE49-F238E27FC236}">
                <a16:creationId xmlns:a16="http://schemas.microsoft.com/office/drawing/2014/main" id="{3FFA3B4B-FF2F-9664-CA81-A5BDD0966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5A55C-73DC-49F1-9D4E-778FF2BDAADF}" type="datetimeFigureOut">
              <a:rPr lang="en-AU" smtClean="0"/>
              <a:t>1/08/2022</a:t>
            </a:fld>
            <a:endParaRPr lang="en-AU"/>
          </a:p>
        </p:txBody>
      </p:sp>
      <p:sp>
        <p:nvSpPr>
          <p:cNvPr id="5" name="页脚占位符 4">
            <a:extLst>
              <a:ext uri="{FF2B5EF4-FFF2-40B4-BE49-F238E27FC236}">
                <a16:creationId xmlns:a16="http://schemas.microsoft.com/office/drawing/2014/main" id="{3E00DE5F-013E-9506-6644-EEB784CC2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灯片编号占位符 5">
            <a:extLst>
              <a:ext uri="{FF2B5EF4-FFF2-40B4-BE49-F238E27FC236}">
                <a16:creationId xmlns:a16="http://schemas.microsoft.com/office/drawing/2014/main" id="{4E5D4A5C-989F-A004-28FE-1DE9E1657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19AA6-3D94-4652-A382-CF7727AEEAB2}" type="slidenum">
              <a:rPr lang="en-AU" smtClean="0"/>
              <a:t>‹#›</a:t>
            </a:fld>
            <a:endParaRPr lang="en-AU"/>
          </a:p>
        </p:txBody>
      </p:sp>
    </p:spTree>
    <p:extLst>
      <p:ext uri="{BB962C8B-B14F-4D97-AF65-F5344CB8AC3E}">
        <p14:creationId xmlns:p14="http://schemas.microsoft.com/office/powerpoint/2010/main" val="325897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8014ED-5388-CD2D-61A5-AEE8537D1335}"/>
              </a:ext>
            </a:extLst>
          </p:cNvPr>
          <p:cNvSpPr>
            <a:spLocks noGrp="1"/>
          </p:cNvSpPr>
          <p:nvPr>
            <p:ph type="title"/>
          </p:nvPr>
        </p:nvSpPr>
        <p:spPr/>
        <p:txBody>
          <a:bodyPr/>
          <a:lstStyle/>
          <a:p>
            <a:r>
              <a:rPr lang="en-US" altLang="zh-CN" dirty="0"/>
              <a:t>Method 1</a:t>
            </a:r>
            <a:endParaRPr lang="en-AU" dirty="0"/>
          </a:p>
        </p:txBody>
      </p:sp>
      <p:pic>
        <p:nvPicPr>
          <p:cNvPr id="15" name="图片 14">
            <a:extLst>
              <a:ext uri="{FF2B5EF4-FFF2-40B4-BE49-F238E27FC236}">
                <a16:creationId xmlns:a16="http://schemas.microsoft.com/office/drawing/2014/main" id="{D2560FCB-427F-E5FF-BD04-DA3F2CFF9971}"/>
              </a:ext>
            </a:extLst>
          </p:cNvPr>
          <p:cNvPicPr>
            <a:picLocks noChangeAspect="1"/>
          </p:cNvPicPr>
          <p:nvPr/>
        </p:nvPicPr>
        <p:blipFill>
          <a:blip r:embed="rId2"/>
          <a:stretch>
            <a:fillRect/>
          </a:stretch>
        </p:blipFill>
        <p:spPr>
          <a:xfrm>
            <a:off x="3203470" y="604443"/>
            <a:ext cx="6049219" cy="5649113"/>
          </a:xfrm>
          <a:prstGeom prst="rect">
            <a:avLst/>
          </a:prstGeom>
        </p:spPr>
      </p:pic>
    </p:spTree>
    <p:extLst>
      <p:ext uri="{BB962C8B-B14F-4D97-AF65-F5344CB8AC3E}">
        <p14:creationId xmlns:p14="http://schemas.microsoft.com/office/powerpoint/2010/main" val="13545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D6A05-801C-FAEE-79E2-B1E09F593D1D}"/>
              </a:ext>
            </a:extLst>
          </p:cNvPr>
          <p:cNvSpPr>
            <a:spLocks noGrp="1"/>
          </p:cNvSpPr>
          <p:nvPr>
            <p:ph type="title"/>
          </p:nvPr>
        </p:nvSpPr>
        <p:spPr/>
        <p:txBody>
          <a:bodyPr/>
          <a:lstStyle/>
          <a:p>
            <a:r>
              <a:rPr lang="en-US" altLang="zh-CN" dirty="0"/>
              <a:t>Method 2</a:t>
            </a:r>
            <a:endParaRPr lang="en-AU" dirty="0"/>
          </a:p>
        </p:txBody>
      </p:sp>
      <p:pic>
        <p:nvPicPr>
          <p:cNvPr id="5" name="图片 4">
            <a:extLst>
              <a:ext uri="{FF2B5EF4-FFF2-40B4-BE49-F238E27FC236}">
                <a16:creationId xmlns:a16="http://schemas.microsoft.com/office/drawing/2014/main" id="{C4A5CFC4-CA2D-958B-32A8-3CB5E0D1E3CC}"/>
              </a:ext>
            </a:extLst>
          </p:cNvPr>
          <p:cNvPicPr>
            <a:picLocks noChangeAspect="1"/>
          </p:cNvPicPr>
          <p:nvPr/>
        </p:nvPicPr>
        <p:blipFill>
          <a:blip r:embed="rId2"/>
          <a:stretch>
            <a:fillRect/>
          </a:stretch>
        </p:blipFill>
        <p:spPr>
          <a:xfrm>
            <a:off x="3491425" y="365125"/>
            <a:ext cx="6306430" cy="6468378"/>
          </a:xfrm>
          <a:prstGeom prst="rect">
            <a:avLst/>
          </a:prstGeom>
        </p:spPr>
      </p:pic>
    </p:spTree>
    <p:extLst>
      <p:ext uri="{BB962C8B-B14F-4D97-AF65-F5344CB8AC3E}">
        <p14:creationId xmlns:p14="http://schemas.microsoft.com/office/powerpoint/2010/main" val="96044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31F05-EDE6-2DE9-49D8-C926F3ADFEB7}"/>
              </a:ext>
            </a:extLst>
          </p:cNvPr>
          <p:cNvSpPr>
            <a:spLocks noGrp="1"/>
          </p:cNvSpPr>
          <p:nvPr>
            <p:ph type="title"/>
          </p:nvPr>
        </p:nvSpPr>
        <p:spPr>
          <a:xfrm>
            <a:off x="838200" y="324485"/>
            <a:ext cx="10515600" cy="1325563"/>
          </a:xfrm>
        </p:spPr>
        <p:txBody>
          <a:bodyPr/>
          <a:lstStyle/>
          <a:p>
            <a:r>
              <a:rPr lang="en-AU" dirty="0"/>
              <a:t>Transfer </a:t>
            </a:r>
            <a:r>
              <a:rPr lang="en-AU" dirty="0" err="1"/>
              <a:t>color</a:t>
            </a:r>
            <a:endParaRPr lang="en-AU" dirty="0"/>
          </a:p>
        </p:txBody>
      </p:sp>
      <p:sp>
        <p:nvSpPr>
          <p:cNvPr id="3" name="内容占位符 2">
            <a:extLst>
              <a:ext uri="{FF2B5EF4-FFF2-40B4-BE49-F238E27FC236}">
                <a16:creationId xmlns:a16="http://schemas.microsoft.com/office/drawing/2014/main" id="{76FCFEB3-B590-85EA-FC32-12AEB2A898A9}"/>
              </a:ext>
            </a:extLst>
          </p:cNvPr>
          <p:cNvSpPr>
            <a:spLocks noGrp="1"/>
          </p:cNvSpPr>
          <p:nvPr>
            <p:ph sz="half" idx="1"/>
          </p:nvPr>
        </p:nvSpPr>
        <p:spPr/>
        <p:txBody>
          <a:bodyPr>
            <a:normAutofit lnSpcReduction="10000"/>
          </a:bodyPr>
          <a:lstStyle/>
          <a:p>
            <a:r>
              <a:rPr lang="en-AU" dirty="0">
                <a:solidFill>
                  <a:srgbClr val="222222"/>
                </a:solidFill>
                <a:latin typeface="Arial" panose="020B0604020202020204" pitchFamily="34" charset="0"/>
              </a:rPr>
              <a:t>We implement this function inspired by </a:t>
            </a:r>
            <a:r>
              <a:rPr lang="en-AU" b="0" i="0" dirty="0" err="1">
                <a:solidFill>
                  <a:srgbClr val="222222"/>
                </a:solidFill>
                <a:effectLst/>
                <a:latin typeface="Arial" panose="020B0604020202020204" pitchFamily="34" charset="0"/>
              </a:rPr>
              <a:t>Gatys</a:t>
            </a:r>
            <a:r>
              <a:rPr lang="en-AU" b="0" i="0" dirty="0">
                <a:solidFill>
                  <a:srgbClr val="222222"/>
                </a:solidFill>
                <a:effectLst/>
                <a:latin typeface="Arial" panose="020B0604020202020204" pitchFamily="34" charset="0"/>
              </a:rPr>
              <a:t>, Leon A., et al [1].</a:t>
            </a:r>
          </a:p>
          <a:p>
            <a:r>
              <a:rPr lang="en-AU" dirty="0">
                <a:solidFill>
                  <a:srgbClr val="222222"/>
                </a:solidFill>
                <a:latin typeface="Arial" panose="020B0604020202020204" pitchFamily="34" charset="0"/>
              </a:rPr>
              <a:t>They proposed a method that transfer style only in the luminance channel. </a:t>
            </a:r>
          </a:p>
          <a:p>
            <a:r>
              <a:rPr lang="en-AU" dirty="0">
                <a:solidFill>
                  <a:srgbClr val="222222"/>
                </a:solidFill>
                <a:latin typeface="Arial" panose="020B0604020202020204" pitchFamily="34" charset="0"/>
              </a:rPr>
              <a:t>But the problem is the transfer of preserving </a:t>
            </a:r>
            <a:r>
              <a:rPr lang="en-AU" dirty="0" err="1">
                <a:solidFill>
                  <a:srgbClr val="222222"/>
                </a:solidFill>
                <a:latin typeface="Arial" panose="020B0604020202020204" pitchFamily="34" charset="0"/>
              </a:rPr>
              <a:t>color</a:t>
            </a:r>
            <a:r>
              <a:rPr lang="en-AU" dirty="0">
                <a:solidFill>
                  <a:srgbClr val="222222"/>
                </a:solidFill>
                <a:latin typeface="Arial" panose="020B0604020202020204" pitchFamily="34" charset="0"/>
              </a:rPr>
              <a:t> can only be implemented once. The result cannot be use in another style transfer.</a:t>
            </a:r>
          </a:p>
        </p:txBody>
      </p:sp>
      <p:pic>
        <p:nvPicPr>
          <p:cNvPr id="6" name="内容占位符 5">
            <a:extLst>
              <a:ext uri="{FF2B5EF4-FFF2-40B4-BE49-F238E27FC236}">
                <a16:creationId xmlns:a16="http://schemas.microsoft.com/office/drawing/2014/main" id="{1EB8698F-ABEA-1204-E577-393FC1079F71}"/>
              </a:ext>
            </a:extLst>
          </p:cNvPr>
          <p:cNvPicPr>
            <a:picLocks noGrp="1" noChangeAspect="1"/>
          </p:cNvPicPr>
          <p:nvPr>
            <p:ph sz="half" idx="2"/>
          </p:nvPr>
        </p:nvPicPr>
        <p:blipFill>
          <a:blip r:embed="rId2"/>
          <a:stretch>
            <a:fillRect/>
          </a:stretch>
        </p:blipFill>
        <p:spPr>
          <a:xfrm>
            <a:off x="6335080" y="1825625"/>
            <a:ext cx="4855840" cy="4351338"/>
          </a:xfrm>
        </p:spPr>
      </p:pic>
      <p:sp>
        <p:nvSpPr>
          <p:cNvPr id="7" name="文本框 6">
            <a:extLst>
              <a:ext uri="{FF2B5EF4-FFF2-40B4-BE49-F238E27FC236}">
                <a16:creationId xmlns:a16="http://schemas.microsoft.com/office/drawing/2014/main" id="{5B731D96-4B20-0663-2DEC-83A35B8CDA07}"/>
              </a:ext>
            </a:extLst>
          </p:cNvPr>
          <p:cNvSpPr txBox="1"/>
          <p:nvPr/>
        </p:nvSpPr>
        <p:spPr>
          <a:xfrm>
            <a:off x="7058660" y="1091505"/>
            <a:ext cx="4056380" cy="646331"/>
          </a:xfrm>
          <a:prstGeom prst="rect">
            <a:avLst/>
          </a:prstGeom>
          <a:noFill/>
        </p:spPr>
        <p:txBody>
          <a:bodyPr wrap="square" rtlCol="0">
            <a:spAutoFit/>
          </a:bodyPr>
          <a:lstStyle/>
          <a:p>
            <a:r>
              <a:rPr lang="en-AU" dirty="0"/>
              <a:t>The result pixel matrix after preserving </a:t>
            </a:r>
            <a:r>
              <a:rPr lang="en-AU" dirty="0" err="1"/>
              <a:t>color</a:t>
            </a:r>
            <a:r>
              <a:rPr lang="en-AU" dirty="0"/>
              <a:t> style transfer</a:t>
            </a:r>
          </a:p>
        </p:txBody>
      </p:sp>
      <p:sp>
        <p:nvSpPr>
          <p:cNvPr id="4" name="文本框 3">
            <a:extLst>
              <a:ext uri="{FF2B5EF4-FFF2-40B4-BE49-F238E27FC236}">
                <a16:creationId xmlns:a16="http://schemas.microsoft.com/office/drawing/2014/main" id="{C28D705B-81D8-DF93-2C20-EA4421661C4B}"/>
              </a:ext>
            </a:extLst>
          </p:cNvPr>
          <p:cNvSpPr txBox="1"/>
          <p:nvPr/>
        </p:nvSpPr>
        <p:spPr>
          <a:xfrm>
            <a:off x="838200" y="6184459"/>
            <a:ext cx="10276840" cy="646331"/>
          </a:xfrm>
          <a:prstGeom prst="rect">
            <a:avLst/>
          </a:prstGeom>
          <a:noFill/>
        </p:spPr>
        <p:txBody>
          <a:bodyPr wrap="square" rtlCol="0">
            <a:spAutoFit/>
          </a:bodyPr>
          <a:lstStyle/>
          <a:p>
            <a:r>
              <a:rPr lang="en-AU" b="0" i="0" dirty="0">
                <a:solidFill>
                  <a:srgbClr val="222222"/>
                </a:solidFill>
                <a:effectLst/>
                <a:latin typeface="Arial" panose="020B0604020202020204" pitchFamily="34" charset="0"/>
              </a:rPr>
              <a:t>[1] </a:t>
            </a:r>
            <a:r>
              <a:rPr lang="en-AU" b="0" i="0" dirty="0" err="1">
                <a:solidFill>
                  <a:srgbClr val="222222"/>
                </a:solidFill>
                <a:effectLst/>
                <a:latin typeface="Arial" panose="020B0604020202020204" pitchFamily="34" charset="0"/>
              </a:rPr>
              <a:t>Gatys</a:t>
            </a:r>
            <a:r>
              <a:rPr lang="en-AU" b="0" i="0" dirty="0">
                <a:solidFill>
                  <a:srgbClr val="222222"/>
                </a:solidFill>
                <a:effectLst/>
                <a:latin typeface="Arial" panose="020B0604020202020204" pitchFamily="34" charset="0"/>
              </a:rPr>
              <a:t> L A, </a:t>
            </a:r>
            <a:r>
              <a:rPr lang="en-AU" b="0" i="0" dirty="0" err="1">
                <a:solidFill>
                  <a:srgbClr val="222222"/>
                </a:solidFill>
                <a:effectLst/>
                <a:latin typeface="Arial" panose="020B0604020202020204" pitchFamily="34" charset="0"/>
              </a:rPr>
              <a:t>Bethge</a:t>
            </a:r>
            <a:r>
              <a:rPr lang="en-AU" b="0" i="0" dirty="0">
                <a:solidFill>
                  <a:srgbClr val="222222"/>
                </a:solidFill>
                <a:effectLst/>
                <a:latin typeface="Arial" panose="020B0604020202020204" pitchFamily="34" charset="0"/>
              </a:rPr>
              <a:t> M, </a:t>
            </a:r>
            <a:r>
              <a:rPr lang="en-AU" b="0" i="0" dirty="0" err="1">
                <a:solidFill>
                  <a:srgbClr val="222222"/>
                </a:solidFill>
                <a:effectLst/>
                <a:latin typeface="Arial" panose="020B0604020202020204" pitchFamily="34" charset="0"/>
              </a:rPr>
              <a:t>Hertzmann</a:t>
            </a:r>
            <a:r>
              <a:rPr lang="en-AU" b="0" i="0" dirty="0">
                <a:solidFill>
                  <a:srgbClr val="222222"/>
                </a:solidFill>
                <a:effectLst/>
                <a:latin typeface="Arial" panose="020B0604020202020204" pitchFamily="34" charset="0"/>
              </a:rPr>
              <a:t> A, et al. Preserving </a:t>
            </a:r>
            <a:r>
              <a:rPr lang="en-AU" b="0" i="0" dirty="0" err="1">
                <a:solidFill>
                  <a:srgbClr val="222222"/>
                </a:solidFill>
                <a:effectLst/>
                <a:latin typeface="Arial" panose="020B0604020202020204" pitchFamily="34" charset="0"/>
              </a:rPr>
              <a:t>color</a:t>
            </a:r>
            <a:r>
              <a:rPr lang="en-AU" b="0" i="0" dirty="0">
                <a:solidFill>
                  <a:srgbClr val="222222"/>
                </a:solidFill>
                <a:effectLst/>
                <a:latin typeface="Arial" panose="020B0604020202020204" pitchFamily="34" charset="0"/>
              </a:rPr>
              <a:t> in neural artistic style transfer[J]. </a:t>
            </a:r>
            <a:r>
              <a:rPr lang="en-AU" b="0" i="0" dirty="0" err="1">
                <a:solidFill>
                  <a:srgbClr val="222222"/>
                </a:solidFill>
                <a:effectLst/>
                <a:latin typeface="Arial" panose="020B0604020202020204" pitchFamily="34" charset="0"/>
              </a:rPr>
              <a:t>arXiv</a:t>
            </a:r>
            <a:r>
              <a:rPr lang="en-AU" b="0" i="0" dirty="0">
                <a:solidFill>
                  <a:srgbClr val="222222"/>
                </a:solidFill>
                <a:effectLst/>
                <a:latin typeface="Arial" panose="020B0604020202020204" pitchFamily="34" charset="0"/>
              </a:rPr>
              <a:t> preprint arXiv:1606.05897, 2016.</a:t>
            </a:r>
            <a:endParaRPr lang="en-AU" dirty="0"/>
          </a:p>
        </p:txBody>
      </p:sp>
    </p:spTree>
    <p:extLst>
      <p:ext uri="{BB962C8B-B14F-4D97-AF65-F5344CB8AC3E}">
        <p14:creationId xmlns:p14="http://schemas.microsoft.com/office/powerpoint/2010/main" val="99632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B76C00C9-5C78-362A-63D6-92BF6FF7C152}"/>
              </a:ext>
            </a:extLst>
          </p:cNvPr>
          <p:cNvSpPr>
            <a:spLocks noGrp="1"/>
          </p:cNvSpPr>
          <p:nvPr>
            <p:ph type="title"/>
          </p:nvPr>
        </p:nvSpPr>
        <p:spPr/>
        <p:txBody>
          <a:bodyPr/>
          <a:lstStyle/>
          <a:p>
            <a:r>
              <a:rPr lang="en-AU" dirty="0"/>
              <a:t>After transfer </a:t>
            </a:r>
            <a:r>
              <a:rPr lang="en-AU" dirty="0" err="1"/>
              <a:t>color</a:t>
            </a:r>
            <a:endParaRPr lang="en-AU" dirty="0"/>
          </a:p>
        </p:txBody>
      </p:sp>
      <p:sp>
        <p:nvSpPr>
          <p:cNvPr id="10" name="文本占位符 9">
            <a:extLst>
              <a:ext uri="{FF2B5EF4-FFF2-40B4-BE49-F238E27FC236}">
                <a16:creationId xmlns:a16="http://schemas.microsoft.com/office/drawing/2014/main" id="{6A87D1F0-3ED5-11A7-3826-DC5847BD9642}"/>
              </a:ext>
            </a:extLst>
          </p:cNvPr>
          <p:cNvSpPr>
            <a:spLocks noGrp="1"/>
          </p:cNvSpPr>
          <p:nvPr>
            <p:ph type="body" idx="1"/>
          </p:nvPr>
        </p:nvSpPr>
        <p:spPr/>
        <p:txBody>
          <a:bodyPr>
            <a:normAutofit/>
          </a:bodyPr>
          <a:lstStyle/>
          <a:p>
            <a:r>
              <a:rPr lang="en-AU" dirty="0"/>
              <a:t>The result image</a:t>
            </a:r>
          </a:p>
        </p:txBody>
      </p:sp>
      <p:pic>
        <p:nvPicPr>
          <p:cNvPr id="6" name="内容占位符 5">
            <a:extLst>
              <a:ext uri="{FF2B5EF4-FFF2-40B4-BE49-F238E27FC236}">
                <a16:creationId xmlns:a16="http://schemas.microsoft.com/office/drawing/2014/main" id="{45103024-095A-E0C6-6105-FE8B2693B40F}"/>
              </a:ext>
            </a:extLst>
          </p:cNvPr>
          <p:cNvPicPr>
            <a:picLocks noGrp="1" noChangeAspect="1"/>
          </p:cNvPicPr>
          <p:nvPr>
            <p:ph sz="half" idx="2"/>
          </p:nvPr>
        </p:nvPicPr>
        <p:blipFill>
          <a:blip r:embed="rId3"/>
          <a:stretch>
            <a:fillRect/>
          </a:stretch>
        </p:blipFill>
        <p:spPr>
          <a:xfrm>
            <a:off x="839788" y="2728476"/>
            <a:ext cx="5157787" cy="3237786"/>
          </a:xfrm>
        </p:spPr>
      </p:pic>
      <p:sp>
        <p:nvSpPr>
          <p:cNvPr id="11" name="文本占位符 10">
            <a:extLst>
              <a:ext uri="{FF2B5EF4-FFF2-40B4-BE49-F238E27FC236}">
                <a16:creationId xmlns:a16="http://schemas.microsoft.com/office/drawing/2014/main" id="{A7D56263-1BFA-43A5-6754-8EE154BF0EE2}"/>
              </a:ext>
            </a:extLst>
          </p:cNvPr>
          <p:cNvSpPr>
            <a:spLocks noGrp="1"/>
          </p:cNvSpPr>
          <p:nvPr>
            <p:ph type="body" sz="quarter" idx="3"/>
          </p:nvPr>
        </p:nvSpPr>
        <p:spPr/>
        <p:txBody>
          <a:bodyPr>
            <a:normAutofit/>
          </a:bodyPr>
          <a:lstStyle/>
          <a:p>
            <a:r>
              <a:rPr lang="en-AU" dirty="0"/>
              <a:t>Images after normalization</a:t>
            </a:r>
          </a:p>
        </p:txBody>
      </p:sp>
      <p:pic>
        <p:nvPicPr>
          <p:cNvPr id="17" name="内容占位符 16">
            <a:extLst>
              <a:ext uri="{FF2B5EF4-FFF2-40B4-BE49-F238E27FC236}">
                <a16:creationId xmlns:a16="http://schemas.microsoft.com/office/drawing/2014/main" id="{9603E285-18C4-484F-1BE1-B567AE26F58D}"/>
              </a:ext>
            </a:extLst>
          </p:cNvPr>
          <p:cNvPicPr>
            <a:picLocks noGrp="1" noChangeAspect="1"/>
          </p:cNvPicPr>
          <p:nvPr>
            <p:ph sz="quarter" idx="4"/>
          </p:nvPr>
        </p:nvPicPr>
        <p:blipFill>
          <a:blip r:embed="rId4"/>
          <a:stretch>
            <a:fillRect/>
          </a:stretch>
        </p:blipFill>
        <p:spPr>
          <a:xfrm>
            <a:off x="6172200" y="2723309"/>
            <a:ext cx="5183188" cy="3259234"/>
          </a:xfrm>
        </p:spPr>
      </p:pic>
    </p:spTree>
    <p:extLst>
      <p:ext uri="{BB962C8B-B14F-4D97-AF65-F5344CB8AC3E}">
        <p14:creationId xmlns:p14="http://schemas.microsoft.com/office/powerpoint/2010/main" val="371870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B76C00C9-5C78-362A-63D6-92BF6FF7C152}"/>
              </a:ext>
            </a:extLst>
          </p:cNvPr>
          <p:cNvSpPr>
            <a:spLocks noGrp="1"/>
          </p:cNvSpPr>
          <p:nvPr>
            <p:ph type="title"/>
          </p:nvPr>
        </p:nvSpPr>
        <p:spPr/>
        <p:txBody>
          <a:bodyPr/>
          <a:lstStyle/>
          <a:p>
            <a:r>
              <a:rPr lang="en-AU" dirty="0"/>
              <a:t>After transfer </a:t>
            </a:r>
            <a:r>
              <a:rPr lang="en-AU" dirty="0" err="1"/>
              <a:t>color</a:t>
            </a:r>
            <a:endParaRPr lang="en-AU" dirty="0"/>
          </a:p>
        </p:txBody>
      </p:sp>
      <p:sp>
        <p:nvSpPr>
          <p:cNvPr id="10" name="文本占位符 9">
            <a:extLst>
              <a:ext uri="{FF2B5EF4-FFF2-40B4-BE49-F238E27FC236}">
                <a16:creationId xmlns:a16="http://schemas.microsoft.com/office/drawing/2014/main" id="{6A87D1F0-3ED5-11A7-3826-DC5847BD9642}"/>
              </a:ext>
            </a:extLst>
          </p:cNvPr>
          <p:cNvSpPr>
            <a:spLocks noGrp="1"/>
          </p:cNvSpPr>
          <p:nvPr>
            <p:ph type="body" idx="1"/>
          </p:nvPr>
        </p:nvSpPr>
        <p:spPr/>
        <p:txBody>
          <a:bodyPr>
            <a:normAutofit/>
          </a:bodyPr>
          <a:lstStyle/>
          <a:p>
            <a:r>
              <a:rPr lang="en-AU" dirty="0"/>
              <a:t>Images after normalization</a:t>
            </a:r>
          </a:p>
        </p:txBody>
      </p:sp>
      <p:sp>
        <p:nvSpPr>
          <p:cNvPr id="11" name="文本占位符 10">
            <a:extLst>
              <a:ext uri="{FF2B5EF4-FFF2-40B4-BE49-F238E27FC236}">
                <a16:creationId xmlns:a16="http://schemas.microsoft.com/office/drawing/2014/main" id="{A7D56263-1BFA-43A5-6754-8EE154BF0EE2}"/>
              </a:ext>
            </a:extLst>
          </p:cNvPr>
          <p:cNvSpPr>
            <a:spLocks noGrp="1"/>
          </p:cNvSpPr>
          <p:nvPr>
            <p:ph type="body" sz="quarter" idx="3"/>
          </p:nvPr>
        </p:nvSpPr>
        <p:spPr/>
        <p:txBody>
          <a:bodyPr>
            <a:normAutofit/>
          </a:bodyPr>
          <a:lstStyle/>
          <a:p>
            <a:r>
              <a:rPr lang="en-AU" dirty="0"/>
              <a:t>Images after Contrast Stretching</a:t>
            </a:r>
          </a:p>
        </p:txBody>
      </p:sp>
      <p:pic>
        <p:nvPicPr>
          <p:cNvPr id="5" name="内容占位符 4">
            <a:extLst>
              <a:ext uri="{FF2B5EF4-FFF2-40B4-BE49-F238E27FC236}">
                <a16:creationId xmlns:a16="http://schemas.microsoft.com/office/drawing/2014/main" id="{BC0F34F7-C288-1419-7B59-39D0ECDC8A68}"/>
              </a:ext>
            </a:extLst>
          </p:cNvPr>
          <p:cNvPicPr>
            <a:picLocks noGrp="1" noChangeAspect="1"/>
          </p:cNvPicPr>
          <p:nvPr>
            <p:ph sz="quarter" idx="4"/>
          </p:nvPr>
        </p:nvPicPr>
        <p:blipFill>
          <a:blip r:embed="rId3"/>
          <a:stretch>
            <a:fillRect/>
          </a:stretch>
        </p:blipFill>
        <p:spPr>
          <a:xfrm>
            <a:off x="6172200" y="2718674"/>
            <a:ext cx="5183188" cy="3257390"/>
          </a:xfrm>
        </p:spPr>
      </p:pic>
      <p:pic>
        <p:nvPicPr>
          <p:cNvPr id="12" name="内容占位符 16">
            <a:extLst>
              <a:ext uri="{FF2B5EF4-FFF2-40B4-BE49-F238E27FC236}">
                <a16:creationId xmlns:a16="http://schemas.microsoft.com/office/drawing/2014/main" id="{0B339F03-5939-3F6B-96A8-AAA56C6DEFBE}"/>
              </a:ext>
            </a:extLst>
          </p:cNvPr>
          <p:cNvPicPr>
            <a:picLocks noGrp="1" noChangeAspect="1"/>
          </p:cNvPicPr>
          <p:nvPr>
            <p:ph sz="half" idx="2"/>
          </p:nvPr>
        </p:nvPicPr>
        <p:blipFill>
          <a:blip r:embed="rId4"/>
          <a:stretch>
            <a:fillRect/>
          </a:stretch>
        </p:blipFill>
        <p:spPr>
          <a:xfrm>
            <a:off x="839788" y="2725738"/>
            <a:ext cx="5157787" cy="3243262"/>
          </a:xfrm>
        </p:spPr>
      </p:pic>
    </p:spTree>
    <p:extLst>
      <p:ext uri="{BB962C8B-B14F-4D97-AF65-F5344CB8AC3E}">
        <p14:creationId xmlns:p14="http://schemas.microsoft.com/office/powerpoint/2010/main" val="217353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F7706-A698-268A-C3FE-3A5CDE8FA86B}"/>
              </a:ext>
            </a:extLst>
          </p:cNvPr>
          <p:cNvSpPr>
            <a:spLocks noGrp="1"/>
          </p:cNvSpPr>
          <p:nvPr>
            <p:ph type="title"/>
          </p:nvPr>
        </p:nvSpPr>
        <p:spPr/>
        <p:txBody>
          <a:bodyPr/>
          <a:lstStyle/>
          <a:p>
            <a:r>
              <a:rPr lang="en-AU" dirty="0"/>
              <a:t>Different layer as content layer</a:t>
            </a:r>
          </a:p>
        </p:txBody>
      </p:sp>
      <p:pic>
        <p:nvPicPr>
          <p:cNvPr id="1026" name="Picture 2" descr="Illustration of the network architecture of VGG-19 model: conv means... |  Download Scientific Diagram">
            <a:extLst>
              <a:ext uri="{FF2B5EF4-FFF2-40B4-BE49-F238E27FC236}">
                <a16:creationId xmlns:a16="http://schemas.microsoft.com/office/drawing/2014/main" id="{CFB00348-2E7A-D1AF-66B9-CFED434C1F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71235" y="1690688"/>
            <a:ext cx="7849529" cy="4500397"/>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BF36E460-E592-F435-BDE6-61C2CE97A55B}"/>
              </a:ext>
            </a:extLst>
          </p:cNvPr>
          <p:cNvSpPr txBox="1"/>
          <p:nvPr/>
        </p:nvSpPr>
        <p:spPr>
          <a:xfrm>
            <a:off x="457200" y="5274527"/>
            <a:ext cx="1382751" cy="461665"/>
          </a:xfrm>
          <a:prstGeom prst="rect">
            <a:avLst/>
          </a:prstGeom>
          <a:noFill/>
        </p:spPr>
        <p:txBody>
          <a:bodyPr wrap="square" rtlCol="0">
            <a:spAutoFit/>
          </a:bodyPr>
          <a:lstStyle/>
          <a:p>
            <a:r>
              <a:rPr lang="en-AU" sz="2400" b="1" dirty="0"/>
              <a:t>VGG19</a:t>
            </a:r>
          </a:p>
        </p:txBody>
      </p:sp>
      <p:sp>
        <p:nvSpPr>
          <p:cNvPr id="13" name="矩形 12">
            <a:extLst>
              <a:ext uri="{FF2B5EF4-FFF2-40B4-BE49-F238E27FC236}">
                <a16:creationId xmlns:a16="http://schemas.microsoft.com/office/drawing/2014/main" id="{ABA487E9-E7DB-F040-781A-5EB8B84E5932}"/>
              </a:ext>
            </a:extLst>
          </p:cNvPr>
          <p:cNvSpPr/>
          <p:nvPr/>
        </p:nvSpPr>
        <p:spPr>
          <a:xfrm>
            <a:off x="2263698" y="5370360"/>
            <a:ext cx="909288" cy="36799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5" name="矩形 14">
            <a:extLst>
              <a:ext uri="{FF2B5EF4-FFF2-40B4-BE49-F238E27FC236}">
                <a16:creationId xmlns:a16="http://schemas.microsoft.com/office/drawing/2014/main" id="{5475A497-BA91-4B80-62B3-21FF71739EBD}"/>
              </a:ext>
            </a:extLst>
          </p:cNvPr>
          <p:cNvSpPr/>
          <p:nvPr/>
        </p:nvSpPr>
        <p:spPr>
          <a:xfrm>
            <a:off x="3504270" y="5370360"/>
            <a:ext cx="909288" cy="36799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6" name="矩形 15">
            <a:extLst>
              <a:ext uri="{FF2B5EF4-FFF2-40B4-BE49-F238E27FC236}">
                <a16:creationId xmlns:a16="http://schemas.microsoft.com/office/drawing/2014/main" id="{A76F19A2-1B17-42BD-37E5-CAF2E988DDE3}"/>
              </a:ext>
            </a:extLst>
          </p:cNvPr>
          <p:cNvSpPr/>
          <p:nvPr/>
        </p:nvSpPr>
        <p:spPr>
          <a:xfrm>
            <a:off x="4625432" y="5002370"/>
            <a:ext cx="909288" cy="36799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7" name="矩形 16">
            <a:extLst>
              <a:ext uri="{FF2B5EF4-FFF2-40B4-BE49-F238E27FC236}">
                <a16:creationId xmlns:a16="http://schemas.microsoft.com/office/drawing/2014/main" id="{D8EF3744-297E-75C0-FAD1-C00391824D7E}"/>
              </a:ext>
            </a:extLst>
          </p:cNvPr>
          <p:cNvSpPr/>
          <p:nvPr/>
        </p:nvSpPr>
        <p:spPr>
          <a:xfrm>
            <a:off x="5887378" y="5002370"/>
            <a:ext cx="909288" cy="36799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8" name="矩形 17">
            <a:extLst>
              <a:ext uri="{FF2B5EF4-FFF2-40B4-BE49-F238E27FC236}">
                <a16:creationId xmlns:a16="http://schemas.microsoft.com/office/drawing/2014/main" id="{B2B432C4-6973-F3E7-F22E-29827E60F722}"/>
              </a:ext>
            </a:extLst>
          </p:cNvPr>
          <p:cNvSpPr/>
          <p:nvPr/>
        </p:nvSpPr>
        <p:spPr>
          <a:xfrm>
            <a:off x="7382108" y="5002370"/>
            <a:ext cx="909288" cy="36799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70653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1F1D3-9676-1613-EE77-A83947465AA3}"/>
              </a:ext>
            </a:extLst>
          </p:cNvPr>
          <p:cNvSpPr>
            <a:spLocks noGrp="1"/>
          </p:cNvSpPr>
          <p:nvPr>
            <p:ph type="title"/>
          </p:nvPr>
        </p:nvSpPr>
        <p:spPr/>
        <p:txBody>
          <a:bodyPr/>
          <a:lstStyle/>
          <a:p>
            <a:r>
              <a:rPr lang="en-AU" dirty="0"/>
              <a:t>Different network</a:t>
            </a:r>
          </a:p>
        </p:txBody>
      </p:sp>
      <p:sp>
        <p:nvSpPr>
          <p:cNvPr id="3" name="文本占位符 2">
            <a:extLst>
              <a:ext uri="{FF2B5EF4-FFF2-40B4-BE49-F238E27FC236}">
                <a16:creationId xmlns:a16="http://schemas.microsoft.com/office/drawing/2014/main" id="{550E9147-5193-49E8-05B4-06798618D8E3}"/>
              </a:ext>
            </a:extLst>
          </p:cNvPr>
          <p:cNvSpPr>
            <a:spLocks noGrp="1"/>
          </p:cNvSpPr>
          <p:nvPr>
            <p:ph type="body" idx="1"/>
          </p:nvPr>
        </p:nvSpPr>
        <p:spPr/>
        <p:txBody>
          <a:bodyPr/>
          <a:lstStyle/>
          <a:p>
            <a:r>
              <a:rPr lang="en-AU" dirty="0"/>
              <a:t>VGG19</a:t>
            </a:r>
          </a:p>
        </p:txBody>
      </p:sp>
      <p:sp>
        <p:nvSpPr>
          <p:cNvPr id="5" name="文本占位符 4">
            <a:extLst>
              <a:ext uri="{FF2B5EF4-FFF2-40B4-BE49-F238E27FC236}">
                <a16:creationId xmlns:a16="http://schemas.microsoft.com/office/drawing/2014/main" id="{F134B62C-A334-2FD5-4E78-66B348AA15F2}"/>
              </a:ext>
            </a:extLst>
          </p:cNvPr>
          <p:cNvSpPr>
            <a:spLocks noGrp="1"/>
          </p:cNvSpPr>
          <p:nvPr>
            <p:ph type="body" sz="quarter" idx="3"/>
          </p:nvPr>
        </p:nvSpPr>
        <p:spPr/>
        <p:txBody>
          <a:bodyPr/>
          <a:lstStyle/>
          <a:p>
            <a:r>
              <a:rPr lang="en-AU" dirty="0"/>
              <a:t>VGG16</a:t>
            </a:r>
          </a:p>
        </p:txBody>
      </p:sp>
      <p:pic>
        <p:nvPicPr>
          <p:cNvPr id="2052" name="Picture 4">
            <a:extLst>
              <a:ext uri="{FF2B5EF4-FFF2-40B4-BE49-F238E27FC236}">
                <a16:creationId xmlns:a16="http://schemas.microsoft.com/office/drawing/2014/main" id="{8DC2382D-FD48-E421-E8F7-00E0124066E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81583" y="2985900"/>
            <a:ext cx="5157787" cy="26906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llustration of the network architecture of VGG-19 model: conv means... |  Download Scientific Diagram">
            <a:extLst>
              <a:ext uri="{FF2B5EF4-FFF2-40B4-BE49-F238E27FC236}">
                <a16:creationId xmlns:a16="http://schemas.microsoft.com/office/drawing/2014/main" id="{08B2DCB8-73CE-B565-EEB1-11832CBB11B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39770" y="2985900"/>
            <a:ext cx="5183188" cy="297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98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342</Words>
  <Application>Microsoft Office PowerPoint</Application>
  <PresentationFormat>宽屏</PresentationFormat>
  <Paragraphs>25</Paragraphs>
  <Slides>7</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Calibri</vt:lpstr>
      <vt:lpstr>Calibri Light</vt:lpstr>
      <vt:lpstr>Office 主题​​</vt:lpstr>
      <vt:lpstr>Method 1</vt:lpstr>
      <vt:lpstr>Method 2</vt:lpstr>
      <vt:lpstr>Transfer color</vt:lpstr>
      <vt:lpstr>After transfer color</vt:lpstr>
      <vt:lpstr>After transfer color</vt:lpstr>
      <vt:lpstr>Different layer as content layer</vt:lpstr>
      <vt:lpstr>Different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dc:title>
  <dc:creator>Yuxin Meng</dc:creator>
  <cp:lastModifiedBy>Yuxin Meng</cp:lastModifiedBy>
  <cp:revision>3</cp:revision>
  <dcterms:created xsi:type="dcterms:W3CDTF">2022-07-31T01:56:46Z</dcterms:created>
  <dcterms:modified xsi:type="dcterms:W3CDTF">2022-07-31T16:47:31Z</dcterms:modified>
</cp:coreProperties>
</file>