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2" r:id="rId3"/>
    <p:sldId id="257" r:id="rId4"/>
    <p:sldId id="283" r:id="rId5"/>
    <p:sldId id="286" r:id="rId6"/>
    <p:sldId id="289" r:id="rId7"/>
    <p:sldId id="290" r:id="rId8"/>
    <p:sldId id="288" r:id="rId9"/>
    <p:sldId id="28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7" r:id="rId21"/>
    <p:sldId id="308" r:id="rId22"/>
    <p:sldId id="309" r:id="rId23"/>
    <p:sldId id="301" r:id="rId24"/>
    <p:sldId id="302" r:id="rId25"/>
    <p:sldId id="303" r:id="rId26"/>
    <p:sldId id="304" r:id="rId27"/>
    <p:sldId id="305" r:id="rId28"/>
    <p:sldId id="306" r:id="rId29"/>
    <p:sldId id="284" r:id="rId30"/>
    <p:sldId id="310" r:id="rId31"/>
    <p:sldId id="311" r:id="rId32"/>
    <p:sldId id="312" r:id="rId33"/>
    <p:sldId id="313" r:id="rId34"/>
    <p:sldId id="314" r:id="rId35"/>
    <p:sldId id="315" r:id="rId36"/>
    <p:sldId id="285" r:id="rId37"/>
    <p:sldId id="316" r:id="rId38"/>
    <p:sldId id="256" r:id="rId39"/>
    <p:sldId id="317" r:id="rId40"/>
    <p:sldId id="27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8186" autoAdjust="0"/>
  </p:normalViewPr>
  <p:slideViewPr>
    <p:cSldViewPr snapToGrid="0" showGuides="1">
      <p:cViewPr varScale="1">
        <p:scale>
          <a:sx n="74" d="100"/>
          <a:sy n="74" d="100"/>
        </p:scale>
        <p:origin x="77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50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2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1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EA4A-262E-410A-95E7-9FCC8D5B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48623-7CD7-40F8-A42A-44F0A99B0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85627-7757-43EB-A4D1-BEF2AF11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E3742-8690-4420-8CF8-BA1997C8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FEF41-AAFE-4DB8-8276-6EB4ECB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8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D5A8-4BE6-4537-A868-B7B591E3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04946-6F1C-464F-800A-2B3CAD83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19BBD-D30C-4CA7-B9B5-49AD4706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8DAD3-B187-4530-84EE-51487F1F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B8E11-8620-4BFF-BE0F-94AB3C1E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2B39-2AA8-40FA-A4C9-E89D8389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77190-F4B0-45D6-928C-60172187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7C6E0-B6E7-4B4A-A95E-92A51956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054E7-4489-465D-98A4-B7A51059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61EA7-CB41-497D-87D4-86FD7144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3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B15F3-B612-441B-A5B8-187BE7A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25A95-0BD3-42CB-A12F-281934541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44F8F-A687-404C-B978-632C33F8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F86C1-0C02-4280-9B9C-13710B39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E35284-BA3C-4839-82B6-B69EC09C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544D3-068A-4314-948A-716C2E30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09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09D0-850F-465E-AA12-7376C007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EF831-F9E2-4772-90CA-B616866D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5AA55-279A-43E7-BA80-D6F2831DC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4A4E2-E539-4264-93DC-E570E3A0E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739E6-F88E-488E-B709-1012C77EA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48BAE8-9513-4D6F-8A5F-3ADE27C1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FDE8F7-8490-4DCB-821A-38D1A01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69173-0338-49F4-8573-F9D1A8D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27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D92-0BA8-44E3-BD99-56F18389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42A45-C395-4325-816F-B880D893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BB6F1-2EC4-4842-B2A0-5E9F67EC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4016CC-0FA2-45A6-BA42-040EF2EE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5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B87CCA-D2AC-47A4-963C-93744CDE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C6440D-199E-415D-A91D-085E9A6A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8BEBE-1E3E-4358-A988-4CEC69D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83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625C5-DC55-4BC3-BDF5-D8A23684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EE283-F75F-4C37-9904-91519E8D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314EC-6504-42D4-AFEB-73105791C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4D23A-0673-4136-8786-6A4B39F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C10AD-F807-4DAA-B721-EDA7AA72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8ECA4-35E9-4060-B4D4-E763C0F0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65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4D12C-8D40-485D-9275-9F4A5FC7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D08D9-DFAF-4A82-954D-9ED3A39C9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C2A91-85DC-41EF-882D-F4C52E95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2C647-D4C9-43E3-9C89-E059A725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F7245-0D7E-4BAC-9122-E163BBFA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4848C-EDBD-4E49-BF81-15F4EFE1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2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E18F-9EE6-4601-819E-C8E60956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C60EF-51F5-4471-9338-68774DAA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0280A-57D1-4A3B-A5FC-9BB12682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663A6-F594-4964-9F43-4AD91483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9C282-A41E-4BBA-8941-88E082A1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507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04DA97-875D-4EDD-8D53-1EFBC0FC7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92F1D-69D8-418C-8116-388133FE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1815F-59EF-417E-BA70-8B264252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0C7C2-3C5F-43FB-9E5A-8108BAD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712AF-E4BD-42EA-AB89-6D1E790E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9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8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3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3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2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3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1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  <a:pPr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8521A-7C58-4330-B5CF-D4124977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1532B-B25D-4ADC-BA0E-5BE16A35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35147-655F-465B-A4D4-E6D5FACF2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FD07-E8D8-49F7-899C-0793440CEED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D1442-AF4A-4E2A-9434-C5D9781F2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2F7D8-B416-4A51-A030-71AAEA740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1795-66D6-4685-92B7-5DA1CE1E2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C3F200D-7937-45B0-8194-83B2406FB1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7200000" cy="40503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9448A8B-9C9D-4305-89D1-CA256C95A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0" cy="405039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6668ABA-4195-4E6A-9BF5-91352A332DAC}"/>
                </a:ext>
              </a:extLst>
            </p:cNvPr>
            <p:cNvSpPr txBox="1"/>
            <p:nvPr/>
          </p:nvSpPr>
          <p:spPr>
            <a:xfrm>
              <a:off x="554780" y="993604"/>
              <a:ext cx="2954655" cy="5558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37BB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37BB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语言程序设计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37B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37BB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考前知识点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37BB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&amp;&amp;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37BB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习题串讲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37B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6B01C5-CB14-4DB1-945B-CE46BB53F169}"/>
                </a:ext>
              </a:extLst>
            </p:cNvPr>
            <p:cNvSpPr/>
            <p:nvPr/>
          </p:nvSpPr>
          <p:spPr>
            <a:xfrm>
              <a:off x="268736" y="1021597"/>
              <a:ext cx="177281" cy="941155"/>
            </a:xfrm>
            <a:prstGeom prst="rect">
              <a:avLst/>
            </a:prstGeom>
            <a:solidFill>
              <a:srgbClr val="69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37BB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F5EA41-2239-40C7-8CBE-61FB2043CDA0}"/>
                </a:ext>
              </a:extLst>
            </p:cNvPr>
            <p:cNvSpPr txBox="1"/>
            <p:nvPr/>
          </p:nvSpPr>
          <p:spPr>
            <a:xfrm>
              <a:off x="254280" y="2132748"/>
              <a:ext cx="1618204" cy="18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主讲人：林嘉宁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98B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DD2A674-5956-4587-9891-9D50AACA6E25}"/>
                </a:ext>
              </a:extLst>
            </p:cNvPr>
            <p:cNvSpPr txBox="1"/>
            <p:nvPr/>
          </p:nvSpPr>
          <p:spPr>
            <a:xfrm>
              <a:off x="254280" y="2813482"/>
              <a:ext cx="3653248" cy="18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2021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r>
                <a:rPr lang="en-US" altLang="zh-CN" sz="1400" b="1" dirty="0">
                  <a:solidFill>
                    <a:srgbClr val="698B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日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10:00-10</a:t>
              </a:r>
              <a:r>
                <a:rPr lang="en-US" altLang="zh-CN" sz="1400" b="1" dirty="0">
                  <a:solidFill>
                    <a:srgbClr val="698B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:45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98B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EF29600-7D64-405B-9398-069737408C86}"/>
                </a:ext>
              </a:extLst>
            </p:cNvPr>
            <p:cNvSpPr txBox="1"/>
            <p:nvPr/>
          </p:nvSpPr>
          <p:spPr>
            <a:xfrm>
              <a:off x="956069" y="2382595"/>
              <a:ext cx="2441694" cy="27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北航学业与发展支持中心朋辈辅导师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98B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计算机学院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2020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98BB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级本科生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98B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35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3505351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——C7 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B6F45A9-421A-45F0-A4C9-D2C2DA20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31" y="1749870"/>
            <a:ext cx="7596538" cy="38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6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3505351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——C7 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2BDF6B6-83B4-41D9-87AA-88EB414B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11" y="1213253"/>
            <a:ext cx="6255178" cy="51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3505351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快排问题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一维数组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990C27E-C323-466E-A6C7-B141A120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13" y="1669789"/>
            <a:ext cx="5372100" cy="43078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85C843-E1C1-4D99-A23E-E3328043D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5"/>
          <a:stretch/>
        </p:blipFill>
        <p:spPr>
          <a:xfrm>
            <a:off x="5742121" y="1660182"/>
            <a:ext cx="5643633" cy="35280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346DDFA-9E8C-436A-A0E1-EFA57255EA30}"/>
              </a:ext>
            </a:extLst>
          </p:cNvPr>
          <p:cNvSpPr/>
          <p:nvPr/>
        </p:nvSpPr>
        <p:spPr>
          <a:xfrm>
            <a:off x="1173464" y="1993221"/>
            <a:ext cx="3329710" cy="38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BAEC19-0890-4EA5-943F-E1AC97DA66D0}"/>
              </a:ext>
            </a:extLst>
          </p:cNvPr>
          <p:cNvSpPr/>
          <p:nvPr/>
        </p:nvSpPr>
        <p:spPr>
          <a:xfrm>
            <a:off x="1691148" y="3615542"/>
            <a:ext cx="4050973" cy="52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B8603D-C28B-4250-AF58-FECCE79987C7}"/>
              </a:ext>
            </a:extLst>
          </p:cNvPr>
          <p:cNvSpPr/>
          <p:nvPr/>
        </p:nvSpPr>
        <p:spPr>
          <a:xfrm>
            <a:off x="9183179" y="5380192"/>
            <a:ext cx="963711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升序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2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快排问题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维数组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双关键字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0B8603D-C28B-4250-AF58-FECCE79987C7}"/>
              </a:ext>
            </a:extLst>
          </p:cNvPr>
          <p:cNvSpPr/>
          <p:nvPr/>
        </p:nvSpPr>
        <p:spPr>
          <a:xfrm>
            <a:off x="8966869" y="5784659"/>
            <a:ext cx="154381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双关键字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6CE83C-9FB4-455C-AF31-F68BB52C6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83"/>
          <a:stretch/>
        </p:blipFill>
        <p:spPr>
          <a:xfrm>
            <a:off x="711477" y="1599545"/>
            <a:ext cx="5448874" cy="3068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E66770-7203-4F86-B152-6B690F80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14" y="1055322"/>
            <a:ext cx="5457825" cy="44481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78D9135-6DED-4E13-AFA2-AC3E74E3A2FC}"/>
              </a:ext>
            </a:extLst>
          </p:cNvPr>
          <p:cNvSpPr/>
          <p:nvPr/>
        </p:nvSpPr>
        <p:spPr>
          <a:xfrm>
            <a:off x="1651668" y="5055739"/>
            <a:ext cx="294491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qsort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()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不稳定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排序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3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快排问题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双关键字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0B8603D-C28B-4250-AF58-FECCE79987C7}"/>
              </a:ext>
            </a:extLst>
          </p:cNvPr>
          <p:cNvSpPr/>
          <p:nvPr/>
        </p:nvSpPr>
        <p:spPr>
          <a:xfrm>
            <a:off x="1371448" y="1340479"/>
            <a:ext cx="154381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C7 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4DC801-A272-4B7A-BB4B-BA3FBE323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7"/>
          <a:stretch/>
        </p:blipFill>
        <p:spPr>
          <a:xfrm>
            <a:off x="2286152" y="1432826"/>
            <a:ext cx="9368929" cy="15108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AA1E4A-C59F-4EB1-8E8D-32204D34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52" y="3084824"/>
            <a:ext cx="2913421" cy="31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8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快排问题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双关键字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+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0B8603D-C28B-4250-AF58-FECCE79987C7}"/>
              </a:ext>
            </a:extLst>
          </p:cNvPr>
          <p:cNvSpPr/>
          <p:nvPr/>
        </p:nvSpPr>
        <p:spPr>
          <a:xfrm>
            <a:off x="1371448" y="1340479"/>
            <a:ext cx="154381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C7 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7C2B3-6A25-4DD6-BA36-46736236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91" y="1340479"/>
            <a:ext cx="6802386" cy="51205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E47DDF-6019-4F73-8187-76DC92212C4F}"/>
              </a:ext>
            </a:extLst>
          </p:cNvPr>
          <p:cNvSpPr/>
          <p:nvPr/>
        </p:nvSpPr>
        <p:spPr>
          <a:xfrm>
            <a:off x="522179" y="3900759"/>
            <a:ext cx="324235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转化为对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数组下标</a:t>
            </a:r>
            <a:r>
              <a:rPr lang="zh-CN" altLang="en-US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排序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1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快排问题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双关键字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+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0B8603D-C28B-4250-AF58-FECCE79987C7}"/>
              </a:ext>
            </a:extLst>
          </p:cNvPr>
          <p:cNvSpPr/>
          <p:nvPr/>
        </p:nvSpPr>
        <p:spPr>
          <a:xfrm>
            <a:off x="1371448" y="1340479"/>
            <a:ext cx="154381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C7 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A0EA98-D6FA-4E85-8D5D-C26ECFB1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46" y="1665185"/>
            <a:ext cx="6626942" cy="50216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C669C0-6513-497E-9013-2006F236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45" y="339169"/>
            <a:ext cx="3342943" cy="12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快排问题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双关键字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+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0B8603D-C28B-4250-AF58-FECCE79987C7}"/>
              </a:ext>
            </a:extLst>
          </p:cNvPr>
          <p:cNvSpPr/>
          <p:nvPr/>
        </p:nvSpPr>
        <p:spPr>
          <a:xfrm>
            <a:off x="1371448" y="1340479"/>
            <a:ext cx="154381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C7 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C6299-4274-46AA-A7EF-7CB38F44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38" y="1543195"/>
            <a:ext cx="6911310" cy="47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快排问题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双关键字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+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83BF004-15F6-4C1D-BB01-049209811903}"/>
              </a:ext>
            </a:extLst>
          </p:cNvPr>
          <p:cNvSpPr/>
          <p:nvPr/>
        </p:nvSpPr>
        <p:spPr>
          <a:xfrm>
            <a:off x="3515604" y="2685720"/>
            <a:ext cx="5888377" cy="7432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转化为对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数组下标</a:t>
            </a:r>
            <a:r>
              <a:rPr lang="zh-CN" altLang="en-US" sz="4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排序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D47B18F-0782-4AAA-AE77-F680703B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32" y="1802836"/>
            <a:ext cx="11660136" cy="339979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20ECD5-946A-41A2-8B04-B8C06ECA9463}"/>
              </a:ext>
            </a:extLst>
          </p:cNvPr>
          <p:cNvSpPr/>
          <p:nvPr/>
        </p:nvSpPr>
        <p:spPr>
          <a:xfrm>
            <a:off x="3915620" y="686707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3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09012" y="2106184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09012" y="2993916"/>
            <a:ext cx="730202" cy="611075"/>
            <a:chOff x="6541454" y="2317292"/>
            <a:chExt cx="730202" cy="611075"/>
          </a:xfrm>
        </p:grpSpPr>
        <p:sp>
          <p:nvSpPr>
            <p:cNvPr id="20" name="等腰三角形 19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09012" y="3881648"/>
            <a:ext cx="730202" cy="611075"/>
            <a:chOff x="6541454" y="2317292"/>
            <a:chExt cx="730202" cy="611075"/>
          </a:xfrm>
        </p:grpSpPr>
        <p:sp>
          <p:nvSpPr>
            <p:cNvPr id="23" name="等腰三角形 2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296956" y="223880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96956" y="4015606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96956" y="3127205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369746" y="2215928"/>
            <a:ext cx="3829196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题目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&amp;&amp;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知识点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369746" y="3995288"/>
            <a:ext cx="3419605" cy="460375"/>
            <a:chOff x="7959283" y="3683231"/>
            <a:chExt cx="3419605" cy="460375"/>
          </a:xfrm>
        </p:grpSpPr>
        <p:sp>
          <p:nvSpPr>
            <p:cNvPr id="34" name="矩形 26"/>
            <p:cNvSpPr>
              <a:spLocks noChangeArrowheads="1"/>
            </p:cNvSpPr>
            <p:nvPr/>
          </p:nvSpPr>
          <p:spPr bwMode="auto">
            <a:xfrm>
              <a:off x="9173821" y="3683231"/>
              <a:ext cx="220506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进修规划</a:t>
              </a:r>
              <a:endParaRPr lang="da-DK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959283" y="3917674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369746" y="3105608"/>
            <a:ext cx="3419605" cy="461962"/>
            <a:chOff x="7959283" y="3013306"/>
            <a:chExt cx="3419605" cy="461962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9173821" y="301330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考试技巧</a:t>
              </a:r>
              <a:endParaRPr lang="da-DK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959283" y="3255427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61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620ECD5-946A-41A2-8B04-B8C06ECA9463}"/>
              </a:ext>
            </a:extLst>
          </p:cNvPr>
          <p:cNvSpPr/>
          <p:nvPr/>
        </p:nvSpPr>
        <p:spPr>
          <a:xfrm>
            <a:off x="3915620" y="686707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B1B0B-9A0E-4BAB-97A8-C55C90CD0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659846" y="1713861"/>
            <a:ext cx="4039598" cy="41618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857D66-F8B8-4D46-B232-7B547C113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771122" y="1713861"/>
            <a:ext cx="4039597" cy="41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3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620ECD5-946A-41A2-8B04-B8C06ECA9463}"/>
              </a:ext>
            </a:extLst>
          </p:cNvPr>
          <p:cNvSpPr/>
          <p:nvPr/>
        </p:nvSpPr>
        <p:spPr>
          <a:xfrm>
            <a:off x="3915620" y="686707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76C9F8-7150-4161-8C34-F4720EA7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45" y="1347787"/>
            <a:ext cx="10379896" cy="24179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1421E9-0689-419B-800D-07800166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48" y="3790142"/>
            <a:ext cx="10008393" cy="24179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CC52F7A-8328-4939-99DB-FA67CBFEEDAE}"/>
              </a:ext>
            </a:extLst>
          </p:cNvPr>
          <p:cNvSpPr/>
          <p:nvPr/>
        </p:nvSpPr>
        <p:spPr>
          <a:xfrm>
            <a:off x="8227695" y="2966332"/>
            <a:ext cx="3030240" cy="632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9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455807-9629-4FDB-9E2F-B38F1C84FA60}"/>
              </a:ext>
            </a:extLst>
          </p:cNvPr>
          <p:cNvGrpSpPr/>
          <p:nvPr/>
        </p:nvGrpSpPr>
        <p:grpSpPr>
          <a:xfrm>
            <a:off x="913764" y="1266052"/>
            <a:ext cx="2280147" cy="743490"/>
            <a:chOff x="6737148" y="1573962"/>
            <a:chExt cx="2280147" cy="743490"/>
          </a:xfrm>
        </p:grpSpPr>
        <p:sp>
          <p:nvSpPr>
            <p:cNvPr id="9" name="Rectangle: Top Corners Rounded 11">
              <a:extLst>
                <a:ext uri="{FF2B5EF4-FFF2-40B4-BE49-F238E27FC236}">
                  <a16:creationId xmlns:a16="http://schemas.microsoft.com/office/drawing/2014/main" id="{D96D066E-A2CD-4DE0-8A86-781BA794ACD9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C79CCD8-8AC9-49CF-AC7C-609B6CB15BCC}"/>
                </a:ext>
              </a:extLst>
            </p:cNvPr>
            <p:cNvGrpSpPr/>
            <p:nvPr/>
          </p:nvGrpSpPr>
          <p:grpSpPr>
            <a:xfrm>
              <a:off x="6737148" y="1644684"/>
              <a:ext cx="2280147" cy="584771"/>
              <a:chOff x="6737148" y="1644684"/>
              <a:chExt cx="2280147" cy="584771"/>
            </a:xfrm>
          </p:grpSpPr>
          <p:sp>
            <p:nvSpPr>
              <p:cNvPr id="11" name="TextBox 76">
                <a:extLst>
                  <a:ext uri="{FF2B5EF4-FFF2-40B4-BE49-F238E27FC236}">
                    <a16:creationId xmlns:a16="http://schemas.microsoft.com/office/drawing/2014/main" id="{4C010691-4525-4E9E-AB10-D5D3BBD23767}"/>
                  </a:ext>
                </a:extLst>
              </p:cNvPr>
              <p:cNvSpPr txBox="1"/>
              <p:nvPr/>
            </p:nvSpPr>
            <p:spPr>
              <a:xfrm>
                <a:off x="7601531" y="1714876"/>
                <a:ext cx="1415764" cy="46166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题目总览</a:t>
                </a:r>
              </a:p>
            </p:txBody>
          </p:sp>
          <p:sp>
            <p:nvSpPr>
              <p:cNvPr id="13" name="TextBox 76">
                <a:extLst>
                  <a:ext uri="{FF2B5EF4-FFF2-40B4-BE49-F238E27FC236}">
                    <a16:creationId xmlns:a16="http://schemas.microsoft.com/office/drawing/2014/main" id="{1742C6EE-4A16-4FE8-93E1-C6DD6A760E12}"/>
                  </a:ext>
                </a:extLst>
              </p:cNvPr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CA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CA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EDAA3AE-74E7-4B6F-95D2-88FF7140E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8"/>
          <a:stretch/>
        </p:blipFill>
        <p:spPr>
          <a:xfrm>
            <a:off x="1873097" y="2475081"/>
            <a:ext cx="8445806" cy="266911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2A1BB73-7CE0-48BD-8AA8-5C203EC8699E}"/>
              </a:ext>
            </a:extLst>
          </p:cNvPr>
          <p:cNvSpPr/>
          <p:nvPr/>
        </p:nvSpPr>
        <p:spPr>
          <a:xfrm>
            <a:off x="6802017" y="3713585"/>
            <a:ext cx="793101" cy="31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8EF2B8A-0A7A-46C8-8A13-B3C405F5624C}"/>
              </a:ext>
            </a:extLst>
          </p:cNvPr>
          <p:cNvCxnSpPr>
            <a:cxnSpLocks/>
          </p:cNvCxnSpPr>
          <p:nvPr/>
        </p:nvCxnSpPr>
        <p:spPr>
          <a:xfrm>
            <a:off x="7595118" y="4030825"/>
            <a:ext cx="26405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2EE1CA-F226-41B2-89D9-2460EF071106}"/>
              </a:ext>
            </a:extLst>
          </p:cNvPr>
          <p:cNvCxnSpPr>
            <a:cxnSpLocks/>
          </p:cNvCxnSpPr>
          <p:nvPr/>
        </p:nvCxnSpPr>
        <p:spPr>
          <a:xfrm>
            <a:off x="2074506" y="4323184"/>
            <a:ext cx="4727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6BE9F4C-DE85-40A4-B8C4-3B78133615D3}"/>
              </a:ext>
            </a:extLst>
          </p:cNvPr>
          <p:cNvSpPr/>
          <p:nvPr/>
        </p:nvSpPr>
        <p:spPr>
          <a:xfrm>
            <a:off x="3505049" y="1426443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9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4A4C5E-E907-46A5-8E38-6F0622D998DF}"/>
              </a:ext>
            </a:extLst>
          </p:cNvPr>
          <p:cNvGrpSpPr/>
          <p:nvPr/>
        </p:nvGrpSpPr>
        <p:grpSpPr>
          <a:xfrm>
            <a:off x="913764" y="1266052"/>
            <a:ext cx="2280147" cy="743490"/>
            <a:chOff x="6737148" y="1573962"/>
            <a:chExt cx="2280147" cy="743490"/>
          </a:xfrm>
        </p:grpSpPr>
        <p:sp>
          <p:nvSpPr>
            <p:cNvPr id="19" name="Rectangle: Top Corners Rounded 11">
              <a:extLst>
                <a:ext uri="{FF2B5EF4-FFF2-40B4-BE49-F238E27FC236}">
                  <a16:creationId xmlns:a16="http://schemas.microsoft.com/office/drawing/2014/main" id="{32813D19-4D7C-484D-8551-F6DFEF838E7B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3A436A9-A6A5-44B9-9749-7ABD8275049A}"/>
                </a:ext>
              </a:extLst>
            </p:cNvPr>
            <p:cNvGrpSpPr/>
            <p:nvPr/>
          </p:nvGrpSpPr>
          <p:grpSpPr>
            <a:xfrm>
              <a:off x="6737148" y="1644684"/>
              <a:ext cx="2280147" cy="584771"/>
              <a:chOff x="6737148" y="1644684"/>
              <a:chExt cx="2280147" cy="584771"/>
            </a:xfrm>
          </p:grpSpPr>
          <p:sp>
            <p:nvSpPr>
              <p:cNvPr id="21" name="TextBox 76">
                <a:extLst>
                  <a:ext uri="{FF2B5EF4-FFF2-40B4-BE49-F238E27FC236}">
                    <a16:creationId xmlns:a16="http://schemas.microsoft.com/office/drawing/2014/main" id="{C805EE09-BDB1-4919-B154-E6A2D07B1A2B}"/>
                  </a:ext>
                </a:extLst>
              </p:cNvPr>
              <p:cNvSpPr txBox="1"/>
              <p:nvPr/>
            </p:nvSpPr>
            <p:spPr>
              <a:xfrm>
                <a:off x="7601531" y="1714876"/>
                <a:ext cx="1415764" cy="46166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题目总览</a:t>
                </a:r>
              </a:p>
            </p:txBody>
          </p:sp>
          <p:sp>
            <p:nvSpPr>
              <p:cNvPr id="22" name="TextBox 76">
                <a:extLst>
                  <a:ext uri="{FF2B5EF4-FFF2-40B4-BE49-F238E27FC236}">
                    <a16:creationId xmlns:a16="http://schemas.microsoft.com/office/drawing/2014/main" id="{C1FA0677-A34D-4EAC-A9FE-CBB86A670DB0}"/>
                  </a:ext>
                </a:extLst>
              </p:cNvPr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CA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CA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495F185-12EC-4961-874C-A947C7C38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1" y="3082284"/>
            <a:ext cx="6165114" cy="199661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769FC01-D34C-4D76-9C0A-A7DBC54B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83" y="1601146"/>
            <a:ext cx="5000625" cy="2962275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CCA1E1-E0E3-4031-8F92-E627BCC8DC3E}"/>
              </a:ext>
            </a:extLst>
          </p:cNvPr>
          <p:cNvCxnSpPr>
            <a:cxnSpLocks/>
          </p:cNvCxnSpPr>
          <p:nvPr/>
        </p:nvCxnSpPr>
        <p:spPr>
          <a:xfrm>
            <a:off x="5529689" y="4439556"/>
            <a:ext cx="4547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BD33C20-A077-4F4D-8E52-CB1C152246F7}"/>
              </a:ext>
            </a:extLst>
          </p:cNvPr>
          <p:cNvSpPr/>
          <p:nvPr/>
        </p:nvSpPr>
        <p:spPr>
          <a:xfrm>
            <a:off x="6941204" y="2665976"/>
            <a:ext cx="1250296" cy="416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76">
            <a:extLst>
              <a:ext uri="{FF2B5EF4-FFF2-40B4-BE49-F238E27FC236}">
                <a16:creationId xmlns:a16="http://schemas.microsoft.com/office/drawing/2014/main" id="{0D0F0D26-77E1-4611-8B0B-A7DC4A3380F4}"/>
              </a:ext>
            </a:extLst>
          </p:cNvPr>
          <p:cNvSpPr txBox="1"/>
          <p:nvPr/>
        </p:nvSpPr>
        <p:spPr>
          <a:xfrm>
            <a:off x="7143750" y="5315417"/>
            <a:ext cx="4086225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：以元素作为数组下标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5627EE-A8AC-42C4-8CB6-DD885108BF40}"/>
              </a:ext>
            </a:extLst>
          </p:cNvPr>
          <p:cNvSpPr/>
          <p:nvPr/>
        </p:nvSpPr>
        <p:spPr>
          <a:xfrm>
            <a:off x="3505049" y="1426443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315E43-4EE7-4C12-9EFD-CB3E0B48DB41}"/>
              </a:ext>
            </a:extLst>
          </p:cNvPr>
          <p:cNvGrpSpPr/>
          <p:nvPr/>
        </p:nvGrpSpPr>
        <p:grpSpPr>
          <a:xfrm>
            <a:off x="913764" y="1266052"/>
            <a:ext cx="2280147" cy="743490"/>
            <a:chOff x="6737148" y="1573962"/>
            <a:chExt cx="2280147" cy="743490"/>
          </a:xfrm>
        </p:grpSpPr>
        <p:sp>
          <p:nvSpPr>
            <p:cNvPr id="7" name="Rectangle: Top Corners Rounded 11">
              <a:extLst>
                <a:ext uri="{FF2B5EF4-FFF2-40B4-BE49-F238E27FC236}">
                  <a16:creationId xmlns:a16="http://schemas.microsoft.com/office/drawing/2014/main" id="{587F7783-8FAC-478E-9AB1-A2048AAE3E91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5A59C39-B011-4BB1-B272-59A2936CCFA9}"/>
                </a:ext>
              </a:extLst>
            </p:cNvPr>
            <p:cNvGrpSpPr/>
            <p:nvPr/>
          </p:nvGrpSpPr>
          <p:grpSpPr>
            <a:xfrm>
              <a:off x="6737148" y="1644684"/>
              <a:ext cx="2280147" cy="584771"/>
              <a:chOff x="6737148" y="1644684"/>
              <a:chExt cx="2280147" cy="584771"/>
            </a:xfrm>
          </p:grpSpPr>
          <p:sp>
            <p:nvSpPr>
              <p:cNvPr id="9" name="TextBox 76">
                <a:extLst>
                  <a:ext uri="{FF2B5EF4-FFF2-40B4-BE49-F238E27FC236}">
                    <a16:creationId xmlns:a16="http://schemas.microsoft.com/office/drawing/2014/main" id="{AF22F478-697F-4765-B430-51C5C4E39014}"/>
                  </a:ext>
                </a:extLst>
              </p:cNvPr>
              <p:cNvSpPr txBox="1"/>
              <p:nvPr/>
            </p:nvSpPr>
            <p:spPr>
              <a:xfrm>
                <a:off x="7601531" y="1714876"/>
                <a:ext cx="1415764" cy="46166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0" dirty="0">
                    <a:solidFill>
                      <a:prstClr val="white">
                        <a:lumMod val="50000"/>
                      </a:prstClr>
                    </a:solidFill>
                  </a:rPr>
                  <a:t>代码实现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TextBox 76">
                <a:extLst>
                  <a:ext uri="{FF2B5EF4-FFF2-40B4-BE49-F238E27FC236}">
                    <a16:creationId xmlns:a16="http://schemas.microsoft.com/office/drawing/2014/main" id="{F1E76108-EEEE-472F-886F-8E92055123A3}"/>
                  </a:ext>
                </a:extLst>
              </p:cNvPr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>
                    <a:solidFill>
                      <a:srgbClr val="005CA7"/>
                    </a:solidFill>
                  </a:rPr>
                  <a:t>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CA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61F61AC-CEFB-43AB-8FBC-EE296915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18" y="1236641"/>
            <a:ext cx="4662639" cy="54319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920247D-AA3C-49A7-8770-A3330F33C2ED}"/>
              </a:ext>
            </a:extLst>
          </p:cNvPr>
          <p:cNvSpPr/>
          <p:nvPr/>
        </p:nvSpPr>
        <p:spPr>
          <a:xfrm>
            <a:off x="7699235" y="3952605"/>
            <a:ext cx="2140089" cy="74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1026CE-ED75-40C4-A951-21856684135F}"/>
              </a:ext>
            </a:extLst>
          </p:cNvPr>
          <p:cNvCxnSpPr/>
          <p:nvPr/>
        </p:nvCxnSpPr>
        <p:spPr>
          <a:xfrm flipH="1" flipV="1">
            <a:off x="5032235" y="3362325"/>
            <a:ext cx="2667000" cy="87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76">
            <a:extLst>
              <a:ext uri="{FF2B5EF4-FFF2-40B4-BE49-F238E27FC236}">
                <a16:creationId xmlns:a16="http://schemas.microsoft.com/office/drawing/2014/main" id="{FC1DC93A-8229-4D57-9CB5-D1EED1319C8D}"/>
              </a:ext>
            </a:extLst>
          </p:cNvPr>
          <p:cNvSpPr txBox="1"/>
          <p:nvPr/>
        </p:nvSpPr>
        <p:spPr>
          <a:xfrm>
            <a:off x="2032704" y="2828837"/>
            <a:ext cx="2999531" cy="120032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index = </a:t>
            </a:r>
            <a:r>
              <a:rPr lang="zh-CN" altLang="en-US" sz="2400" b="0" dirty="0">
                <a:solidFill>
                  <a:schemeClr val="tx1"/>
                </a:solidFill>
              </a:rPr>
              <a:t>排序元素；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dirty="0">
                <a:solidFill>
                  <a:schemeClr val="tx1"/>
                </a:solidFill>
              </a:rPr>
              <a:t>a[index] = </a:t>
            </a:r>
            <a:r>
              <a:rPr lang="zh-CN" altLang="en-US" sz="2400" b="0" dirty="0">
                <a:solidFill>
                  <a:schemeClr val="tx1"/>
                </a:solidFill>
              </a:rPr>
              <a:t>出现次数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C78826-1D58-4B81-8782-29384A506036}"/>
              </a:ext>
            </a:extLst>
          </p:cNvPr>
          <p:cNvSpPr/>
          <p:nvPr/>
        </p:nvSpPr>
        <p:spPr>
          <a:xfrm>
            <a:off x="3505049" y="1426443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1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325761-87CB-48ED-AF52-BAE98C12D22D}"/>
              </a:ext>
            </a:extLst>
          </p:cNvPr>
          <p:cNvGrpSpPr/>
          <p:nvPr/>
        </p:nvGrpSpPr>
        <p:grpSpPr>
          <a:xfrm>
            <a:off x="913764" y="1266052"/>
            <a:ext cx="2280147" cy="743490"/>
            <a:chOff x="6737148" y="1573962"/>
            <a:chExt cx="2280147" cy="743490"/>
          </a:xfrm>
        </p:grpSpPr>
        <p:sp>
          <p:nvSpPr>
            <p:cNvPr id="7" name="Rectangle: Top Corners Rounded 11">
              <a:extLst>
                <a:ext uri="{FF2B5EF4-FFF2-40B4-BE49-F238E27FC236}">
                  <a16:creationId xmlns:a16="http://schemas.microsoft.com/office/drawing/2014/main" id="{494304DA-EC47-4DF9-97F3-6A48E557620C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A6D49CF-670B-457A-AB73-4F0B351F1085}"/>
                </a:ext>
              </a:extLst>
            </p:cNvPr>
            <p:cNvGrpSpPr/>
            <p:nvPr/>
          </p:nvGrpSpPr>
          <p:grpSpPr>
            <a:xfrm>
              <a:off x="6737148" y="1644684"/>
              <a:ext cx="2280147" cy="584771"/>
              <a:chOff x="6737148" y="1644684"/>
              <a:chExt cx="2280147" cy="584771"/>
            </a:xfrm>
          </p:grpSpPr>
          <p:sp>
            <p:nvSpPr>
              <p:cNvPr id="9" name="TextBox 76">
                <a:extLst>
                  <a:ext uri="{FF2B5EF4-FFF2-40B4-BE49-F238E27FC236}">
                    <a16:creationId xmlns:a16="http://schemas.microsoft.com/office/drawing/2014/main" id="{DCE0E470-A9D6-41B4-8FC2-1A7EF644C478}"/>
                  </a:ext>
                </a:extLst>
              </p:cNvPr>
              <p:cNvSpPr txBox="1"/>
              <p:nvPr/>
            </p:nvSpPr>
            <p:spPr>
              <a:xfrm>
                <a:off x="7601531" y="1714876"/>
                <a:ext cx="1415764" cy="46166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0" dirty="0">
                    <a:solidFill>
                      <a:prstClr val="white">
                        <a:lumMod val="50000"/>
                      </a:prstClr>
                    </a:solidFill>
                  </a:rPr>
                  <a:t>编程思想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TextBox 76">
                <a:extLst>
                  <a:ext uri="{FF2B5EF4-FFF2-40B4-BE49-F238E27FC236}">
                    <a16:creationId xmlns:a16="http://schemas.microsoft.com/office/drawing/2014/main" id="{1A7DBB29-91E2-48E7-9F1A-3775948DFB40}"/>
                  </a:ext>
                </a:extLst>
              </p:cNvPr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>
                    <a:solidFill>
                      <a:srgbClr val="005CA7"/>
                    </a:solidFill>
                  </a:rPr>
                  <a:t>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CA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1" name="TextBox 76">
            <a:extLst>
              <a:ext uri="{FF2B5EF4-FFF2-40B4-BE49-F238E27FC236}">
                <a16:creationId xmlns:a16="http://schemas.microsoft.com/office/drawing/2014/main" id="{CCE9FD48-9C4A-42C5-BF00-4602B091CBD2}"/>
              </a:ext>
            </a:extLst>
          </p:cNvPr>
          <p:cNvSpPr txBox="1"/>
          <p:nvPr/>
        </p:nvSpPr>
        <p:spPr>
          <a:xfrm>
            <a:off x="2334825" y="2517585"/>
            <a:ext cx="546495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2400" b="0" dirty="0">
                <a:solidFill>
                  <a:prstClr val="black"/>
                </a:solidFill>
              </a:rPr>
              <a:t>以元素作为数组下标</a:t>
            </a:r>
            <a:r>
              <a:rPr lang="en-US" altLang="zh-CN" sz="2400" b="0" dirty="0">
                <a:solidFill>
                  <a:prstClr val="black"/>
                </a:solidFill>
              </a:rPr>
              <a:t>——</a:t>
            </a:r>
            <a:r>
              <a:rPr lang="zh-CN" altLang="en-US" sz="2400" b="0" dirty="0">
                <a:solidFill>
                  <a:prstClr val="black"/>
                </a:solidFill>
              </a:rPr>
              <a:t>以</a:t>
            </a:r>
            <a:r>
              <a:rPr lang="zh-CN" altLang="en-US" sz="2400" dirty="0">
                <a:solidFill>
                  <a:schemeClr val="accent1"/>
                </a:solidFill>
              </a:rPr>
              <a:t>空间</a:t>
            </a:r>
            <a:r>
              <a:rPr lang="zh-CN" altLang="en-US" sz="2400" b="0" dirty="0">
                <a:solidFill>
                  <a:prstClr val="black"/>
                </a:solidFill>
              </a:rPr>
              <a:t>换</a:t>
            </a:r>
            <a:r>
              <a:rPr lang="zh-CN" altLang="en-US" sz="2400" dirty="0">
                <a:solidFill>
                  <a:schemeClr val="accent6"/>
                </a:solidFill>
              </a:rPr>
              <a:t>时间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4ED2E3DC-7DB5-40E1-BF39-549051D90518}"/>
              </a:ext>
            </a:extLst>
          </p:cNvPr>
          <p:cNvSpPr txBox="1"/>
          <p:nvPr/>
        </p:nvSpPr>
        <p:spPr>
          <a:xfrm>
            <a:off x="2334825" y="3371850"/>
            <a:ext cx="3262423" cy="193898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适用范围：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1.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“数字类”下标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>
              <a:defRPr/>
            </a:pPr>
            <a:endParaRPr lang="en-US" altLang="zh-CN" sz="2400" b="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2400" b="0" dirty="0">
                <a:solidFill>
                  <a:prstClr val="black"/>
                </a:solidFill>
              </a:rPr>
              <a:t>2.	</a:t>
            </a:r>
            <a:r>
              <a:rPr lang="zh-CN" altLang="en-US" sz="2400" b="0" dirty="0">
                <a:solidFill>
                  <a:prstClr val="black"/>
                </a:solidFill>
              </a:rPr>
              <a:t>范围相对较小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13" name="Rectangle: Top Corners Rounded 11">
            <a:extLst>
              <a:ext uri="{FF2B5EF4-FFF2-40B4-BE49-F238E27FC236}">
                <a16:creationId xmlns:a16="http://schemas.microsoft.com/office/drawing/2014/main" id="{D755369A-B485-47FE-B4CD-5CE69751DD22}"/>
              </a:ext>
            </a:extLst>
          </p:cNvPr>
          <p:cNvSpPr/>
          <p:nvPr/>
        </p:nvSpPr>
        <p:spPr>
          <a:xfrm rot="10800000">
            <a:off x="2111096" y="2691253"/>
            <a:ext cx="136803" cy="13767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: Top Corners Rounded 11">
            <a:extLst>
              <a:ext uri="{FF2B5EF4-FFF2-40B4-BE49-F238E27FC236}">
                <a16:creationId xmlns:a16="http://schemas.microsoft.com/office/drawing/2014/main" id="{C25E6E89-8F9A-4764-BC76-51D9D71A737C}"/>
              </a:ext>
            </a:extLst>
          </p:cNvPr>
          <p:cNvSpPr/>
          <p:nvPr/>
        </p:nvSpPr>
        <p:spPr>
          <a:xfrm rot="10800000">
            <a:off x="2111096" y="3571030"/>
            <a:ext cx="136803" cy="13767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90BCD5-B238-443B-8A5D-4C7091660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8"/>
          <a:stretch/>
        </p:blipFill>
        <p:spPr>
          <a:xfrm>
            <a:off x="5858002" y="3267075"/>
            <a:ext cx="8445806" cy="2669116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0C0F36-09F9-49EA-9EFD-7664051F0A96}"/>
              </a:ext>
            </a:extLst>
          </p:cNvPr>
          <p:cNvCxnSpPr>
            <a:cxnSpLocks/>
          </p:cNvCxnSpPr>
          <p:nvPr/>
        </p:nvCxnSpPr>
        <p:spPr>
          <a:xfrm>
            <a:off x="7244189" y="4811031"/>
            <a:ext cx="34619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DD2ADA-94A1-4DA1-8FED-74E3B2CC670E}"/>
              </a:ext>
            </a:extLst>
          </p:cNvPr>
          <p:cNvSpPr/>
          <p:nvPr/>
        </p:nvSpPr>
        <p:spPr>
          <a:xfrm>
            <a:off x="3505049" y="1426443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80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5B5D57-E47A-41B9-970F-20F88AFD2743}"/>
              </a:ext>
            </a:extLst>
          </p:cNvPr>
          <p:cNvGrpSpPr/>
          <p:nvPr/>
        </p:nvGrpSpPr>
        <p:grpSpPr>
          <a:xfrm>
            <a:off x="913764" y="1266052"/>
            <a:ext cx="2280147" cy="743490"/>
            <a:chOff x="6737148" y="1573962"/>
            <a:chExt cx="2280147" cy="743490"/>
          </a:xfrm>
        </p:grpSpPr>
        <p:sp>
          <p:nvSpPr>
            <p:cNvPr id="7" name="Rectangle: Top Corners Rounded 11">
              <a:extLst>
                <a:ext uri="{FF2B5EF4-FFF2-40B4-BE49-F238E27FC236}">
                  <a16:creationId xmlns:a16="http://schemas.microsoft.com/office/drawing/2014/main" id="{93288607-BF55-408A-957C-E2BEC41787D1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83A4D35-E9EC-469A-ACB9-2AF63EB2C28D}"/>
                </a:ext>
              </a:extLst>
            </p:cNvPr>
            <p:cNvGrpSpPr/>
            <p:nvPr/>
          </p:nvGrpSpPr>
          <p:grpSpPr>
            <a:xfrm>
              <a:off x="6737148" y="1644684"/>
              <a:ext cx="2280147" cy="584771"/>
              <a:chOff x="6737148" y="1644684"/>
              <a:chExt cx="2280147" cy="584771"/>
            </a:xfrm>
          </p:grpSpPr>
          <p:sp>
            <p:nvSpPr>
              <p:cNvPr id="9" name="TextBox 76">
                <a:extLst>
                  <a:ext uri="{FF2B5EF4-FFF2-40B4-BE49-F238E27FC236}">
                    <a16:creationId xmlns:a16="http://schemas.microsoft.com/office/drawing/2014/main" id="{3D3B2D12-0C99-4955-B79C-ABED4EC3721D}"/>
                  </a:ext>
                </a:extLst>
              </p:cNvPr>
              <p:cNvSpPr txBox="1"/>
              <p:nvPr/>
            </p:nvSpPr>
            <p:spPr>
              <a:xfrm>
                <a:off x="7601531" y="1714876"/>
                <a:ext cx="1415764" cy="46166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拓展应用</a:t>
                </a:r>
              </a:p>
            </p:txBody>
          </p:sp>
          <p:sp>
            <p:nvSpPr>
              <p:cNvPr id="10" name="TextBox 76">
                <a:extLst>
                  <a:ext uri="{FF2B5EF4-FFF2-40B4-BE49-F238E27FC236}">
                    <a16:creationId xmlns:a16="http://schemas.microsoft.com/office/drawing/2014/main" id="{9B9A9AC8-983F-43FE-A5A9-EB9423B6FED5}"/>
                  </a:ext>
                </a:extLst>
              </p:cNvPr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CA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CA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1" name="TextBox 76">
            <a:extLst>
              <a:ext uri="{FF2B5EF4-FFF2-40B4-BE49-F238E27FC236}">
                <a16:creationId xmlns:a16="http://schemas.microsoft.com/office/drawing/2014/main" id="{C0A7A7F1-4BC9-4436-B46E-17969D8C92D4}"/>
              </a:ext>
            </a:extLst>
          </p:cNvPr>
          <p:cNvSpPr txBox="1"/>
          <p:nvPr/>
        </p:nvSpPr>
        <p:spPr>
          <a:xfrm>
            <a:off x="2446999" y="2530366"/>
            <a:ext cx="1261876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桶排序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2B2F5E51-6890-42E8-B79B-29AB1E101C7A}"/>
              </a:ext>
            </a:extLst>
          </p:cNvPr>
          <p:cNvSpPr/>
          <p:nvPr/>
        </p:nvSpPr>
        <p:spPr>
          <a:xfrm rot="10800000">
            <a:off x="2216687" y="2723138"/>
            <a:ext cx="136803" cy="13767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45E3394B-3610-4D00-A459-0E63557D701B}"/>
              </a:ext>
            </a:extLst>
          </p:cNvPr>
          <p:cNvSpPr txBox="1"/>
          <p:nvPr/>
        </p:nvSpPr>
        <p:spPr>
          <a:xfrm>
            <a:off x="2446999" y="3427221"/>
            <a:ext cx="1620948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查找数字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: Top Corners Rounded 11">
            <a:extLst>
              <a:ext uri="{FF2B5EF4-FFF2-40B4-BE49-F238E27FC236}">
                <a16:creationId xmlns:a16="http://schemas.microsoft.com/office/drawing/2014/main" id="{7915CCC7-0998-4FCB-8BFB-A46A8F0837E4}"/>
              </a:ext>
            </a:extLst>
          </p:cNvPr>
          <p:cNvSpPr/>
          <p:nvPr/>
        </p:nvSpPr>
        <p:spPr>
          <a:xfrm rot="10800000">
            <a:off x="2216687" y="3619993"/>
            <a:ext cx="136803" cy="13767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C9B09A26-7EB7-4599-BD1D-9B80C52E8C97}"/>
              </a:ext>
            </a:extLst>
          </p:cNvPr>
          <p:cNvSpPr txBox="1"/>
          <p:nvPr/>
        </p:nvSpPr>
        <p:spPr>
          <a:xfrm>
            <a:off x="2460040" y="4662451"/>
            <a:ext cx="7271919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prstClr val="black"/>
                </a:solidFill>
              </a:rPr>
              <a:t>优势：代码书写简便，大大降低时间复杂度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9289B3-D6EE-4E73-91DD-9EE53E634AFC}"/>
              </a:ext>
            </a:extLst>
          </p:cNvPr>
          <p:cNvSpPr/>
          <p:nvPr/>
        </p:nvSpPr>
        <p:spPr>
          <a:xfrm>
            <a:off x="3505049" y="1426443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9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8" y="649890"/>
            <a:ext cx="5088345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巧用数组下标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EEBFAE3-1812-482A-8C9D-246F90FB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0947">
            <a:off x="1429228" y="4029170"/>
            <a:ext cx="3299746" cy="192040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C04E194-2E69-4D49-9AE3-D25E9753898C}"/>
              </a:ext>
            </a:extLst>
          </p:cNvPr>
          <p:cNvGrpSpPr/>
          <p:nvPr/>
        </p:nvGrpSpPr>
        <p:grpSpPr>
          <a:xfrm>
            <a:off x="913764" y="1266052"/>
            <a:ext cx="2280147" cy="743490"/>
            <a:chOff x="6737148" y="1573962"/>
            <a:chExt cx="2280147" cy="743490"/>
          </a:xfrm>
        </p:grpSpPr>
        <p:sp>
          <p:nvSpPr>
            <p:cNvPr id="8" name="Rectangle: Top Corners Rounded 11">
              <a:extLst>
                <a:ext uri="{FF2B5EF4-FFF2-40B4-BE49-F238E27FC236}">
                  <a16:creationId xmlns:a16="http://schemas.microsoft.com/office/drawing/2014/main" id="{1BE9D14A-E17B-4CA3-A7BE-0BF6E93FFD7D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B665C23-B84D-442D-881B-338DB88A42EF}"/>
                </a:ext>
              </a:extLst>
            </p:cNvPr>
            <p:cNvGrpSpPr/>
            <p:nvPr/>
          </p:nvGrpSpPr>
          <p:grpSpPr>
            <a:xfrm>
              <a:off x="6737148" y="1644684"/>
              <a:ext cx="2280147" cy="584771"/>
              <a:chOff x="6737148" y="1644684"/>
              <a:chExt cx="2280147" cy="584771"/>
            </a:xfrm>
          </p:grpSpPr>
          <p:sp>
            <p:nvSpPr>
              <p:cNvPr id="10" name="TextBox 76">
                <a:extLst>
                  <a:ext uri="{FF2B5EF4-FFF2-40B4-BE49-F238E27FC236}">
                    <a16:creationId xmlns:a16="http://schemas.microsoft.com/office/drawing/2014/main" id="{725402BC-1E8A-49E9-AF52-53EBD14114E2}"/>
                  </a:ext>
                </a:extLst>
              </p:cNvPr>
              <p:cNvSpPr txBox="1"/>
              <p:nvPr/>
            </p:nvSpPr>
            <p:spPr>
              <a:xfrm>
                <a:off x="7601531" y="1714876"/>
                <a:ext cx="1415764" cy="46166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0" dirty="0">
                    <a:solidFill>
                      <a:prstClr val="white">
                        <a:lumMod val="50000"/>
                      </a:prstClr>
                    </a:solidFill>
                  </a:rPr>
                  <a:t>拓展应用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" name="TextBox 76">
                <a:extLst>
                  <a:ext uri="{FF2B5EF4-FFF2-40B4-BE49-F238E27FC236}">
                    <a16:creationId xmlns:a16="http://schemas.microsoft.com/office/drawing/2014/main" id="{1EA356AA-C460-4B29-9755-7BEF50BCF2A4}"/>
                  </a:ext>
                </a:extLst>
              </p:cNvPr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>
                    <a:solidFill>
                      <a:srgbClr val="005CA7"/>
                    </a:solidFill>
                  </a:rPr>
                  <a:t>4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CA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2" name="TextBox 76">
            <a:extLst>
              <a:ext uri="{FF2B5EF4-FFF2-40B4-BE49-F238E27FC236}">
                <a16:creationId xmlns:a16="http://schemas.microsoft.com/office/drawing/2014/main" id="{535B0A37-0448-4653-A40A-5114341B2A44}"/>
              </a:ext>
            </a:extLst>
          </p:cNvPr>
          <p:cNvSpPr txBox="1"/>
          <p:nvPr/>
        </p:nvSpPr>
        <p:spPr>
          <a:xfrm>
            <a:off x="3172610" y="2632645"/>
            <a:ext cx="592982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配合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实现“快速”“广义”查找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: Top Corners Rounded 11">
            <a:extLst>
              <a:ext uri="{FF2B5EF4-FFF2-40B4-BE49-F238E27FC236}">
                <a16:creationId xmlns:a16="http://schemas.microsoft.com/office/drawing/2014/main" id="{CB667AE0-B39F-4787-873B-4347A60CD3E8}"/>
              </a:ext>
            </a:extLst>
          </p:cNvPr>
          <p:cNvSpPr/>
          <p:nvPr/>
        </p:nvSpPr>
        <p:spPr>
          <a:xfrm rot="10800000">
            <a:off x="2942298" y="2825417"/>
            <a:ext cx="136803" cy="13767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2A288D-634A-4609-B464-FCD4B40F30CF}"/>
              </a:ext>
            </a:extLst>
          </p:cNvPr>
          <p:cNvSpPr/>
          <p:nvPr/>
        </p:nvSpPr>
        <p:spPr>
          <a:xfrm>
            <a:off x="3924306" y="2686099"/>
            <a:ext cx="850246" cy="416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6B03F3-2737-4722-B2EA-FE4AABBC6B94}"/>
              </a:ext>
            </a:extLst>
          </p:cNvPr>
          <p:cNvCxnSpPr>
            <a:cxnSpLocks/>
          </p:cNvCxnSpPr>
          <p:nvPr/>
        </p:nvCxnSpPr>
        <p:spPr>
          <a:xfrm>
            <a:off x="4349429" y="3102406"/>
            <a:ext cx="0" cy="532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76">
            <a:extLst>
              <a:ext uri="{FF2B5EF4-FFF2-40B4-BE49-F238E27FC236}">
                <a16:creationId xmlns:a16="http://schemas.microsoft.com/office/drawing/2014/main" id="{4ADF5AE2-F5B7-4FD7-8F9F-31C38C1D4E34}"/>
              </a:ext>
            </a:extLst>
          </p:cNvPr>
          <p:cNvSpPr txBox="1"/>
          <p:nvPr/>
        </p:nvSpPr>
        <p:spPr>
          <a:xfrm>
            <a:off x="3612942" y="3663576"/>
            <a:ext cx="541685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dirty="0">
                <a:solidFill>
                  <a:prstClr val="white">
                    <a:lumMod val="50000"/>
                  </a:prstClr>
                </a:solidFill>
              </a:rPr>
              <a:t>将查找元素映射到具体数值的数学函数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6B4F94A6-86C0-410D-9D9A-D5DB13B0F962}"/>
              </a:ext>
            </a:extLst>
          </p:cNvPr>
          <p:cNvSpPr txBox="1"/>
          <p:nvPr/>
        </p:nvSpPr>
        <p:spPr>
          <a:xfrm rot="607857">
            <a:off x="8508628" y="4602925"/>
            <a:ext cx="1980021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哈希冲突？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2C3B7D-FE29-4F23-BDB5-CC0D675117AB}"/>
              </a:ext>
            </a:extLst>
          </p:cNvPr>
          <p:cNvSpPr/>
          <p:nvPr/>
        </p:nvSpPr>
        <p:spPr>
          <a:xfrm>
            <a:off x="3505049" y="1426443"/>
            <a:ext cx="978462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33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756187" y="111220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844131" y="124482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16921" y="1221953"/>
            <a:ext cx="3829196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考试技巧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6179424" y="2232884"/>
            <a:ext cx="1843700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板子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5629854" y="2320628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52DF0E-A286-4DC1-A8AF-F4AC85C89248}"/>
              </a:ext>
            </a:extLst>
          </p:cNvPr>
          <p:cNvGrpSpPr/>
          <p:nvPr/>
        </p:nvGrpSpPr>
        <p:grpSpPr>
          <a:xfrm>
            <a:off x="5640762" y="3139360"/>
            <a:ext cx="264133" cy="271640"/>
            <a:chOff x="6541454" y="2317292"/>
            <a:chExt cx="730202" cy="611075"/>
          </a:xfrm>
        </p:grpSpPr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2477F814-289A-42AD-ADEA-BE2C58D18242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9D899338-6FA5-4DBF-9E78-2CECBCE274EC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1C8BDE60-201D-40CF-B952-9301286E6E3F}"/>
              </a:ext>
            </a:extLst>
          </p:cNvPr>
          <p:cNvSpPr/>
          <p:nvPr/>
        </p:nvSpPr>
        <p:spPr>
          <a:xfrm>
            <a:off x="6201239" y="3130913"/>
            <a:ext cx="2915717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常见错误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F2D022-7ADE-42C3-80E5-E3FB6C0480F0}"/>
              </a:ext>
            </a:extLst>
          </p:cNvPr>
          <p:cNvGrpSpPr/>
          <p:nvPr/>
        </p:nvGrpSpPr>
        <p:grpSpPr>
          <a:xfrm>
            <a:off x="5668801" y="4057949"/>
            <a:ext cx="264133" cy="271640"/>
            <a:chOff x="6541454" y="2317292"/>
            <a:chExt cx="730202" cy="611075"/>
          </a:xfrm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E41EE53E-CC05-4DDE-BCA2-34D3F0FFEAF4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BD006B2-E3D3-46BE-9F94-11245EE312D2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58BAFA4F-94B2-4824-85CA-072962FD96F3}"/>
              </a:ext>
            </a:extLst>
          </p:cNvPr>
          <p:cNvSpPr/>
          <p:nvPr/>
        </p:nvSpPr>
        <p:spPr>
          <a:xfrm>
            <a:off x="6229278" y="4049502"/>
            <a:ext cx="3516839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错误码反馈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6827D0C-FC1F-460C-97BF-90251A1E3F8A}"/>
              </a:ext>
            </a:extLst>
          </p:cNvPr>
          <p:cNvGrpSpPr/>
          <p:nvPr/>
        </p:nvGrpSpPr>
        <p:grpSpPr>
          <a:xfrm>
            <a:off x="5679107" y="4920402"/>
            <a:ext cx="264133" cy="271640"/>
            <a:chOff x="6541454" y="2317292"/>
            <a:chExt cx="730202" cy="611075"/>
          </a:xfrm>
        </p:grpSpPr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349E092C-73DE-4742-AD03-D55E00DE0240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C2330370-0CE1-4171-8357-2467988D8F11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4D658C39-4032-403D-B895-F9A8BDB91FDF}"/>
              </a:ext>
            </a:extLst>
          </p:cNvPr>
          <p:cNvSpPr/>
          <p:nvPr/>
        </p:nvSpPr>
        <p:spPr>
          <a:xfrm>
            <a:off x="6239584" y="4911955"/>
            <a:ext cx="3516839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Debug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3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489437" y="679388"/>
            <a:ext cx="1843700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板子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939867" y="767132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964ADD7B-7C51-423B-9814-FF614DA06E28}"/>
              </a:ext>
            </a:extLst>
          </p:cNvPr>
          <p:cNvSpPr/>
          <p:nvPr/>
        </p:nvSpPr>
        <p:spPr>
          <a:xfrm>
            <a:off x="4216697" y="1724900"/>
            <a:ext cx="3758606" cy="29909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各种类型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二分查找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二四步找素数（防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TLE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进制转换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各种高精度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例题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3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756187" y="111220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844131" y="124482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16921" y="1221953"/>
            <a:ext cx="3829196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题目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&amp;&amp;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知识点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6179423" y="2232884"/>
            <a:ext cx="5850387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函数传参问题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5629854" y="2320628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52DF0E-A286-4DC1-A8AF-F4AC85C89248}"/>
              </a:ext>
            </a:extLst>
          </p:cNvPr>
          <p:cNvGrpSpPr/>
          <p:nvPr/>
        </p:nvGrpSpPr>
        <p:grpSpPr>
          <a:xfrm>
            <a:off x="5646986" y="3180967"/>
            <a:ext cx="264133" cy="271640"/>
            <a:chOff x="6541454" y="2317292"/>
            <a:chExt cx="730202" cy="611075"/>
          </a:xfrm>
        </p:grpSpPr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2477F814-289A-42AD-ADEA-BE2C58D18242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9D899338-6FA5-4DBF-9E78-2CECBCE274EC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1C8BDE60-201D-40CF-B952-9301286E6E3F}"/>
              </a:ext>
            </a:extLst>
          </p:cNvPr>
          <p:cNvSpPr/>
          <p:nvPr/>
        </p:nvSpPr>
        <p:spPr>
          <a:xfrm>
            <a:off x="6201239" y="3130913"/>
            <a:ext cx="5850387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快排问题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F2D022-7ADE-42C3-80E5-E3FB6C0480F0}"/>
              </a:ext>
            </a:extLst>
          </p:cNvPr>
          <p:cNvGrpSpPr/>
          <p:nvPr/>
        </p:nvGrpSpPr>
        <p:grpSpPr>
          <a:xfrm>
            <a:off x="5667725" y="4073244"/>
            <a:ext cx="264133" cy="271640"/>
            <a:chOff x="6541454" y="2317292"/>
            <a:chExt cx="730202" cy="611075"/>
          </a:xfrm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E41EE53E-CC05-4DDE-BCA2-34D3F0FFEAF4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BD006B2-E3D3-46BE-9F94-11245EE312D2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58BAFA4F-94B2-4824-85CA-072962FD96F3}"/>
              </a:ext>
            </a:extLst>
          </p:cNvPr>
          <p:cNvSpPr/>
          <p:nvPr/>
        </p:nvSpPr>
        <p:spPr>
          <a:xfrm>
            <a:off x="6229278" y="4049502"/>
            <a:ext cx="3516839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巧用数组下标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9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489437" y="679388"/>
            <a:ext cx="1843700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常见错误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939867" y="767132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DB37C5-9A62-4D5C-ACF5-CBE5218F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0" y="1509429"/>
            <a:ext cx="8496960" cy="43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5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489437" y="679388"/>
            <a:ext cx="1843700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常见错误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939867" y="767132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28B2935-7CAE-4540-A98A-79013F99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30" y="1309596"/>
            <a:ext cx="6346691" cy="21194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4143C2-1C0A-4C5F-9A1A-DF9FDDF54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03"/>
          <a:stretch/>
        </p:blipFill>
        <p:spPr>
          <a:xfrm>
            <a:off x="1656430" y="3653776"/>
            <a:ext cx="4632869" cy="962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B28144-DC0A-497A-A507-FD952042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4"/>
          <a:stretch/>
        </p:blipFill>
        <p:spPr>
          <a:xfrm>
            <a:off x="1656430" y="4403737"/>
            <a:ext cx="5501297" cy="12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489437" y="679388"/>
            <a:ext cx="1843700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常见错误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939867" y="767132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C45B63F-0F3E-4F58-9112-92445AFF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9" y="449177"/>
            <a:ext cx="8663877" cy="59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489437" y="679388"/>
            <a:ext cx="1843700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错误码反馈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939867" y="767132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2B61146-5300-4762-8D3C-55979BB18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5"/>
          <a:stretch/>
        </p:blipFill>
        <p:spPr>
          <a:xfrm>
            <a:off x="604837" y="1238865"/>
            <a:ext cx="10982325" cy="54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489437" y="679388"/>
            <a:ext cx="1843700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Debug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939867" y="767132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853ED11-059C-4919-8F85-7D44CA3B6FD4}"/>
              </a:ext>
            </a:extLst>
          </p:cNvPr>
          <p:cNvSpPr/>
          <p:nvPr/>
        </p:nvSpPr>
        <p:spPr>
          <a:xfrm>
            <a:off x="4795646" y="2257465"/>
            <a:ext cx="2600708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小黄鸭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Debug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法？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4BF687-FBDE-4A21-8362-C858A6FE9AEE}"/>
              </a:ext>
            </a:extLst>
          </p:cNvPr>
          <p:cNvSpPr/>
          <p:nvPr/>
        </p:nvSpPr>
        <p:spPr>
          <a:xfrm>
            <a:off x="4795646" y="3429000"/>
            <a:ext cx="2600708" cy="6081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多用</a:t>
            </a:r>
            <a:r>
              <a:rPr lang="en-US" altLang="zh-CN" sz="3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printf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48125B-B708-4EC1-88A3-D17EA77BA0D9}"/>
              </a:ext>
            </a:extLst>
          </p:cNvPr>
          <p:cNvCxnSpPr/>
          <p:nvPr/>
        </p:nvCxnSpPr>
        <p:spPr>
          <a:xfrm>
            <a:off x="4119716" y="2460181"/>
            <a:ext cx="36674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2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756187" y="111220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844131" y="124482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16921" y="1221953"/>
            <a:ext cx="3829196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进修规划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6179423" y="2232884"/>
            <a:ext cx="3839647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深化理解指针、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malloc()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5629854" y="2320628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52DF0E-A286-4DC1-A8AF-F4AC85C89248}"/>
              </a:ext>
            </a:extLst>
          </p:cNvPr>
          <p:cNvGrpSpPr/>
          <p:nvPr/>
        </p:nvGrpSpPr>
        <p:grpSpPr>
          <a:xfrm>
            <a:off x="5640762" y="3139360"/>
            <a:ext cx="264133" cy="271640"/>
            <a:chOff x="6541454" y="2317292"/>
            <a:chExt cx="730202" cy="611075"/>
          </a:xfrm>
        </p:grpSpPr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2477F814-289A-42AD-ADEA-BE2C58D18242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9D899338-6FA5-4DBF-9E78-2CECBCE274EC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1C8BDE60-201D-40CF-B952-9301286E6E3F}"/>
              </a:ext>
            </a:extLst>
          </p:cNvPr>
          <p:cNvSpPr/>
          <p:nvPr/>
        </p:nvSpPr>
        <p:spPr>
          <a:xfrm>
            <a:off x="6201239" y="3130913"/>
            <a:ext cx="2915717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提升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Debug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能力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F2D022-7ADE-42C3-80E5-E3FB6C0480F0}"/>
              </a:ext>
            </a:extLst>
          </p:cNvPr>
          <p:cNvGrpSpPr/>
          <p:nvPr/>
        </p:nvGrpSpPr>
        <p:grpSpPr>
          <a:xfrm>
            <a:off x="5668801" y="4057949"/>
            <a:ext cx="264133" cy="271640"/>
            <a:chOff x="6541454" y="2317292"/>
            <a:chExt cx="730202" cy="611075"/>
          </a:xfrm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E41EE53E-CC05-4DDE-BCA2-34D3F0FFEAF4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BD006B2-E3D3-46BE-9F94-11245EE312D2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58BAFA4F-94B2-4824-85CA-072962FD96F3}"/>
              </a:ext>
            </a:extLst>
          </p:cNvPr>
          <p:cNvSpPr/>
          <p:nvPr/>
        </p:nvSpPr>
        <p:spPr>
          <a:xfrm>
            <a:off x="6229278" y="4049502"/>
            <a:ext cx="3516839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探索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VScode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插件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4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5BE1AD-01EE-419C-83B7-63C68F2F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47" y="598231"/>
            <a:ext cx="4671705" cy="5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7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1154940">
            <a:off x="2159322" y="395383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476092" y="2600819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/>
          <a:srcRect t="24590"/>
          <a:stretch>
            <a:fillRect/>
          </a:stretch>
        </p:blipFill>
        <p:spPr>
          <a:xfrm>
            <a:off x="1045835" y="173447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4C039B-D3EB-4051-BC3E-75D135F1B4D3}"/>
              </a:ext>
            </a:extLst>
          </p:cNvPr>
          <p:cNvSpPr txBox="1"/>
          <p:nvPr/>
        </p:nvSpPr>
        <p:spPr>
          <a:xfrm rot="287004">
            <a:off x="3184859" y="318669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BFF551-EB1D-4A50-9C16-278C401C0E84}"/>
              </a:ext>
            </a:extLst>
          </p:cNvPr>
          <p:cNvSpPr txBox="1"/>
          <p:nvPr/>
        </p:nvSpPr>
        <p:spPr>
          <a:xfrm rot="21239145">
            <a:off x="4339129" y="3913858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EED590-420B-41F6-A369-E582085477A5}"/>
              </a:ext>
            </a:extLst>
          </p:cNvPr>
          <p:cNvSpPr txBox="1"/>
          <p:nvPr/>
        </p:nvSpPr>
        <p:spPr>
          <a:xfrm rot="705805">
            <a:off x="5281952" y="3020886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3A6A87-B7C6-4EEE-B3C0-C9E30EECDF34}"/>
              </a:ext>
            </a:extLst>
          </p:cNvPr>
          <p:cNvSpPr txBox="1"/>
          <p:nvPr/>
        </p:nvSpPr>
        <p:spPr>
          <a:xfrm rot="20900507">
            <a:off x="1970615" y="222978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A20DA2-418E-44CB-8C8B-74D186A25653}"/>
              </a:ext>
            </a:extLst>
          </p:cNvPr>
          <p:cNvSpPr txBox="1"/>
          <p:nvPr/>
        </p:nvSpPr>
        <p:spPr>
          <a:xfrm rot="21154940">
            <a:off x="6261735" y="535516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026B65-CD20-4EB5-B456-06A7E129C337}"/>
              </a:ext>
            </a:extLst>
          </p:cNvPr>
          <p:cNvCxnSpPr/>
          <p:nvPr/>
        </p:nvCxnSpPr>
        <p:spPr>
          <a:xfrm flipH="1">
            <a:off x="5578505" y="4002154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05913EC-077C-47AA-BE81-9B4D6B31E0B4}"/>
              </a:ext>
            </a:extLst>
          </p:cNvPr>
          <p:cNvSpPr txBox="1"/>
          <p:nvPr/>
        </p:nvSpPr>
        <p:spPr>
          <a:xfrm rot="287004">
            <a:off x="7287272" y="458803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5A369F-E616-4E4A-B0FF-F3D36575934A}"/>
              </a:ext>
            </a:extLst>
          </p:cNvPr>
          <p:cNvSpPr txBox="1"/>
          <p:nvPr/>
        </p:nvSpPr>
        <p:spPr>
          <a:xfrm rot="21239145">
            <a:off x="8441542" y="5315193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1ADCD9-C5B8-4D6C-8039-EF4D007CEB9A}"/>
              </a:ext>
            </a:extLst>
          </p:cNvPr>
          <p:cNvSpPr txBox="1"/>
          <p:nvPr/>
        </p:nvSpPr>
        <p:spPr>
          <a:xfrm rot="705805">
            <a:off x="9384365" y="4422221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EF9E2C-C89E-40BA-914D-B44AB0894E8A}"/>
              </a:ext>
            </a:extLst>
          </p:cNvPr>
          <p:cNvSpPr txBox="1"/>
          <p:nvPr/>
        </p:nvSpPr>
        <p:spPr>
          <a:xfrm rot="20900507">
            <a:off x="6073028" y="363111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A2123DB-3C9D-4AC8-BC5E-ABA6C4500C0A}"/>
              </a:ext>
            </a:extLst>
          </p:cNvPr>
          <p:cNvSpPr txBox="1"/>
          <p:nvPr/>
        </p:nvSpPr>
        <p:spPr>
          <a:xfrm rot="21154940">
            <a:off x="2159322" y="395383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BA1BC68-F652-4FD9-94E6-E38F5ED62690}"/>
              </a:ext>
            </a:extLst>
          </p:cNvPr>
          <p:cNvSpPr txBox="1"/>
          <p:nvPr/>
        </p:nvSpPr>
        <p:spPr>
          <a:xfrm rot="21078797">
            <a:off x="5095544" y="4572878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825EAB-2D9C-480E-BE1A-3337A71C5E29}"/>
              </a:ext>
            </a:extLst>
          </p:cNvPr>
          <p:cNvSpPr txBox="1"/>
          <p:nvPr/>
        </p:nvSpPr>
        <p:spPr>
          <a:xfrm>
            <a:off x="3534850" y="453690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58A16A8-664C-4886-A06A-0390BA91A1FA}"/>
              </a:ext>
            </a:extLst>
          </p:cNvPr>
          <p:cNvSpPr txBox="1"/>
          <p:nvPr/>
        </p:nvSpPr>
        <p:spPr>
          <a:xfrm rot="287004">
            <a:off x="3337259" y="333909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C092FE7-FA5D-4D74-8D92-D7447256AF0B}"/>
              </a:ext>
            </a:extLst>
          </p:cNvPr>
          <p:cNvSpPr txBox="1"/>
          <p:nvPr/>
        </p:nvSpPr>
        <p:spPr>
          <a:xfrm rot="21154940">
            <a:off x="4518462" y="373447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21A1C39-120B-4BDD-841A-AEF5CBEF0E38}"/>
              </a:ext>
            </a:extLst>
          </p:cNvPr>
          <p:cNvSpPr txBox="1"/>
          <p:nvPr/>
        </p:nvSpPr>
        <p:spPr>
          <a:xfrm rot="287004">
            <a:off x="5543999" y="296733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AE48363-FDF2-4F58-947E-DE5B3904F767}"/>
              </a:ext>
            </a:extLst>
          </p:cNvPr>
          <p:cNvSpPr txBox="1"/>
          <p:nvPr/>
        </p:nvSpPr>
        <p:spPr>
          <a:xfrm rot="808688">
            <a:off x="6074101" y="3669004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4F3C79-3EF8-4008-AE80-CDA61DCA9ED5}"/>
              </a:ext>
            </a:extLst>
          </p:cNvPr>
          <p:cNvSpPr txBox="1"/>
          <p:nvPr/>
        </p:nvSpPr>
        <p:spPr>
          <a:xfrm rot="732545">
            <a:off x="9010323" y="4288052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3B7B7E-4591-4C51-B878-216033918BFD}"/>
              </a:ext>
            </a:extLst>
          </p:cNvPr>
          <p:cNvSpPr txBox="1"/>
          <p:nvPr/>
        </p:nvSpPr>
        <p:spPr>
          <a:xfrm rot="1253748">
            <a:off x="7449629" y="4252081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06E5ADC-3A3B-4AB5-9D0F-888AEBA2EF2F}"/>
              </a:ext>
            </a:extLst>
          </p:cNvPr>
          <p:cNvSpPr txBox="1"/>
          <p:nvPr/>
        </p:nvSpPr>
        <p:spPr>
          <a:xfrm rot="1540752">
            <a:off x="7252038" y="305426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0B1A63-1B52-411D-B9A9-E8C3AD1BF868}"/>
              </a:ext>
            </a:extLst>
          </p:cNvPr>
          <p:cNvSpPr txBox="1"/>
          <p:nvPr/>
        </p:nvSpPr>
        <p:spPr>
          <a:xfrm rot="808688">
            <a:off x="8433241" y="3449644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647246E-176C-4EC8-954F-334AC489D9FD}"/>
              </a:ext>
            </a:extLst>
          </p:cNvPr>
          <p:cNvSpPr txBox="1"/>
          <p:nvPr/>
        </p:nvSpPr>
        <p:spPr>
          <a:xfrm rot="1540752">
            <a:off x="9458778" y="268250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22FC156-0954-45F1-809B-ED1E00A9476F}"/>
              </a:ext>
            </a:extLst>
          </p:cNvPr>
          <p:cNvSpPr txBox="1"/>
          <p:nvPr/>
        </p:nvSpPr>
        <p:spPr>
          <a:xfrm rot="19576578">
            <a:off x="447585" y="1773826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54AF7BA-AE34-49FA-86DE-EC0C76912C98}"/>
              </a:ext>
            </a:extLst>
          </p:cNvPr>
          <p:cNvSpPr txBox="1"/>
          <p:nvPr/>
        </p:nvSpPr>
        <p:spPr>
          <a:xfrm rot="19500435">
            <a:off x="3364429" y="268250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DF43BF9-E452-4C56-A8F3-5EF84F81AA6E}"/>
              </a:ext>
            </a:extLst>
          </p:cNvPr>
          <p:cNvSpPr txBox="1"/>
          <p:nvPr/>
        </p:nvSpPr>
        <p:spPr>
          <a:xfrm rot="20021638">
            <a:off x="1823113" y="2356903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4BE583B-628A-4A1D-856A-423324709D3B}"/>
              </a:ext>
            </a:extLst>
          </p:cNvPr>
          <p:cNvSpPr txBox="1"/>
          <p:nvPr/>
        </p:nvSpPr>
        <p:spPr>
          <a:xfrm rot="20308642">
            <a:off x="1625522" y="1159091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902FD4C-EA6C-4F20-B1DA-D702240EF4A1}"/>
              </a:ext>
            </a:extLst>
          </p:cNvPr>
          <p:cNvSpPr txBox="1"/>
          <p:nvPr/>
        </p:nvSpPr>
        <p:spPr>
          <a:xfrm rot="19576578">
            <a:off x="2806725" y="1554466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82ABF50-1177-4D5D-9B7A-04A354ED9B6A}"/>
              </a:ext>
            </a:extLst>
          </p:cNvPr>
          <p:cNvSpPr txBox="1"/>
          <p:nvPr/>
        </p:nvSpPr>
        <p:spPr>
          <a:xfrm rot="20308642">
            <a:off x="3832262" y="787331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2F13F6F-A732-4E0E-B67D-B92A5E7D55DD}"/>
              </a:ext>
            </a:extLst>
          </p:cNvPr>
          <p:cNvSpPr txBox="1"/>
          <p:nvPr/>
        </p:nvSpPr>
        <p:spPr>
          <a:xfrm rot="21154940">
            <a:off x="108388" y="493521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CA72A6B-2800-48CE-B099-A530438BFFE0}"/>
              </a:ext>
            </a:extLst>
          </p:cNvPr>
          <p:cNvSpPr txBox="1"/>
          <p:nvPr/>
        </p:nvSpPr>
        <p:spPr>
          <a:xfrm rot="21078797">
            <a:off x="3044610" y="5554258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DD2374-723D-47C3-A4E8-74E8B360F7DC}"/>
              </a:ext>
            </a:extLst>
          </p:cNvPr>
          <p:cNvSpPr txBox="1"/>
          <p:nvPr/>
        </p:nvSpPr>
        <p:spPr>
          <a:xfrm>
            <a:off x="1483916" y="551828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2F13BEA-BC24-4C1C-8038-928DDE17AD58}"/>
              </a:ext>
            </a:extLst>
          </p:cNvPr>
          <p:cNvSpPr txBox="1"/>
          <p:nvPr/>
        </p:nvSpPr>
        <p:spPr>
          <a:xfrm rot="287004">
            <a:off x="1286325" y="432047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AD2ABCE-2A53-41DF-8A8A-768F37097FA1}"/>
              </a:ext>
            </a:extLst>
          </p:cNvPr>
          <p:cNvSpPr txBox="1"/>
          <p:nvPr/>
        </p:nvSpPr>
        <p:spPr>
          <a:xfrm rot="21154940">
            <a:off x="2467528" y="471585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D004A8E-FE73-4401-9F9C-BEC071F83B6A}"/>
              </a:ext>
            </a:extLst>
          </p:cNvPr>
          <p:cNvSpPr txBox="1"/>
          <p:nvPr/>
        </p:nvSpPr>
        <p:spPr>
          <a:xfrm rot="287004">
            <a:off x="3493065" y="394871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F13C026-E436-43A6-BD2D-FF741988B916}"/>
              </a:ext>
            </a:extLst>
          </p:cNvPr>
          <p:cNvSpPr txBox="1"/>
          <p:nvPr/>
        </p:nvSpPr>
        <p:spPr>
          <a:xfrm rot="20173667">
            <a:off x="4318743" y="1737123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9407B77-15FD-4B15-ABB6-B17C435F5206}"/>
              </a:ext>
            </a:extLst>
          </p:cNvPr>
          <p:cNvSpPr txBox="1"/>
          <p:nvPr/>
        </p:nvSpPr>
        <p:spPr>
          <a:xfrm rot="20097524">
            <a:off x="7254965" y="2356171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7FE3570-F4E5-42BD-BC4C-9D43C60C1E63}"/>
              </a:ext>
            </a:extLst>
          </p:cNvPr>
          <p:cNvSpPr txBox="1"/>
          <p:nvPr/>
        </p:nvSpPr>
        <p:spPr>
          <a:xfrm rot="20618727">
            <a:off x="5694271" y="232020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AE25251-300B-4E3F-A837-88CD9EA0EAF5}"/>
              </a:ext>
            </a:extLst>
          </p:cNvPr>
          <p:cNvSpPr txBox="1"/>
          <p:nvPr/>
        </p:nvSpPr>
        <p:spPr>
          <a:xfrm rot="20905731">
            <a:off x="5496680" y="1122388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B45B666-C7B9-4C85-BBDD-C5E226509B61}"/>
              </a:ext>
            </a:extLst>
          </p:cNvPr>
          <p:cNvSpPr txBox="1"/>
          <p:nvPr/>
        </p:nvSpPr>
        <p:spPr>
          <a:xfrm rot="20173667">
            <a:off x="6677883" y="1517763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B2B0B4B-44D3-4DBA-889D-7A01A19B2807}"/>
              </a:ext>
            </a:extLst>
          </p:cNvPr>
          <p:cNvSpPr txBox="1"/>
          <p:nvPr/>
        </p:nvSpPr>
        <p:spPr>
          <a:xfrm rot="20905731">
            <a:off x="7703420" y="750628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88D51F8-5CAD-45D6-979B-017D40D2D150}"/>
              </a:ext>
            </a:extLst>
          </p:cNvPr>
          <p:cNvSpPr txBox="1"/>
          <p:nvPr/>
        </p:nvSpPr>
        <p:spPr>
          <a:xfrm rot="21154940">
            <a:off x="7119866" y="493520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FEA87B-A60B-48F6-8645-1F4FCC3B216C}"/>
              </a:ext>
            </a:extLst>
          </p:cNvPr>
          <p:cNvSpPr txBox="1"/>
          <p:nvPr/>
        </p:nvSpPr>
        <p:spPr>
          <a:xfrm rot="21078797">
            <a:off x="10056088" y="555425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7552E6A-41A6-4090-89C9-7FE5735F3EF6}"/>
              </a:ext>
            </a:extLst>
          </p:cNvPr>
          <p:cNvSpPr txBox="1"/>
          <p:nvPr/>
        </p:nvSpPr>
        <p:spPr>
          <a:xfrm>
            <a:off x="8495394" y="5518286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A1C48EE-7096-42A1-BE6E-EFA47C73EDB7}"/>
              </a:ext>
            </a:extLst>
          </p:cNvPr>
          <p:cNvSpPr txBox="1"/>
          <p:nvPr/>
        </p:nvSpPr>
        <p:spPr>
          <a:xfrm rot="287004">
            <a:off x="8297803" y="4320474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2384755-3DAA-4501-8158-5C77CCDDB68A}"/>
              </a:ext>
            </a:extLst>
          </p:cNvPr>
          <p:cNvSpPr txBox="1"/>
          <p:nvPr/>
        </p:nvSpPr>
        <p:spPr>
          <a:xfrm rot="21154940">
            <a:off x="9479006" y="471584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9465BB6-3951-4DA6-B535-471F8D6C681B}"/>
              </a:ext>
            </a:extLst>
          </p:cNvPr>
          <p:cNvSpPr txBox="1"/>
          <p:nvPr/>
        </p:nvSpPr>
        <p:spPr>
          <a:xfrm rot="287004">
            <a:off x="10504543" y="3948714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197B67A-8654-42C1-9899-CB8553CDB482}"/>
              </a:ext>
            </a:extLst>
          </p:cNvPr>
          <p:cNvSpPr txBox="1"/>
          <p:nvPr/>
        </p:nvSpPr>
        <p:spPr>
          <a:xfrm rot="21154940">
            <a:off x="3652544" y="4970672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69BD96E-B69B-4C2B-A71F-5639AB2F43DF}"/>
              </a:ext>
            </a:extLst>
          </p:cNvPr>
          <p:cNvSpPr txBox="1"/>
          <p:nvPr/>
        </p:nvSpPr>
        <p:spPr>
          <a:xfrm rot="21078797">
            <a:off x="6588766" y="558972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9C4010D-2E4A-466A-B752-C897B54C5299}"/>
              </a:ext>
            </a:extLst>
          </p:cNvPr>
          <p:cNvSpPr txBox="1"/>
          <p:nvPr/>
        </p:nvSpPr>
        <p:spPr>
          <a:xfrm>
            <a:off x="5028072" y="555374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1DE6DED-E9BD-4873-9092-0BC8DD62595D}"/>
              </a:ext>
            </a:extLst>
          </p:cNvPr>
          <p:cNvSpPr txBox="1"/>
          <p:nvPr/>
        </p:nvSpPr>
        <p:spPr>
          <a:xfrm rot="287004">
            <a:off x="4830481" y="435593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87B79D3-5EAB-4075-9589-FF173F3F6021}"/>
              </a:ext>
            </a:extLst>
          </p:cNvPr>
          <p:cNvSpPr txBox="1"/>
          <p:nvPr/>
        </p:nvSpPr>
        <p:spPr>
          <a:xfrm rot="21154940">
            <a:off x="6011684" y="4751312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4489846-D4E9-4186-B624-8C0DD3C642ED}"/>
              </a:ext>
            </a:extLst>
          </p:cNvPr>
          <p:cNvSpPr txBox="1"/>
          <p:nvPr/>
        </p:nvSpPr>
        <p:spPr>
          <a:xfrm rot="287004">
            <a:off x="7037221" y="398417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0FB194D-A6C8-4954-B1A7-BA9F1E0801CB}"/>
              </a:ext>
            </a:extLst>
          </p:cNvPr>
          <p:cNvSpPr txBox="1"/>
          <p:nvPr/>
        </p:nvSpPr>
        <p:spPr>
          <a:xfrm rot="21154940">
            <a:off x="6972279" y="1019592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0EF9531-BC20-4D16-8515-13B2A5EC8983}"/>
              </a:ext>
            </a:extLst>
          </p:cNvPr>
          <p:cNvSpPr txBox="1"/>
          <p:nvPr/>
        </p:nvSpPr>
        <p:spPr>
          <a:xfrm rot="21078797">
            <a:off x="9908501" y="163864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07DB4F9-5F34-43D4-A675-8493BBD853CA}"/>
              </a:ext>
            </a:extLst>
          </p:cNvPr>
          <p:cNvSpPr txBox="1"/>
          <p:nvPr/>
        </p:nvSpPr>
        <p:spPr>
          <a:xfrm>
            <a:off x="8347807" y="160266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D18F1AB-6847-4659-9527-3765B2D55C13}"/>
              </a:ext>
            </a:extLst>
          </p:cNvPr>
          <p:cNvSpPr txBox="1"/>
          <p:nvPr/>
        </p:nvSpPr>
        <p:spPr>
          <a:xfrm rot="287004">
            <a:off x="8150216" y="40485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82D4DB8-3E8E-4C35-AEF0-BBC8837E3B86}"/>
              </a:ext>
            </a:extLst>
          </p:cNvPr>
          <p:cNvSpPr txBox="1"/>
          <p:nvPr/>
        </p:nvSpPr>
        <p:spPr>
          <a:xfrm rot="21154940">
            <a:off x="9331419" y="800232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C2FDE70-C996-460F-80A1-72871B495908}"/>
              </a:ext>
            </a:extLst>
          </p:cNvPr>
          <p:cNvSpPr txBox="1"/>
          <p:nvPr/>
        </p:nvSpPr>
        <p:spPr>
          <a:xfrm rot="287004">
            <a:off x="10356956" y="3309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93C7581-8417-4168-97D8-BBA7AFF507F0}"/>
              </a:ext>
            </a:extLst>
          </p:cNvPr>
          <p:cNvSpPr txBox="1"/>
          <p:nvPr/>
        </p:nvSpPr>
        <p:spPr>
          <a:xfrm rot="21154940">
            <a:off x="1418305" y="84326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5B12717-38C7-477A-8189-01B748A2E157}"/>
              </a:ext>
            </a:extLst>
          </p:cNvPr>
          <p:cNvSpPr txBox="1"/>
          <p:nvPr/>
        </p:nvSpPr>
        <p:spPr>
          <a:xfrm rot="21078797">
            <a:off x="4354527" y="1462308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6E0B72-7AA3-49CB-8D75-70CE4AD63B86}"/>
              </a:ext>
            </a:extLst>
          </p:cNvPr>
          <p:cNvSpPr txBox="1"/>
          <p:nvPr/>
        </p:nvSpPr>
        <p:spPr>
          <a:xfrm>
            <a:off x="2793833" y="1426337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DEDA719-71DE-4632-AD94-86360B063E58}"/>
              </a:ext>
            </a:extLst>
          </p:cNvPr>
          <p:cNvSpPr txBox="1"/>
          <p:nvPr/>
        </p:nvSpPr>
        <p:spPr>
          <a:xfrm rot="287004">
            <a:off x="2596242" y="22852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38F8F6E-8428-4742-9E09-03CA18D4752A}"/>
              </a:ext>
            </a:extLst>
          </p:cNvPr>
          <p:cNvSpPr txBox="1"/>
          <p:nvPr/>
        </p:nvSpPr>
        <p:spPr>
          <a:xfrm rot="21154940">
            <a:off x="3777445" y="623900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BC3869A-D542-412E-8C4D-08EBFE129B94}"/>
              </a:ext>
            </a:extLst>
          </p:cNvPr>
          <p:cNvSpPr txBox="1"/>
          <p:nvPr/>
        </p:nvSpPr>
        <p:spPr>
          <a:xfrm rot="287004">
            <a:off x="4802982" y="-143235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D1A1D75-7F26-43EC-BCC5-144D51CA1D71}"/>
              </a:ext>
            </a:extLst>
          </p:cNvPr>
          <p:cNvSpPr txBox="1"/>
          <p:nvPr/>
        </p:nvSpPr>
        <p:spPr>
          <a:xfrm rot="21154940">
            <a:off x="1210807" y="3036021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39BD94A-01FF-46B1-B1D8-1FC24A40A43C}"/>
              </a:ext>
            </a:extLst>
          </p:cNvPr>
          <p:cNvSpPr txBox="1"/>
          <p:nvPr/>
        </p:nvSpPr>
        <p:spPr>
          <a:xfrm rot="21078797">
            <a:off x="4147029" y="3655069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B0FCCB9-3800-45BC-A719-47100A8C7FD3}"/>
              </a:ext>
            </a:extLst>
          </p:cNvPr>
          <p:cNvSpPr txBox="1"/>
          <p:nvPr/>
        </p:nvSpPr>
        <p:spPr>
          <a:xfrm>
            <a:off x="2586335" y="3619098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11E472B-8C48-4AF5-A796-94446CC1E33F}"/>
              </a:ext>
            </a:extLst>
          </p:cNvPr>
          <p:cNvSpPr txBox="1"/>
          <p:nvPr/>
        </p:nvSpPr>
        <p:spPr>
          <a:xfrm rot="287004">
            <a:off x="2388744" y="2421286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7F0E922F-E421-4169-9F3C-F59338DF6284}"/>
              </a:ext>
            </a:extLst>
          </p:cNvPr>
          <p:cNvSpPr txBox="1"/>
          <p:nvPr/>
        </p:nvSpPr>
        <p:spPr>
          <a:xfrm rot="21154940">
            <a:off x="3569947" y="2816661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A12C57D-0B49-4636-99F8-336BA709E183}"/>
              </a:ext>
            </a:extLst>
          </p:cNvPr>
          <p:cNvSpPr txBox="1"/>
          <p:nvPr/>
        </p:nvSpPr>
        <p:spPr>
          <a:xfrm rot="287004">
            <a:off x="4595484" y="2049526"/>
            <a:ext cx="148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5400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80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7385449" y="6046347"/>
            <a:ext cx="3839647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备注“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2171/2173+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姓名”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6835880" y="6134091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3B0B0829-0CBB-4612-A3DD-C4167D8C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0" y="2165385"/>
            <a:ext cx="3200400" cy="25241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7682CE6-A4A3-4A61-BEA6-FBC038B26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5" t="4444" r="8586"/>
          <a:stretch/>
        </p:blipFill>
        <p:spPr>
          <a:xfrm>
            <a:off x="6986882" y="406221"/>
            <a:ext cx="3976696" cy="53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5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2565" y="1167219"/>
            <a:ext cx="4506869" cy="4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532438" y="2974975"/>
            <a:ext cx="489079" cy="1562381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32767" y="2973442"/>
            <a:ext cx="490748" cy="1562381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9227" y="1170557"/>
            <a:ext cx="4513546" cy="451688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4992" y="2147213"/>
            <a:ext cx="3745288" cy="1973709"/>
            <a:chOff x="8315182" y="3708614"/>
            <a:chExt cx="3745288" cy="1973709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392" y="3708614"/>
              <a:ext cx="1204944" cy="693384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200">
                <a:solidFill>
                  <a:schemeClr val="bg2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5182" y="4974437"/>
              <a:ext cx="3745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感谢聆听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3313" y="4794613"/>
              <a:ext cx="2569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5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2423803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E28C3848-6B0A-4583-B985-211C2492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71" y="1659346"/>
            <a:ext cx="4320568" cy="31977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DF165F-F261-44E9-B9DC-EE7903B8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61" y="1659345"/>
            <a:ext cx="4574416" cy="319778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89EBE48-3C1E-4564-A475-1FCDB4AF9BD8}"/>
              </a:ext>
            </a:extLst>
          </p:cNvPr>
          <p:cNvSpPr/>
          <p:nvPr/>
        </p:nvSpPr>
        <p:spPr>
          <a:xfrm>
            <a:off x="3365545" y="5369312"/>
            <a:ext cx="6778431" cy="92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函数的变量是“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临时变量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”，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随函数的调用而产生，随函数的返回而消亡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1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2423803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89EBE48-3C1E-4564-A475-1FCDB4AF9BD8}"/>
              </a:ext>
            </a:extLst>
          </p:cNvPr>
          <p:cNvSpPr/>
          <p:nvPr/>
        </p:nvSpPr>
        <p:spPr>
          <a:xfrm>
            <a:off x="3466781" y="5444356"/>
            <a:ext cx="6778431" cy="92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函数的变量是“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临时变量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”，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随函数的调用而产生，随函数的返回而消亡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D6ABB1-34A7-4361-8435-918B2DFEB846}"/>
              </a:ext>
            </a:extLst>
          </p:cNvPr>
          <p:cNvSpPr/>
          <p:nvPr/>
        </p:nvSpPr>
        <p:spPr>
          <a:xfrm>
            <a:off x="1966452" y="1297857"/>
            <a:ext cx="8259096" cy="392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1BC20B-9559-4858-AC83-7CBF402B8E73}"/>
              </a:ext>
            </a:extLst>
          </p:cNvPr>
          <p:cNvSpPr/>
          <p:nvPr/>
        </p:nvSpPr>
        <p:spPr>
          <a:xfrm>
            <a:off x="2467897" y="1740310"/>
            <a:ext cx="3146322" cy="30774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AF1942-1CDD-4872-ADAA-D10A0E544A1D}"/>
              </a:ext>
            </a:extLst>
          </p:cNvPr>
          <p:cNvSpPr txBox="1"/>
          <p:nvPr/>
        </p:nvSpPr>
        <p:spPr>
          <a:xfrm>
            <a:off x="2741196" y="1818068"/>
            <a:ext cx="174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</a:rPr>
              <a:t>main()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3F6E1-01BA-48A5-992F-CD953346A79E}"/>
              </a:ext>
            </a:extLst>
          </p:cNvPr>
          <p:cNvSpPr/>
          <p:nvPr/>
        </p:nvSpPr>
        <p:spPr>
          <a:xfrm>
            <a:off x="6318228" y="1740310"/>
            <a:ext cx="3146322" cy="3077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FBE58E-060F-4EB7-8E7D-F56764069CAC}"/>
              </a:ext>
            </a:extLst>
          </p:cNvPr>
          <p:cNvSpPr txBox="1"/>
          <p:nvPr/>
        </p:nvSpPr>
        <p:spPr>
          <a:xfrm>
            <a:off x="6754759" y="1818068"/>
            <a:ext cx="204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swap()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35599A-F334-4B54-9449-4913E4DBB063}"/>
              </a:ext>
            </a:extLst>
          </p:cNvPr>
          <p:cNvSpPr/>
          <p:nvPr/>
        </p:nvSpPr>
        <p:spPr>
          <a:xfrm>
            <a:off x="2941803" y="2757480"/>
            <a:ext cx="203527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B8E65C-3EE1-4421-A73A-D02A5BEFC434}"/>
              </a:ext>
            </a:extLst>
          </p:cNvPr>
          <p:cNvCxnSpPr/>
          <p:nvPr/>
        </p:nvCxnSpPr>
        <p:spPr>
          <a:xfrm>
            <a:off x="3979106" y="2757480"/>
            <a:ext cx="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04D97B9-D82D-48E1-841B-633F5A04A334}"/>
              </a:ext>
            </a:extLst>
          </p:cNvPr>
          <p:cNvSpPr txBox="1"/>
          <p:nvPr/>
        </p:nvSpPr>
        <p:spPr>
          <a:xfrm>
            <a:off x="3153396" y="2800670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&amp;a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E5115E-063D-430E-8292-BB8DB2D4515F}"/>
              </a:ext>
            </a:extLst>
          </p:cNvPr>
          <p:cNvSpPr txBox="1"/>
          <p:nvPr/>
        </p:nvSpPr>
        <p:spPr>
          <a:xfrm>
            <a:off x="4268959" y="2768489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a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7A9C29-FBD3-457B-BF3F-6650834260C7}"/>
              </a:ext>
            </a:extLst>
          </p:cNvPr>
          <p:cNvSpPr/>
          <p:nvPr/>
        </p:nvSpPr>
        <p:spPr>
          <a:xfrm>
            <a:off x="2941803" y="3609615"/>
            <a:ext cx="203527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A5E8B6D-C5C6-4CB4-9F28-269D923E6FDB}"/>
              </a:ext>
            </a:extLst>
          </p:cNvPr>
          <p:cNvCxnSpPr/>
          <p:nvPr/>
        </p:nvCxnSpPr>
        <p:spPr>
          <a:xfrm>
            <a:off x="3979106" y="3609615"/>
            <a:ext cx="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B7685C7-CF61-400A-A37F-8075B93B0834}"/>
              </a:ext>
            </a:extLst>
          </p:cNvPr>
          <p:cNvSpPr txBox="1"/>
          <p:nvPr/>
        </p:nvSpPr>
        <p:spPr>
          <a:xfrm>
            <a:off x="3153396" y="3652805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&amp;b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BC6E20-B02D-4C94-8CC9-B8539712572D}"/>
              </a:ext>
            </a:extLst>
          </p:cNvPr>
          <p:cNvSpPr txBox="1"/>
          <p:nvPr/>
        </p:nvSpPr>
        <p:spPr>
          <a:xfrm>
            <a:off x="4268959" y="3620624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b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5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2423803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89EBE48-3C1E-4564-A475-1FCDB4AF9BD8}"/>
              </a:ext>
            </a:extLst>
          </p:cNvPr>
          <p:cNvSpPr/>
          <p:nvPr/>
        </p:nvSpPr>
        <p:spPr>
          <a:xfrm>
            <a:off x="3466781" y="5444356"/>
            <a:ext cx="6778431" cy="92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函数的变量是“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临时变量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”，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随函数的调用而产生，随函数的返回而消亡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A3282-A124-4433-8261-0C02774E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34" y="1551337"/>
            <a:ext cx="5757172" cy="33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7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2423803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89EBE48-3C1E-4564-A475-1FCDB4AF9BD8}"/>
              </a:ext>
            </a:extLst>
          </p:cNvPr>
          <p:cNvSpPr/>
          <p:nvPr/>
        </p:nvSpPr>
        <p:spPr>
          <a:xfrm>
            <a:off x="4214034" y="1678867"/>
            <a:ext cx="3763931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函数的本质是传递“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1A4342-C314-4779-A5B1-AAB9EC30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83" y="2760136"/>
            <a:ext cx="4426459" cy="29711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6F62CA-C026-403F-B059-CE28F84CD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70"/>
          <a:stretch/>
        </p:blipFill>
        <p:spPr>
          <a:xfrm>
            <a:off x="6296669" y="2760136"/>
            <a:ext cx="4182398" cy="29711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D83C500-B771-40FC-A0DD-10B96BF63D02}"/>
              </a:ext>
            </a:extLst>
          </p:cNvPr>
          <p:cNvSpPr/>
          <p:nvPr/>
        </p:nvSpPr>
        <p:spPr>
          <a:xfrm>
            <a:off x="1301283" y="2760136"/>
            <a:ext cx="753778" cy="52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CCDA3F-2297-4141-9893-8DE6E6944CC6}"/>
              </a:ext>
            </a:extLst>
          </p:cNvPr>
          <p:cNvSpPr/>
          <p:nvPr/>
        </p:nvSpPr>
        <p:spPr>
          <a:xfrm>
            <a:off x="6296669" y="2760135"/>
            <a:ext cx="893840" cy="52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945D1A-CCC8-413A-89FC-631DBE357DCE}"/>
              </a:ext>
            </a:extLst>
          </p:cNvPr>
          <p:cNvSpPr/>
          <p:nvPr/>
        </p:nvSpPr>
        <p:spPr>
          <a:xfrm>
            <a:off x="2456574" y="2760135"/>
            <a:ext cx="753778" cy="52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2E38E6-7A20-4027-827A-D3CD966F641C}"/>
              </a:ext>
            </a:extLst>
          </p:cNvPr>
          <p:cNvSpPr/>
          <p:nvPr/>
        </p:nvSpPr>
        <p:spPr>
          <a:xfrm>
            <a:off x="3510696" y="2760135"/>
            <a:ext cx="753778" cy="52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3652A8-7D97-456E-98C9-322C5715B58C}"/>
              </a:ext>
            </a:extLst>
          </p:cNvPr>
          <p:cNvSpPr/>
          <p:nvPr/>
        </p:nvSpPr>
        <p:spPr>
          <a:xfrm>
            <a:off x="7541796" y="2760135"/>
            <a:ext cx="893840" cy="52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11DD49-CABB-43C6-8B1B-58209D025446}"/>
              </a:ext>
            </a:extLst>
          </p:cNvPr>
          <p:cNvSpPr/>
          <p:nvPr/>
        </p:nvSpPr>
        <p:spPr>
          <a:xfrm>
            <a:off x="8819548" y="2760135"/>
            <a:ext cx="893840" cy="52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1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2423803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89EBE48-3C1E-4564-A475-1FCDB4AF9BD8}"/>
              </a:ext>
            </a:extLst>
          </p:cNvPr>
          <p:cNvSpPr/>
          <p:nvPr/>
        </p:nvSpPr>
        <p:spPr>
          <a:xfrm>
            <a:off x="4214034" y="5402164"/>
            <a:ext cx="3763931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外部传入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指针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，内部改变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B5E6EA-CBEF-4616-A470-A3FDE34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90" y="1608172"/>
            <a:ext cx="5269020" cy="33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FC49E6A-6000-4175-9E73-082604035B70}"/>
              </a:ext>
            </a:extLst>
          </p:cNvPr>
          <p:cNvSpPr/>
          <p:nvPr/>
        </p:nvSpPr>
        <p:spPr>
          <a:xfrm>
            <a:off x="1371449" y="649890"/>
            <a:ext cx="2423803" cy="405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函数传参问题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6AF602-CAA3-4577-928A-01F92A2CD7E0}"/>
              </a:ext>
            </a:extLst>
          </p:cNvPr>
          <p:cNvGrpSpPr/>
          <p:nvPr/>
        </p:nvGrpSpPr>
        <p:grpSpPr>
          <a:xfrm>
            <a:off x="821880" y="737634"/>
            <a:ext cx="264133" cy="271640"/>
            <a:chOff x="6541454" y="2317292"/>
            <a:chExt cx="730202" cy="611075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B52DAB81-AE7F-4CFD-9823-9A7287E588F1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D5BF5AC-7616-4A83-AF49-72E175C59C43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89EBE48-3C1E-4564-A475-1FCDB4AF9BD8}"/>
              </a:ext>
            </a:extLst>
          </p:cNvPr>
          <p:cNvSpPr/>
          <p:nvPr/>
        </p:nvSpPr>
        <p:spPr>
          <a:xfrm>
            <a:off x="3466781" y="5444356"/>
            <a:ext cx="6778431" cy="92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函数的变量是“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临时变量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”，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81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随函数的调用而产生，随函数的返回而消亡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D6ABB1-34A7-4361-8435-918B2DFEB846}"/>
              </a:ext>
            </a:extLst>
          </p:cNvPr>
          <p:cNvSpPr/>
          <p:nvPr/>
        </p:nvSpPr>
        <p:spPr>
          <a:xfrm>
            <a:off x="1966452" y="1297857"/>
            <a:ext cx="8259096" cy="392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1BC20B-9559-4858-AC83-7CBF402B8E73}"/>
              </a:ext>
            </a:extLst>
          </p:cNvPr>
          <p:cNvSpPr/>
          <p:nvPr/>
        </p:nvSpPr>
        <p:spPr>
          <a:xfrm>
            <a:off x="2467897" y="1740310"/>
            <a:ext cx="3146322" cy="30774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AF1942-1CDD-4872-ADAA-D10A0E544A1D}"/>
              </a:ext>
            </a:extLst>
          </p:cNvPr>
          <p:cNvSpPr txBox="1"/>
          <p:nvPr/>
        </p:nvSpPr>
        <p:spPr>
          <a:xfrm>
            <a:off x="2741196" y="1818068"/>
            <a:ext cx="174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main()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3F6E1-01BA-48A5-992F-CD953346A79E}"/>
              </a:ext>
            </a:extLst>
          </p:cNvPr>
          <p:cNvSpPr/>
          <p:nvPr/>
        </p:nvSpPr>
        <p:spPr>
          <a:xfrm>
            <a:off x="6318228" y="1740310"/>
            <a:ext cx="3146322" cy="3077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FBE58E-060F-4EB7-8E7D-F56764069CAC}"/>
              </a:ext>
            </a:extLst>
          </p:cNvPr>
          <p:cNvSpPr txBox="1"/>
          <p:nvPr/>
        </p:nvSpPr>
        <p:spPr>
          <a:xfrm>
            <a:off x="6754759" y="1818068"/>
            <a:ext cx="204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swap()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35599A-F334-4B54-9449-4913E4DBB063}"/>
              </a:ext>
            </a:extLst>
          </p:cNvPr>
          <p:cNvSpPr/>
          <p:nvPr/>
        </p:nvSpPr>
        <p:spPr>
          <a:xfrm>
            <a:off x="2941803" y="2757480"/>
            <a:ext cx="203527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B8E65C-3EE1-4421-A73A-D02A5BEFC434}"/>
              </a:ext>
            </a:extLst>
          </p:cNvPr>
          <p:cNvCxnSpPr/>
          <p:nvPr/>
        </p:nvCxnSpPr>
        <p:spPr>
          <a:xfrm>
            <a:off x="3979106" y="2757480"/>
            <a:ext cx="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04D97B9-D82D-48E1-841B-633F5A04A334}"/>
              </a:ext>
            </a:extLst>
          </p:cNvPr>
          <p:cNvSpPr txBox="1"/>
          <p:nvPr/>
        </p:nvSpPr>
        <p:spPr>
          <a:xfrm>
            <a:off x="3153396" y="2800670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E5115E-063D-430E-8292-BB8DB2D4515F}"/>
              </a:ext>
            </a:extLst>
          </p:cNvPr>
          <p:cNvSpPr txBox="1"/>
          <p:nvPr/>
        </p:nvSpPr>
        <p:spPr>
          <a:xfrm>
            <a:off x="4268959" y="2768489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7A9C29-FBD3-457B-BF3F-6650834260C7}"/>
              </a:ext>
            </a:extLst>
          </p:cNvPr>
          <p:cNvSpPr/>
          <p:nvPr/>
        </p:nvSpPr>
        <p:spPr>
          <a:xfrm>
            <a:off x="2941803" y="3609615"/>
            <a:ext cx="203527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A5E8B6D-C5C6-4CB4-9F28-269D923E6FDB}"/>
              </a:ext>
            </a:extLst>
          </p:cNvPr>
          <p:cNvCxnSpPr/>
          <p:nvPr/>
        </p:nvCxnSpPr>
        <p:spPr>
          <a:xfrm>
            <a:off x="3979106" y="3609615"/>
            <a:ext cx="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B7685C7-CF61-400A-A37F-8075B93B0834}"/>
              </a:ext>
            </a:extLst>
          </p:cNvPr>
          <p:cNvSpPr txBox="1"/>
          <p:nvPr/>
        </p:nvSpPr>
        <p:spPr>
          <a:xfrm>
            <a:off x="3153396" y="3652805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BC6E20-B02D-4C94-8CC9-B8539712572D}"/>
              </a:ext>
            </a:extLst>
          </p:cNvPr>
          <p:cNvSpPr txBox="1"/>
          <p:nvPr/>
        </p:nvSpPr>
        <p:spPr>
          <a:xfrm>
            <a:off x="4268959" y="3620624"/>
            <a:ext cx="6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88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588</Words>
  <Application>Microsoft Office PowerPoint</Application>
  <PresentationFormat>宽屏</PresentationFormat>
  <Paragraphs>206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等线 Light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Lin JN</cp:lastModifiedBy>
  <cp:revision>25</cp:revision>
  <dcterms:created xsi:type="dcterms:W3CDTF">2016-05-12T08:39:03Z</dcterms:created>
  <dcterms:modified xsi:type="dcterms:W3CDTF">2021-11-19T16:26:59Z</dcterms:modified>
</cp:coreProperties>
</file>