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hdphoto1.wdp" ContentType="image/vnd.ms-photo"/>
  <Override PartName="/ppt/media/image2.png" ContentType="image/png"/>
  <Override PartName="/ppt/media/image3.png" ContentType="image/png"/>
  <Override PartName="/ppt/media/image9.jpeg" ContentType="image/jpeg"/>
  <Override PartName="/ppt/media/image4.png" ContentType="image/png"/>
  <Override PartName="/ppt/media/image5.png" ContentType="image/png"/>
  <Override PartName="/ppt/media/image6.png" ContentType="image/png"/>
  <Override PartName="/ppt/media/image7.png" ContentType="image/png"/>
  <Override PartName="/ppt/media/image11.png" ContentType="image/png"/>
  <Override PartName="/ppt/media/image8.png" ContentType="image/png"/>
  <Override PartName="/ppt/media/image12.png" ContentType="image/png"/>
  <Override PartName="/ppt/media/image10.jpeg" ContentType="image/jpeg"/>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Large banner">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ireframe bann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microsoft.com/office/2007/relationships/hdphoto" Target="../media/hdphoto1.wdp"/><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Title 1"/>
          <p:cNvSpPr/>
          <p:nvPr/>
        </p:nvSpPr>
        <p:spPr>
          <a:xfrm>
            <a:off x="165240" y="165600"/>
            <a:ext cx="3216600" cy="704520"/>
          </a:xfrm>
          <a:prstGeom prst="rect">
            <a:avLst/>
          </a:prstGeom>
          <a:noFill/>
          <a:ln w="0">
            <a:noFill/>
          </a:ln>
        </p:spPr>
        <p:style>
          <a:lnRef idx="0"/>
          <a:fillRef idx="0"/>
          <a:effectRef idx="0"/>
          <a:fontRef idx="minor"/>
        </p:style>
        <p:txBody>
          <a:bodyPr lIns="90000" rIns="90000" tIns="45000" bIns="45000" anchor="t">
            <a:noAutofit/>
          </a:bodyPr>
          <a:p>
            <a:pPr marL="12600" defTabSz="685800">
              <a:lnSpc>
                <a:spcPct val="90000"/>
              </a:lnSpc>
            </a:pPr>
            <a:endParaRPr b="0" lang="en-GB" sz="1000" strike="noStrike" u="none">
              <a:solidFill>
                <a:schemeClr val="lt1"/>
              </a:solidFill>
              <a:effectLst/>
              <a:uFillTx/>
              <a:latin typeface="Arial"/>
              <a:ea typeface="Arial"/>
            </a:endParaRPr>
          </a:p>
        </p:txBody>
      </p:sp>
      <p:sp>
        <p:nvSpPr>
          <p:cNvPr id="1" name="PlaceHolder 1"/>
          <p:cNvSpPr>
            <a:spLocks noGrp="1"/>
          </p:cNvSpPr>
          <p:nvPr>
            <p:ph type="title"/>
          </p:nvPr>
        </p:nvSpPr>
        <p:spPr>
          <a:xfrm>
            <a:off x="628560" y="1524600"/>
            <a:ext cx="7886520" cy="993960"/>
          </a:xfrm>
          <a:prstGeom prst="rect">
            <a:avLst/>
          </a:prstGeom>
          <a:noFill/>
          <a:ln w="0">
            <a:noFill/>
          </a:ln>
        </p:spPr>
        <p:txBody>
          <a:bodyPr lIns="90000" rIns="90000" tIns="45000" bIns="45000" anchor="t">
            <a:noAutofit/>
          </a:bodyPr>
          <a:p>
            <a:pPr indent="0" defTabSz="685800">
              <a:lnSpc>
                <a:spcPct val="90000"/>
              </a:lnSpc>
              <a:buNone/>
            </a:pPr>
            <a:r>
              <a:rPr b="1" lang="en-US" sz="3200" strike="noStrike" u="none">
                <a:solidFill>
                  <a:srgbClr val="ea7600"/>
                </a:solidFill>
                <a:effectLst/>
                <a:uFillTx/>
                <a:latin typeface="Arial"/>
                <a:ea typeface="Arial"/>
              </a:rPr>
              <a:t>Click to edit Master title style</a:t>
            </a:r>
            <a:endParaRPr b="0" lang="en-US" sz="3200" strike="noStrike" u="none">
              <a:solidFill>
                <a:schemeClr val="dk1"/>
              </a:solidFill>
              <a:effectLst/>
              <a:uFillTx/>
              <a:latin typeface="Calibri"/>
            </a:endParaRPr>
          </a:p>
        </p:txBody>
      </p:sp>
      <p:sp>
        <p:nvSpPr>
          <p:cNvPr id="2" name="PlaceHolder 2"/>
          <p:cNvSpPr>
            <a:spLocks noGrp="1"/>
          </p:cNvSpPr>
          <p:nvPr>
            <p:ph type="body"/>
          </p:nvPr>
        </p:nvSpPr>
        <p:spPr>
          <a:xfrm>
            <a:off x="628560" y="2606040"/>
            <a:ext cx="7886520" cy="2026440"/>
          </a:xfrm>
          <a:prstGeom prst="rect">
            <a:avLst/>
          </a:prstGeom>
          <a:noFill/>
          <a:ln w="0">
            <a:noFill/>
          </a:ln>
        </p:spPr>
        <p:txBody>
          <a:bodyPr lIns="91440" rIns="91440" tIns="45720" bIns="45720" anchor="t">
            <a:noAutofit/>
          </a:bodyPr>
          <a:p>
            <a:pPr marL="90000" indent="-90000" defTabSz="685800">
              <a:lnSpc>
                <a:spcPct val="90000"/>
              </a:lnSpc>
              <a:spcBef>
                <a:spcPts val="751"/>
              </a:spcBef>
              <a:buClr>
                <a:srgbClr val="000000"/>
              </a:buClr>
              <a:buFont typeface="Arial"/>
              <a:buChar char="•"/>
            </a:pPr>
            <a:r>
              <a:rPr b="1" lang="en-US" sz="2800" strike="noStrike" u="none">
                <a:solidFill>
                  <a:schemeClr val="dk1"/>
                </a:solidFill>
                <a:effectLst/>
                <a:uFillTx/>
                <a:latin typeface="Arial"/>
                <a:ea typeface="Arial"/>
              </a:rPr>
              <a:t>Click to edit Master text styles</a:t>
            </a:r>
            <a:endParaRPr b="1" lang="en-US" sz="2800" strike="noStrike" u="none">
              <a:solidFill>
                <a:schemeClr val="dk1"/>
              </a:solidFill>
              <a:effectLst/>
              <a:uFillTx/>
              <a:latin typeface="Arial"/>
            </a:endParaRPr>
          </a:p>
          <a:p>
            <a:pPr lvl="1" marL="90000" indent="-90000" defTabSz="685800">
              <a:lnSpc>
                <a:spcPct val="90000"/>
              </a:lnSpc>
              <a:spcBef>
                <a:spcPts val="374"/>
              </a:spcBef>
              <a:buClr>
                <a:srgbClr val="000000"/>
              </a:buClr>
              <a:buFont typeface="Arial"/>
              <a:buChar char="•"/>
            </a:pPr>
            <a:r>
              <a:rPr b="0" lang="en-US" sz="2400" strike="noStrike" u="none">
                <a:solidFill>
                  <a:schemeClr val="dk1"/>
                </a:solidFill>
                <a:effectLst/>
                <a:uFillTx/>
                <a:latin typeface="Arial"/>
                <a:ea typeface="Arial"/>
              </a:rPr>
              <a:t>Second level</a:t>
            </a:r>
            <a:endParaRPr b="1" lang="en-US" sz="2400" strike="noStrike" u="none">
              <a:solidFill>
                <a:schemeClr val="dk1"/>
              </a:solidFill>
              <a:effectLst/>
              <a:uFillTx/>
              <a:latin typeface="Arial"/>
            </a:endParaRPr>
          </a:p>
          <a:p>
            <a:pPr lvl="2" marL="90000" indent="-90000" defTabSz="685800">
              <a:lnSpc>
                <a:spcPct val="90000"/>
              </a:lnSpc>
              <a:spcBef>
                <a:spcPts val="374"/>
              </a:spcBef>
              <a:buClr>
                <a:srgbClr val="000000"/>
              </a:buClr>
              <a:buFont typeface="Arial"/>
              <a:buChar char="•"/>
            </a:pPr>
            <a:r>
              <a:rPr b="1" lang="en-US" sz="1400" strike="noStrike" u="none">
                <a:solidFill>
                  <a:schemeClr val="dk1"/>
                </a:solidFill>
                <a:effectLst/>
                <a:uFillTx/>
                <a:latin typeface="Arial"/>
                <a:ea typeface="Arial"/>
              </a:rPr>
              <a:t>Third level</a:t>
            </a:r>
            <a:endParaRPr b="0" lang="en-US" sz="1400" strike="noStrike" u="none">
              <a:solidFill>
                <a:schemeClr val="dk1"/>
              </a:solidFill>
              <a:effectLst/>
              <a:uFillTx/>
              <a:latin typeface="Arial"/>
            </a:endParaRPr>
          </a:p>
          <a:p>
            <a:pPr lvl="3" marL="90000" indent="-90000" defTabSz="685800">
              <a:lnSpc>
                <a:spcPct val="90000"/>
              </a:lnSpc>
              <a:spcBef>
                <a:spcPts val="374"/>
              </a:spcBef>
              <a:buClr>
                <a:srgbClr val="000000"/>
              </a:buClr>
              <a:buFont typeface="Arial"/>
              <a:buChar char="•"/>
            </a:pPr>
            <a:r>
              <a:rPr b="0" lang="en-US" sz="1200" strike="noStrike" u="none">
                <a:solidFill>
                  <a:schemeClr val="dk1"/>
                </a:solidFill>
                <a:effectLst/>
                <a:uFillTx/>
                <a:latin typeface="Arial"/>
                <a:ea typeface="Arial"/>
              </a:rPr>
              <a:t>Fourth level</a:t>
            </a:r>
            <a:endParaRPr b="1" lang="en-US" sz="1200" strike="noStrike" u="none">
              <a:solidFill>
                <a:schemeClr val="dk1"/>
              </a:solidFill>
              <a:effectLst/>
              <a:uFillTx/>
              <a:latin typeface="Arial"/>
            </a:endParaRPr>
          </a:p>
          <a:p>
            <a:pPr lvl="4" marL="90000" indent="-90000" defTabSz="685800">
              <a:lnSpc>
                <a:spcPct val="90000"/>
              </a:lnSpc>
              <a:spcBef>
                <a:spcPts val="374"/>
              </a:spcBef>
              <a:buClr>
                <a:srgbClr val="000000"/>
              </a:buClr>
              <a:buFont typeface="Arial"/>
              <a:buChar char="•"/>
            </a:pPr>
            <a:r>
              <a:rPr b="1" lang="en-US" sz="1000" strike="noStrike" u="none">
                <a:solidFill>
                  <a:schemeClr val="dk1"/>
                </a:solidFill>
                <a:effectLst/>
                <a:uFillTx/>
                <a:latin typeface="Arial"/>
                <a:ea typeface="Arial"/>
              </a:rPr>
              <a:t>Fifth level</a:t>
            </a:r>
            <a:endParaRPr b="1" lang="en-US" sz="1000" strike="noStrike" u="none">
              <a:solidFill>
                <a:schemeClr val="dk1"/>
              </a:solidFill>
              <a:effectLst/>
              <a:uFillTx/>
              <a:latin typeface="Arial"/>
            </a:endParaRPr>
          </a:p>
        </p:txBody>
      </p:sp>
      <p:grpSp>
        <p:nvGrpSpPr>
          <p:cNvPr id="3" name="Group 8"/>
          <p:cNvGrpSpPr/>
          <p:nvPr/>
        </p:nvGrpSpPr>
        <p:grpSpPr>
          <a:xfrm>
            <a:off x="0" y="0"/>
            <a:ext cx="9143640" cy="1234800"/>
            <a:chOff x="0" y="0"/>
            <a:chExt cx="9143640" cy="1234800"/>
          </a:xfrm>
        </p:grpSpPr>
        <p:sp>
          <p:nvSpPr>
            <p:cNvPr id="4" name="Freeform 24"/>
            <p:cNvSpPr/>
            <p:nvPr/>
          </p:nvSpPr>
          <p:spPr>
            <a:xfrm>
              <a:off x="0" y="0"/>
              <a:ext cx="9143640" cy="1234800"/>
            </a:xfrm>
            <a:custGeom>
              <a:avLst/>
              <a:gdLst>
                <a:gd name="textAreaLeft" fmla="*/ 0 w 9143640"/>
                <a:gd name="textAreaRight" fmla="*/ 9144000 w 9143640"/>
                <a:gd name="textAreaTop" fmla="*/ 0 h 1234800"/>
                <a:gd name="textAreaBottom" fmla="*/ 1235160 h 1234800"/>
              </a:gdLst>
              <a:ahLst/>
              <a:rect l="textAreaLeft" t="textAreaTop" r="textAreaRight" b="textAreaBottom"/>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ea7600"/>
            </a:solidFill>
            <a:ln w="0">
              <a:noFill/>
            </a:ln>
          </p:spPr>
          <p:style>
            <a:lnRef idx="0"/>
            <a:fillRef idx="0"/>
            <a:effectRef idx="0"/>
            <a:fontRef idx="minor"/>
          </p:style>
          <p:txBody>
            <a:bodyPr numCol="1" spcCol="0" anchor="t">
              <a:noAutofit/>
            </a:bodyPr>
            <a:p>
              <a:pPr defTabSz="914400">
                <a:lnSpc>
                  <a:spcPct val="100000"/>
                </a:lnSpc>
              </a:pPr>
              <a:endParaRPr b="0" lang="en-GB" sz="1800" strike="noStrike" u="none">
                <a:solidFill>
                  <a:schemeClr val="dk1"/>
                </a:solidFill>
                <a:effectLst/>
                <a:uFillTx/>
                <a:latin typeface="Calibri"/>
              </a:endParaRPr>
            </a:p>
          </p:txBody>
        </p:sp>
        <p:pic>
          <p:nvPicPr>
            <p:cNvPr id="5" name="Picture 10" descr=""/>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flipH="1">
              <a:off x="6420240" y="581040"/>
              <a:ext cx="257760" cy="302760"/>
            </a:xfrm>
            <a:prstGeom prst="rect">
              <a:avLst/>
            </a:prstGeom>
            <a:noFill/>
            <a:ln w="0">
              <a:noFill/>
            </a:ln>
          </p:spPr>
        </p:pic>
      </p:grpSp>
      <p:sp>
        <p:nvSpPr>
          <p:cNvPr id="6" name="PlaceHolder 3"/>
          <p:cNvSpPr>
            <a:spLocks noGrp="1"/>
          </p:cNvSpPr>
          <p:nvPr>
            <p:ph type="body"/>
          </p:nvPr>
        </p:nvSpPr>
        <p:spPr>
          <a:xfrm>
            <a:off x="288000" y="288000"/>
            <a:ext cx="5488560" cy="292680"/>
          </a:xfrm>
          <a:prstGeom prst="rect">
            <a:avLst/>
          </a:prstGeom>
          <a:noFill/>
          <a:ln w="0">
            <a:noFill/>
          </a:ln>
        </p:spPr>
        <p:txBody>
          <a:bodyPr lIns="0" rIns="0" tIns="0" bIns="0" anchor="t">
            <a:noAutofit/>
          </a:bodyPr>
          <a:p>
            <a:pPr indent="0" defTabSz="685800">
              <a:lnSpc>
                <a:spcPct val="80000"/>
              </a:lnSpc>
              <a:spcBef>
                <a:spcPts val="751"/>
              </a:spcBef>
              <a:buNone/>
              <a:tabLst>
                <a:tab algn="l" pos="0"/>
              </a:tabLst>
            </a:pPr>
            <a:r>
              <a:rPr b="1" lang="en-US" sz="1100" strike="noStrike" u="none">
                <a:solidFill>
                  <a:schemeClr val="dk1"/>
                </a:solidFill>
                <a:effectLst/>
                <a:uFillTx/>
                <a:latin typeface="Arial"/>
                <a:ea typeface="Arial"/>
              </a:rPr>
              <a:t>FACULTY, SCHOOL, DEPARTMENT OR INSTITUTE NAME HERE</a:t>
            </a:r>
            <a:endParaRPr b="1" lang="en-US" sz="1100" strike="noStrike" u="none">
              <a:solidFill>
                <a:schemeClr val="dk1"/>
              </a:solidFill>
              <a:effectLst/>
              <a:uFillTx/>
              <a:latin typeface="Arial"/>
            </a:endParaRPr>
          </a:p>
          <a:p>
            <a:pPr indent="0" defTabSz="685800">
              <a:lnSpc>
                <a:spcPct val="80000"/>
              </a:lnSpc>
              <a:spcBef>
                <a:spcPts val="374"/>
              </a:spcBef>
              <a:buNone/>
              <a:tabLst>
                <a:tab algn="l" pos="0"/>
              </a:tabLst>
            </a:pPr>
            <a:r>
              <a:rPr b="0" lang="en-US" sz="1100" strike="noStrike" u="none">
                <a:solidFill>
                  <a:schemeClr val="dk1"/>
                </a:solidFill>
                <a:effectLst/>
                <a:uFillTx/>
                <a:latin typeface="Arial"/>
                <a:ea typeface="Arial"/>
              </a:rPr>
              <a:t>SECOND TIER INFORMATION HERE IF NEEDED</a:t>
            </a:r>
            <a:endParaRPr b="1" lang="en-US" sz="1100" strike="noStrike" u="none">
              <a:solidFill>
                <a:schemeClr val="dk1"/>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Title 1"/>
          <p:cNvSpPr/>
          <p:nvPr/>
        </p:nvSpPr>
        <p:spPr>
          <a:xfrm>
            <a:off x="165240" y="165600"/>
            <a:ext cx="3216600" cy="704520"/>
          </a:xfrm>
          <a:prstGeom prst="rect">
            <a:avLst/>
          </a:prstGeom>
          <a:noFill/>
          <a:ln w="0">
            <a:noFill/>
          </a:ln>
        </p:spPr>
        <p:style>
          <a:lnRef idx="0"/>
          <a:fillRef idx="0"/>
          <a:effectRef idx="0"/>
          <a:fontRef idx="minor"/>
        </p:style>
        <p:txBody>
          <a:bodyPr lIns="90000" rIns="90000" tIns="45000" bIns="45000" anchor="t">
            <a:noAutofit/>
          </a:bodyPr>
          <a:p>
            <a:pPr marL="12600" defTabSz="685800">
              <a:lnSpc>
                <a:spcPct val="90000"/>
              </a:lnSpc>
            </a:pPr>
            <a:endParaRPr b="0" lang="en-GB" sz="1000" strike="noStrike" u="none">
              <a:solidFill>
                <a:schemeClr val="lt1"/>
              </a:solidFill>
              <a:effectLst/>
              <a:uFillTx/>
              <a:latin typeface="Arial"/>
              <a:ea typeface="Arial"/>
            </a:endParaRPr>
          </a:p>
        </p:txBody>
      </p:sp>
      <p:sp>
        <p:nvSpPr>
          <p:cNvPr id="8" name="PlaceHolder 1"/>
          <p:cNvSpPr>
            <a:spLocks noGrp="1"/>
          </p:cNvSpPr>
          <p:nvPr>
            <p:ph type="title"/>
          </p:nvPr>
        </p:nvSpPr>
        <p:spPr>
          <a:xfrm>
            <a:off x="628560" y="1038600"/>
            <a:ext cx="7886520" cy="678600"/>
          </a:xfrm>
          <a:prstGeom prst="rect">
            <a:avLst/>
          </a:prstGeom>
          <a:noFill/>
          <a:ln w="0">
            <a:noFill/>
          </a:ln>
        </p:spPr>
        <p:txBody>
          <a:bodyPr lIns="90000" rIns="90000" tIns="45000" bIns="45000" anchor="t">
            <a:noAutofit/>
          </a:bodyPr>
          <a:p>
            <a:pPr indent="0" defTabSz="685800">
              <a:lnSpc>
                <a:spcPct val="90000"/>
              </a:lnSpc>
              <a:buNone/>
            </a:pPr>
            <a:r>
              <a:rPr b="1" lang="en-US" sz="3200" strike="noStrike" u="none">
                <a:solidFill>
                  <a:srgbClr val="ea7600"/>
                </a:solidFill>
                <a:effectLst/>
                <a:uFillTx/>
                <a:latin typeface="Arial"/>
                <a:ea typeface="Arial"/>
              </a:rPr>
              <a:t>Click to edit Master title style</a:t>
            </a:r>
            <a:endParaRPr b="0" lang="en-US" sz="3200" strike="noStrike" u="none">
              <a:solidFill>
                <a:schemeClr val="dk1"/>
              </a:solidFill>
              <a:effectLst/>
              <a:uFillTx/>
              <a:latin typeface="Calibri"/>
            </a:endParaRPr>
          </a:p>
        </p:txBody>
      </p:sp>
      <p:sp>
        <p:nvSpPr>
          <p:cNvPr id="9" name="PlaceHolder 2"/>
          <p:cNvSpPr>
            <a:spLocks noGrp="1"/>
          </p:cNvSpPr>
          <p:nvPr>
            <p:ph type="body"/>
          </p:nvPr>
        </p:nvSpPr>
        <p:spPr>
          <a:xfrm>
            <a:off x="628560" y="2012040"/>
            <a:ext cx="3885840" cy="2620080"/>
          </a:xfrm>
          <a:prstGeom prst="rect">
            <a:avLst/>
          </a:prstGeom>
          <a:noFill/>
          <a:ln w="0">
            <a:noFill/>
          </a:ln>
        </p:spPr>
        <p:txBody>
          <a:bodyPr lIns="91440" rIns="91440" tIns="45720" bIns="45720" anchor="t">
            <a:noAutofit/>
          </a:bodyPr>
          <a:p>
            <a:pPr marL="90000" indent="-90000" defTabSz="685800">
              <a:lnSpc>
                <a:spcPct val="90000"/>
              </a:lnSpc>
              <a:spcBef>
                <a:spcPts val="751"/>
              </a:spcBef>
              <a:buClr>
                <a:srgbClr val="000000"/>
              </a:buClr>
              <a:buFont typeface="Arial"/>
              <a:buChar char="•"/>
            </a:pPr>
            <a:r>
              <a:rPr b="1" lang="en-US" sz="2800" strike="noStrike" u="none">
                <a:solidFill>
                  <a:schemeClr val="dk1"/>
                </a:solidFill>
                <a:effectLst/>
                <a:uFillTx/>
                <a:latin typeface="Arial"/>
                <a:ea typeface="Arial"/>
              </a:rPr>
              <a:t>Click to edit Master text styles</a:t>
            </a:r>
            <a:endParaRPr b="1" lang="en-US" sz="2800" strike="noStrike" u="none">
              <a:solidFill>
                <a:schemeClr val="dk1"/>
              </a:solidFill>
              <a:effectLst/>
              <a:uFillTx/>
              <a:latin typeface="Arial"/>
            </a:endParaRPr>
          </a:p>
          <a:p>
            <a:pPr lvl="1" marL="90000" indent="-90000" defTabSz="685800">
              <a:lnSpc>
                <a:spcPct val="90000"/>
              </a:lnSpc>
              <a:spcBef>
                <a:spcPts val="374"/>
              </a:spcBef>
              <a:buClr>
                <a:srgbClr val="000000"/>
              </a:buClr>
              <a:buFont typeface="Arial"/>
              <a:buChar char="•"/>
            </a:pPr>
            <a:r>
              <a:rPr b="0" lang="en-US" sz="2400" strike="noStrike" u="none">
                <a:solidFill>
                  <a:schemeClr val="dk1"/>
                </a:solidFill>
                <a:effectLst/>
                <a:uFillTx/>
                <a:latin typeface="Arial"/>
                <a:ea typeface="Arial"/>
              </a:rPr>
              <a:t>Second level</a:t>
            </a:r>
            <a:endParaRPr b="1" lang="en-US" sz="2400" strike="noStrike" u="none">
              <a:solidFill>
                <a:schemeClr val="dk1"/>
              </a:solidFill>
              <a:effectLst/>
              <a:uFillTx/>
              <a:latin typeface="Arial"/>
            </a:endParaRPr>
          </a:p>
          <a:p>
            <a:pPr lvl="2" marL="90000" indent="-90000" defTabSz="685800">
              <a:lnSpc>
                <a:spcPct val="90000"/>
              </a:lnSpc>
              <a:spcBef>
                <a:spcPts val="374"/>
              </a:spcBef>
              <a:buClr>
                <a:srgbClr val="000000"/>
              </a:buClr>
              <a:buFont typeface="Arial"/>
              <a:buChar char="•"/>
            </a:pPr>
            <a:r>
              <a:rPr b="1" lang="en-US" sz="1400" strike="noStrike" u="none">
                <a:solidFill>
                  <a:schemeClr val="dk1"/>
                </a:solidFill>
                <a:effectLst/>
                <a:uFillTx/>
                <a:latin typeface="Arial"/>
                <a:ea typeface="Arial"/>
              </a:rPr>
              <a:t>Third level</a:t>
            </a:r>
            <a:endParaRPr b="0" lang="en-US" sz="1400" strike="noStrike" u="none">
              <a:solidFill>
                <a:schemeClr val="dk1"/>
              </a:solidFill>
              <a:effectLst/>
              <a:uFillTx/>
              <a:latin typeface="Arial"/>
            </a:endParaRPr>
          </a:p>
          <a:p>
            <a:pPr lvl="3" marL="90000" indent="-90000" defTabSz="685800">
              <a:lnSpc>
                <a:spcPct val="90000"/>
              </a:lnSpc>
              <a:spcBef>
                <a:spcPts val="374"/>
              </a:spcBef>
              <a:buClr>
                <a:srgbClr val="000000"/>
              </a:buClr>
              <a:buFont typeface="Arial"/>
              <a:buChar char="•"/>
            </a:pPr>
            <a:r>
              <a:rPr b="0" lang="en-US" sz="1200" strike="noStrike" u="none">
                <a:solidFill>
                  <a:schemeClr val="dk1"/>
                </a:solidFill>
                <a:effectLst/>
                <a:uFillTx/>
                <a:latin typeface="Arial"/>
                <a:ea typeface="Arial"/>
              </a:rPr>
              <a:t>Fourth level</a:t>
            </a:r>
            <a:endParaRPr b="1" lang="en-US" sz="1200" strike="noStrike" u="none">
              <a:solidFill>
                <a:schemeClr val="dk1"/>
              </a:solidFill>
              <a:effectLst/>
              <a:uFillTx/>
              <a:latin typeface="Arial"/>
            </a:endParaRPr>
          </a:p>
          <a:p>
            <a:pPr lvl="4" marL="90000" indent="-90000" defTabSz="685800">
              <a:lnSpc>
                <a:spcPct val="90000"/>
              </a:lnSpc>
              <a:spcBef>
                <a:spcPts val="374"/>
              </a:spcBef>
              <a:buClr>
                <a:srgbClr val="000000"/>
              </a:buClr>
              <a:buFont typeface="Arial"/>
              <a:buChar char="•"/>
            </a:pPr>
            <a:r>
              <a:rPr b="1" lang="en-US" sz="1000" strike="noStrike" u="none">
                <a:solidFill>
                  <a:schemeClr val="dk1"/>
                </a:solidFill>
                <a:effectLst/>
                <a:uFillTx/>
                <a:latin typeface="Arial"/>
                <a:ea typeface="Arial"/>
              </a:rPr>
              <a:t>Fifth level</a:t>
            </a:r>
            <a:endParaRPr b="1" lang="en-US" sz="1000" strike="noStrike" u="none">
              <a:solidFill>
                <a:schemeClr val="dk1"/>
              </a:solidFill>
              <a:effectLst/>
              <a:uFillTx/>
              <a:latin typeface="Arial"/>
            </a:endParaRPr>
          </a:p>
        </p:txBody>
      </p:sp>
      <p:sp>
        <p:nvSpPr>
          <p:cNvPr id="10" name="PlaceHolder 3"/>
          <p:cNvSpPr>
            <a:spLocks noGrp="1"/>
          </p:cNvSpPr>
          <p:nvPr>
            <p:ph type="body"/>
          </p:nvPr>
        </p:nvSpPr>
        <p:spPr>
          <a:xfrm>
            <a:off x="4629240" y="2012040"/>
            <a:ext cx="3885840" cy="2620080"/>
          </a:xfrm>
          <a:prstGeom prst="rect">
            <a:avLst/>
          </a:prstGeom>
          <a:noFill/>
          <a:ln w="0">
            <a:noFill/>
          </a:ln>
        </p:spPr>
        <p:txBody>
          <a:bodyPr lIns="91440" rIns="91440" tIns="45720" bIns="45720" anchor="t">
            <a:noAutofit/>
          </a:bodyPr>
          <a:p>
            <a:pPr marL="90000" indent="-90000" defTabSz="685800">
              <a:lnSpc>
                <a:spcPct val="90000"/>
              </a:lnSpc>
              <a:spcBef>
                <a:spcPts val="751"/>
              </a:spcBef>
              <a:buClr>
                <a:srgbClr val="000000"/>
              </a:buClr>
              <a:buFont typeface="Arial"/>
              <a:buChar char="•"/>
            </a:pPr>
            <a:r>
              <a:rPr b="1" lang="en-US" sz="2800" strike="noStrike" u="none">
                <a:solidFill>
                  <a:schemeClr val="dk1"/>
                </a:solidFill>
                <a:effectLst/>
                <a:uFillTx/>
                <a:latin typeface="Arial"/>
                <a:ea typeface="Arial"/>
              </a:rPr>
              <a:t>Click to edit Master text styles</a:t>
            </a:r>
            <a:endParaRPr b="1" lang="en-US" sz="2800" strike="noStrike" u="none">
              <a:solidFill>
                <a:schemeClr val="dk1"/>
              </a:solidFill>
              <a:effectLst/>
              <a:uFillTx/>
              <a:latin typeface="Arial"/>
            </a:endParaRPr>
          </a:p>
          <a:p>
            <a:pPr lvl="1" marL="90000" indent="-90000" defTabSz="685800">
              <a:lnSpc>
                <a:spcPct val="90000"/>
              </a:lnSpc>
              <a:spcBef>
                <a:spcPts val="374"/>
              </a:spcBef>
              <a:buClr>
                <a:srgbClr val="000000"/>
              </a:buClr>
              <a:buFont typeface="Arial"/>
              <a:buChar char="•"/>
            </a:pPr>
            <a:r>
              <a:rPr b="0" lang="en-US" sz="2400" strike="noStrike" u="none">
                <a:solidFill>
                  <a:schemeClr val="dk1"/>
                </a:solidFill>
                <a:effectLst/>
                <a:uFillTx/>
                <a:latin typeface="Arial"/>
                <a:ea typeface="Arial"/>
              </a:rPr>
              <a:t>Second level</a:t>
            </a:r>
            <a:endParaRPr b="1" lang="en-US" sz="2400" strike="noStrike" u="none">
              <a:solidFill>
                <a:schemeClr val="dk1"/>
              </a:solidFill>
              <a:effectLst/>
              <a:uFillTx/>
              <a:latin typeface="Arial"/>
            </a:endParaRPr>
          </a:p>
          <a:p>
            <a:pPr lvl="2" marL="90000" indent="-90000" defTabSz="685800">
              <a:lnSpc>
                <a:spcPct val="90000"/>
              </a:lnSpc>
              <a:spcBef>
                <a:spcPts val="374"/>
              </a:spcBef>
              <a:buClr>
                <a:srgbClr val="000000"/>
              </a:buClr>
              <a:buFont typeface="Arial"/>
              <a:buChar char="•"/>
            </a:pPr>
            <a:r>
              <a:rPr b="1" lang="en-US" sz="1400" strike="noStrike" u="none">
                <a:solidFill>
                  <a:schemeClr val="dk1"/>
                </a:solidFill>
                <a:effectLst/>
                <a:uFillTx/>
                <a:latin typeface="Arial"/>
                <a:ea typeface="Arial"/>
              </a:rPr>
              <a:t>Third level</a:t>
            </a:r>
            <a:endParaRPr b="0" lang="en-US" sz="1400" strike="noStrike" u="none">
              <a:solidFill>
                <a:schemeClr val="dk1"/>
              </a:solidFill>
              <a:effectLst/>
              <a:uFillTx/>
              <a:latin typeface="Arial"/>
            </a:endParaRPr>
          </a:p>
          <a:p>
            <a:pPr lvl="3" marL="90000" indent="-90000" defTabSz="685800">
              <a:lnSpc>
                <a:spcPct val="90000"/>
              </a:lnSpc>
              <a:spcBef>
                <a:spcPts val="374"/>
              </a:spcBef>
              <a:buClr>
                <a:srgbClr val="000000"/>
              </a:buClr>
              <a:buFont typeface="Arial"/>
              <a:buChar char="•"/>
            </a:pPr>
            <a:r>
              <a:rPr b="0" lang="en-US" sz="1200" strike="noStrike" u="none">
                <a:solidFill>
                  <a:schemeClr val="dk1"/>
                </a:solidFill>
                <a:effectLst/>
                <a:uFillTx/>
                <a:latin typeface="Arial"/>
                <a:ea typeface="Arial"/>
              </a:rPr>
              <a:t>Fourth level</a:t>
            </a:r>
            <a:endParaRPr b="1" lang="en-US" sz="1200" strike="noStrike" u="none">
              <a:solidFill>
                <a:schemeClr val="dk1"/>
              </a:solidFill>
              <a:effectLst/>
              <a:uFillTx/>
              <a:latin typeface="Arial"/>
            </a:endParaRPr>
          </a:p>
          <a:p>
            <a:pPr lvl="4" marL="90000" indent="-90000" defTabSz="685800">
              <a:lnSpc>
                <a:spcPct val="90000"/>
              </a:lnSpc>
              <a:spcBef>
                <a:spcPts val="374"/>
              </a:spcBef>
              <a:buClr>
                <a:srgbClr val="000000"/>
              </a:buClr>
              <a:buFont typeface="Arial"/>
              <a:buChar char="•"/>
            </a:pPr>
            <a:r>
              <a:rPr b="1" lang="en-US" sz="1000" strike="noStrike" u="none">
                <a:solidFill>
                  <a:schemeClr val="dk1"/>
                </a:solidFill>
                <a:effectLst/>
                <a:uFillTx/>
                <a:latin typeface="Arial"/>
                <a:ea typeface="Arial"/>
              </a:rPr>
              <a:t>Fifth level</a:t>
            </a:r>
            <a:endParaRPr b="1" lang="en-US" sz="1000" strike="noStrike" u="none">
              <a:solidFill>
                <a:schemeClr val="dk1"/>
              </a:solidFill>
              <a:effectLst/>
              <a:uFillTx/>
              <a:latin typeface="Arial"/>
            </a:endParaRPr>
          </a:p>
        </p:txBody>
      </p:sp>
      <p:sp>
        <p:nvSpPr>
          <p:cNvPr id="11" name="TextBox 7"/>
          <p:cNvSpPr/>
          <p:nvPr/>
        </p:nvSpPr>
        <p:spPr>
          <a:xfrm>
            <a:off x="8605080" y="4691880"/>
            <a:ext cx="463680" cy="369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fld id="{662F2AFA-45E1-4636-8773-C4C0A088744D}" type="slidenum">
              <a:rPr b="0" lang="en-GB" sz="1800" strike="noStrike" u="none">
                <a:solidFill>
                  <a:schemeClr val="dk1"/>
                </a:solidFill>
                <a:effectLst/>
                <a:uFillTx/>
                <a:latin typeface="Calibri"/>
              </a:rPr>
              <a:t>&lt;number&gt;</a:t>
            </a:fld>
            <a:endParaRPr b="0" lang="en-US" sz="18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x5learn.org/" TargetMode="External"/><Relationship Id="rId2" Type="http://schemas.openxmlformats.org/officeDocument/2006/relationships/image" Target="../media/image11.png"/><Relationship Id="rId3"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hyperlink" Target="mailto:m.bulathwela@ucl.ac.uk" TargetMode="Externa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s://github.com/TrueLearnAI/truelearn" TargetMode="External"/><Relationship Id="rId5" Type="http://schemas.openxmlformats.org/officeDocument/2006/relationships/hyperlink" Target="https://truelearn.readthedocs.io/en/latest/" TargetMode="External"/><Relationship Id="rId6"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hyperlink" Target="http://arxiv.org/abs/1309.0238" TargetMode="External"/><Relationship Id="rId2" Type="http://schemas.openxmlformats.org/officeDocument/2006/relationships/hyperlink" Target="https://arxiv.org/abs/2109.03154" TargetMode="External"/><Relationship Id="rId3" Type="http://schemas.openxmlformats.org/officeDocument/2006/relationships/hyperlink" Target="https://doi.org/10.3390/su141811682" TargetMode="External"/><Relationship Id="rId4" Type="http://schemas.openxmlformats.org/officeDocument/2006/relationships/hyperlink" Target="https://doi.org/10.1007/978-3-642-14363-2_15" TargetMode="External"/><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title"/>
          </p:nvPr>
        </p:nvSpPr>
        <p:spPr>
          <a:xfrm>
            <a:off x="289080" y="1524600"/>
            <a:ext cx="8607240" cy="720360"/>
          </a:xfrm>
          <a:prstGeom prst="rect">
            <a:avLst/>
          </a:prstGeom>
          <a:noFill/>
          <a:ln w="0">
            <a:noFill/>
          </a:ln>
        </p:spPr>
        <p:txBody>
          <a:bodyPr lIns="91440" rIns="91440" tIns="45720" bIns="45720" anchor="t">
            <a:noAutofit/>
          </a:bodyPr>
          <a:p>
            <a:pPr indent="0" algn="ctr" defTabSz="685800">
              <a:lnSpc>
                <a:spcPct val="90000"/>
              </a:lnSpc>
              <a:buNone/>
            </a:pPr>
            <a:r>
              <a:rPr b="0" lang="en-US" sz="2400" strike="noStrike" u="none">
                <a:solidFill>
                  <a:srgbClr val="ea7600"/>
                </a:solidFill>
                <a:effectLst/>
                <a:uFillTx/>
                <a:latin typeface="Arial"/>
                <a:ea typeface="Arial"/>
              </a:rPr>
              <a:t>TrueLearn: A Python Library for Personalised Informational </a:t>
            </a:r>
            <a:r>
              <a:rPr b="0" lang="en-US" sz="2400" strike="noStrike" u="none">
                <a:solidFill>
                  <a:srgbClr val="ea7600"/>
                </a:solidFill>
                <a:effectLst/>
                <a:uFillTx/>
                <a:latin typeface="Arial"/>
                <a:ea typeface="Arial"/>
              </a:rPr>
              <a:t>Recommendations with (Implicit) Feedback</a:t>
            </a:r>
            <a:endParaRPr b="0" lang="en-US" sz="2400" strike="noStrike" u="none">
              <a:solidFill>
                <a:schemeClr val="dk1"/>
              </a:solidFill>
              <a:effectLst/>
              <a:uFillTx/>
              <a:latin typeface="Calibri"/>
            </a:endParaRPr>
          </a:p>
        </p:txBody>
      </p:sp>
      <p:sp>
        <p:nvSpPr>
          <p:cNvPr id="13" name="PlaceHolder 2"/>
          <p:cNvSpPr>
            <a:spLocks noGrp="1"/>
          </p:cNvSpPr>
          <p:nvPr>
            <p:ph/>
          </p:nvPr>
        </p:nvSpPr>
        <p:spPr>
          <a:xfrm>
            <a:off x="288360" y="2982960"/>
            <a:ext cx="8608680" cy="1647720"/>
          </a:xfrm>
          <a:prstGeom prst="rect">
            <a:avLst/>
          </a:prstGeom>
          <a:noFill/>
          <a:ln w="0">
            <a:noFill/>
          </a:ln>
        </p:spPr>
        <p:txBody>
          <a:bodyPr lIns="91440" rIns="91440" tIns="45720" bIns="45720" anchor="t">
            <a:normAutofit/>
          </a:bodyPr>
          <a:p>
            <a:pPr indent="0" algn="ctr" defTabSz="685800">
              <a:lnSpc>
                <a:spcPct val="90000"/>
              </a:lnSpc>
              <a:spcBef>
                <a:spcPts val="751"/>
              </a:spcBef>
              <a:buNone/>
              <a:tabLst>
                <a:tab algn="l" pos="0"/>
              </a:tabLst>
            </a:pPr>
            <a:r>
              <a:rPr b="0" lang="en-GB" sz="1600" strike="noStrike" u="none">
                <a:solidFill>
                  <a:schemeClr val="dk1"/>
                </a:solidFill>
                <a:effectLst/>
                <a:uFillTx/>
                <a:latin typeface="Arial"/>
                <a:ea typeface="Arial"/>
              </a:rPr>
              <a:t>YUXIANG QIU, KARIM DJEMILI, DENIS ELEZI, AANEEL SHALMAN, MARÍA PÉREZ-ORTIZ AND SAHAN BULATHWELA</a:t>
            </a:r>
            <a:endParaRPr b="1" lang="en-US" sz="1600" strike="noStrike" u="none">
              <a:solidFill>
                <a:schemeClr val="dk1"/>
              </a:solidFill>
              <a:effectLst/>
              <a:uFillTx/>
              <a:latin typeface="Arial"/>
            </a:endParaRPr>
          </a:p>
          <a:p>
            <a:pPr indent="0" algn="ctr" defTabSz="685800">
              <a:lnSpc>
                <a:spcPct val="90000"/>
              </a:lnSpc>
              <a:spcBef>
                <a:spcPts val="751"/>
              </a:spcBef>
              <a:buNone/>
              <a:tabLst>
                <a:tab algn="l" pos="0"/>
              </a:tabLst>
            </a:pPr>
            <a:r>
              <a:rPr b="0" lang="en-GB" sz="1600" strike="noStrike" u="none">
                <a:solidFill>
                  <a:schemeClr val="dk1"/>
                </a:solidFill>
                <a:effectLst/>
                <a:uFillTx/>
                <a:latin typeface="Arial"/>
                <a:ea typeface="Arial"/>
              </a:rPr>
              <a:t>UCL Centre for Artificial Intelligence</a:t>
            </a:r>
            <a:endParaRPr b="1" lang="en-US" sz="1600" strike="noStrike" u="none">
              <a:solidFill>
                <a:schemeClr val="dk1"/>
              </a:solidFill>
              <a:effectLst/>
              <a:uFillTx/>
              <a:latin typeface="Arial"/>
            </a:endParaRPr>
          </a:p>
          <a:p>
            <a:pPr indent="0" algn="ctr" defTabSz="685800">
              <a:lnSpc>
                <a:spcPct val="90000"/>
              </a:lnSpc>
              <a:spcBef>
                <a:spcPts val="751"/>
              </a:spcBef>
              <a:buNone/>
              <a:tabLst>
                <a:tab algn="l" pos="0"/>
              </a:tabLst>
            </a:pPr>
            <a:endParaRPr b="1" lang="en-US" sz="1600" strike="noStrike" u="none">
              <a:solidFill>
                <a:schemeClr val="dk1"/>
              </a:solidFill>
              <a:effectLst/>
              <a:uFillTx/>
              <a:latin typeface="Arial"/>
            </a:endParaRPr>
          </a:p>
        </p:txBody>
      </p:sp>
      <p:sp>
        <p:nvSpPr>
          <p:cNvPr id="14" name="AutoShape 2" descr="Logo"/>
          <p:cNvSpPr/>
          <p:nvPr/>
        </p:nvSpPr>
        <p:spPr>
          <a:xfrm>
            <a:off x="4419720" y="241920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GB" sz="1800" strike="noStrike" u="none">
              <a:solidFill>
                <a:schemeClr val="dk1"/>
              </a:solidFill>
              <a:effectLst/>
              <a:uFillTx/>
              <a:latin typeface="Calibri"/>
            </a:endParaRPr>
          </a:p>
        </p:txBody>
      </p:sp>
      <p:pic>
        <p:nvPicPr>
          <p:cNvPr id="15" name="Picture 4" descr="Logo"/>
          <p:cNvPicPr/>
          <p:nvPr/>
        </p:nvPicPr>
        <p:blipFill>
          <a:blip r:embed="rId1"/>
          <a:stretch/>
        </p:blipFill>
        <p:spPr>
          <a:xfrm>
            <a:off x="4272840" y="4413600"/>
            <a:ext cx="2512440" cy="432720"/>
          </a:xfrm>
          <a:prstGeom prst="rect">
            <a:avLst/>
          </a:prstGeom>
          <a:noFill/>
          <a:ln w="0">
            <a:noFill/>
          </a:ln>
        </p:spPr>
      </p:pic>
      <p:pic>
        <p:nvPicPr>
          <p:cNvPr id="16" name="Picture 3" descr="A close up of a logo&#10;&#10;Description automatically generated"/>
          <p:cNvPicPr/>
          <p:nvPr/>
        </p:nvPicPr>
        <p:blipFill>
          <a:blip r:embed="rId2"/>
          <a:stretch/>
        </p:blipFill>
        <p:spPr>
          <a:xfrm>
            <a:off x="2807280" y="4510080"/>
            <a:ext cx="1107720" cy="25848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p:nvPr>
        </p:nvSpPr>
        <p:spPr>
          <a:xfrm>
            <a:off x="656280" y="2012040"/>
            <a:ext cx="4927680" cy="2836440"/>
          </a:xfrm>
          <a:prstGeom prst="rect">
            <a:avLst/>
          </a:prstGeom>
          <a:noFill/>
          <a:ln w="0">
            <a:noFill/>
          </a:ln>
        </p:spPr>
        <p:txBody>
          <a:bodyPr lIns="91440" rIns="91440" tIns="45720" bIns="45720" anchor="t">
            <a:normAutofit/>
          </a:bodyPr>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A scalable library to model learner engagement for real-world educational videos and to carry out offline evaluation of learner modelling algorithms with datasets and metrics</a:t>
            </a:r>
            <a:endParaRPr b="1" lang="en-US" sz="17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Extensive documentation, examples and specific instructions for contributors</a:t>
            </a:r>
            <a:endParaRPr b="1" lang="en-US" sz="17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Currently being integrated to </a:t>
            </a:r>
            <a:r>
              <a:rPr b="0" lang="en-GB" sz="1700" strike="noStrike" u="sng">
                <a:solidFill>
                  <a:schemeClr val="dk1"/>
                </a:solidFill>
                <a:effectLst/>
                <a:uFillTx/>
                <a:latin typeface="Arial"/>
                <a:ea typeface="Arial"/>
                <a:hlinkClick r:id="rId1"/>
              </a:rPr>
              <a:t>https://x5learn.org/</a:t>
            </a:r>
            <a:r>
              <a:rPr b="0" lang="en-GB" sz="1700" strike="noStrike" u="none">
                <a:solidFill>
                  <a:schemeClr val="dk1"/>
                </a:solidFill>
                <a:effectLst/>
                <a:uFillTx/>
                <a:latin typeface="Arial"/>
                <a:ea typeface="Arial"/>
              </a:rPr>
              <a:t> </a:t>
            </a:r>
            <a:endParaRPr b="1" lang="en-US" sz="1700" strike="noStrike" u="none">
              <a:solidFill>
                <a:schemeClr val="dk1"/>
              </a:solidFill>
              <a:effectLst/>
              <a:uFillTx/>
              <a:latin typeface="Arial"/>
            </a:endParaRPr>
          </a:p>
          <a:p>
            <a:pPr indent="0" defTabSz="685800">
              <a:lnSpc>
                <a:spcPct val="90000"/>
              </a:lnSpc>
              <a:spcBef>
                <a:spcPts val="751"/>
              </a:spcBef>
              <a:buNone/>
            </a:pPr>
            <a:endParaRPr b="1" lang="en-US" sz="1700" strike="noStrike" u="none">
              <a:solidFill>
                <a:schemeClr val="dk1"/>
              </a:solidFill>
              <a:effectLst/>
              <a:uFillTx/>
              <a:latin typeface="Arial"/>
            </a:endParaRPr>
          </a:p>
          <a:p>
            <a:pPr indent="0" defTabSz="685800">
              <a:lnSpc>
                <a:spcPct val="90000"/>
              </a:lnSpc>
              <a:spcBef>
                <a:spcPts val="751"/>
              </a:spcBef>
              <a:buNone/>
            </a:pPr>
            <a:endParaRPr b="1" lang="en-US" sz="1700" strike="noStrike" u="none">
              <a:solidFill>
                <a:schemeClr val="dk1"/>
              </a:solidFill>
              <a:effectLst/>
              <a:uFillTx/>
              <a:latin typeface="Arial"/>
            </a:endParaRPr>
          </a:p>
        </p:txBody>
      </p:sp>
      <p:sp>
        <p:nvSpPr>
          <p:cNvPr id="39" name="PlaceHolder 2"/>
          <p:cNvSpPr>
            <a:spLocks noGrp="1"/>
          </p:cNvSpPr>
          <p:nvPr>
            <p:ph type="title"/>
          </p:nvPr>
        </p:nvSpPr>
        <p:spPr>
          <a:xfrm>
            <a:off x="592560" y="1096920"/>
            <a:ext cx="640224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Impact</a:t>
            </a:r>
            <a:endParaRPr b="0" lang="en-US" sz="3200" strike="noStrike" u="none">
              <a:solidFill>
                <a:schemeClr val="dk1"/>
              </a:solidFill>
              <a:effectLst/>
              <a:uFillTx/>
              <a:latin typeface="Calibri"/>
            </a:endParaRPr>
          </a:p>
        </p:txBody>
      </p:sp>
      <p:pic>
        <p:nvPicPr>
          <p:cNvPr id="40" name="Picture 3" descr="Graphical user interface, text, website&#10;&#10;Description automatically generated"/>
          <p:cNvPicPr/>
          <p:nvPr/>
        </p:nvPicPr>
        <p:blipFill>
          <a:blip r:embed="rId2"/>
          <a:stretch/>
        </p:blipFill>
        <p:spPr>
          <a:xfrm>
            <a:off x="5592240" y="2069640"/>
            <a:ext cx="3248640" cy="215568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92560" y="1096920"/>
            <a:ext cx="640224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Impact</a:t>
            </a:r>
            <a:endParaRPr b="0" lang="en-US" sz="3200" strike="noStrike" u="none">
              <a:solidFill>
                <a:schemeClr val="dk1"/>
              </a:solidFill>
              <a:effectLst/>
              <a:uFillTx/>
              <a:latin typeface="Calibri"/>
            </a:endParaRPr>
          </a:p>
        </p:txBody>
      </p:sp>
      <p:pic>
        <p:nvPicPr>
          <p:cNvPr id="42" name="Picture 5" descr="A diagram of a data processing process&#10;&#10;Description automatically generated"/>
          <p:cNvPicPr/>
          <p:nvPr/>
        </p:nvPicPr>
        <p:blipFill>
          <a:blip r:embed="rId1"/>
          <a:stretch/>
        </p:blipFill>
        <p:spPr>
          <a:xfrm>
            <a:off x="184680" y="1631520"/>
            <a:ext cx="8838720" cy="281268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628560" y="1038600"/>
            <a:ext cx="7886520" cy="678600"/>
          </a:xfrm>
          <a:prstGeom prst="rect">
            <a:avLst/>
          </a:prstGeom>
          <a:noFill/>
          <a:ln w="0">
            <a:noFill/>
          </a:ln>
        </p:spPr>
        <p:txBody>
          <a:bodyPr lIns="90000" rIns="90000" tIns="45000" bIns="45000" anchor="t">
            <a:noAutofit/>
          </a:bodyPr>
          <a:p>
            <a:pPr indent="0" defTabSz="685800">
              <a:lnSpc>
                <a:spcPct val="90000"/>
              </a:lnSpc>
              <a:buNone/>
            </a:pPr>
            <a:r>
              <a:rPr b="1" lang="en-GB" sz="3200" strike="noStrike" u="none">
                <a:solidFill>
                  <a:srgbClr val="ea7600"/>
                </a:solidFill>
                <a:effectLst/>
                <a:uFillTx/>
                <a:latin typeface="Arial"/>
                <a:ea typeface="Arial"/>
              </a:rPr>
              <a:t>Future Work</a:t>
            </a:r>
            <a:endParaRPr b="0" lang="en-US" sz="3200" strike="noStrike" u="none">
              <a:solidFill>
                <a:schemeClr val="dk1"/>
              </a:solidFill>
              <a:effectLst/>
              <a:uFillTx/>
              <a:latin typeface="Calibri"/>
            </a:endParaRPr>
          </a:p>
        </p:txBody>
      </p:sp>
      <p:sp>
        <p:nvSpPr>
          <p:cNvPr id="44" name="PlaceHolder 2"/>
          <p:cNvSpPr>
            <a:spLocks noGrp="1"/>
          </p:cNvSpPr>
          <p:nvPr>
            <p:ph/>
          </p:nvPr>
        </p:nvSpPr>
        <p:spPr>
          <a:xfrm>
            <a:off x="656280" y="2012040"/>
            <a:ext cx="8105760" cy="2836440"/>
          </a:xfrm>
          <a:prstGeom prst="rect">
            <a:avLst/>
          </a:prstGeom>
          <a:noFill/>
          <a:ln w="0">
            <a:noFill/>
          </a:ln>
        </p:spPr>
        <p:txBody>
          <a:bodyPr lIns="91440" rIns="91440" tIns="45720" bIns="45720" anchor="t">
            <a:normAutofit/>
          </a:bodyPr>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Incompatibility</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Extend Classifier</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Empirical Study on Visualizations</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Generalisability</a:t>
            </a:r>
            <a:endParaRPr b="1" lang="en-US" sz="16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p:nvPr>
        </p:nvSpPr>
        <p:spPr>
          <a:xfrm>
            <a:off x="288000" y="288000"/>
            <a:ext cx="5488560" cy="292680"/>
          </a:xfrm>
          <a:prstGeom prst="rect">
            <a:avLst/>
          </a:prstGeom>
          <a:noFill/>
          <a:ln w="0">
            <a:noFill/>
          </a:ln>
        </p:spPr>
        <p:txBody>
          <a:bodyPr lIns="0" rIns="0" tIns="0" bIns="0" anchor="t">
            <a:noAutofit/>
          </a:bodyPr>
          <a:p>
            <a:pPr indent="0" defTabSz="685800">
              <a:lnSpc>
                <a:spcPct val="80000"/>
              </a:lnSpc>
              <a:spcBef>
                <a:spcPts val="751"/>
              </a:spcBef>
              <a:buNone/>
              <a:tabLst>
                <a:tab algn="l" pos="0"/>
              </a:tabLst>
            </a:pPr>
            <a:r>
              <a:rPr b="1" lang="en-US" sz="1100" strike="noStrike" u="none">
                <a:solidFill>
                  <a:schemeClr val="dk1"/>
                </a:solidFill>
                <a:effectLst/>
                <a:uFillTx/>
                <a:latin typeface="Arial"/>
                <a:ea typeface="Arial"/>
              </a:rPr>
              <a:t>Department of Computer Science</a:t>
            </a:r>
            <a:endParaRPr b="1" lang="en-US" sz="1100" strike="noStrike" u="none">
              <a:solidFill>
                <a:schemeClr val="dk1"/>
              </a:solidFill>
              <a:effectLst/>
              <a:uFillTx/>
              <a:latin typeface="Arial"/>
            </a:endParaRPr>
          </a:p>
        </p:txBody>
      </p:sp>
      <p:sp>
        <p:nvSpPr>
          <p:cNvPr id="46" name="PlaceHolder 2"/>
          <p:cNvSpPr>
            <a:spLocks noGrp="1"/>
          </p:cNvSpPr>
          <p:nvPr>
            <p:ph/>
          </p:nvPr>
        </p:nvSpPr>
        <p:spPr>
          <a:xfrm>
            <a:off x="288360" y="2982960"/>
            <a:ext cx="8608680" cy="1647720"/>
          </a:xfrm>
          <a:prstGeom prst="rect">
            <a:avLst/>
          </a:prstGeom>
          <a:noFill/>
          <a:ln w="0">
            <a:noFill/>
          </a:ln>
        </p:spPr>
        <p:txBody>
          <a:bodyPr lIns="91440" rIns="91440" tIns="45720" bIns="45720" anchor="t">
            <a:normAutofit/>
          </a:bodyPr>
          <a:p>
            <a:pPr indent="0" algn="ctr" defTabSz="685800">
              <a:lnSpc>
                <a:spcPct val="90000"/>
              </a:lnSpc>
              <a:spcBef>
                <a:spcPts val="751"/>
              </a:spcBef>
              <a:buNone/>
              <a:tabLst>
                <a:tab algn="l" pos="0"/>
              </a:tabLst>
            </a:pPr>
            <a:r>
              <a:rPr b="0" lang="en-GB" sz="1600" strike="noStrike" u="none">
                <a:solidFill>
                  <a:schemeClr val="dk1"/>
                </a:solidFill>
                <a:effectLst/>
                <a:uFillTx/>
                <a:latin typeface="Arial"/>
                <a:ea typeface="Arial"/>
              </a:rPr>
              <a:t>YUXIANG QIU, KARIM DJEMILI, DENIS ELEZI, AANEEL SHALMAN, MARÍA PÉREZ-ORTIZ AND SAHAN BULATHWELA</a:t>
            </a:r>
            <a:endParaRPr b="1" lang="en-US" sz="1600" strike="noStrike" u="none">
              <a:solidFill>
                <a:schemeClr val="dk1"/>
              </a:solidFill>
              <a:effectLst/>
              <a:uFillTx/>
              <a:latin typeface="Arial"/>
            </a:endParaRPr>
          </a:p>
          <a:p>
            <a:pPr indent="0" algn="ctr" defTabSz="685800">
              <a:lnSpc>
                <a:spcPct val="90000"/>
              </a:lnSpc>
              <a:spcBef>
                <a:spcPts val="751"/>
              </a:spcBef>
              <a:buNone/>
              <a:tabLst>
                <a:tab algn="l" pos="0"/>
              </a:tabLst>
            </a:pPr>
            <a:r>
              <a:rPr b="0" lang="en-GB" sz="1600" strike="noStrike" u="none">
                <a:solidFill>
                  <a:schemeClr val="dk1"/>
                </a:solidFill>
                <a:effectLst/>
                <a:uFillTx/>
                <a:latin typeface="Arial"/>
                <a:ea typeface="Arial"/>
              </a:rPr>
              <a:t>UCL Centre for Artificial Intelligence</a:t>
            </a:r>
            <a:endParaRPr b="1" lang="en-US" sz="1600" strike="noStrike" u="none">
              <a:solidFill>
                <a:schemeClr val="dk1"/>
              </a:solidFill>
              <a:effectLst/>
              <a:uFillTx/>
              <a:latin typeface="Arial"/>
            </a:endParaRPr>
          </a:p>
          <a:p>
            <a:pPr indent="0" algn="ctr" defTabSz="685800">
              <a:lnSpc>
                <a:spcPct val="90000"/>
              </a:lnSpc>
              <a:spcBef>
                <a:spcPts val="751"/>
              </a:spcBef>
              <a:buNone/>
              <a:tabLst>
                <a:tab algn="l" pos="0"/>
              </a:tabLst>
            </a:pPr>
            <a:r>
              <a:rPr b="0" lang="en-GB" sz="1600" strike="noStrike" u="sng">
                <a:solidFill>
                  <a:srgbClr val="0563c1"/>
                </a:solidFill>
                <a:effectLst/>
                <a:uFillTx/>
                <a:latin typeface="Arial"/>
                <a:ea typeface="Arial"/>
                <a:hlinkClick r:id="rId1"/>
              </a:rPr>
              <a:t>m.bulathwela@ucl.ac.uk</a:t>
            </a:r>
            <a:r>
              <a:rPr b="0" lang="en-GB" sz="1600" strike="noStrike" u="none">
                <a:solidFill>
                  <a:schemeClr val="dk1"/>
                </a:solidFill>
                <a:effectLst/>
                <a:uFillTx/>
                <a:latin typeface="Arial"/>
                <a:ea typeface="Arial"/>
              </a:rPr>
              <a:t> </a:t>
            </a:r>
            <a:endParaRPr b="1" lang="en-US" sz="1600" strike="noStrike" u="none">
              <a:solidFill>
                <a:schemeClr val="dk1"/>
              </a:solidFill>
              <a:effectLst/>
              <a:uFillTx/>
              <a:latin typeface="Arial"/>
            </a:endParaRPr>
          </a:p>
        </p:txBody>
      </p:sp>
      <p:sp>
        <p:nvSpPr>
          <p:cNvPr id="47" name="AutoShape 2" descr="Logo"/>
          <p:cNvSpPr/>
          <p:nvPr/>
        </p:nvSpPr>
        <p:spPr>
          <a:xfrm>
            <a:off x="4419720" y="241920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GB" sz="1800" strike="noStrike" u="none">
              <a:solidFill>
                <a:schemeClr val="dk1"/>
              </a:solidFill>
              <a:effectLst/>
              <a:uFillTx/>
              <a:latin typeface="Calibri"/>
            </a:endParaRPr>
          </a:p>
        </p:txBody>
      </p:sp>
      <p:pic>
        <p:nvPicPr>
          <p:cNvPr id="48" name="Picture 4" descr="Logo"/>
          <p:cNvPicPr/>
          <p:nvPr/>
        </p:nvPicPr>
        <p:blipFill>
          <a:blip r:embed="rId2"/>
          <a:stretch/>
        </p:blipFill>
        <p:spPr>
          <a:xfrm>
            <a:off x="4272840" y="4413600"/>
            <a:ext cx="2512440" cy="432720"/>
          </a:xfrm>
          <a:prstGeom prst="rect">
            <a:avLst/>
          </a:prstGeom>
          <a:noFill/>
          <a:ln w="0">
            <a:noFill/>
          </a:ln>
        </p:spPr>
      </p:pic>
      <p:pic>
        <p:nvPicPr>
          <p:cNvPr id="49" name="Picture 3" descr="A close up of a logo&#10;&#10;Description automatically generated"/>
          <p:cNvPicPr/>
          <p:nvPr/>
        </p:nvPicPr>
        <p:blipFill>
          <a:blip r:embed="rId3"/>
          <a:stretch/>
        </p:blipFill>
        <p:spPr>
          <a:xfrm>
            <a:off x="2807280" y="4510080"/>
            <a:ext cx="1107720" cy="258480"/>
          </a:xfrm>
          <a:prstGeom prst="rect">
            <a:avLst/>
          </a:prstGeom>
          <a:noFill/>
          <a:ln w="0">
            <a:noFill/>
          </a:ln>
        </p:spPr>
      </p:pic>
      <p:sp>
        <p:nvSpPr>
          <p:cNvPr id="50" name="Title 10"/>
          <p:cNvSpPr/>
          <p:nvPr/>
        </p:nvSpPr>
        <p:spPr>
          <a:xfrm>
            <a:off x="289080" y="1524600"/>
            <a:ext cx="8607240" cy="720360"/>
          </a:xfrm>
          <a:prstGeom prst="rect">
            <a:avLst/>
          </a:prstGeom>
          <a:noFill/>
          <a:ln w="0">
            <a:noFill/>
          </a:ln>
        </p:spPr>
        <p:style>
          <a:lnRef idx="0"/>
          <a:fillRef idx="0"/>
          <a:effectRef idx="0"/>
          <a:fontRef idx="minor"/>
        </p:style>
        <p:txBody>
          <a:bodyPr anchor="t">
            <a:noAutofit/>
          </a:bodyPr>
          <a:p>
            <a:pPr algn="ctr" defTabSz="685800">
              <a:lnSpc>
                <a:spcPct val="90000"/>
              </a:lnSpc>
            </a:pPr>
            <a:r>
              <a:rPr b="0" lang="en-US" sz="2400" strike="noStrike" u="none">
                <a:solidFill>
                  <a:srgbClr val="ea7600"/>
                </a:solidFill>
                <a:effectLst/>
                <a:uFillTx/>
                <a:latin typeface="Arial"/>
                <a:ea typeface="Arial"/>
              </a:rPr>
              <a:t>TrueLearn: A Python Library for Personalised Informational Recommendations with (Implicit) Feedback</a:t>
            </a:r>
            <a:endParaRPr b="0" lang="en-US" sz="2400" strike="noStrike" u="none">
              <a:solidFill>
                <a:srgbClr val="000000"/>
              </a:solidFill>
              <a:effectLst/>
              <a:uFillTx/>
              <a:latin typeface="Arial"/>
            </a:endParaRPr>
          </a:p>
        </p:txBody>
      </p:sp>
      <p:sp>
        <p:nvSpPr>
          <p:cNvPr id="51" name="TextBox 9"/>
          <p:cNvSpPr/>
          <p:nvPr/>
        </p:nvSpPr>
        <p:spPr>
          <a:xfrm>
            <a:off x="2578680" y="2253960"/>
            <a:ext cx="4276800" cy="64656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sng">
                <a:solidFill>
                  <a:schemeClr val="dk1"/>
                </a:solidFill>
                <a:effectLst/>
                <a:uFillTx/>
                <a:latin typeface="Calibri"/>
                <a:ea typeface="Calibri"/>
                <a:hlinkClick r:id="rId4"/>
              </a:rPr>
              <a:t>https://github.com/TrueLearnAI/truelearn</a:t>
            </a:r>
            <a:endParaRPr b="0" lang="en-US" sz="1800" strike="noStrike" u="none">
              <a:solidFill>
                <a:srgbClr val="000000"/>
              </a:solidFill>
              <a:effectLst/>
              <a:uFillTx/>
              <a:latin typeface="Arial"/>
            </a:endParaRPr>
          </a:p>
          <a:p>
            <a:pPr defTabSz="914400">
              <a:lnSpc>
                <a:spcPct val="100000"/>
              </a:lnSpc>
            </a:pPr>
            <a:r>
              <a:rPr b="0" lang="en-US" sz="1800" strike="noStrike" u="sng">
                <a:solidFill>
                  <a:schemeClr val="dk1"/>
                </a:solidFill>
                <a:effectLst/>
                <a:uFillTx/>
                <a:latin typeface="Calibri"/>
                <a:ea typeface="Calibri"/>
                <a:hlinkClick r:id="rId5"/>
              </a:rPr>
              <a:t>https://truelearn.readthedocs.io/en/latest/</a:t>
            </a:r>
            <a:r>
              <a:rPr b="0" lang="en-US" sz="1800" strike="noStrike" u="none">
                <a:solidFill>
                  <a:schemeClr val="dk1"/>
                </a:solidFill>
                <a:effectLst/>
                <a:uFillTx/>
                <a:latin typeface="Calibri"/>
                <a:ea typeface="Calibri"/>
              </a:rPr>
              <a:t>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p:nvPr>
        </p:nvSpPr>
        <p:spPr>
          <a:xfrm>
            <a:off x="656280" y="2012040"/>
            <a:ext cx="8105760" cy="2836440"/>
          </a:xfrm>
          <a:prstGeom prst="rect">
            <a:avLst/>
          </a:prstGeom>
          <a:noFill/>
          <a:ln w="0">
            <a:noFill/>
          </a:ln>
        </p:spPr>
        <p:txBody>
          <a:bodyPr lIns="91440" rIns="91440" tIns="45720" bIns="45720" anchor="t">
            <a:normAutofit fontScale="70000" lnSpcReduction="19999"/>
          </a:bodyPr>
          <a:p>
            <a:pPr marL="89640" indent="-89640" defTabSz="685800">
              <a:lnSpc>
                <a:spcPct val="90000"/>
              </a:lnSpc>
              <a:spcBef>
                <a:spcPts val="751"/>
              </a:spcBef>
              <a:buNone/>
              <a:tabLst>
                <a:tab algn="l" pos="0"/>
              </a:tabLst>
            </a:pPr>
            <a:r>
              <a:rPr b="0" lang="en-GB" sz="1700" strike="noStrike" u="none">
                <a:solidFill>
                  <a:schemeClr val="dk1"/>
                </a:solidFill>
                <a:effectLst/>
                <a:uFillTx/>
                <a:latin typeface="Arial"/>
                <a:ea typeface="Arial"/>
              </a:rPr>
              <a:t>Lars Buitinck, Gilles Louppe, Mathieu Blondel, Fabian Pedregosa, Andreas Mueller, Olivier Grisel, Vlad Niculae, Peter Prettenhofer, Alexandre Gramfort, Jaques Grobler, Robert Layton, Jake VanderPlas, Arnaud Joly, Brian Holt, and Gaël Varoquaux. 2013. API design for machine learning software: experiences from the scikit-learn project. CoRR abs/1309.0238 (2013). arXiv:1309.0238 </a:t>
            </a:r>
            <a:r>
              <a:rPr b="0" lang="en-GB" sz="1700" strike="noStrike" u="sng">
                <a:solidFill>
                  <a:schemeClr val="dk1"/>
                </a:solidFill>
                <a:effectLst/>
                <a:uFillTx/>
                <a:latin typeface="Arial"/>
                <a:ea typeface="Arial"/>
                <a:hlinkClick r:id="rId1"/>
              </a:rPr>
              <a:t>http://arxiv.org/abs/1309.0238</a:t>
            </a:r>
            <a:endParaRPr b="1" lang="en-US" sz="1700" strike="noStrike" u="none">
              <a:solidFill>
                <a:schemeClr val="dk1"/>
              </a:solidFill>
              <a:effectLst/>
              <a:uFillTx/>
              <a:latin typeface="Arial"/>
            </a:endParaRPr>
          </a:p>
          <a:p>
            <a:pPr marL="89640" indent="-89640" defTabSz="685800">
              <a:lnSpc>
                <a:spcPct val="90000"/>
              </a:lnSpc>
              <a:spcBef>
                <a:spcPts val="751"/>
              </a:spcBef>
              <a:buNone/>
              <a:tabLst>
                <a:tab algn="l" pos="0"/>
              </a:tabLst>
            </a:pPr>
            <a:r>
              <a:rPr b="0" lang="en-GB" sz="1700" strike="noStrike" u="none">
                <a:solidFill>
                  <a:schemeClr val="dk1"/>
                </a:solidFill>
                <a:effectLst/>
                <a:uFillTx/>
                <a:latin typeface="Arial"/>
                <a:ea typeface="Arial"/>
              </a:rPr>
              <a:t>Sahan Bulathwela, María Pérez-Ortiz, Emine Yilmaz, and John Shawe-Taylor 2020. TrueLearn: A Family of Bayesian Algorithms to Match Lifelong Learners to Open Educational Resources. In AAAI Conf. on Artificial Intelligence,</a:t>
            </a:r>
            <a:endParaRPr b="1" lang="en-US" sz="1700" strike="noStrike" u="none">
              <a:solidFill>
                <a:schemeClr val="dk1"/>
              </a:solidFill>
              <a:effectLst/>
              <a:uFillTx/>
              <a:latin typeface="Arial"/>
            </a:endParaRPr>
          </a:p>
          <a:p>
            <a:pPr marL="89640" indent="-89640" defTabSz="685800">
              <a:lnSpc>
                <a:spcPct val="90000"/>
              </a:lnSpc>
              <a:spcBef>
                <a:spcPts val="751"/>
              </a:spcBef>
              <a:buNone/>
              <a:tabLst>
                <a:tab algn="l" pos="0"/>
              </a:tabLst>
            </a:pPr>
            <a:r>
              <a:rPr b="0" lang="en-GB" sz="1700" strike="noStrike" u="none">
                <a:solidFill>
                  <a:schemeClr val="dk1"/>
                </a:solidFill>
                <a:effectLst/>
                <a:uFillTx/>
                <a:latin typeface="Arial"/>
                <a:ea typeface="Arial"/>
              </a:rPr>
              <a:t>Sahan Bulathwela, Maria Perez-Ortiz, Erik Novak, Emine Yilmaz, and John Shawe-Taylor. 2021. PEEK: A Large Dataset of Learner Engagement with Educational Videos. In Proc. of RecSys Workshop on Online Recommender Systems and User Modeling (ORSUM’21). </a:t>
            </a:r>
            <a:r>
              <a:rPr b="0" lang="en-GB" sz="1700" strike="noStrike" u="sng">
                <a:solidFill>
                  <a:schemeClr val="dk1"/>
                </a:solidFill>
                <a:effectLst/>
                <a:uFillTx/>
                <a:latin typeface="Arial"/>
                <a:ea typeface="Arial"/>
                <a:hlinkClick r:id="rId2"/>
              </a:rPr>
              <a:t>https://arxiv.org/abs/2109.03154</a:t>
            </a:r>
            <a:r>
              <a:rPr b="0" lang="en-GB" sz="1700" strike="noStrike" u="none">
                <a:solidFill>
                  <a:schemeClr val="dk1"/>
                </a:solidFill>
                <a:effectLst/>
                <a:uFillTx/>
                <a:latin typeface="Arial"/>
                <a:ea typeface="Arial"/>
              </a:rPr>
              <a:t> </a:t>
            </a:r>
            <a:endParaRPr b="1" lang="en-US" sz="1700" strike="noStrike" u="none">
              <a:solidFill>
                <a:schemeClr val="dk1"/>
              </a:solidFill>
              <a:effectLst/>
              <a:uFillTx/>
              <a:latin typeface="Arial"/>
            </a:endParaRPr>
          </a:p>
          <a:p>
            <a:pPr marL="89640" indent="-89640" defTabSz="685800">
              <a:lnSpc>
                <a:spcPct val="90000"/>
              </a:lnSpc>
              <a:spcBef>
                <a:spcPts val="751"/>
              </a:spcBef>
              <a:buNone/>
              <a:tabLst>
                <a:tab algn="l" pos="0"/>
              </a:tabLst>
            </a:pPr>
            <a:r>
              <a:rPr b="0" lang="en-GB" sz="1700" strike="noStrike" u="none">
                <a:solidFill>
                  <a:schemeClr val="dk1"/>
                </a:solidFill>
                <a:effectLst/>
                <a:uFillTx/>
                <a:latin typeface="Arial"/>
                <a:ea typeface="Arial"/>
              </a:rPr>
              <a:t>Bulathwela, Sahan and Pérez-Ortiz, María and Yilmaz, Emine and Shawe-Taylor, John. 2022. Power to the Learner: Towards Human-Intuitive and Integrative Recommendations with Open Educational Resources. Sustainability 14, 18 (2022). </a:t>
            </a:r>
            <a:r>
              <a:rPr b="0" lang="en-GB" sz="1700" strike="noStrike" u="sng">
                <a:solidFill>
                  <a:schemeClr val="dk1"/>
                </a:solidFill>
                <a:effectLst/>
                <a:uFillTx/>
                <a:latin typeface="Arial"/>
                <a:ea typeface="Arial"/>
                <a:hlinkClick r:id="rId3"/>
              </a:rPr>
              <a:t>https://doi.org/10.3390/su141811682</a:t>
            </a:r>
            <a:r>
              <a:rPr b="0" lang="en-GB" sz="1700" strike="noStrike" u="none">
                <a:solidFill>
                  <a:schemeClr val="dk1"/>
                </a:solidFill>
                <a:effectLst/>
                <a:uFillTx/>
                <a:latin typeface="Arial"/>
                <a:ea typeface="Arial"/>
              </a:rPr>
              <a:t> </a:t>
            </a:r>
            <a:endParaRPr b="1" lang="en-US" sz="1700" strike="noStrike" u="none">
              <a:solidFill>
                <a:schemeClr val="dk1"/>
              </a:solidFill>
              <a:effectLst/>
              <a:uFillTx/>
              <a:latin typeface="Arial"/>
            </a:endParaRPr>
          </a:p>
          <a:p>
            <a:pPr indent="0" defTabSz="685800">
              <a:lnSpc>
                <a:spcPct val="90000"/>
              </a:lnSpc>
              <a:spcBef>
                <a:spcPts val="751"/>
              </a:spcBef>
              <a:buNone/>
              <a:tabLst>
                <a:tab algn="l" pos="0"/>
              </a:tabLst>
            </a:pPr>
            <a:r>
              <a:rPr b="0" lang="en-GB" sz="1700" strike="noStrike" u="none">
                <a:solidFill>
                  <a:schemeClr val="dk1"/>
                </a:solidFill>
                <a:effectLst/>
                <a:uFillTx/>
                <a:latin typeface="Arial"/>
                <a:ea typeface="Arial"/>
              </a:rPr>
              <a:t>Susan Bull and Judy Kay. 2010. Open Learner Models. Vol. 308. 301–322. </a:t>
            </a:r>
            <a:r>
              <a:rPr b="0" lang="en-GB" sz="1700" strike="noStrike" u="sng">
                <a:solidFill>
                  <a:schemeClr val="dk1"/>
                </a:solidFill>
                <a:effectLst/>
                <a:uFillTx/>
                <a:latin typeface="Arial"/>
                <a:ea typeface="Arial"/>
                <a:hlinkClick r:id="rId4"/>
              </a:rPr>
              <a:t>https://doi.org/10.1007/978-3-642-14363-2_15</a:t>
            </a:r>
            <a:r>
              <a:rPr b="0" lang="en-GB" sz="1700" strike="noStrike" u="none">
                <a:solidFill>
                  <a:schemeClr val="dk1"/>
                </a:solidFill>
                <a:effectLst/>
                <a:uFillTx/>
                <a:latin typeface="Arial"/>
                <a:ea typeface="Arial"/>
              </a:rPr>
              <a:t> </a:t>
            </a:r>
            <a:endParaRPr b="1" lang="en-US" sz="1700" strike="noStrike" u="none">
              <a:solidFill>
                <a:schemeClr val="dk1"/>
              </a:solidFill>
              <a:effectLst/>
              <a:uFillTx/>
              <a:latin typeface="Arial"/>
            </a:endParaRPr>
          </a:p>
          <a:p>
            <a:pPr marL="89640" indent="-89640" defTabSz="685800">
              <a:lnSpc>
                <a:spcPct val="90000"/>
              </a:lnSpc>
              <a:spcBef>
                <a:spcPts val="751"/>
              </a:spcBef>
              <a:buNone/>
              <a:tabLst>
                <a:tab algn="l" pos="0"/>
              </a:tabLst>
            </a:pPr>
            <a:r>
              <a:rPr b="0" lang="en-GB" sz="1700" strike="noStrike" u="none">
                <a:solidFill>
                  <a:schemeClr val="dk1"/>
                </a:solidFill>
                <a:effectLst/>
                <a:uFillTx/>
                <a:latin typeface="Arial"/>
                <a:ea typeface="Arial"/>
              </a:rPr>
              <a:t>Okan Bulut, Jinnie Shin, Seyma N. Yildirim-Erbasli, Guher Gorgun, and Zachary A. Pardos. 2023. An Introduction to Bayesian Knowledge Tracing with pyBKT. Psych 5, 3 (2023), 770–786.</a:t>
            </a:r>
            <a:endParaRPr b="1" lang="en-US" sz="1700" strike="noStrike" u="none">
              <a:solidFill>
                <a:schemeClr val="dk1"/>
              </a:solidFill>
              <a:effectLst/>
              <a:uFillTx/>
              <a:latin typeface="Arial"/>
            </a:endParaRPr>
          </a:p>
          <a:p>
            <a:pPr indent="0" defTabSz="685800">
              <a:lnSpc>
                <a:spcPct val="90000"/>
              </a:lnSpc>
              <a:spcBef>
                <a:spcPts val="751"/>
              </a:spcBef>
              <a:buNone/>
              <a:tabLst>
                <a:tab algn="l" pos="0"/>
              </a:tabLst>
            </a:pPr>
            <a:endParaRPr b="1" lang="en-US" sz="1700" strike="noStrike" u="none">
              <a:solidFill>
                <a:schemeClr val="dk1"/>
              </a:solidFill>
              <a:effectLst/>
              <a:uFillTx/>
              <a:latin typeface="Arial"/>
            </a:endParaRPr>
          </a:p>
        </p:txBody>
      </p:sp>
      <p:sp>
        <p:nvSpPr>
          <p:cNvPr id="53" name="PlaceHolder 2"/>
          <p:cNvSpPr>
            <a:spLocks noGrp="1"/>
          </p:cNvSpPr>
          <p:nvPr>
            <p:ph type="title"/>
          </p:nvPr>
        </p:nvSpPr>
        <p:spPr>
          <a:xfrm>
            <a:off x="592560" y="1096920"/>
            <a:ext cx="640224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References</a:t>
            </a:r>
            <a:endParaRPr b="0" lang="en-US"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PlaceHolder 1"/>
          <p:cNvSpPr>
            <a:spLocks noGrp="1"/>
          </p:cNvSpPr>
          <p:nvPr>
            <p:ph/>
          </p:nvPr>
        </p:nvSpPr>
        <p:spPr>
          <a:xfrm>
            <a:off x="656280" y="2012040"/>
            <a:ext cx="7905240" cy="2836440"/>
          </a:xfrm>
          <a:prstGeom prst="rect">
            <a:avLst/>
          </a:prstGeom>
          <a:noFill/>
          <a:ln w="0">
            <a:noFill/>
          </a:ln>
        </p:spPr>
        <p:txBody>
          <a:bodyPr lIns="91440" rIns="91440" tIns="45720" bIns="45720" anchor="t">
            <a:normAutofit/>
          </a:bodyPr>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Matching relevant educational materials to the right learner at the right time</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Goes beyond prepared curriculum</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Can leverage a large collection of educational materials to personalise</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Need to account for informational novelty that goes beyond content similarity </a:t>
            </a:r>
            <a:r>
              <a:rPr b="1" i="1" lang="en-GB" sz="1600" strike="noStrike" u="none">
                <a:solidFill>
                  <a:schemeClr val="dk1"/>
                </a:solidFill>
                <a:effectLst/>
                <a:uFillTx/>
                <a:latin typeface="Arial"/>
                <a:ea typeface="Arial"/>
              </a:rPr>
              <a:t>[Bulathwela et al., AAAI'20]</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Need transparency to build trust </a:t>
            </a:r>
            <a:r>
              <a:rPr b="1" i="1" lang="en-GB" sz="1600" strike="noStrike" u="none">
                <a:solidFill>
                  <a:schemeClr val="dk1"/>
                </a:solidFill>
                <a:effectLst/>
                <a:uFillTx/>
                <a:latin typeface="Arial"/>
                <a:ea typeface="Arial"/>
              </a:rPr>
              <a:t>[Bull &amp; Kay, Adv. In ITS'2010]</a:t>
            </a:r>
            <a:endParaRPr b="1" lang="en-US" sz="1600" strike="noStrike" u="none">
              <a:solidFill>
                <a:schemeClr val="dk1"/>
              </a:solidFill>
              <a:effectLst/>
              <a:uFillTx/>
              <a:latin typeface="Arial"/>
            </a:endParaRPr>
          </a:p>
          <a:p>
            <a:pPr indent="0" defTabSz="685800">
              <a:lnSpc>
                <a:spcPct val="90000"/>
              </a:lnSpc>
              <a:spcBef>
                <a:spcPts val="751"/>
              </a:spcBef>
              <a:buNone/>
            </a:pPr>
            <a:endParaRPr b="1" lang="en-US" sz="1600" strike="noStrike" u="none">
              <a:solidFill>
                <a:schemeClr val="dk1"/>
              </a:solidFill>
              <a:effectLst/>
              <a:uFillTx/>
              <a:latin typeface="Arial"/>
            </a:endParaRPr>
          </a:p>
        </p:txBody>
      </p:sp>
      <p:sp>
        <p:nvSpPr>
          <p:cNvPr id="18" name="PlaceHolder 2"/>
          <p:cNvSpPr>
            <a:spLocks noGrp="1"/>
          </p:cNvSpPr>
          <p:nvPr>
            <p:ph type="title"/>
          </p:nvPr>
        </p:nvSpPr>
        <p:spPr>
          <a:xfrm>
            <a:off x="592560" y="1096920"/>
            <a:ext cx="640224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Educational Recommendation</a:t>
            </a:r>
            <a:endParaRPr b="0" lang="en-US"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92560" y="1096920"/>
            <a:ext cx="676080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Problem Setting</a:t>
            </a:r>
            <a:endParaRPr b="0" lang="en-US" sz="3200" strike="noStrike" u="none">
              <a:solidFill>
                <a:schemeClr val="dk1"/>
              </a:solidFill>
              <a:effectLst/>
              <a:uFillTx/>
              <a:latin typeface="Calibri"/>
            </a:endParaRPr>
          </a:p>
        </p:txBody>
      </p:sp>
      <p:pic>
        <p:nvPicPr>
          <p:cNvPr id="20" name="Picture 15" descr=""/>
          <p:cNvPicPr/>
          <p:nvPr/>
        </p:nvPicPr>
        <p:blipFill>
          <a:blip r:embed="rId1"/>
          <a:stretch/>
        </p:blipFill>
        <p:spPr>
          <a:xfrm>
            <a:off x="2289960" y="1689480"/>
            <a:ext cx="4558680" cy="3056760"/>
          </a:xfrm>
          <a:prstGeom prst="rect">
            <a:avLst/>
          </a:prstGeom>
          <a:noFill/>
          <a:ln w="0">
            <a:noFill/>
          </a:ln>
        </p:spPr>
      </p:pic>
      <p:sp>
        <p:nvSpPr>
          <p:cNvPr id="21" name="TextBox 2"/>
          <p:cNvSpPr/>
          <p:nvPr/>
        </p:nvSpPr>
        <p:spPr>
          <a:xfrm>
            <a:off x="4052520" y="4749480"/>
            <a:ext cx="4587840" cy="33876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i="1" lang="en-GB" sz="1600" strike="noStrike" u="none">
                <a:solidFill>
                  <a:schemeClr val="dk1"/>
                </a:solidFill>
                <a:effectLst/>
                <a:uFillTx/>
                <a:latin typeface="Arial"/>
              </a:rPr>
              <a:t>[Bulathwela et al., MDPI Sustainability 2022]</a:t>
            </a:r>
            <a:r>
              <a:rPr b="0" lang="en-GB" sz="1600" strike="noStrike" u="none">
                <a:solidFill>
                  <a:schemeClr val="dk1"/>
                </a:solidFill>
                <a:effectLst/>
                <a:uFillTx/>
                <a:latin typeface="Arial"/>
              </a:rPr>
              <a:t>. </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p:nvPr>
        </p:nvSpPr>
        <p:spPr>
          <a:xfrm>
            <a:off x="656280" y="2012040"/>
            <a:ext cx="7905240" cy="2836440"/>
          </a:xfrm>
          <a:prstGeom prst="rect">
            <a:avLst/>
          </a:prstGeom>
          <a:noFill/>
          <a:ln w="0">
            <a:noFill/>
          </a:ln>
        </p:spPr>
        <p:txBody>
          <a:bodyPr lIns="91440" rIns="91440" tIns="45720" bIns="45720" anchor="t">
            <a:normAutofit/>
          </a:bodyPr>
          <a:p>
            <a:pPr indent="0" defTabSz="685800">
              <a:lnSpc>
                <a:spcPct val="90000"/>
              </a:lnSpc>
              <a:spcBef>
                <a:spcPts val="751"/>
              </a:spcBef>
              <a:buNone/>
              <a:tabLst>
                <a:tab algn="l" pos="0"/>
              </a:tabLst>
            </a:pPr>
            <a:r>
              <a:rPr b="0" lang="en-GB" sz="1600" strike="noStrike" u="none">
                <a:solidFill>
                  <a:schemeClr val="dk1"/>
                </a:solidFill>
                <a:effectLst/>
                <a:uFillTx/>
                <a:latin typeface="Arial"/>
                <a:ea typeface="Arial"/>
              </a:rPr>
              <a:t>Main task of focus, personalise exercises. Python library </a:t>
            </a:r>
            <a:r>
              <a:rPr b="1" lang="en-GB" sz="1600" strike="noStrike" u="none">
                <a:solidFill>
                  <a:schemeClr val="dk1"/>
                </a:solidFill>
                <a:effectLst/>
                <a:uFillTx/>
                <a:latin typeface="Courier New"/>
                <a:ea typeface="Arial"/>
              </a:rPr>
              <a:t>PyBKT </a:t>
            </a:r>
            <a:r>
              <a:rPr b="1" i="1" lang="en-GB" sz="1600" strike="noStrike" u="none">
                <a:solidFill>
                  <a:schemeClr val="dk1"/>
                </a:solidFill>
                <a:effectLst/>
                <a:uFillTx/>
                <a:latin typeface="Arial"/>
                <a:ea typeface="Arial"/>
              </a:rPr>
              <a:t>[Bulut et al., MDPI Psych 2023]</a:t>
            </a:r>
            <a:r>
              <a:rPr b="1" lang="en-GB" sz="1600" strike="noStrike" u="none">
                <a:solidFill>
                  <a:schemeClr val="dk1"/>
                </a:solidFill>
                <a:effectLst/>
                <a:uFillTx/>
                <a:latin typeface="Courier New"/>
                <a:ea typeface="Arial"/>
              </a:rPr>
              <a:t> </a:t>
            </a:r>
            <a:r>
              <a:rPr b="0" lang="en-GB" sz="1600" strike="noStrike" u="none">
                <a:solidFill>
                  <a:schemeClr val="dk1"/>
                </a:solidFill>
                <a:effectLst/>
                <a:uFillTx/>
                <a:latin typeface="Arial"/>
                <a:ea typeface="Arial"/>
              </a:rPr>
              <a:t>available.</a:t>
            </a:r>
            <a:endParaRPr b="1" lang="en-US" sz="1600" strike="noStrike" u="none">
              <a:solidFill>
                <a:schemeClr val="dk1"/>
              </a:solidFill>
              <a:effectLst/>
              <a:uFillTx/>
              <a:latin typeface="Arial"/>
            </a:endParaRPr>
          </a:p>
          <a:p>
            <a:pPr indent="0" defTabSz="685800">
              <a:lnSpc>
                <a:spcPct val="90000"/>
              </a:lnSpc>
              <a:spcBef>
                <a:spcPts val="751"/>
              </a:spcBef>
              <a:buNone/>
              <a:tabLst>
                <a:tab algn="l" pos="0"/>
              </a:tabLst>
            </a:pPr>
            <a:endParaRPr b="1" lang="en-US" sz="1600" strike="noStrike" u="none">
              <a:solidFill>
                <a:schemeClr val="dk1"/>
              </a:solidFill>
              <a:effectLst/>
              <a:uFillTx/>
              <a:latin typeface="Arial"/>
            </a:endParaRPr>
          </a:p>
          <a:p>
            <a:pPr indent="0" defTabSz="685800">
              <a:lnSpc>
                <a:spcPct val="90000"/>
              </a:lnSpc>
              <a:spcBef>
                <a:spcPts val="751"/>
              </a:spcBef>
              <a:buNone/>
              <a:tabLst>
                <a:tab algn="l" pos="0"/>
              </a:tabLst>
            </a:pPr>
            <a:endParaRPr b="1" lang="en-US" sz="1600" strike="noStrike" u="none">
              <a:solidFill>
                <a:schemeClr val="dk1"/>
              </a:solidFill>
              <a:effectLst/>
              <a:uFillTx/>
              <a:latin typeface="Arial"/>
            </a:endParaRPr>
          </a:p>
          <a:p>
            <a:pPr indent="0" defTabSz="685800">
              <a:lnSpc>
                <a:spcPct val="90000"/>
              </a:lnSpc>
              <a:spcBef>
                <a:spcPts val="751"/>
              </a:spcBef>
              <a:buNone/>
              <a:tabLst>
                <a:tab algn="l" pos="0"/>
              </a:tabLst>
            </a:pPr>
            <a:r>
              <a:rPr b="0" lang="en-GB" sz="1600" strike="noStrike" u="none">
                <a:solidFill>
                  <a:schemeClr val="dk1"/>
                </a:solidFill>
                <a:effectLst/>
                <a:uFillTx/>
                <a:latin typeface="Arial"/>
                <a:ea typeface="Arial"/>
              </a:rPr>
              <a:t>Two main approaches for personalising education </a:t>
            </a:r>
            <a:endParaRPr b="1" lang="en-US" sz="1600" strike="noStrike" u="none">
              <a:solidFill>
                <a:schemeClr val="dk1"/>
              </a:solidFill>
              <a:effectLst/>
              <a:uFillTx/>
              <a:latin typeface="Arial"/>
            </a:endParaRPr>
          </a:p>
          <a:p>
            <a:pPr marL="343080" indent="-343080" defTabSz="685800">
              <a:lnSpc>
                <a:spcPct val="90000"/>
              </a:lnSpc>
              <a:spcBef>
                <a:spcPts val="751"/>
              </a:spcBef>
              <a:buClr>
                <a:srgbClr val="000000"/>
              </a:buClr>
              <a:buFont typeface="Arial"/>
              <a:buAutoNum type="arabicParenR"/>
              <a:tabLst>
                <a:tab algn="l" pos="0"/>
              </a:tabLst>
            </a:pPr>
            <a:r>
              <a:rPr b="0" lang="en-GB" sz="1600" strike="noStrike" u="none">
                <a:solidFill>
                  <a:schemeClr val="dk1"/>
                </a:solidFill>
                <a:effectLst/>
                <a:uFillTx/>
                <a:latin typeface="Arial"/>
                <a:ea typeface="Arial"/>
              </a:rPr>
              <a:t>Bayesian Knowledge Tracing (HMM of Learner State)</a:t>
            </a:r>
            <a:endParaRPr b="1" lang="en-US" sz="1600" strike="noStrike" u="none">
              <a:solidFill>
                <a:schemeClr val="dk1"/>
              </a:solidFill>
              <a:effectLst/>
              <a:uFillTx/>
              <a:latin typeface="Arial"/>
            </a:endParaRPr>
          </a:p>
          <a:p>
            <a:pPr marL="343080" indent="-343080" defTabSz="685800">
              <a:lnSpc>
                <a:spcPct val="90000"/>
              </a:lnSpc>
              <a:spcBef>
                <a:spcPts val="751"/>
              </a:spcBef>
              <a:buClr>
                <a:srgbClr val="000000"/>
              </a:buClr>
              <a:buFont typeface="Arial"/>
              <a:buAutoNum type="arabicParenR"/>
              <a:tabLst>
                <a:tab algn="l" pos="0"/>
              </a:tabLst>
            </a:pPr>
            <a:r>
              <a:rPr b="0" lang="en-GB" sz="1600" strike="noStrike" u="none">
                <a:solidFill>
                  <a:schemeClr val="dk1"/>
                </a:solidFill>
                <a:effectLst/>
                <a:uFillTx/>
                <a:latin typeface="Arial"/>
                <a:ea typeface="Arial"/>
              </a:rPr>
              <a:t>Item Response Theory (A function of Learner State and Exercise Difficulty)</a:t>
            </a:r>
            <a:endParaRPr b="1" lang="en-US" sz="1600" strike="noStrike" u="none">
              <a:solidFill>
                <a:schemeClr val="dk1"/>
              </a:solidFill>
              <a:effectLst/>
              <a:uFillTx/>
              <a:latin typeface="Arial"/>
            </a:endParaRPr>
          </a:p>
          <a:p>
            <a:pPr indent="0" defTabSz="685800">
              <a:lnSpc>
                <a:spcPct val="90000"/>
              </a:lnSpc>
              <a:spcBef>
                <a:spcPts val="751"/>
              </a:spcBef>
              <a:buNone/>
              <a:tabLst>
                <a:tab algn="l" pos="0"/>
              </a:tabLst>
            </a:pPr>
            <a:endParaRPr b="1" lang="en-US" sz="1600" strike="noStrike" u="none">
              <a:solidFill>
                <a:schemeClr val="dk1"/>
              </a:solidFill>
              <a:effectLst/>
              <a:uFillTx/>
              <a:latin typeface="Arial"/>
            </a:endParaRPr>
          </a:p>
          <a:p>
            <a:pPr indent="0" defTabSz="685800">
              <a:lnSpc>
                <a:spcPct val="90000"/>
              </a:lnSpc>
              <a:spcBef>
                <a:spcPts val="751"/>
              </a:spcBef>
              <a:buNone/>
              <a:tabLst>
                <a:tab algn="l" pos="0"/>
              </a:tabLst>
            </a:pPr>
            <a:r>
              <a:rPr b="0" lang="en-GB" sz="1600" strike="noStrike" u="none">
                <a:solidFill>
                  <a:schemeClr val="dk1"/>
                </a:solidFill>
                <a:effectLst/>
                <a:uFillTx/>
                <a:latin typeface="Arial"/>
                <a:ea typeface="Arial"/>
              </a:rPr>
              <a:t>Training is expensive and only focuses on a small number of exercises and learners</a:t>
            </a:r>
            <a:endParaRPr b="1" lang="en-US" sz="1600" strike="noStrike" u="none">
              <a:solidFill>
                <a:schemeClr val="dk1"/>
              </a:solidFill>
              <a:effectLst/>
              <a:uFillTx/>
              <a:latin typeface="Arial"/>
            </a:endParaRPr>
          </a:p>
        </p:txBody>
      </p:sp>
      <p:sp>
        <p:nvSpPr>
          <p:cNvPr id="23" name="PlaceHolder 2"/>
          <p:cNvSpPr>
            <a:spLocks noGrp="1"/>
          </p:cNvSpPr>
          <p:nvPr>
            <p:ph type="title"/>
          </p:nvPr>
        </p:nvSpPr>
        <p:spPr>
          <a:xfrm>
            <a:off x="592560" y="1096920"/>
            <a:ext cx="640224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Related Work</a:t>
            </a:r>
            <a:endParaRPr b="0" lang="en-US" sz="3200" strike="noStrike" u="none">
              <a:solidFill>
                <a:schemeClr val="dk1"/>
              </a:solidFill>
              <a:effectLst/>
              <a:uFillTx/>
              <a:latin typeface="Calibri"/>
            </a:endParaRPr>
          </a:p>
        </p:txBody>
      </p:sp>
      <p:pic>
        <p:nvPicPr>
          <p:cNvPr id="24" name="Picture 1" descr=""/>
          <p:cNvPicPr/>
          <p:nvPr/>
        </p:nvPicPr>
        <p:blipFill>
          <a:blip r:embed="rId1"/>
          <a:stretch/>
        </p:blipFill>
        <p:spPr>
          <a:xfrm>
            <a:off x="3452760" y="2547360"/>
            <a:ext cx="2238120" cy="40932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PlaceHolder 1"/>
          <p:cNvSpPr>
            <a:spLocks noGrp="1"/>
          </p:cNvSpPr>
          <p:nvPr>
            <p:ph/>
          </p:nvPr>
        </p:nvSpPr>
        <p:spPr>
          <a:xfrm>
            <a:off x="656280" y="2012040"/>
            <a:ext cx="8105760" cy="2836440"/>
          </a:xfrm>
          <a:prstGeom prst="rect">
            <a:avLst/>
          </a:prstGeom>
          <a:noFill/>
          <a:ln w="0">
            <a:noFill/>
          </a:ln>
        </p:spPr>
        <p:txBody>
          <a:bodyPr lIns="91440" rIns="91440" tIns="45720" bIns="45720" anchor="t">
            <a:normAutofit/>
          </a:bodyPr>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TrueLearn, one of the first models to predict video engagement with educational videos </a:t>
            </a:r>
            <a:r>
              <a:rPr b="1" i="1" lang="en-GB" sz="1600" strike="noStrike" u="none">
                <a:solidFill>
                  <a:schemeClr val="dk1"/>
                </a:solidFill>
                <a:effectLst/>
                <a:uFillTx/>
                <a:latin typeface="Arial"/>
                <a:ea typeface="Arial"/>
              </a:rPr>
              <a:t>[Bulathwela et al., AAAI'20]</a:t>
            </a:r>
            <a:r>
              <a:rPr b="0" lang="en-GB" sz="1600" strike="noStrike" u="none">
                <a:solidFill>
                  <a:schemeClr val="dk1"/>
                </a:solidFill>
                <a:effectLst/>
                <a:uFillTx/>
                <a:latin typeface="Arial"/>
                <a:ea typeface="Arial"/>
              </a:rPr>
              <a:t> </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Has multiple models to recover a knowledge and interest representation </a:t>
            </a:r>
            <a:r>
              <a:rPr b="1" i="1" lang="en-GB" sz="1600" strike="noStrike" u="none">
                <a:solidFill>
                  <a:schemeClr val="dk1"/>
                </a:solidFill>
                <a:effectLst/>
                <a:uFillTx/>
                <a:latin typeface="Arial"/>
                <a:ea typeface="Arial"/>
              </a:rPr>
              <a:t>[Bulathwela et al., MDPI Sustainability 2022]</a:t>
            </a:r>
            <a:r>
              <a:rPr b="0" lang="en-GB" sz="1600" strike="noStrike" u="none">
                <a:solidFill>
                  <a:schemeClr val="dk1"/>
                </a:solidFill>
                <a:effectLst/>
                <a:uFillTx/>
                <a:latin typeface="Arial"/>
                <a:ea typeface="Arial"/>
              </a:rPr>
              <a:t> </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Also, can formulate a transparent learner state representation</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600" strike="noStrike" u="none">
                <a:solidFill>
                  <a:schemeClr val="dk1"/>
                </a:solidFill>
                <a:effectLst/>
                <a:uFillTx/>
                <a:latin typeface="Arial"/>
                <a:ea typeface="Arial"/>
              </a:rPr>
              <a:t>There is no software that allows evaluation and implementation of educational recommenders</a:t>
            </a:r>
            <a:endParaRPr b="1" lang="en-US" sz="1600" strike="noStrike" u="none">
              <a:solidFill>
                <a:schemeClr val="dk1"/>
              </a:solidFill>
              <a:effectLst/>
              <a:uFillTx/>
              <a:latin typeface="Arial"/>
            </a:endParaRPr>
          </a:p>
        </p:txBody>
      </p:sp>
      <p:sp>
        <p:nvSpPr>
          <p:cNvPr id="26" name="PlaceHolder 2"/>
          <p:cNvSpPr>
            <a:spLocks noGrp="1"/>
          </p:cNvSpPr>
          <p:nvPr>
            <p:ph type="title"/>
          </p:nvPr>
        </p:nvSpPr>
        <p:spPr>
          <a:xfrm>
            <a:off x="592560" y="1096920"/>
            <a:ext cx="640224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Related Work</a:t>
            </a:r>
            <a:endParaRPr b="0" lang="en-US"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p:nvPr>
        </p:nvSpPr>
        <p:spPr>
          <a:xfrm>
            <a:off x="656280" y="2012040"/>
            <a:ext cx="4095360" cy="2836440"/>
          </a:xfrm>
          <a:prstGeom prst="rect">
            <a:avLst/>
          </a:prstGeom>
          <a:noFill/>
          <a:ln w="0">
            <a:noFill/>
          </a:ln>
        </p:spPr>
        <p:txBody>
          <a:bodyPr lIns="91440" rIns="91440" tIns="45720" bIns="45720" anchor="t">
            <a:normAutofit/>
          </a:bodyPr>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Can be used to access datasets, use personalisation models, visualise user states and for offline evaluation</a:t>
            </a:r>
            <a:endParaRPr b="1" lang="en-US" sz="17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Inspired by API design of scikit-learn, a well-tested ML library</a:t>
            </a:r>
            <a:endParaRPr b="1" lang="en-US" sz="17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API is designed for usability and extensibility</a:t>
            </a:r>
            <a:endParaRPr b="1" lang="en-US" sz="1700" strike="noStrike" u="none">
              <a:solidFill>
                <a:schemeClr val="dk1"/>
              </a:solidFill>
              <a:effectLst/>
              <a:uFillTx/>
              <a:latin typeface="Arial"/>
            </a:endParaRPr>
          </a:p>
        </p:txBody>
      </p:sp>
      <p:sp>
        <p:nvSpPr>
          <p:cNvPr id="28" name="PlaceHolder 2"/>
          <p:cNvSpPr>
            <a:spLocks noGrp="1"/>
          </p:cNvSpPr>
          <p:nvPr>
            <p:ph type="title"/>
          </p:nvPr>
        </p:nvSpPr>
        <p:spPr>
          <a:xfrm>
            <a:off x="592560" y="1096920"/>
            <a:ext cx="640224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TrueLearn Library</a:t>
            </a:r>
            <a:endParaRPr b="0" lang="en-US" sz="3200" strike="noStrike" u="none">
              <a:solidFill>
                <a:schemeClr val="dk1"/>
              </a:solidFill>
              <a:effectLst/>
              <a:uFillTx/>
              <a:latin typeface="Calibri"/>
            </a:endParaRPr>
          </a:p>
        </p:txBody>
      </p:sp>
      <p:pic>
        <p:nvPicPr>
          <p:cNvPr id="29" name="Picture 1" descr="A diagram of a data processing&#10;&#10;Description automatically generated"/>
          <p:cNvPicPr/>
          <p:nvPr/>
        </p:nvPicPr>
        <p:blipFill>
          <a:blip r:embed="rId1"/>
          <a:stretch/>
        </p:blipFill>
        <p:spPr>
          <a:xfrm>
            <a:off x="5396040" y="1436400"/>
            <a:ext cx="2742840" cy="317268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p:nvPr>
        </p:nvSpPr>
        <p:spPr>
          <a:xfrm>
            <a:off x="656280" y="2012040"/>
            <a:ext cx="4095360" cy="2836440"/>
          </a:xfrm>
          <a:prstGeom prst="rect">
            <a:avLst/>
          </a:prstGeom>
          <a:noFill/>
          <a:ln w="0">
            <a:noFill/>
          </a:ln>
        </p:spPr>
        <p:txBody>
          <a:bodyPr lIns="91440" rIns="91440" tIns="45720" bIns="45720" anchor="t">
            <a:normAutofit/>
          </a:bodyPr>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Validate the implementation accuracy by aligning our results with prior work results </a:t>
            </a:r>
            <a:endParaRPr b="1" lang="en-US" sz="17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The PEEK dataset was used to fit the models </a:t>
            </a:r>
            <a:r>
              <a:rPr b="1" i="1" lang="en-GB" sz="1600" strike="noStrike" u="none">
                <a:solidFill>
                  <a:schemeClr val="dk1"/>
                </a:solidFill>
                <a:effectLst/>
                <a:uFillTx/>
                <a:latin typeface="Arial"/>
                <a:ea typeface="Arial"/>
              </a:rPr>
              <a:t>[Bulathwela et al., ORSUM'21]</a:t>
            </a:r>
            <a:endParaRPr b="1" lang="en-US" sz="1600" strike="noStrike" u="none">
              <a:solidFill>
                <a:schemeClr val="dk1"/>
              </a:solidFill>
              <a:effectLst/>
              <a:uFillTx/>
              <a:latin typeface="Arial"/>
            </a:endParaRPr>
          </a:p>
          <a:p>
            <a:pPr marL="89640" indent="-89640" defTabSz="685800">
              <a:lnSpc>
                <a:spcPct val="90000"/>
              </a:lnSpc>
              <a:spcBef>
                <a:spcPts val="751"/>
              </a:spcBef>
              <a:buClr>
                <a:srgbClr val="000000"/>
              </a:buClr>
              <a:buFont typeface="Arial"/>
              <a:buChar char="•"/>
            </a:pPr>
            <a:r>
              <a:rPr b="0" lang="en-GB" sz="1700" strike="noStrike" u="none">
                <a:solidFill>
                  <a:schemeClr val="dk1"/>
                </a:solidFill>
                <a:effectLst/>
                <a:uFillTx/>
                <a:latin typeface="Arial"/>
                <a:ea typeface="Arial"/>
              </a:rPr>
              <a:t>Classification metrics are used to evaluate performance</a:t>
            </a:r>
            <a:endParaRPr b="1" lang="en-US" sz="1700" strike="noStrike" u="none">
              <a:solidFill>
                <a:schemeClr val="dk1"/>
              </a:solidFill>
              <a:effectLst/>
              <a:uFillTx/>
              <a:latin typeface="Arial"/>
            </a:endParaRPr>
          </a:p>
        </p:txBody>
      </p:sp>
      <p:sp>
        <p:nvSpPr>
          <p:cNvPr id="31" name="PlaceHolder 2"/>
          <p:cNvSpPr>
            <a:spLocks noGrp="1"/>
          </p:cNvSpPr>
          <p:nvPr>
            <p:ph type="title"/>
          </p:nvPr>
        </p:nvSpPr>
        <p:spPr>
          <a:xfrm>
            <a:off x="592560" y="1096920"/>
            <a:ext cx="640224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Experimental Results</a:t>
            </a:r>
            <a:endParaRPr b="0" lang="en-US" sz="3200" strike="noStrike" u="none">
              <a:solidFill>
                <a:schemeClr val="dk1"/>
              </a:solidFill>
              <a:effectLst/>
              <a:uFillTx/>
              <a:latin typeface="Calibri"/>
            </a:endParaRPr>
          </a:p>
        </p:txBody>
      </p:sp>
      <p:pic>
        <p:nvPicPr>
          <p:cNvPr id="32" name="Picture 3" descr="A table with numbers and text&#10;&#10;Description automatically generated"/>
          <p:cNvPicPr/>
          <p:nvPr/>
        </p:nvPicPr>
        <p:blipFill>
          <a:blip r:embed="rId1"/>
          <a:stretch/>
        </p:blipFill>
        <p:spPr>
          <a:xfrm>
            <a:off x="4624200" y="2294280"/>
            <a:ext cx="4437360" cy="14472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92560" y="1096920"/>
            <a:ext cx="676080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Visualization Capabilities</a:t>
            </a:r>
            <a:endParaRPr b="0" lang="en-US" sz="3200" strike="noStrike" u="none">
              <a:solidFill>
                <a:schemeClr val="dk1"/>
              </a:solidFill>
              <a:effectLst/>
              <a:uFillTx/>
              <a:latin typeface="Calibri"/>
            </a:endParaRPr>
          </a:p>
        </p:txBody>
      </p:sp>
      <p:pic>
        <p:nvPicPr>
          <p:cNvPr id="34" name="Picture 1" descr="A screenshot of a graph&#10;&#10;Description automatically generated"/>
          <p:cNvPicPr/>
          <p:nvPr/>
        </p:nvPicPr>
        <p:blipFill>
          <a:blip r:embed="rId1"/>
          <a:stretch/>
        </p:blipFill>
        <p:spPr>
          <a:xfrm>
            <a:off x="1696320" y="1826640"/>
            <a:ext cx="5750640" cy="295380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 name="Content Placeholder 11" descr="A graph showing the subject of a subject&#10;&#10;Description automatically generated"/>
          <p:cNvPicPr/>
          <p:nvPr/>
        </p:nvPicPr>
        <p:blipFill>
          <a:blip r:embed="rId1"/>
          <a:stretch/>
        </p:blipFill>
        <p:spPr>
          <a:xfrm>
            <a:off x="628560" y="2134440"/>
            <a:ext cx="3885840" cy="2375640"/>
          </a:xfrm>
          <a:prstGeom prst="rect">
            <a:avLst/>
          </a:prstGeom>
          <a:noFill/>
          <a:ln w="0">
            <a:noFill/>
          </a:ln>
        </p:spPr>
      </p:pic>
      <p:pic>
        <p:nvPicPr>
          <p:cNvPr id="36" name="Content Placeholder 12" descr=""/>
          <p:cNvPicPr/>
          <p:nvPr/>
        </p:nvPicPr>
        <p:blipFill>
          <a:blip r:embed="rId2"/>
          <a:stretch/>
        </p:blipFill>
        <p:spPr>
          <a:xfrm>
            <a:off x="4629240" y="2134440"/>
            <a:ext cx="3885840" cy="2375640"/>
          </a:xfrm>
          <a:prstGeom prst="rect">
            <a:avLst/>
          </a:prstGeom>
          <a:noFill/>
          <a:ln w="0">
            <a:noFill/>
          </a:ln>
        </p:spPr>
      </p:pic>
      <p:sp>
        <p:nvSpPr>
          <p:cNvPr id="37" name="PlaceHolder 1"/>
          <p:cNvSpPr>
            <a:spLocks noGrp="1"/>
          </p:cNvSpPr>
          <p:nvPr>
            <p:ph type="title"/>
          </p:nvPr>
        </p:nvSpPr>
        <p:spPr>
          <a:xfrm>
            <a:off x="592560" y="1096920"/>
            <a:ext cx="6760800" cy="678600"/>
          </a:xfrm>
          <a:prstGeom prst="rect">
            <a:avLst/>
          </a:prstGeom>
          <a:noFill/>
          <a:ln w="0">
            <a:noFill/>
          </a:ln>
        </p:spPr>
        <p:txBody>
          <a:bodyPr lIns="91440" rIns="91440" tIns="45720" bIns="45720" anchor="t">
            <a:noAutofit/>
          </a:bodyPr>
          <a:p>
            <a:pPr indent="0" defTabSz="685800">
              <a:lnSpc>
                <a:spcPct val="90000"/>
              </a:lnSpc>
              <a:buNone/>
            </a:pPr>
            <a:r>
              <a:rPr b="1" lang="en-GB" sz="3200" strike="noStrike" u="none">
                <a:solidFill>
                  <a:srgbClr val="ea7600"/>
                </a:solidFill>
                <a:effectLst/>
                <a:uFillTx/>
                <a:latin typeface="Arial"/>
                <a:ea typeface="Arial"/>
              </a:rPr>
              <a:t>Visualization Capabilities</a:t>
            </a:r>
            <a:endParaRPr b="0" lang="en-US" sz="32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4_Custom Design">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4_Custom Design">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61749BF3F8CA4FA0C3E6F88D35B852" ma:contentTypeVersion="12" ma:contentTypeDescription="Create a new document." ma:contentTypeScope="" ma:versionID="6589e842e7dae81b5eb29eea83cbb2a0">
  <xsd:schema xmlns:xsd="http://www.w3.org/2001/XMLSchema" xmlns:xs="http://www.w3.org/2001/XMLSchema" xmlns:p="http://schemas.microsoft.com/office/2006/metadata/properties" xmlns:ns3="85514739-9e2c-476a-a2c9-6c29fb2d6feb" xmlns:ns4="bf9abfca-126a-4813-8e16-02cf9d9292d9" targetNamespace="http://schemas.microsoft.com/office/2006/metadata/properties" ma:root="true" ma:fieldsID="ea51b911d6eab77b053a707c6044855d" ns3:_="" ns4:_="">
    <xsd:import namespace="85514739-9e2c-476a-a2c9-6c29fb2d6feb"/>
    <xsd:import namespace="bf9abfca-126a-4813-8e16-02cf9d9292d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14739-9e2c-476a-a2c9-6c29fb2d6f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9abfca-126a-4813-8e16-02cf9d9292d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5514739-9e2c-476a-a2c9-6c29fb2d6fe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30D976-1354-4227-964B-4747C46C63FF}">
  <ds:schemaRefs>
    <ds:schemaRef ds:uri="85514739-9e2c-476a-a2c9-6c29fb2d6feb"/>
    <ds:schemaRef ds:uri="bf9abfca-126a-4813-8e16-02cf9d9292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92F446B-E44E-4C04-8F34-08C1D9A76544}">
  <ds:schemaRefs>
    <ds:schemaRef ds:uri="85514739-9e2c-476a-a2c9-6c29fb2d6feb"/>
    <ds:schemaRef ds:uri="bf9abfca-126a-4813-8e16-02cf9d9292d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97A67CC-7980-4EC4-B740-5E766D3FF1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Application>LibreOffice/25.2.1.2$Linux_AARCH64 LibreOffice_project/d3abf4aee5fd705e4a92bba33a32f40bc4e56f49</Application>
  <AppVersion>15.0000</AppVersion>
  <Words>730</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2025-03-26T22:55:07Z</dcterms:created>
  <dc:creator/>
  <dc:description/>
  <dc:language>en-US</dc:language>
  <cp:lastModifiedBy/>
  <cp:revision>1</cp:revision>
  <dc:subject/>
  <dc:title>TrueLearn: A Python Library for Personalised Informational Recommendations with (Implicit) Feedback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0x0101002861749BF3F8CA4FA0C3E6F88D35B852</vt:lpwstr>
  </property>
  <property fmtid="{D5CDD505-2E9C-101B-9397-08002B2CF9AE}" pid="3" name="PresentationFormat">
    <vt:lpwstr>On-screen Show (16:9)</vt:lpwstr>
  </property>
  <property fmtid="{D5CDD505-2E9C-101B-9397-08002B2CF9AE}" pid="4" name="Slides">
    <vt:i4>14</vt:i4>
  </property>
</Properties>
</file>