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97" r:id="rId6"/>
    <p:sldId id="261" r:id="rId7"/>
    <p:sldId id="262" r:id="rId8"/>
    <p:sldId id="302" r:id="rId9"/>
    <p:sldId id="265" r:id="rId10"/>
    <p:sldId id="271" r:id="rId11"/>
    <p:sldId id="276" r:id="rId12"/>
    <p:sldId id="277" r:id="rId13"/>
    <p:sldId id="282" r:id="rId14"/>
    <p:sldId id="278" r:id="rId15"/>
    <p:sldId id="287" r:id="rId16"/>
    <p:sldId id="285" r:id="rId17"/>
    <p:sldId id="288" r:id="rId18"/>
    <p:sldId id="286" r:id="rId19"/>
    <p:sldId id="289" r:id="rId20"/>
    <p:sldId id="293" r:id="rId21"/>
    <p:sldId id="294" r:id="rId22"/>
    <p:sldId id="290" r:id="rId23"/>
    <p:sldId id="292" r:id="rId24"/>
    <p:sldId id="279" r:id="rId25"/>
    <p:sldId id="280" r:id="rId26"/>
    <p:sldId id="281" r:id="rId27"/>
    <p:sldId id="274" r:id="rId28"/>
    <p:sldId id="300" r:id="rId29"/>
    <p:sldId id="301" r:id="rId30"/>
    <p:sldId id="299" r:id="rId31"/>
    <p:sldId id="267" r:id="rId32"/>
    <p:sldId id="295" r:id="rId33"/>
    <p:sldId id="296" r:id="rId34"/>
    <p:sldId id="29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2689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D3CD0E-833F-491A-91B4-7929933082D0}" type="datetimeFigureOut">
              <a:rPr lang="en-GB" smtClean="0"/>
              <a:t>28/08/2018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85936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832467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8050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426011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284901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2045744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402193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414513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55441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78142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3CD0E-833F-491A-91B4-7929933082D0}" type="datetimeFigureOut">
              <a:rPr lang="en-GB" smtClean="0"/>
              <a:t>28/08/2018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50299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3CD0E-833F-491A-91B4-7929933082D0}" type="datetimeFigureOut">
              <a:rPr lang="en-GB" smtClean="0"/>
              <a:t>28/08/2018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306818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95237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53713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ED3CD0E-833F-491A-91B4-7929933082D0}" type="datetimeFigureOut">
              <a:rPr lang="en-GB" smtClean="0"/>
              <a:t>28/08/2018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246696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D3CD0E-833F-491A-91B4-7929933082D0}" type="datetimeFigureOut">
              <a:rPr lang="en-GB" smtClean="0"/>
              <a:t>28/08/2018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2969779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D3CD0E-833F-491A-91B4-7929933082D0}" type="datetimeFigureOut">
              <a:rPr lang="en-GB" smtClean="0"/>
              <a:t>28/08/2018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DA0C7B-3A4E-4FB2-908B-677A091BF686}" type="slidenum">
              <a:rPr lang="en-GB" smtClean="0"/>
              <a:t>‹#›</a:t>
            </a:fld>
            <a:endParaRPr lang="en-GB"/>
          </a:p>
        </p:txBody>
      </p:sp>
    </p:spTree>
    <p:extLst>
      <p:ext uri="{BB962C8B-B14F-4D97-AF65-F5344CB8AC3E}">
        <p14:creationId xmlns:p14="http://schemas.microsoft.com/office/powerpoint/2010/main" val="22840073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netsniffer475404635.wordpres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222B-381D-4F98-AF5B-B0BFBB7A5231}"/>
              </a:ext>
            </a:extLst>
          </p:cNvPr>
          <p:cNvSpPr>
            <a:spLocks noGrp="1"/>
          </p:cNvSpPr>
          <p:nvPr>
            <p:ph type="ctrTitle"/>
          </p:nvPr>
        </p:nvSpPr>
        <p:spPr>
          <a:xfrm>
            <a:off x="806077" y="1362163"/>
            <a:ext cx="10579846" cy="1436914"/>
          </a:xfrm>
        </p:spPr>
        <p:txBody>
          <a:bodyPr/>
          <a:lstStyle/>
          <a:p>
            <a:r>
              <a:rPr lang="en-GB" dirty="0"/>
              <a:t>Android Network Sniffer</a:t>
            </a:r>
          </a:p>
        </p:txBody>
      </p:sp>
      <p:sp>
        <p:nvSpPr>
          <p:cNvPr id="3" name="Subtitle 2">
            <a:extLst>
              <a:ext uri="{FF2B5EF4-FFF2-40B4-BE49-F238E27FC236}">
                <a16:creationId xmlns:a16="http://schemas.microsoft.com/office/drawing/2014/main" id="{13B23B94-CD74-4A58-B3BB-79016BCCA7C4}"/>
              </a:ext>
            </a:extLst>
          </p:cNvPr>
          <p:cNvSpPr>
            <a:spLocks noGrp="1"/>
          </p:cNvSpPr>
          <p:nvPr>
            <p:ph type="subTitle" idx="1"/>
          </p:nvPr>
        </p:nvSpPr>
        <p:spPr>
          <a:xfrm>
            <a:off x="806077" y="3542575"/>
            <a:ext cx="8825658" cy="516349"/>
          </a:xfrm>
        </p:spPr>
        <p:txBody>
          <a:bodyPr/>
          <a:lstStyle/>
          <a:p>
            <a:r>
              <a:rPr lang="en-SG" dirty="0"/>
              <a:t>Group SS18/2A</a:t>
            </a:r>
          </a:p>
          <a:p>
            <a:endParaRPr lang="en-SG" dirty="0"/>
          </a:p>
          <a:p>
            <a:endParaRPr lang="en-GB" dirty="0"/>
          </a:p>
        </p:txBody>
      </p:sp>
      <p:sp>
        <p:nvSpPr>
          <p:cNvPr id="4" name="TextBox 3">
            <a:extLst>
              <a:ext uri="{FF2B5EF4-FFF2-40B4-BE49-F238E27FC236}">
                <a16:creationId xmlns:a16="http://schemas.microsoft.com/office/drawing/2014/main" id="{AD5DBD48-654D-4C14-9416-1B299DCA99AF}"/>
              </a:ext>
            </a:extLst>
          </p:cNvPr>
          <p:cNvSpPr txBox="1"/>
          <p:nvPr/>
        </p:nvSpPr>
        <p:spPr>
          <a:xfrm>
            <a:off x="883227" y="4197928"/>
            <a:ext cx="7237515" cy="1477328"/>
          </a:xfrm>
          <a:prstGeom prst="rect">
            <a:avLst/>
          </a:prstGeom>
          <a:noFill/>
        </p:spPr>
        <p:txBody>
          <a:bodyPr wrap="square" rtlCol="0">
            <a:spAutoFit/>
          </a:bodyPr>
          <a:lstStyle/>
          <a:p>
            <a:r>
              <a:rPr lang="en-GB" dirty="0"/>
              <a:t>Team Members:</a:t>
            </a:r>
          </a:p>
          <a:p>
            <a:r>
              <a:rPr lang="en-GB" dirty="0"/>
              <a:t>Soh Yu Xuan 	5498636</a:t>
            </a:r>
          </a:p>
          <a:p>
            <a:r>
              <a:rPr lang="en-GB" dirty="0"/>
              <a:t>Timothy Chin	5498399</a:t>
            </a:r>
          </a:p>
          <a:p>
            <a:r>
              <a:rPr lang="en-GB" dirty="0"/>
              <a:t>Kenneth Huang	5498442</a:t>
            </a:r>
          </a:p>
          <a:p>
            <a:r>
              <a:rPr lang="en-GB" dirty="0"/>
              <a:t>Kendrick Tan	5026556</a:t>
            </a:r>
          </a:p>
        </p:txBody>
      </p:sp>
    </p:spTree>
    <p:extLst>
      <p:ext uri="{BB962C8B-B14F-4D97-AF65-F5344CB8AC3E}">
        <p14:creationId xmlns:p14="http://schemas.microsoft.com/office/powerpoint/2010/main" val="293385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A33E-605F-4832-BC9F-1E5F3CC3D477}"/>
              </a:ext>
            </a:extLst>
          </p:cNvPr>
          <p:cNvSpPr>
            <a:spLocks noGrp="1"/>
          </p:cNvSpPr>
          <p:nvPr>
            <p:ph type="title"/>
          </p:nvPr>
        </p:nvSpPr>
        <p:spPr/>
        <p:txBody>
          <a:bodyPr/>
          <a:lstStyle/>
          <a:p>
            <a:r>
              <a:rPr lang="en-US" dirty="0" err="1"/>
              <a:t>TCPDump</a:t>
            </a:r>
            <a:r>
              <a:rPr lang="en-US" dirty="0"/>
              <a:t> &amp; </a:t>
            </a:r>
            <a:r>
              <a:rPr lang="en-US" dirty="0" err="1"/>
              <a:t>Libpcap</a:t>
            </a:r>
            <a:endParaRPr lang="en-SG" dirty="0"/>
          </a:p>
        </p:txBody>
      </p:sp>
      <p:sp>
        <p:nvSpPr>
          <p:cNvPr id="3" name="Content Placeholder 2">
            <a:extLst>
              <a:ext uri="{FF2B5EF4-FFF2-40B4-BE49-F238E27FC236}">
                <a16:creationId xmlns:a16="http://schemas.microsoft.com/office/drawing/2014/main" id="{191C5F34-4523-4C9F-AC11-C925524291A2}"/>
              </a:ext>
            </a:extLst>
          </p:cNvPr>
          <p:cNvSpPr>
            <a:spLocks noGrp="1"/>
          </p:cNvSpPr>
          <p:nvPr>
            <p:ph idx="1"/>
          </p:nvPr>
        </p:nvSpPr>
        <p:spPr>
          <a:xfrm>
            <a:off x="1261872" y="1828801"/>
            <a:ext cx="8595360" cy="1028700"/>
          </a:xfrm>
        </p:spPr>
        <p:txBody>
          <a:bodyPr>
            <a:normAutofit fontScale="92500"/>
          </a:bodyPr>
          <a:lstStyle/>
          <a:p>
            <a:r>
              <a:rPr lang="en-US" dirty="0" err="1"/>
              <a:t>TCPDump</a:t>
            </a:r>
            <a:r>
              <a:rPr lang="en-US" dirty="0"/>
              <a:t> is a free software designed by Van Jacobson, Sally Floyd Vern Paxson and Steven </a:t>
            </a:r>
            <a:r>
              <a:rPr lang="en-US" dirty="0" err="1"/>
              <a:t>McCanne</a:t>
            </a:r>
            <a:r>
              <a:rPr lang="en-US" dirty="0"/>
              <a:t> in 1988. It is built with </a:t>
            </a:r>
            <a:r>
              <a:rPr lang="en-US" dirty="0" err="1"/>
              <a:t>libpcap</a:t>
            </a:r>
            <a:r>
              <a:rPr lang="en-US" dirty="0"/>
              <a:t> library in C to read packets from a network interface card.</a:t>
            </a:r>
          </a:p>
          <a:p>
            <a:endParaRPr lang="en-SG" dirty="0"/>
          </a:p>
        </p:txBody>
      </p:sp>
      <p:sp>
        <p:nvSpPr>
          <p:cNvPr id="4" name="Rectangle 3">
            <a:extLst>
              <a:ext uri="{FF2B5EF4-FFF2-40B4-BE49-F238E27FC236}">
                <a16:creationId xmlns:a16="http://schemas.microsoft.com/office/drawing/2014/main" id="{2260CB62-B1C4-4242-92AF-CF6631ECF827}"/>
              </a:ext>
            </a:extLst>
          </p:cNvPr>
          <p:cNvSpPr/>
          <p:nvPr/>
        </p:nvSpPr>
        <p:spPr>
          <a:xfrm>
            <a:off x="1261872" y="3137939"/>
            <a:ext cx="7589520" cy="3185552"/>
          </a:xfrm>
          <a:prstGeom prst="rect">
            <a:avLst/>
          </a:prstGeom>
        </p:spPr>
        <p:txBody>
          <a:bodyPr wrap="square">
            <a:spAutoFit/>
          </a:bodyPr>
          <a:lstStyle/>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wget</a:t>
            </a:r>
            <a:r>
              <a:rPr lang="en-US" dirty="0">
                <a:latin typeface="Consolas" panose="020B0609020204030204" pitchFamily="49" charset="0"/>
                <a:ea typeface="Times New Roman" panose="02020603050405020304" pitchFamily="18" charset="0"/>
                <a:cs typeface="Courier New" panose="02070309020205020404" pitchFamily="49" charset="0"/>
              </a:rPr>
              <a:t> http://www.tcpdump.org/release/libpcap-1.8.1.tar.gz</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Courier New" panose="02070309020205020404" pitchFamily="49" charset="0"/>
              </a:rPr>
              <a:t>tar -</a:t>
            </a:r>
            <a:r>
              <a:rPr lang="en-US" dirty="0" err="1">
                <a:latin typeface="Consolas" panose="020B0609020204030204" pitchFamily="49" charset="0"/>
                <a:ea typeface="Times New Roman" panose="02020603050405020304" pitchFamily="18" charset="0"/>
                <a:cs typeface="Courier New" panose="02070309020205020404" pitchFamily="49" charset="0"/>
              </a:rPr>
              <a:t>xf</a:t>
            </a:r>
            <a:r>
              <a:rPr lang="en-US" dirty="0">
                <a:latin typeface="Consolas" panose="020B0609020204030204" pitchFamily="49" charset="0"/>
                <a:ea typeface="Times New Roman" panose="02020603050405020304" pitchFamily="18" charset="0"/>
                <a:cs typeface="Courier New" panose="02070309020205020404" pitchFamily="49" charset="0"/>
              </a:rPr>
              <a:t> libpcap-1.8.1.tar.gz</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sudo</a:t>
            </a:r>
            <a:r>
              <a:rPr lang="en-US" dirty="0">
                <a:latin typeface="Consolas" panose="020B0609020204030204" pitchFamily="49" charset="0"/>
                <a:ea typeface="Times New Roman" panose="02020603050405020304" pitchFamily="18" charset="0"/>
                <a:cs typeface="Courier New" panose="02070309020205020404" pitchFamily="49" charset="0"/>
              </a:rPr>
              <a:t> apt-get update</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sudo</a:t>
            </a:r>
            <a:r>
              <a:rPr lang="en-US" dirty="0">
                <a:latin typeface="Consolas" panose="020B0609020204030204" pitchFamily="49" charset="0"/>
                <a:ea typeface="Times New Roman" panose="02020603050405020304" pitchFamily="18" charset="0"/>
                <a:cs typeface="Courier New" panose="02070309020205020404" pitchFamily="49" charset="0"/>
              </a:rPr>
              <a:t> apt-get install flex</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sudo</a:t>
            </a:r>
            <a:r>
              <a:rPr lang="en-US" dirty="0">
                <a:latin typeface="Consolas" panose="020B0609020204030204" pitchFamily="49" charset="0"/>
                <a:ea typeface="Times New Roman" panose="02020603050405020304" pitchFamily="18" charset="0"/>
                <a:cs typeface="Courier New" panose="02070309020205020404" pitchFamily="49" charset="0"/>
              </a:rPr>
              <a:t> apt-get install bison</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Courier New" panose="02070309020205020404" pitchFamily="49" charset="0"/>
              </a:rPr>
              <a:t>cd libpcap-1.8.1</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Courier New" panose="02070309020205020404" pitchFamily="49" charset="0"/>
              </a:rPr>
              <a:t>./configure –prefix=/</a:t>
            </a:r>
            <a:r>
              <a:rPr lang="en-US" dirty="0" err="1">
                <a:latin typeface="Consolas" panose="020B0609020204030204" pitchFamily="49" charset="0"/>
                <a:ea typeface="Times New Roman" panose="02020603050405020304" pitchFamily="18" charset="0"/>
                <a:cs typeface="Courier New" panose="02070309020205020404" pitchFamily="49" charset="0"/>
              </a:rPr>
              <a:t>usr</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Courier New" panose="02070309020205020404" pitchFamily="49" charset="0"/>
              </a:rPr>
              <a:t>make</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sudo</a:t>
            </a:r>
            <a:r>
              <a:rPr lang="en-US" dirty="0">
                <a:latin typeface="Consolas" panose="020B0609020204030204" pitchFamily="49" charset="0"/>
                <a:ea typeface="Times New Roman" panose="02020603050405020304" pitchFamily="18" charset="0"/>
                <a:cs typeface="Courier New" panose="02070309020205020404" pitchFamily="49" charset="0"/>
              </a:rPr>
              <a:t> make install</a:t>
            </a:r>
            <a:endParaRPr lang="en-SG" dirty="0">
              <a:latin typeface="Garamond" panose="02020404030301010803"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63CB5CF3-A816-4C54-8A12-5CD575484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880891"/>
            <a:ext cx="4860394" cy="1325562"/>
          </a:xfrm>
          <a:prstGeom prst="rect">
            <a:avLst/>
          </a:prstGeom>
        </p:spPr>
      </p:pic>
    </p:spTree>
    <p:extLst>
      <p:ext uri="{BB962C8B-B14F-4D97-AF65-F5344CB8AC3E}">
        <p14:creationId xmlns:p14="http://schemas.microsoft.com/office/powerpoint/2010/main" val="253755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9E9C-82E9-40D7-8EAE-A4B1D489DFC2}"/>
              </a:ext>
            </a:extLst>
          </p:cNvPr>
          <p:cNvSpPr>
            <a:spLocks noGrp="1"/>
          </p:cNvSpPr>
          <p:nvPr>
            <p:ph type="title"/>
          </p:nvPr>
        </p:nvSpPr>
        <p:spPr/>
        <p:txBody>
          <a:bodyPr/>
          <a:lstStyle/>
          <a:p>
            <a:r>
              <a:rPr lang="en-US" dirty="0"/>
              <a:t>Rooting an Android device</a:t>
            </a:r>
            <a:endParaRPr lang="en-SG" dirty="0"/>
          </a:p>
        </p:txBody>
      </p:sp>
      <p:sp>
        <p:nvSpPr>
          <p:cNvPr id="3" name="Content Placeholder 2">
            <a:extLst>
              <a:ext uri="{FF2B5EF4-FFF2-40B4-BE49-F238E27FC236}">
                <a16:creationId xmlns:a16="http://schemas.microsoft.com/office/drawing/2014/main" id="{17E15991-4095-4C34-A5A8-D63DE096ED48}"/>
              </a:ext>
            </a:extLst>
          </p:cNvPr>
          <p:cNvSpPr>
            <a:spLocks noGrp="1"/>
          </p:cNvSpPr>
          <p:nvPr>
            <p:ph idx="1"/>
          </p:nvPr>
        </p:nvSpPr>
        <p:spPr>
          <a:xfrm>
            <a:off x="1237488" y="1985554"/>
            <a:ext cx="6981281" cy="4351337"/>
          </a:xfrm>
        </p:spPr>
        <p:txBody>
          <a:bodyPr>
            <a:normAutofit fontScale="92500" lnSpcReduction="20000"/>
          </a:bodyPr>
          <a:lstStyle/>
          <a:p>
            <a:r>
              <a:rPr lang="en-US" dirty="0"/>
              <a:t>Rooting of an Android device is how a user gets complete access to everything in the OS, which adds the command “</a:t>
            </a:r>
            <a:r>
              <a:rPr lang="en-US" dirty="0" err="1"/>
              <a:t>su</a:t>
            </a:r>
            <a:r>
              <a:rPr lang="en-US" dirty="0"/>
              <a:t>” or superuser to Android</a:t>
            </a:r>
          </a:p>
          <a:p>
            <a:r>
              <a:rPr lang="en-US" dirty="0"/>
              <a:t>On Android, enthusiasts would find ways to escalate their privileges to superuser, which is NOT supported by their manufacturers and results in voiding of warranty</a:t>
            </a:r>
          </a:p>
          <a:p>
            <a:r>
              <a:rPr lang="en-US" dirty="0"/>
              <a:t>As such, rooting of devices differ and there is no surefire or standard way to root a device, and attempts to root a device may result in a “bricked” device, breaking the device.</a:t>
            </a:r>
          </a:p>
          <a:p>
            <a:r>
              <a:rPr lang="en-US" dirty="0"/>
              <a:t>We have attempted multiple attempts to root our chosen device, the Nexus 5 with several solutions, but finally achieved root with “CF-Auto-Root” </a:t>
            </a:r>
          </a:p>
          <a:p>
            <a:r>
              <a:rPr lang="en-US" dirty="0"/>
              <a:t>Permissions are managed with the external application </a:t>
            </a:r>
            <a:r>
              <a:rPr lang="en-US" dirty="0" err="1"/>
              <a:t>SuperSU</a:t>
            </a:r>
            <a:endParaRPr lang="en-SG" dirty="0"/>
          </a:p>
        </p:txBody>
      </p:sp>
      <p:pic>
        <p:nvPicPr>
          <p:cNvPr id="5" name="Picture 4">
            <a:extLst>
              <a:ext uri="{FF2B5EF4-FFF2-40B4-BE49-F238E27FC236}">
                <a16:creationId xmlns:a16="http://schemas.microsoft.com/office/drawing/2014/main" id="{1060D888-4FD2-4003-B7D1-C9C6705E2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742" y="1898468"/>
            <a:ext cx="2711359" cy="4820194"/>
          </a:xfrm>
          <a:prstGeom prst="rect">
            <a:avLst/>
          </a:prstGeom>
        </p:spPr>
      </p:pic>
    </p:spTree>
    <p:extLst>
      <p:ext uri="{BB962C8B-B14F-4D97-AF65-F5344CB8AC3E}">
        <p14:creationId xmlns:p14="http://schemas.microsoft.com/office/powerpoint/2010/main" val="255618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CE34-443D-485A-BC07-044C83BA2E1C}"/>
              </a:ext>
            </a:extLst>
          </p:cNvPr>
          <p:cNvSpPr>
            <a:spLocks noGrp="1"/>
          </p:cNvSpPr>
          <p:nvPr>
            <p:ph type="title"/>
          </p:nvPr>
        </p:nvSpPr>
        <p:spPr/>
        <p:txBody>
          <a:bodyPr/>
          <a:lstStyle/>
          <a:p>
            <a:r>
              <a:rPr lang="en-US" dirty="0"/>
              <a:t>Difficulties faced</a:t>
            </a:r>
            <a:endParaRPr lang="en-SG" dirty="0"/>
          </a:p>
        </p:txBody>
      </p:sp>
      <p:sp>
        <p:nvSpPr>
          <p:cNvPr id="3" name="Content Placeholder 2">
            <a:extLst>
              <a:ext uri="{FF2B5EF4-FFF2-40B4-BE49-F238E27FC236}">
                <a16:creationId xmlns:a16="http://schemas.microsoft.com/office/drawing/2014/main" id="{4BC96867-C483-458C-B6DD-1DC1408B76C1}"/>
              </a:ext>
            </a:extLst>
          </p:cNvPr>
          <p:cNvSpPr>
            <a:spLocks noGrp="1"/>
          </p:cNvSpPr>
          <p:nvPr>
            <p:ph idx="1"/>
          </p:nvPr>
        </p:nvSpPr>
        <p:spPr>
          <a:xfrm>
            <a:off x="1261872" y="2037807"/>
            <a:ext cx="8595360" cy="2266682"/>
          </a:xfrm>
        </p:spPr>
        <p:txBody>
          <a:bodyPr>
            <a:normAutofit lnSpcReduction="10000"/>
          </a:bodyPr>
          <a:lstStyle/>
          <a:p>
            <a:r>
              <a:rPr lang="en-US" dirty="0"/>
              <a:t>HW has to be compatible (NIC)</a:t>
            </a:r>
          </a:p>
          <a:p>
            <a:pPr lvl="1"/>
            <a:r>
              <a:rPr lang="en-US" dirty="0"/>
              <a:t>Only specific devices can be used</a:t>
            </a:r>
          </a:p>
          <a:p>
            <a:r>
              <a:rPr lang="en-US" dirty="0"/>
              <a:t>Root privileges</a:t>
            </a:r>
          </a:p>
          <a:p>
            <a:pPr lvl="1"/>
            <a:r>
              <a:rPr lang="en-US" dirty="0"/>
              <a:t>Unable to debug / test on emulator</a:t>
            </a:r>
          </a:p>
          <a:p>
            <a:pPr lvl="1"/>
            <a:r>
              <a:rPr lang="en-US" dirty="0"/>
              <a:t>Unsupported and experimental </a:t>
            </a:r>
          </a:p>
          <a:p>
            <a:pPr lvl="1"/>
            <a:r>
              <a:rPr lang="en-US" dirty="0"/>
              <a:t>Process has to be used, and managed, not much support available</a:t>
            </a:r>
          </a:p>
          <a:p>
            <a:endParaRPr lang="en-SG" dirty="0"/>
          </a:p>
        </p:txBody>
      </p:sp>
    </p:spTree>
    <p:extLst>
      <p:ext uri="{BB962C8B-B14F-4D97-AF65-F5344CB8AC3E}">
        <p14:creationId xmlns:p14="http://schemas.microsoft.com/office/powerpoint/2010/main" val="1144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FBCB-89AF-46C2-B265-6D35D2B65531}"/>
              </a:ext>
            </a:extLst>
          </p:cNvPr>
          <p:cNvSpPr>
            <a:spLocks noGrp="1"/>
          </p:cNvSpPr>
          <p:nvPr>
            <p:ph type="title"/>
          </p:nvPr>
        </p:nvSpPr>
        <p:spPr/>
        <p:txBody>
          <a:bodyPr/>
          <a:lstStyle/>
          <a:p>
            <a:r>
              <a:rPr lang="en-GB" dirty="0"/>
              <a:t>Diagrams - Class</a:t>
            </a:r>
          </a:p>
        </p:txBody>
      </p:sp>
      <p:pic>
        <p:nvPicPr>
          <p:cNvPr id="5" name="Content Placeholder 4">
            <a:extLst>
              <a:ext uri="{FF2B5EF4-FFF2-40B4-BE49-F238E27FC236}">
                <a16:creationId xmlns:a16="http://schemas.microsoft.com/office/drawing/2014/main" id="{71D5676F-5441-44ED-B9EF-55C6D7844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7861" y="2052638"/>
            <a:ext cx="5618054" cy="4195762"/>
          </a:xfrm>
        </p:spPr>
      </p:pic>
    </p:spTree>
    <p:extLst>
      <p:ext uri="{BB962C8B-B14F-4D97-AF65-F5344CB8AC3E}">
        <p14:creationId xmlns:p14="http://schemas.microsoft.com/office/powerpoint/2010/main" val="351730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3789-ECE5-4BDE-A040-73E3DF1FC09B}"/>
              </a:ext>
            </a:extLst>
          </p:cNvPr>
          <p:cNvSpPr>
            <a:spLocks noGrp="1"/>
          </p:cNvSpPr>
          <p:nvPr>
            <p:ph type="title"/>
          </p:nvPr>
        </p:nvSpPr>
        <p:spPr/>
        <p:txBody>
          <a:bodyPr/>
          <a:lstStyle/>
          <a:p>
            <a:r>
              <a:rPr lang="en-GB" dirty="0"/>
              <a:t>Diagrams - Use Case</a:t>
            </a:r>
          </a:p>
        </p:txBody>
      </p:sp>
      <p:pic>
        <p:nvPicPr>
          <p:cNvPr id="7" name="Content Placeholder 6">
            <a:extLst>
              <a:ext uri="{FF2B5EF4-FFF2-40B4-BE49-F238E27FC236}">
                <a16:creationId xmlns:a16="http://schemas.microsoft.com/office/drawing/2014/main" id="{B034D33B-86D2-4EA5-B932-A9A4F91785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66" y="1708714"/>
            <a:ext cx="5509700" cy="4479193"/>
          </a:xfrm>
        </p:spPr>
      </p:pic>
    </p:spTree>
    <p:extLst>
      <p:ext uri="{BB962C8B-B14F-4D97-AF65-F5344CB8AC3E}">
        <p14:creationId xmlns:p14="http://schemas.microsoft.com/office/powerpoint/2010/main" val="398112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AF0F-AFCD-4563-91B2-873FCE1997C0}"/>
              </a:ext>
            </a:extLst>
          </p:cNvPr>
          <p:cNvSpPr>
            <a:spLocks noGrp="1"/>
          </p:cNvSpPr>
          <p:nvPr>
            <p:ph type="title"/>
          </p:nvPr>
        </p:nvSpPr>
        <p:spPr/>
        <p:txBody>
          <a:bodyPr/>
          <a:lstStyle/>
          <a:p>
            <a:r>
              <a:rPr lang="en-GB" dirty="0"/>
              <a:t>Sequence Start Mon</a:t>
            </a:r>
            <a:br>
              <a:rPr lang="en-GB" dirty="0"/>
            </a:br>
            <a:r>
              <a:rPr lang="en-GB" dirty="0" err="1"/>
              <a:t>uc</a:t>
            </a:r>
            <a:r>
              <a:rPr lang="en-GB" dirty="0"/>
              <a:t> 1.3</a:t>
            </a:r>
          </a:p>
        </p:txBody>
      </p:sp>
      <p:pic>
        <p:nvPicPr>
          <p:cNvPr id="5" name="Content Placeholder 4">
            <a:extLst>
              <a:ext uri="{FF2B5EF4-FFF2-40B4-BE49-F238E27FC236}">
                <a16:creationId xmlns:a16="http://schemas.microsoft.com/office/drawing/2014/main" id="{0A6F60CE-B493-4BAB-A36D-A8A4B461E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0304" y="2052638"/>
            <a:ext cx="4473167" cy="4195762"/>
          </a:xfrm>
        </p:spPr>
      </p:pic>
    </p:spTree>
    <p:extLst>
      <p:ext uri="{BB962C8B-B14F-4D97-AF65-F5344CB8AC3E}">
        <p14:creationId xmlns:p14="http://schemas.microsoft.com/office/powerpoint/2010/main" val="258509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657B-CA74-4613-893E-2527DDC555BB}"/>
              </a:ext>
            </a:extLst>
          </p:cNvPr>
          <p:cNvSpPr>
            <a:spLocks noGrp="1"/>
          </p:cNvSpPr>
          <p:nvPr>
            <p:ph type="title"/>
          </p:nvPr>
        </p:nvSpPr>
        <p:spPr/>
        <p:txBody>
          <a:bodyPr/>
          <a:lstStyle/>
          <a:p>
            <a:r>
              <a:rPr lang="en-GB" dirty="0"/>
              <a:t>Sequence Sniff Start Mon</a:t>
            </a:r>
            <a:br>
              <a:rPr lang="en-GB" dirty="0"/>
            </a:br>
            <a:r>
              <a:rPr lang="en-GB" dirty="0" err="1"/>
              <a:t>uc</a:t>
            </a:r>
            <a:r>
              <a:rPr lang="en-GB" dirty="0"/>
              <a:t> 1.3</a:t>
            </a:r>
          </a:p>
        </p:txBody>
      </p:sp>
      <p:pic>
        <p:nvPicPr>
          <p:cNvPr id="5" name="Content Placeholder 4">
            <a:extLst>
              <a:ext uri="{FF2B5EF4-FFF2-40B4-BE49-F238E27FC236}">
                <a16:creationId xmlns:a16="http://schemas.microsoft.com/office/drawing/2014/main" id="{C7D63EC0-6BCC-44E2-9ADF-746DBB6BCD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014" y="2052638"/>
            <a:ext cx="6981747" cy="4195762"/>
          </a:xfrm>
        </p:spPr>
      </p:pic>
    </p:spTree>
    <p:extLst>
      <p:ext uri="{BB962C8B-B14F-4D97-AF65-F5344CB8AC3E}">
        <p14:creationId xmlns:p14="http://schemas.microsoft.com/office/powerpoint/2010/main" val="339373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414B-E018-4721-A46A-8280500DA3DC}"/>
              </a:ext>
            </a:extLst>
          </p:cNvPr>
          <p:cNvSpPr>
            <a:spLocks noGrp="1"/>
          </p:cNvSpPr>
          <p:nvPr>
            <p:ph type="title"/>
          </p:nvPr>
        </p:nvSpPr>
        <p:spPr/>
        <p:txBody>
          <a:bodyPr/>
          <a:lstStyle/>
          <a:p>
            <a:r>
              <a:rPr lang="en-GB" dirty="0"/>
              <a:t>Sequence Start Prom</a:t>
            </a:r>
            <a:br>
              <a:rPr lang="en-GB" dirty="0"/>
            </a:br>
            <a:r>
              <a:rPr lang="en-GB" dirty="0" err="1"/>
              <a:t>uc</a:t>
            </a:r>
            <a:r>
              <a:rPr lang="en-GB" dirty="0"/>
              <a:t> 1.4</a:t>
            </a:r>
          </a:p>
        </p:txBody>
      </p:sp>
      <p:pic>
        <p:nvPicPr>
          <p:cNvPr id="5" name="Content Placeholder 4">
            <a:extLst>
              <a:ext uri="{FF2B5EF4-FFF2-40B4-BE49-F238E27FC236}">
                <a16:creationId xmlns:a16="http://schemas.microsoft.com/office/drawing/2014/main" id="{E95DEE02-46D0-4582-91C1-55115E39D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980" y="2052638"/>
            <a:ext cx="4403816" cy="4195762"/>
          </a:xfrm>
        </p:spPr>
      </p:pic>
    </p:spTree>
    <p:extLst>
      <p:ext uri="{BB962C8B-B14F-4D97-AF65-F5344CB8AC3E}">
        <p14:creationId xmlns:p14="http://schemas.microsoft.com/office/powerpoint/2010/main" val="162904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A7A1-EB84-409D-91DF-68C7261D0D84}"/>
              </a:ext>
            </a:extLst>
          </p:cNvPr>
          <p:cNvSpPr>
            <a:spLocks noGrp="1"/>
          </p:cNvSpPr>
          <p:nvPr>
            <p:ph type="title"/>
          </p:nvPr>
        </p:nvSpPr>
        <p:spPr/>
        <p:txBody>
          <a:bodyPr/>
          <a:lstStyle/>
          <a:p>
            <a:r>
              <a:rPr lang="en-GB" dirty="0"/>
              <a:t>Sequence Sniff Start Prom</a:t>
            </a:r>
            <a:br>
              <a:rPr lang="en-GB" dirty="0"/>
            </a:br>
            <a:r>
              <a:rPr lang="en-GB" dirty="0" err="1"/>
              <a:t>uc</a:t>
            </a:r>
            <a:r>
              <a:rPr lang="en-GB" dirty="0"/>
              <a:t> 1.4</a:t>
            </a:r>
          </a:p>
        </p:txBody>
      </p:sp>
      <p:pic>
        <p:nvPicPr>
          <p:cNvPr id="5" name="Content Placeholder 4">
            <a:extLst>
              <a:ext uri="{FF2B5EF4-FFF2-40B4-BE49-F238E27FC236}">
                <a16:creationId xmlns:a16="http://schemas.microsoft.com/office/drawing/2014/main" id="{852D606A-2CB4-4443-9249-89A9ECFC65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988" y="2052638"/>
            <a:ext cx="6871799" cy="4195762"/>
          </a:xfrm>
        </p:spPr>
      </p:pic>
    </p:spTree>
    <p:extLst>
      <p:ext uri="{BB962C8B-B14F-4D97-AF65-F5344CB8AC3E}">
        <p14:creationId xmlns:p14="http://schemas.microsoft.com/office/powerpoint/2010/main" val="100692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48C6-E85A-4808-8933-6AF133026D5A}"/>
              </a:ext>
            </a:extLst>
          </p:cNvPr>
          <p:cNvSpPr>
            <a:spLocks noGrp="1"/>
          </p:cNvSpPr>
          <p:nvPr>
            <p:ph type="title"/>
          </p:nvPr>
        </p:nvSpPr>
        <p:spPr/>
        <p:txBody>
          <a:bodyPr/>
          <a:lstStyle/>
          <a:p>
            <a:r>
              <a:rPr lang="en-GB" dirty="0"/>
              <a:t>Sequence Stop Capture</a:t>
            </a:r>
            <a:br>
              <a:rPr lang="en-GB" dirty="0"/>
            </a:br>
            <a:r>
              <a:rPr lang="en-GB" dirty="0" err="1"/>
              <a:t>uc</a:t>
            </a:r>
            <a:r>
              <a:rPr lang="en-GB" dirty="0"/>
              <a:t> 1.2</a:t>
            </a:r>
          </a:p>
        </p:txBody>
      </p:sp>
      <p:pic>
        <p:nvPicPr>
          <p:cNvPr id="5" name="Content Placeholder 4">
            <a:extLst>
              <a:ext uri="{FF2B5EF4-FFF2-40B4-BE49-F238E27FC236}">
                <a16:creationId xmlns:a16="http://schemas.microsoft.com/office/drawing/2014/main" id="{1B5A1F12-524C-4933-A74D-89A100D6E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783" y="2052638"/>
            <a:ext cx="6700209" cy="4195762"/>
          </a:xfrm>
        </p:spPr>
      </p:pic>
    </p:spTree>
    <p:extLst>
      <p:ext uri="{BB962C8B-B14F-4D97-AF65-F5344CB8AC3E}">
        <p14:creationId xmlns:p14="http://schemas.microsoft.com/office/powerpoint/2010/main" val="207906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9A5E-958E-43BA-A416-ED7C9FB18287}"/>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96FB582-3F59-4094-8AFD-2F8829C9FC56}"/>
              </a:ext>
            </a:extLst>
          </p:cNvPr>
          <p:cNvSpPr>
            <a:spLocks noGrp="1"/>
          </p:cNvSpPr>
          <p:nvPr>
            <p:ph idx="1"/>
          </p:nvPr>
        </p:nvSpPr>
        <p:spPr>
          <a:xfrm>
            <a:off x="1103312" y="1393372"/>
            <a:ext cx="8946541" cy="4855028"/>
          </a:xfrm>
        </p:spPr>
        <p:txBody>
          <a:bodyPr/>
          <a:lstStyle/>
          <a:p>
            <a:r>
              <a:rPr lang="en-GB" dirty="0"/>
              <a:t>A network sniffer is a tool that monitors or sniffs out the data through network links in real time.</a:t>
            </a:r>
          </a:p>
          <a:p>
            <a:endParaRPr lang="en-GB" dirty="0"/>
          </a:p>
          <a:p>
            <a:r>
              <a:rPr lang="en-GB" dirty="0"/>
              <a:t>Network Sniffers can take a snapshot copy of the data without redirecting or altering it.</a:t>
            </a:r>
          </a:p>
          <a:p>
            <a:endParaRPr lang="en-GB" dirty="0"/>
          </a:p>
          <a:p>
            <a:r>
              <a:rPr lang="en-GB" dirty="0"/>
              <a:t>Without the proper configurations, a Network Interface Card (NIC) card in a managed mode will generally ignore all comings and goings of traffic for other devices</a:t>
            </a:r>
          </a:p>
        </p:txBody>
      </p:sp>
    </p:spTree>
    <p:extLst>
      <p:ext uri="{BB962C8B-B14F-4D97-AF65-F5344CB8AC3E}">
        <p14:creationId xmlns:p14="http://schemas.microsoft.com/office/powerpoint/2010/main" val="609149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D551-73FB-40A9-9D46-D431D1803730}"/>
              </a:ext>
            </a:extLst>
          </p:cNvPr>
          <p:cNvSpPr>
            <a:spLocks noGrp="1"/>
          </p:cNvSpPr>
          <p:nvPr>
            <p:ph type="title"/>
          </p:nvPr>
        </p:nvSpPr>
        <p:spPr/>
        <p:txBody>
          <a:bodyPr/>
          <a:lstStyle/>
          <a:p>
            <a:r>
              <a:rPr lang="en-GB" dirty="0"/>
              <a:t>Sequence Start Map Network</a:t>
            </a:r>
            <a:br>
              <a:rPr lang="en-GB" dirty="0"/>
            </a:br>
            <a:r>
              <a:rPr lang="en-GB" dirty="0" err="1"/>
              <a:t>uc</a:t>
            </a:r>
            <a:r>
              <a:rPr lang="en-GB" dirty="0"/>
              <a:t> 3.1</a:t>
            </a:r>
          </a:p>
        </p:txBody>
      </p:sp>
      <p:pic>
        <p:nvPicPr>
          <p:cNvPr id="5" name="Content Placeholder 4">
            <a:extLst>
              <a:ext uri="{FF2B5EF4-FFF2-40B4-BE49-F238E27FC236}">
                <a16:creationId xmlns:a16="http://schemas.microsoft.com/office/drawing/2014/main" id="{F559022A-259E-4E1A-B01D-84E28DC46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3081" y="2052638"/>
            <a:ext cx="4647613" cy="4195762"/>
          </a:xfrm>
        </p:spPr>
      </p:pic>
    </p:spTree>
    <p:extLst>
      <p:ext uri="{BB962C8B-B14F-4D97-AF65-F5344CB8AC3E}">
        <p14:creationId xmlns:p14="http://schemas.microsoft.com/office/powerpoint/2010/main" val="382269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2B86-3AA3-4C7F-B293-3403CD422492}"/>
              </a:ext>
            </a:extLst>
          </p:cNvPr>
          <p:cNvSpPr>
            <a:spLocks noGrp="1"/>
          </p:cNvSpPr>
          <p:nvPr>
            <p:ph type="title"/>
          </p:nvPr>
        </p:nvSpPr>
        <p:spPr/>
        <p:txBody>
          <a:bodyPr/>
          <a:lstStyle/>
          <a:p>
            <a:r>
              <a:rPr lang="en-GB" dirty="0"/>
              <a:t>Sequence Start OS Map</a:t>
            </a:r>
            <a:br>
              <a:rPr lang="en-GB" dirty="0"/>
            </a:br>
            <a:r>
              <a:rPr lang="en-GB" dirty="0" err="1"/>
              <a:t>uc</a:t>
            </a:r>
            <a:r>
              <a:rPr lang="en-GB" dirty="0"/>
              <a:t> 3.2 </a:t>
            </a:r>
          </a:p>
        </p:txBody>
      </p:sp>
      <p:pic>
        <p:nvPicPr>
          <p:cNvPr id="5" name="Content Placeholder 4">
            <a:extLst>
              <a:ext uri="{FF2B5EF4-FFF2-40B4-BE49-F238E27FC236}">
                <a16:creationId xmlns:a16="http://schemas.microsoft.com/office/drawing/2014/main" id="{9566D483-CAAE-4E58-B400-90D83E9BD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2500" y="2052638"/>
            <a:ext cx="5288775" cy="4195762"/>
          </a:xfrm>
        </p:spPr>
      </p:pic>
    </p:spTree>
    <p:extLst>
      <p:ext uri="{BB962C8B-B14F-4D97-AF65-F5344CB8AC3E}">
        <p14:creationId xmlns:p14="http://schemas.microsoft.com/office/powerpoint/2010/main" val="73799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BDEF-1FD3-4E6B-BF17-F10D7142C353}"/>
              </a:ext>
            </a:extLst>
          </p:cNvPr>
          <p:cNvSpPr>
            <a:spLocks noGrp="1"/>
          </p:cNvSpPr>
          <p:nvPr>
            <p:ph type="title"/>
          </p:nvPr>
        </p:nvSpPr>
        <p:spPr/>
        <p:txBody>
          <a:bodyPr/>
          <a:lstStyle/>
          <a:p>
            <a:r>
              <a:rPr lang="en-GB" dirty="0"/>
              <a:t>Sequence Map Feature</a:t>
            </a:r>
            <a:br>
              <a:rPr lang="en-GB" dirty="0"/>
            </a:br>
            <a:r>
              <a:rPr lang="en-GB" dirty="0" err="1"/>
              <a:t>uc</a:t>
            </a:r>
            <a:r>
              <a:rPr lang="en-GB" dirty="0"/>
              <a:t> 3.1.2/3.2.1</a:t>
            </a:r>
            <a:br>
              <a:rPr lang="en-GB" dirty="0"/>
            </a:br>
            <a:endParaRPr lang="en-GB" dirty="0"/>
          </a:p>
        </p:txBody>
      </p:sp>
      <p:pic>
        <p:nvPicPr>
          <p:cNvPr id="5" name="Content Placeholder 4">
            <a:extLst>
              <a:ext uri="{FF2B5EF4-FFF2-40B4-BE49-F238E27FC236}">
                <a16:creationId xmlns:a16="http://schemas.microsoft.com/office/drawing/2014/main" id="{3CF09262-EC18-460F-B7B4-7E858B49F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224" y="2052638"/>
            <a:ext cx="4673328" cy="4195762"/>
          </a:xfrm>
        </p:spPr>
      </p:pic>
    </p:spTree>
    <p:extLst>
      <p:ext uri="{BB962C8B-B14F-4D97-AF65-F5344CB8AC3E}">
        <p14:creationId xmlns:p14="http://schemas.microsoft.com/office/powerpoint/2010/main" val="2271600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7E59-4204-4A8C-939D-747616B08D8B}"/>
              </a:ext>
            </a:extLst>
          </p:cNvPr>
          <p:cNvSpPr>
            <a:spLocks noGrp="1"/>
          </p:cNvSpPr>
          <p:nvPr>
            <p:ph type="title"/>
          </p:nvPr>
        </p:nvSpPr>
        <p:spPr/>
        <p:txBody>
          <a:bodyPr/>
          <a:lstStyle/>
          <a:p>
            <a:r>
              <a:rPr lang="en-GB" dirty="0"/>
              <a:t>Sequence Map Stop</a:t>
            </a:r>
            <a:br>
              <a:rPr lang="en-GB" dirty="0"/>
            </a:br>
            <a:r>
              <a:rPr lang="en-GB" dirty="0" err="1"/>
              <a:t>uc</a:t>
            </a:r>
            <a:r>
              <a:rPr lang="en-GB" dirty="0"/>
              <a:t> 3.3</a:t>
            </a:r>
          </a:p>
        </p:txBody>
      </p:sp>
      <p:pic>
        <p:nvPicPr>
          <p:cNvPr id="5" name="Content Placeholder 4">
            <a:extLst>
              <a:ext uri="{FF2B5EF4-FFF2-40B4-BE49-F238E27FC236}">
                <a16:creationId xmlns:a16="http://schemas.microsoft.com/office/drawing/2014/main" id="{A57A4776-33FF-4045-8631-3665362EC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741" y="2052638"/>
            <a:ext cx="6688293" cy="4195762"/>
          </a:xfrm>
        </p:spPr>
      </p:pic>
    </p:spTree>
    <p:extLst>
      <p:ext uri="{BB962C8B-B14F-4D97-AF65-F5344CB8AC3E}">
        <p14:creationId xmlns:p14="http://schemas.microsoft.com/office/powerpoint/2010/main" val="20938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1E2A-CB33-4CC1-AFB1-74E6087EBA8F}"/>
              </a:ext>
            </a:extLst>
          </p:cNvPr>
          <p:cNvSpPr>
            <a:spLocks noGrp="1"/>
          </p:cNvSpPr>
          <p:nvPr>
            <p:ph type="title"/>
          </p:nvPr>
        </p:nvSpPr>
        <p:spPr/>
        <p:txBody>
          <a:bodyPr/>
          <a:lstStyle/>
          <a:p>
            <a:r>
              <a:rPr lang="en-GB" dirty="0"/>
              <a:t>Diagrams - Activity Sniff</a:t>
            </a:r>
          </a:p>
        </p:txBody>
      </p:sp>
      <p:pic>
        <p:nvPicPr>
          <p:cNvPr id="5" name="Content Placeholder 4">
            <a:extLst>
              <a:ext uri="{FF2B5EF4-FFF2-40B4-BE49-F238E27FC236}">
                <a16:creationId xmlns:a16="http://schemas.microsoft.com/office/drawing/2014/main" id="{2A0D0E7D-115F-486C-94C8-0E89AB87F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8351" y="1766087"/>
            <a:ext cx="3400241" cy="4639195"/>
          </a:xfrm>
        </p:spPr>
      </p:pic>
    </p:spTree>
    <p:extLst>
      <p:ext uri="{BB962C8B-B14F-4D97-AF65-F5344CB8AC3E}">
        <p14:creationId xmlns:p14="http://schemas.microsoft.com/office/powerpoint/2010/main" val="4095912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2563-D27E-4DB6-8188-F8CF7472D872}"/>
              </a:ext>
            </a:extLst>
          </p:cNvPr>
          <p:cNvSpPr>
            <a:spLocks noGrp="1"/>
          </p:cNvSpPr>
          <p:nvPr>
            <p:ph type="title"/>
          </p:nvPr>
        </p:nvSpPr>
        <p:spPr/>
        <p:txBody>
          <a:bodyPr/>
          <a:lstStyle/>
          <a:p>
            <a:r>
              <a:rPr lang="en-GB" dirty="0"/>
              <a:t>Diagrams -  Activity Map</a:t>
            </a:r>
          </a:p>
        </p:txBody>
      </p:sp>
      <p:pic>
        <p:nvPicPr>
          <p:cNvPr id="4" name="Picture 3">
            <a:extLst>
              <a:ext uri="{FF2B5EF4-FFF2-40B4-BE49-F238E27FC236}">
                <a16:creationId xmlns:a16="http://schemas.microsoft.com/office/drawing/2014/main" id="{C2030E66-4440-4870-8F00-7A73E5259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016" y="1662748"/>
            <a:ext cx="4106470" cy="4513934"/>
          </a:xfrm>
          <a:prstGeom prst="rect">
            <a:avLst/>
          </a:prstGeom>
        </p:spPr>
      </p:pic>
    </p:spTree>
    <p:extLst>
      <p:ext uri="{BB962C8B-B14F-4D97-AF65-F5344CB8AC3E}">
        <p14:creationId xmlns:p14="http://schemas.microsoft.com/office/powerpoint/2010/main" val="1894722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6A8A-0143-4459-8655-2A302DA94D1C}"/>
              </a:ext>
            </a:extLst>
          </p:cNvPr>
          <p:cNvSpPr>
            <a:spLocks noGrp="1"/>
          </p:cNvSpPr>
          <p:nvPr>
            <p:ph type="title"/>
          </p:nvPr>
        </p:nvSpPr>
        <p:spPr/>
        <p:txBody>
          <a:bodyPr/>
          <a:lstStyle/>
          <a:p>
            <a:r>
              <a:rPr lang="en-GB" dirty="0"/>
              <a:t>Diagram - Activity </a:t>
            </a:r>
            <a:r>
              <a:rPr lang="en-GB" dirty="0" err="1"/>
              <a:t>AnalyzePCAP</a:t>
            </a:r>
            <a:endParaRPr lang="en-GB" dirty="0"/>
          </a:p>
        </p:txBody>
      </p:sp>
      <p:pic>
        <p:nvPicPr>
          <p:cNvPr id="5" name="Picture 4">
            <a:extLst>
              <a:ext uri="{FF2B5EF4-FFF2-40B4-BE49-F238E27FC236}">
                <a16:creationId xmlns:a16="http://schemas.microsoft.com/office/drawing/2014/main" id="{2B01F191-73DE-497F-A039-E53CF45BF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550" y="1333500"/>
            <a:ext cx="4280344" cy="5238750"/>
          </a:xfrm>
          <a:prstGeom prst="rect">
            <a:avLst/>
          </a:prstGeom>
        </p:spPr>
      </p:pic>
    </p:spTree>
    <p:extLst>
      <p:ext uri="{BB962C8B-B14F-4D97-AF65-F5344CB8AC3E}">
        <p14:creationId xmlns:p14="http://schemas.microsoft.com/office/powerpoint/2010/main" val="3367503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BDF6-ACFE-43EA-BA80-F0A887BF0CA2}"/>
              </a:ext>
            </a:extLst>
          </p:cNvPr>
          <p:cNvSpPr>
            <a:spLocks noGrp="1"/>
          </p:cNvSpPr>
          <p:nvPr>
            <p:ph type="title"/>
          </p:nvPr>
        </p:nvSpPr>
        <p:spPr/>
        <p:txBody>
          <a:bodyPr/>
          <a:lstStyle/>
          <a:p>
            <a:r>
              <a:rPr lang="en-US" dirty="0"/>
              <a:t>AGILE</a:t>
            </a:r>
            <a:endParaRPr lang="en-SG" dirty="0"/>
          </a:p>
        </p:txBody>
      </p:sp>
      <p:sp>
        <p:nvSpPr>
          <p:cNvPr id="3" name="Content Placeholder 2">
            <a:extLst>
              <a:ext uri="{FF2B5EF4-FFF2-40B4-BE49-F238E27FC236}">
                <a16:creationId xmlns:a16="http://schemas.microsoft.com/office/drawing/2014/main" id="{EE72D607-BEDA-4EDB-AE8E-4462484E9EF1}"/>
              </a:ext>
            </a:extLst>
          </p:cNvPr>
          <p:cNvSpPr>
            <a:spLocks noGrp="1"/>
          </p:cNvSpPr>
          <p:nvPr>
            <p:ph idx="1"/>
          </p:nvPr>
        </p:nvSpPr>
        <p:spPr>
          <a:xfrm>
            <a:off x="1261872" y="2117725"/>
            <a:ext cx="8595360" cy="4351337"/>
          </a:xfrm>
        </p:spPr>
        <p:txBody>
          <a:bodyPr/>
          <a:lstStyle/>
          <a:p>
            <a:r>
              <a:rPr lang="en-US" dirty="0"/>
              <a:t>We decided AGILE development was the most appropriate.</a:t>
            </a:r>
          </a:p>
          <a:p>
            <a:r>
              <a:rPr lang="en-US" dirty="0"/>
              <a:t>AGILE software development describes an approach to software development in which the requirements and solutions continually evolve.</a:t>
            </a:r>
          </a:p>
          <a:p>
            <a:r>
              <a:rPr lang="en-US" dirty="0"/>
              <a:t>AGILE is most appropriate as these variations of software were not prevalent in Android, with mostly experimental support</a:t>
            </a:r>
          </a:p>
          <a:p>
            <a:r>
              <a:rPr lang="en-US" dirty="0"/>
              <a:t>Our solutions change often with heavy emphasis on prototyping and continual programming to find solutions that satisfy our stipulated functionalities</a:t>
            </a:r>
            <a:endParaRPr lang="en-SG" dirty="0"/>
          </a:p>
        </p:txBody>
      </p:sp>
      <p:pic>
        <p:nvPicPr>
          <p:cNvPr id="4" name="Picture 3" descr="C:\Users\Chaos\AppData\Local\Microsoft\Windows\INetCache\Content.Word\software_quality-agile_software_dev_cycle_desktop.jpg">
            <a:extLst>
              <a:ext uri="{FF2B5EF4-FFF2-40B4-BE49-F238E27FC236}">
                <a16:creationId xmlns:a16="http://schemas.microsoft.com/office/drawing/2014/main" id="{25446365-1A76-4031-B776-2F8B702ABB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57232" y="4505248"/>
            <a:ext cx="2136720" cy="2165744"/>
          </a:xfrm>
          <a:prstGeom prst="rect">
            <a:avLst/>
          </a:prstGeom>
          <a:noFill/>
          <a:ln>
            <a:noFill/>
          </a:ln>
        </p:spPr>
      </p:pic>
    </p:spTree>
    <p:extLst>
      <p:ext uri="{BB962C8B-B14F-4D97-AF65-F5344CB8AC3E}">
        <p14:creationId xmlns:p14="http://schemas.microsoft.com/office/powerpoint/2010/main" val="1276021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9348-182F-4150-A1E6-3A92E46E44E3}"/>
              </a:ext>
            </a:extLst>
          </p:cNvPr>
          <p:cNvSpPr>
            <a:spLocks noGrp="1"/>
          </p:cNvSpPr>
          <p:nvPr>
            <p:ph type="title"/>
          </p:nvPr>
        </p:nvSpPr>
        <p:spPr/>
        <p:txBody>
          <a:bodyPr/>
          <a:lstStyle/>
          <a:p>
            <a:r>
              <a:rPr lang="en-GB" dirty="0"/>
              <a:t>Gantt Chart - Planned</a:t>
            </a:r>
          </a:p>
        </p:txBody>
      </p:sp>
      <p:sp>
        <p:nvSpPr>
          <p:cNvPr id="3" name="Content Placeholder 2">
            <a:extLst>
              <a:ext uri="{FF2B5EF4-FFF2-40B4-BE49-F238E27FC236}">
                <a16:creationId xmlns:a16="http://schemas.microsoft.com/office/drawing/2014/main" id="{64B99E70-444C-4742-9596-626639FE36E0}"/>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4C2B9AE9-4D2E-445F-9E44-E5C1BBD5F007}"/>
              </a:ext>
            </a:extLst>
          </p:cNvPr>
          <p:cNvPicPr>
            <a:picLocks noChangeAspect="1"/>
          </p:cNvPicPr>
          <p:nvPr/>
        </p:nvPicPr>
        <p:blipFill>
          <a:blip r:embed="rId2"/>
          <a:stretch>
            <a:fillRect/>
          </a:stretch>
        </p:blipFill>
        <p:spPr>
          <a:xfrm>
            <a:off x="171450" y="1853248"/>
            <a:ext cx="11849100" cy="4752975"/>
          </a:xfrm>
          <a:prstGeom prst="rect">
            <a:avLst/>
          </a:prstGeom>
        </p:spPr>
      </p:pic>
    </p:spTree>
    <p:extLst>
      <p:ext uri="{BB962C8B-B14F-4D97-AF65-F5344CB8AC3E}">
        <p14:creationId xmlns:p14="http://schemas.microsoft.com/office/powerpoint/2010/main" val="1516045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073D-154F-4AD8-8EF8-EEAF58B4C4F1}"/>
              </a:ext>
            </a:extLst>
          </p:cNvPr>
          <p:cNvSpPr>
            <a:spLocks noGrp="1"/>
          </p:cNvSpPr>
          <p:nvPr>
            <p:ph type="title"/>
          </p:nvPr>
        </p:nvSpPr>
        <p:spPr/>
        <p:txBody>
          <a:bodyPr/>
          <a:lstStyle/>
          <a:p>
            <a:r>
              <a:rPr lang="en-GB" dirty="0"/>
              <a:t>Gantt Chart - Actual</a:t>
            </a:r>
          </a:p>
        </p:txBody>
      </p:sp>
      <p:sp>
        <p:nvSpPr>
          <p:cNvPr id="3" name="Content Placeholder 2">
            <a:extLst>
              <a:ext uri="{FF2B5EF4-FFF2-40B4-BE49-F238E27FC236}">
                <a16:creationId xmlns:a16="http://schemas.microsoft.com/office/drawing/2014/main" id="{656841CF-4E06-487B-9482-57A50346A78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1E296C4-2E2D-42AD-AB66-EA753B71BB97}"/>
              </a:ext>
            </a:extLst>
          </p:cNvPr>
          <p:cNvPicPr>
            <a:picLocks noChangeAspect="1"/>
          </p:cNvPicPr>
          <p:nvPr/>
        </p:nvPicPr>
        <p:blipFill>
          <a:blip r:embed="rId2"/>
          <a:stretch>
            <a:fillRect/>
          </a:stretch>
        </p:blipFill>
        <p:spPr>
          <a:xfrm>
            <a:off x="157162" y="1853248"/>
            <a:ext cx="11877675" cy="4772025"/>
          </a:xfrm>
          <a:prstGeom prst="rect">
            <a:avLst/>
          </a:prstGeom>
        </p:spPr>
      </p:pic>
    </p:spTree>
    <p:extLst>
      <p:ext uri="{BB962C8B-B14F-4D97-AF65-F5344CB8AC3E}">
        <p14:creationId xmlns:p14="http://schemas.microsoft.com/office/powerpoint/2010/main" val="330634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B8A9-90A9-44D2-BDC5-01EB51841496}"/>
              </a:ext>
            </a:extLst>
          </p:cNvPr>
          <p:cNvSpPr>
            <a:spLocks noGrp="1"/>
          </p:cNvSpPr>
          <p:nvPr>
            <p:ph type="title"/>
          </p:nvPr>
        </p:nvSpPr>
        <p:spPr/>
        <p:txBody>
          <a:bodyPr/>
          <a:lstStyle/>
          <a:p>
            <a:r>
              <a:rPr lang="en-GB" dirty="0"/>
              <a:t>Types of Modes </a:t>
            </a:r>
          </a:p>
        </p:txBody>
      </p:sp>
      <p:sp>
        <p:nvSpPr>
          <p:cNvPr id="3" name="Content Placeholder 2">
            <a:extLst>
              <a:ext uri="{FF2B5EF4-FFF2-40B4-BE49-F238E27FC236}">
                <a16:creationId xmlns:a16="http://schemas.microsoft.com/office/drawing/2014/main" id="{3715FE2D-0791-426E-8A8F-92754E17589B}"/>
              </a:ext>
            </a:extLst>
          </p:cNvPr>
          <p:cNvSpPr>
            <a:spLocks noGrp="1"/>
          </p:cNvSpPr>
          <p:nvPr>
            <p:ph idx="1"/>
          </p:nvPr>
        </p:nvSpPr>
        <p:spPr/>
        <p:txBody>
          <a:bodyPr/>
          <a:lstStyle/>
          <a:p>
            <a:r>
              <a:rPr lang="en-GB" dirty="0"/>
              <a:t>There are two modes that we care about in which a Network Interface Card (NIC)</a:t>
            </a:r>
          </a:p>
          <a:p>
            <a:endParaRPr lang="en-GB" dirty="0"/>
          </a:p>
          <a:p>
            <a:r>
              <a:rPr lang="en-GB" dirty="0"/>
              <a:t>Promiscuous Mode</a:t>
            </a:r>
          </a:p>
          <a:p>
            <a:pPr lvl="1"/>
            <a:r>
              <a:rPr lang="en-GB" dirty="0"/>
              <a:t>A Mode in which the NIC card is connected to a network and enables the NIC to see all packets being routed in the network</a:t>
            </a:r>
          </a:p>
          <a:p>
            <a:endParaRPr lang="en-GB" dirty="0"/>
          </a:p>
          <a:p>
            <a:r>
              <a:rPr lang="en-GB" dirty="0"/>
              <a:t>Monitor Mode</a:t>
            </a:r>
          </a:p>
          <a:p>
            <a:pPr lvl="1"/>
            <a:r>
              <a:rPr lang="en-GB" dirty="0"/>
              <a:t>A mode in which the NIC does not need to be connected to a network that enables the NIC to see all packets in the vicinity</a:t>
            </a:r>
          </a:p>
        </p:txBody>
      </p:sp>
    </p:spTree>
    <p:extLst>
      <p:ext uri="{BB962C8B-B14F-4D97-AF65-F5344CB8AC3E}">
        <p14:creationId xmlns:p14="http://schemas.microsoft.com/office/powerpoint/2010/main" val="3870837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065C-6374-459C-B38F-661970063BB6}"/>
              </a:ext>
            </a:extLst>
          </p:cNvPr>
          <p:cNvSpPr>
            <a:spLocks noGrp="1"/>
          </p:cNvSpPr>
          <p:nvPr>
            <p:ph type="title"/>
          </p:nvPr>
        </p:nvSpPr>
        <p:spPr/>
        <p:txBody>
          <a:bodyPr/>
          <a:lstStyle/>
          <a:p>
            <a:r>
              <a:rPr lang="en-GB" dirty="0"/>
              <a:t>Burndown Chart</a:t>
            </a:r>
          </a:p>
        </p:txBody>
      </p:sp>
      <p:sp>
        <p:nvSpPr>
          <p:cNvPr id="3" name="Content Placeholder 2">
            <a:extLst>
              <a:ext uri="{FF2B5EF4-FFF2-40B4-BE49-F238E27FC236}">
                <a16:creationId xmlns:a16="http://schemas.microsoft.com/office/drawing/2014/main" id="{70242462-5D66-40E8-A9AC-46340AB132ED}"/>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C78895A9-6428-436D-A7ED-F2563E2B8CD0}"/>
              </a:ext>
            </a:extLst>
          </p:cNvPr>
          <p:cNvPicPr>
            <a:picLocks noChangeAspect="1"/>
          </p:cNvPicPr>
          <p:nvPr/>
        </p:nvPicPr>
        <p:blipFill>
          <a:blip r:embed="rId2"/>
          <a:stretch>
            <a:fillRect/>
          </a:stretch>
        </p:blipFill>
        <p:spPr>
          <a:xfrm>
            <a:off x="646111" y="1754672"/>
            <a:ext cx="6906503" cy="4650610"/>
          </a:xfrm>
          <a:prstGeom prst="rect">
            <a:avLst/>
          </a:prstGeom>
        </p:spPr>
      </p:pic>
    </p:spTree>
    <p:extLst>
      <p:ext uri="{BB962C8B-B14F-4D97-AF65-F5344CB8AC3E}">
        <p14:creationId xmlns:p14="http://schemas.microsoft.com/office/powerpoint/2010/main" val="396081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B924-A6CD-481C-AE44-95C14C43984E}"/>
              </a:ext>
            </a:extLst>
          </p:cNvPr>
          <p:cNvSpPr>
            <a:spLocks noGrp="1"/>
          </p:cNvSpPr>
          <p:nvPr>
            <p:ph type="title"/>
          </p:nvPr>
        </p:nvSpPr>
        <p:spPr/>
        <p:txBody>
          <a:bodyPr/>
          <a:lstStyle/>
          <a:p>
            <a:r>
              <a:rPr lang="en-US" dirty="0"/>
              <a:t>Version Control - </a:t>
            </a:r>
            <a:r>
              <a:rPr lang="en-US" dirty="0" err="1"/>
              <a:t>Github</a:t>
            </a:r>
            <a:endParaRPr lang="en-SG" dirty="0"/>
          </a:p>
        </p:txBody>
      </p:sp>
      <p:sp>
        <p:nvSpPr>
          <p:cNvPr id="3" name="Content Placeholder 2">
            <a:extLst>
              <a:ext uri="{FF2B5EF4-FFF2-40B4-BE49-F238E27FC236}">
                <a16:creationId xmlns:a16="http://schemas.microsoft.com/office/drawing/2014/main" id="{F572144D-49F3-475D-8321-3017A2F5803C}"/>
              </a:ext>
            </a:extLst>
          </p:cNvPr>
          <p:cNvSpPr>
            <a:spLocks noGrp="1"/>
          </p:cNvSpPr>
          <p:nvPr>
            <p:ph idx="1"/>
          </p:nvPr>
        </p:nvSpPr>
        <p:spPr>
          <a:xfrm>
            <a:off x="1261872" y="6332220"/>
            <a:ext cx="5276088" cy="365760"/>
          </a:xfrm>
        </p:spPr>
        <p:txBody>
          <a:bodyPr>
            <a:normAutofit fontScale="85000" lnSpcReduction="10000"/>
          </a:bodyPr>
          <a:lstStyle/>
          <a:p>
            <a:r>
              <a:rPr lang="en-US" dirty="0"/>
              <a:t>The version control we chose was GitHub</a:t>
            </a:r>
            <a:endParaRPr lang="en-SG" dirty="0"/>
          </a:p>
        </p:txBody>
      </p:sp>
      <p:pic>
        <p:nvPicPr>
          <p:cNvPr id="5" name="Picture 4">
            <a:extLst>
              <a:ext uri="{FF2B5EF4-FFF2-40B4-BE49-F238E27FC236}">
                <a16:creationId xmlns:a16="http://schemas.microsoft.com/office/drawing/2014/main" id="{949BD174-1616-4DE7-B9E8-8046EF7FC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1691322"/>
            <a:ext cx="7621626" cy="4664766"/>
          </a:xfrm>
          <a:prstGeom prst="rect">
            <a:avLst/>
          </a:prstGeom>
        </p:spPr>
      </p:pic>
    </p:spTree>
    <p:extLst>
      <p:ext uri="{BB962C8B-B14F-4D97-AF65-F5344CB8AC3E}">
        <p14:creationId xmlns:p14="http://schemas.microsoft.com/office/powerpoint/2010/main" val="392099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FCF9-79A0-41C7-801B-30495B135CF1}"/>
              </a:ext>
            </a:extLst>
          </p:cNvPr>
          <p:cNvSpPr>
            <a:spLocks noGrp="1"/>
          </p:cNvSpPr>
          <p:nvPr>
            <p:ph type="title"/>
          </p:nvPr>
        </p:nvSpPr>
        <p:spPr/>
        <p:txBody>
          <a:bodyPr/>
          <a:lstStyle/>
          <a:p>
            <a:r>
              <a:rPr lang="en-GB" dirty="0"/>
              <a:t>VCS - </a:t>
            </a:r>
            <a:r>
              <a:rPr lang="en-GB" dirty="0" err="1"/>
              <a:t>Github</a:t>
            </a:r>
            <a:endParaRPr lang="en-GB" dirty="0"/>
          </a:p>
        </p:txBody>
      </p:sp>
      <p:pic>
        <p:nvPicPr>
          <p:cNvPr id="11" name="Content Placeholder 10">
            <a:extLst>
              <a:ext uri="{FF2B5EF4-FFF2-40B4-BE49-F238E27FC236}">
                <a16:creationId xmlns:a16="http://schemas.microsoft.com/office/drawing/2014/main" id="{21FA1B7A-518E-406B-8A99-A53B67B93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7412" y="2051694"/>
            <a:ext cx="5095148" cy="3863693"/>
          </a:xfrm>
        </p:spPr>
      </p:pic>
      <p:pic>
        <p:nvPicPr>
          <p:cNvPr id="8" name="Picture 7">
            <a:extLst>
              <a:ext uri="{FF2B5EF4-FFF2-40B4-BE49-F238E27FC236}">
                <a16:creationId xmlns:a16="http://schemas.microsoft.com/office/drawing/2014/main" id="{76448D5A-5F9A-4775-87E7-DB117676303F}"/>
              </a:ext>
            </a:extLst>
          </p:cNvPr>
          <p:cNvPicPr>
            <a:picLocks noChangeAspect="1"/>
          </p:cNvPicPr>
          <p:nvPr/>
        </p:nvPicPr>
        <p:blipFill>
          <a:blip r:embed="rId3"/>
          <a:stretch>
            <a:fillRect/>
          </a:stretch>
        </p:blipFill>
        <p:spPr>
          <a:xfrm>
            <a:off x="349440" y="2051694"/>
            <a:ext cx="4999032" cy="3854370"/>
          </a:xfrm>
          <a:prstGeom prst="rect">
            <a:avLst/>
          </a:prstGeom>
        </p:spPr>
      </p:pic>
    </p:spTree>
    <p:extLst>
      <p:ext uri="{BB962C8B-B14F-4D97-AF65-F5344CB8AC3E}">
        <p14:creationId xmlns:p14="http://schemas.microsoft.com/office/powerpoint/2010/main" val="1234162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1460-8C25-4BA1-BE5A-846E9D579315}"/>
              </a:ext>
            </a:extLst>
          </p:cNvPr>
          <p:cNvSpPr>
            <a:spLocks noGrp="1"/>
          </p:cNvSpPr>
          <p:nvPr>
            <p:ph type="title"/>
          </p:nvPr>
        </p:nvSpPr>
        <p:spPr/>
        <p:txBody>
          <a:bodyPr/>
          <a:lstStyle/>
          <a:p>
            <a:r>
              <a:rPr lang="en-GB" dirty="0"/>
              <a:t>Version Control</a:t>
            </a:r>
          </a:p>
        </p:txBody>
      </p:sp>
      <p:pic>
        <p:nvPicPr>
          <p:cNvPr id="5" name="Picture 4">
            <a:extLst>
              <a:ext uri="{FF2B5EF4-FFF2-40B4-BE49-F238E27FC236}">
                <a16:creationId xmlns:a16="http://schemas.microsoft.com/office/drawing/2014/main" id="{43E68DB1-46F5-402A-AB70-9801E350BC5E}"/>
              </a:ext>
            </a:extLst>
          </p:cNvPr>
          <p:cNvPicPr>
            <a:picLocks noChangeAspect="1"/>
          </p:cNvPicPr>
          <p:nvPr/>
        </p:nvPicPr>
        <p:blipFill>
          <a:blip r:embed="rId2"/>
          <a:stretch>
            <a:fillRect/>
          </a:stretch>
        </p:blipFill>
        <p:spPr>
          <a:xfrm>
            <a:off x="203895" y="1691887"/>
            <a:ext cx="5533290" cy="3667475"/>
          </a:xfrm>
          <a:prstGeom prst="rect">
            <a:avLst/>
          </a:prstGeom>
        </p:spPr>
      </p:pic>
      <p:pic>
        <p:nvPicPr>
          <p:cNvPr id="6" name="Picture 5">
            <a:extLst>
              <a:ext uri="{FF2B5EF4-FFF2-40B4-BE49-F238E27FC236}">
                <a16:creationId xmlns:a16="http://schemas.microsoft.com/office/drawing/2014/main" id="{38C8E61D-969B-48CD-8242-B8E42785B8C3}"/>
              </a:ext>
            </a:extLst>
          </p:cNvPr>
          <p:cNvPicPr>
            <a:picLocks noChangeAspect="1"/>
          </p:cNvPicPr>
          <p:nvPr/>
        </p:nvPicPr>
        <p:blipFill>
          <a:blip r:embed="rId3"/>
          <a:stretch>
            <a:fillRect/>
          </a:stretch>
        </p:blipFill>
        <p:spPr>
          <a:xfrm>
            <a:off x="5985317" y="1681082"/>
            <a:ext cx="5647240" cy="3678279"/>
          </a:xfrm>
          <a:prstGeom prst="rect">
            <a:avLst/>
          </a:prstGeom>
        </p:spPr>
      </p:pic>
    </p:spTree>
    <p:extLst>
      <p:ext uri="{BB962C8B-B14F-4D97-AF65-F5344CB8AC3E}">
        <p14:creationId xmlns:p14="http://schemas.microsoft.com/office/powerpoint/2010/main" val="144187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0AD5-FAD0-43A4-8D73-B01A46A1A5C5}"/>
              </a:ext>
            </a:extLst>
          </p:cNvPr>
          <p:cNvSpPr>
            <a:spLocks noGrp="1"/>
          </p:cNvSpPr>
          <p:nvPr>
            <p:ph type="title"/>
          </p:nvPr>
        </p:nvSpPr>
        <p:spPr/>
        <p:txBody>
          <a:bodyPr/>
          <a:lstStyle/>
          <a:p>
            <a:r>
              <a:rPr lang="en-GB" dirty="0"/>
              <a:t>Project Website</a:t>
            </a:r>
          </a:p>
        </p:txBody>
      </p:sp>
      <p:sp>
        <p:nvSpPr>
          <p:cNvPr id="3" name="Content Placeholder 2">
            <a:extLst>
              <a:ext uri="{FF2B5EF4-FFF2-40B4-BE49-F238E27FC236}">
                <a16:creationId xmlns:a16="http://schemas.microsoft.com/office/drawing/2014/main" id="{55B6EA2D-C567-4054-AA98-219B11036E26}"/>
              </a:ext>
            </a:extLst>
          </p:cNvPr>
          <p:cNvSpPr>
            <a:spLocks noGrp="1"/>
          </p:cNvSpPr>
          <p:nvPr>
            <p:ph idx="1"/>
          </p:nvPr>
        </p:nvSpPr>
        <p:spPr>
          <a:xfrm>
            <a:off x="646111" y="1578356"/>
            <a:ext cx="8946541" cy="4195481"/>
          </a:xfrm>
        </p:spPr>
        <p:txBody>
          <a:bodyPr/>
          <a:lstStyle/>
          <a:p>
            <a:r>
              <a:rPr lang="en-GB" dirty="0">
                <a:hlinkClick r:id="rId2"/>
              </a:rPr>
              <a:t>https://netsniffer475404635.wordpress.com/</a:t>
            </a:r>
            <a:endParaRPr lang="en-GB" dirty="0"/>
          </a:p>
          <a:p>
            <a:endParaRPr lang="en-GB" dirty="0"/>
          </a:p>
        </p:txBody>
      </p:sp>
      <p:pic>
        <p:nvPicPr>
          <p:cNvPr id="6" name="Picture 5">
            <a:extLst>
              <a:ext uri="{FF2B5EF4-FFF2-40B4-BE49-F238E27FC236}">
                <a16:creationId xmlns:a16="http://schemas.microsoft.com/office/drawing/2014/main" id="{CA07304C-AE34-41E1-9EBD-1D978AFEB741}"/>
              </a:ext>
            </a:extLst>
          </p:cNvPr>
          <p:cNvPicPr>
            <a:picLocks noChangeAspect="1"/>
          </p:cNvPicPr>
          <p:nvPr/>
        </p:nvPicPr>
        <p:blipFill>
          <a:blip r:embed="rId3"/>
          <a:stretch>
            <a:fillRect/>
          </a:stretch>
        </p:blipFill>
        <p:spPr>
          <a:xfrm>
            <a:off x="646111" y="2252103"/>
            <a:ext cx="8500533" cy="4153179"/>
          </a:xfrm>
          <a:prstGeom prst="rect">
            <a:avLst/>
          </a:prstGeom>
        </p:spPr>
      </p:pic>
    </p:spTree>
    <p:extLst>
      <p:ext uri="{BB962C8B-B14F-4D97-AF65-F5344CB8AC3E}">
        <p14:creationId xmlns:p14="http://schemas.microsoft.com/office/powerpoint/2010/main" val="114562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DF84-1277-4CA7-AD51-466F6069CC9C}"/>
              </a:ext>
            </a:extLst>
          </p:cNvPr>
          <p:cNvSpPr>
            <a:spLocks noGrp="1"/>
          </p:cNvSpPr>
          <p:nvPr>
            <p:ph type="title"/>
          </p:nvPr>
        </p:nvSpPr>
        <p:spPr/>
        <p:txBody>
          <a:bodyPr/>
          <a:lstStyle/>
          <a:p>
            <a:r>
              <a:rPr lang="en-US" dirty="0"/>
              <a:t>What are packets?</a:t>
            </a:r>
            <a:endParaRPr lang="en-SG" dirty="0"/>
          </a:p>
        </p:txBody>
      </p:sp>
      <p:sp>
        <p:nvSpPr>
          <p:cNvPr id="3" name="Content Placeholder 2">
            <a:extLst>
              <a:ext uri="{FF2B5EF4-FFF2-40B4-BE49-F238E27FC236}">
                <a16:creationId xmlns:a16="http://schemas.microsoft.com/office/drawing/2014/main" id="{A990ACD1-D07B-4200-8F61-3AA98A458086}"/>
              </a:ext>
            </a:extLst>
          </p:cNvPr>
          <p:cNvSpPr>
            <a:spLocks noGrp="1"/>
          </p:cNvSpPr>
          <p:nvPr>
            <p:ph idx="1"/>
          </p:nvPr>
        </p:nvSpPr>
        <p:spPr>
          <a:xfrm>
            <a:off x="1261872" y="1878556"/>
            <a:ext cx="8595360" cy="708660"/>
          </a:xfrm>
        </p:spPr>
        <p:txBody>
          <a:bodyPr>
            <a:normAutofit fontScale="92500"/>
          </a:bodyPr>
          <a:lstStyle/>
          <a:p>
            <a:r>
              <a:rPr lang="en-US" dirty="0"/>
              <a:t>A packet is the unit of data that is routed between an origin and a destination, on the internet or any other packet-switched network.</a:t>
            </a:r>
            <a:endParaRPr lang="en-SG" dirty="0"/>
          </a:p>
        </p:txBody>
      </p:sp>
      <p:pic>
        <p:nvPicPr>
          <p:cNvPr id="5" name="Picture 4">
            <a:extLst>
              <a:ext uri="{FF2B5EF4-FFF2-40B4-BE49-F238E27FC236}">
                <a16:creationId xmlns:a16="http://schemas.microsoft.com/office/drawing/2014/main" id="{132EAFE8-16A9-4FCA-8A48-B238F4A49E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8499" y="2693547"/>
            <a:ext cx="5022106" cy="3905023"/>
          </a:xfrm>
          <a:prstGeom prst="rect">
            <a:avLst/>
          </a:prstGeom>
          <a:noFill/>
          <a:ln>
            <a:noFill/>
          </a:ln>
        </p:spPr>
      </p:pic>
    </p:spTree>
    <p:extLst>
      <p:ext uri="{BB962C8B-B14F-4D97-AF65-F5344CB8AC3E}">
        <p14:creationId xmlns:p14="http://schemas.microsoft.com/office/powerpoint/2010/main" val="36229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7A5B-0159-4F1A-BD6A-F0D4EE81C4A0}"/>
              </a:ext>
            </a:extLst>
          </p:cNvPr>
          <p:cNvSpPr>
            <a:spLocks noGrp="1"/>
          </p:cNvSpPr>
          <p:nvPr>
            <p:ph type="title"/>
          </p:nvPr>
        </p:nvSpPr>
        <p:spPr/>
        <p:txBody>
          <a:bodyPr/>
          <a:lstStyle/>
          <a:p>
            <a:r>
              <a:rPr lang="en-GB" dirty="0"/>
              <a:t>What are packets?</a:t>
            </a:r>
          </a:p>
        </p:txBody>
      </p:sp>
      <p:sp>
        <p:nvSpPr>
          <p:cNvPr id="3" name="Content Placeholder 2">
            <a:extLst>
              <a:ext uri="{FF2B5EF4-FFF2-40B4-BE49-F238E27FC236}">
                <a16:creationId xmlns:a16="http://schemas.microsoft.com/office/drawing/2014/main" id="{ADA819A1-3C60-4942-B5C7-E299D6C06F5A}"/>
              </a:ext>
            </a:extLst>
          </p:cNvPr>
          <p:cNvSpPr>
            <a:spLocks noGrp="1"/>
          </p:cNvSpPr>
          <p:nvPr>
            <p:ph idx="1"/>
          </p:nvPr>
        </p:nvSpPr>
        <p:spPr/>
        <p:txBody>
          <a:bodyPr/>
          <a:lstStyle/>
          <a:p>
            <a:r>
              <a:rPr lang="en-GB" dirty="0"/>
              <a:t>Emphasis on TCP, UDP, DNS &amp; ARP Packets</a:t>
            </a:r>
          </a:p>
        </p:txBody>
      </p:sp>
      <p:pic>
        <p:nvPicPr>
          <p:cNvPr id="6" name="Picture 5">
            <a:extLst>
              <a:ext uri="{FF2B5EF4-FFF2-40B4-BE49-F238E27FC236}">
                <a16:creationId xmlns:a16="http://schemas.microsoft.com/office/drawing/2014/main" id="{1C5F36C9-03CE-40F4-B800-B72D4EF375BE}"/>
              </a:ext>
            </a:extLst>
          </p:cNvPr>
          <p:cNvPicPr>
            <a:picLocks noChangeAspect="1"/>
          </p:cNvPicPr>
          <p:nvPr/>
        </p:nvPicPr>
        <p:blipFill>
          <a:blip r:embed="rId2"/>
          <a:stretch>
            <a:fillRect/>
          </a:stretch>
        </p:blipFill>
        <p:spPr>
          <a:xfrm>
            <a:off x="1103312" y="3055717"/>
            <a:ext cx="7479598" cy="3505199"/>
          </a:xfrm>
          <a:prstGeom prst="rect">
            <a:avLst/>
          </a:prstGeom>
        </p:spPr>
      </p:pic>
    </p:spTree>
    <p:extLst>
      <p:ext uri="{BB962C8B-B14F-4D97-AF65-F5344CB8AC3E}">
        <p14:creationId xmlns:p14="http://schemas.microsoft.com/office/powerpoint/2010/main" val="104907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D9A2-7E93-405D-ACB9-F062EBCE3906}"/>
              </a:ext>
            </a:extLst>
          </p:cNvPr>
          <p:cNvSpPr>
            <a:spLocks noGrp="1"/>
          </p:cNvSpPr>
          <p:nvPr>
            <p:ph type="title"/>
          </p:nvPr>
        </p:nvSpPr>
        <p:spPr/>
        <p:txBody>
          <a:bodyPr/>
          <a:lstStyle/>
          <a:p>
            <a:r>
              <a:rPr lang="en-US" dirty="0"/>
              <a:t>Android v. Linux architecture</a:t>
            </a:r>
            <a:endParaRPr lang="en-SG" dirty="0"/>
          </a:p>
        </p:txBody>
      </p:sp>
      <p:sp>
        <p:nvSpPr>
          <p:cNvPr id="3" name="Content Placeholder 2">
            <a:extLst>
              <a:ext uri="{FF2B5EF4-FFF2-40B4-BE49-F238E27FC236}">
                <a16:creationId xmlns:a16="http://schemas.microsoft.com/office/drawing/2014/main" id="{D6EF17FA-51E0-4EF9-BA86-627278248822}"/>
              </a:ext>
            </a:extLst>
          </p:cNvPr>
          <p:cNvSpPr>
            <a:spLocks noGrp="1"/>
          </p:cNvSpPr>
          <p:nvPr>
            <p:ph idx="1"/>
          </p:nvPr>
        </p:nvSpPr>
        <p:spPr>
          <a:xfrm>
            <a:off x="1261872" y="1822462"/>
            <a:ext cx="8587522" cy="2017200"/>
          </a:xfrm>
        </p:spPr>
        <p:txBody>
          <a:bodyPr>
            <a:normAutofit fontScale="92500" lnSpcReduction="10000"/>
          </a:bodyPr>
          <a:lstStyle/>
          <a:p>
            <a:r>
              <a:rPr lang="en-US" dirty="0"/>
              <a:t>Android’s kernel is derived from Linux, not the same but very similar</a:t>
            </a:r>
          </a:p>
          <a:p>
            <a:r>
              <a:rPr lang="en-US" dirty="0"/>
              <a:t>Android permissions are far different from Linux (configurability wise) as more emphasis is given for ease of use. (Why would normal users want a shell for their Android device?)</a:t>
            </a:r>
          </a:p>
          <a:p>
            <a:r>
              <a:rPr lang="en-US" dirty="0" err="1"/>
              <a:t>Termux</a:t>
            </a:r>
            <a:r>
              <a:rPr lang="en-US" dirty="0"/>
              <a:t> is a command line interface application and is used as we test and develop </a:t>
            </a:r>
            <a:r>
              <a:rPr lang="en-US" dirty="0" err="1"/>
              <a:t>NetSniffer</a:t>
            </a:r>
            <a:endParaRPr lang="en-SG" dirty="0"/>
          </a:p>
        </p:txBody>
      </p:sp>
      <p:pic>
        <p:nvPicPr>
          <p:cNvPr id="5" name="Picture 4">
            <a:extLst>
              <a:ext uri="{FF2B5EF4-FFF2-40B4-BE49-F238E27FC236}">
                <a16:creationId xmlns:a16="http://schemas.microsoft.com/office/drawing/2014/main" id="{731CEC72-1624-423C-A743-F3CB0A69C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4" y="3970802"/>
            <a:ext cx="4715692" cy="2652577"/>
          </a:xfrm>
          <a:prstGeom prst="rect">
            <a:avLst/>
          </a:prstGeom>
        </p:spPr>
      </p:pic>
      <p:pic>
        <p:nvPicPr>
          <p:cNvPr id="7" name="Picture 6">
            <a:extLst>
              <a:ext uri="{FF2B5EF4-FFF2-40B4-BE49-F238E27FC236}">
                <a16:creationId xmlns:a16="http://schemas.microsoft.com/office/drawing/2014/main" id="{F4114398-7640-4C2C-88C7-4FD19BC98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494" y="3741803"/>
            <a:ext cx="2708366" cy="2881576"/>
          </a:xfrm>
          <a:prstGeom prst="rect">
            <a:avLst/>
          </a:prstGeom>
        </p:spPr>
      </p:pic>
    </p:spTree>
    <p:extLst>
      <p:ext uri="{BB962C8B-B14F-4D97-AF65-F5344CB8AC3E}">
        <p14:creationId xmlns:p14="http://schemas.microsoft.com/office/powerpoint/2010/main" val="227526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F15B-D3B4-4461-BFEB-52E28F55B744}"/>
              </a:ext>
            </a:extLst>
          </p:cNvPr>
          <p:cNvSpPr>
            <a:spLocks noGrp="1"/>
          </p:cNvSpPr>
          <p:nvPr>
            <p:ph type="title"/>
          </p:nvPr>
        </p:nvSpPr>
        <p:spPr/>
        <p:txBody>
          <a:bodyPr/>
          <a:lstStyle/>
          <a:p>
            <a:r>
              <a:rPr lang="en-US" dirty="0"/>
              <a:t>Android Hardware Requirements</a:t>
            </a:r>
            <a:endParaRPr lang="en-SG" dirty="0"/>
          </a:p>
        </p:txBody>
      </p:sp>
      <p:sp>
        <p:nvSpPr>
          <p:cNvPr id="3" name="Content Placeholder 2">
            <a:extLst>
              <a:ext uri="{FF2B5EF4-FFF2-40B4-BE49-F238E27FC236}">
                <a16:creationId xmlns:a16="http://schemas.microsoft.com/office/drawing/2014/main" id="{25768BA3-1235-4ED7-B1D2-2AA450C31722}"/>
              </a:ext>
            </a:extLst>
          </p:cNvPr>
          <p:cNvSpPr>
            <a:spLocks noGrp="1"/>
          </p:cNvSpPr>
          <p:nvPr>
            <p:ph idx="1"/>
          </p:nvPr>
        </p:nvSpPr>
        <p:spPr>
          <a:xfrm>
            <a:off x="1261872" y="2312126"/>
            <a:ext cx="8595360" cy="3448593"/>
          </a:xfrm>
        </p:spPr>
        <p:txBody>
          <a:bodyPr>
            <a:normAutofit lnSpcReduction="10000"/>
          </a:bodyPr>
          <a:lstStyle/>
          <a:p>
            <a:r>
              <a:rPr lang="en-US" dirty="0"/>
              <a:t>Most PCs have NIC cards that can be set to promiscuous or monitor mode without much hassle.</a:t>
            </a:r>
          </a:p>
          <a:p>
            <a:r>
              <a:rPr lang="en-US" dirty="0"/>
              <a:t>On Android devices however, it may range from difficult, to impossible. Manufacturers do not support fiddling with hardware, with only enthusiasts working on related projects at their own risk.</a:t>
            </a:r>
          </a:p>
          <a:p>
            <a:r>
              <a:rPr lang="en-US" dirty="0"/>
              <a:t>NIC cards require drivers to update their firmware to allow monitor / promiscuous mode. On PC it is easy and can be done in a few clicks. On Android, the Linux kernel has to be extracted via binary dump, have the drivers installed in the correct locations, and recompile the entire OS, then the device has to be re-flashed with the new OS.</a:t>
            </a:r>
          </a:p>
        </p:txBody>
      </p:sp>
    </p:spTree>
    <p:extLst>
      <p:ext uri="{BB962C8B-B14F-4D97-AF65-F5344CB8AC3E}">
        <p14:creationId xmlns:p14="http://schemas.microsoft.com/office/powerpoint/2010/main" val="306456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9FEA-2DC3-44B2-AEFD-48C5C731C01E}"/>
              </a:ext>
            </a:extLst>
          </p:cNvPr>
          <p:cNvSpPr>
            <a:spLocks noGrp="1"/>
          </p:cNvSpPr>
          <p:nvPr>
            <p:ph type="title"/>
          </p:nvPr>
        </p:nvSpPr>
        <p:spPr>
          <a:xfrm>
            <a:off x="646111" y="452718"/>
            <a:ext cx="10953706" cy="1400530"/>
          </a:xfrm>
        </p:spPr>
        <p:txBody>
          <a:bodyPr/>
          <a:lstStyle/>
          <a:p>
            <a:r>
              <a:rPr lang="en-US" dirty="0"/>
              <a:t>Workaround for HW limitations - </a:t>
            </a:r>
            <a:r>
              <a:rPr lang="en-US" dirty="0" err="1"/>
              <a:t>Nexmon</a:t>
            </a:r>
            <a:endParaRPr lang="en-SG" dirty="0"/>
          </a:p>
        </p:txBody>
      </p:sp>
      <p:sp>
        <p:nvSpPr>
          <p:cNvPr id="3" name="Content Placeholder 2">
            <a:extLst>
              <a:ext uri="{FF2B5EF4-FFF2-40B4-BE49-F238E27FC236}">
                <a16:creationId xmlns:a16="http://schemas.microsoft.com/office/drawing/2014/main" id="{DC220245-5279-4B18-A6A4-C6E1D67775D8}"/>
              </a:ext>
            </a:extLst>
          </p:cNvPr>
          <p:cNvSpPr>
            <a:spLocks noGrp="1"/>
          </p:cNvSpPr>
          <p:nvPr>
            <p:ph idx="1"/>
          </p:nvPr>
        </p:nvSpPr>
        <p:spPr/>
        <p:txBody>
          <a:bodyPr>
            <a:normAutofit fontScale="92500" lnSpcReduction="20000"/>
          </a:bodyPr>
          <a:lstStyle/>
          <a:p>
            <a:r>
              <a:rPr lang="en-US" dirty="0" err="1"/>
              <a:t>NexMon</a:t>
            </a:r>
            <a:r>
              <a:rPr lang="en-US" dirty="0"/>
              <a:t> gives full control over a Wi-Fi Chip for research purposes is limited by firmware, which means it is hard to evolve communication protocols and test schemes in practical environments. Monitor mode as mentioned above allows eavesdropping on all frames on a wireless communication channel. This includes uses such as network packet analyses, security research and testing of new medium access control layer protocols, it is offered by </a:t>
            </a:r>
            <a:r>
              <a:rPr lang="en-US" dirty="0" err="1"/>
              <a:t>SoftMAC</a:t>
            </a:r>
            <a:r>
              <a:rPr lang="en-US" dirty="0"/>
              <a:t> drivers that implement the media access control sublayer management entity (MLME) in the driver rather than in the Wi-Fi Chip. On smartphones, mostly </a:t>
            </a:r>
            <a:r>
              <a:rPr lang="en-US" dirty="0" err="1"/>
              <a:t>FullMAC</a:t>
            </a:r>
            <a:r>
              <a:rPr lang="en-US" dirty="0"/>
              <a:t> (</a:t>
            </a:r>
            <a:r>
              <a:rPr lang="en-US" dirty="0" err="1"/>
              <a:t>HardMAC</a:t>
            </a:r>
            <a:r>
              <a:rPr lang="en-US" dirty="0"/>
              <a:t>) chips are used to reduce power consumption as the tasks do not need to wake up the main processor. Even though it is possible in </a:t>
            </a:r>
            <a:r>
              <a:rPr lang="en-US" dirty="0" err="1"/>
              <a:t>FullMAC</a:t>
            </a:r>
            <a:r>
              <a:rPr lang="en-US" dirty="0"/>
              <a:t> situations, it is generally not implemented in today’s Wi-Fi firmware’s used in smart phones which is one of the limitations that our project is facing, that is why in such situations we are bringing monitor mode to Nexus 5 Smartphones to enhance the interoperability between applications that require monitor mode and the BCM4339 Wi-Fi Chips.</a:t>
            </a:r>
            <a:endParaRPr lang="en-SG" dirty="0"/>
          </a:p>
        </p:txBody>
      </p:sp>
    </p:spTree>
    <p:extLst>
      <p:ext uri="{BB962C8B-B14F-4D97-AF65-F5344CB8AC3E}">
        <p14:creationId xmlns:p14="http://schemas.microsoft.com/office/powerpoint/2010/main" val="145816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E3B5-2514-4147-8A47-7A7B0EBA3690}"/>
              </a:ext>
            </a:extLst>
          </p:cNvPr>
          <p:cNvSpPr>
            <a:spLocks noGrp="1"/>
          </p:cNvSpPr>
          <p:nvPr>
            <p:ph type="title"/>
          </p:nvPr>
        </p:nvSpPr>
        <p:spPr/>
        <p:txBody>
          <a:bodyPr/>
          <a:lstStyle/>
          <a:p>
            <a:r>
              <a:rPr lang="en-US" dirty="0"/>
              <a:t>What are binaries? Why use binaries?</a:t>
            </a:r>
            <a:endParaRPr lang="en-SG" dirty="0"/>
          </a:p>
        </p:txBody>
      </p:sp>
      <p:sp>
        <p:nvSpPr>
          <p:cNvPr id="3" name="Content Placeholder 2">
            <a:extLst>
              <a:ext uri="{FF2B5EF4-FFF2-40B4-BE49-F238E27FC236}">
                <a16:creationId xmlns:a16="http://schemas.microsoft.com/office/drawing/2014/main" id="{52316E1F-80C6-45E0-BBA2-0F7E4A501C51}"/>
              </a:ext>
            </a:extLst>
          </p:cNvPr>
          <p:cNvSpPr>
            <a:spLocks noGrp="1"/>
          </p:cNvSpPr>
          <p:nvPr>
            <p:ph idx="1"/>
          </p:nvPr>
        </p:nvSpPr>
        <p:spPr>
          <a:xfrm>
            <a:off x="1261872" y="2433579"/>
            <a:ext cx="8595360" cy="4351337"/>
          </a:xfrm>
        </p:spPr>
        <p:txBody>
          <a:bodyPr/>
          <a:lstStyle/>
          <a:p>
            <a:r>
              <a:rPr lang="en-US" dirty="0"/>
              <a:t>Binary executables are compiled with their required libraries and can be executed without any other interpretation or file.</a:t>
            </a:r>
          </a:p>
          <a:p>
            <a:r>
              <a:rPr lang="en-US" dirty="0"/>
              <a:t>Binaries for </a:t>
            </a:r>
            <a:r>
              <a:rPr lang="en-US" dirty="0" err="1"/>
              <a:t>NetSniffer</a:t>
            </a:r>
            <a:r>
              <a:rPr lang="en-US" dirty="0"/>
              <a:t> have to be compiled with their required libraries for the ARM architecture (for Android).</a:t>
            </a:r>
          </a:p>
          <a:p>
            <a:r>
              <a:rPr lang="en-US" dirty="0"/>
              <a:t>Instead of binaries, executables can be written into an </a:t>
            </a:r>
            <a:r>
              <a:rPr lang="en-US" dirty="0" err="1"/>
              <a:t>apk</a:t>
            </a:r>
            <a:r>
              <a:rPr lang="en-US" dirty="0"/>
              <a:t> file itself. Libraries such as </a:t>
            </a:r>
            <a:r>
              <a:rPr lang="en-US" dirty="0" err="1"/>
              <a:t>Libpcap</a:t>
            </a:r>
            <a:r>
              <a:rPr lang="en-US" dirty="0"/>
              <a:t> and </a:t>
            </a:r>
            <a:r>
              <a:rPr lang="en-US" dirty="0" err="1"/>
              <a:t>Jnetpcap</a:t>
            </a:r>
            <a:r>
              <a:rPr lang="en-US" dirty="0"/>
              <a:t> can be integrated with the application, however, it is impossible to grant an application root user privileges </a:t>
            </a:r>
          </a:p>
          <a:p>
            <a:r>
              <a:rPr lang="en-US" dirty="0"/>
              <a:t>Therefore, binaries have to be used, then executed within the application</a:t>
            </a:r>
            <a:endParaRPr lang="en-SG" dirty="0"/>
          </a:p>
        </p:txBody>
      </p:sp>
    </p:spTree>
    <p:extLst>
      <p:ext uri="{BB962C8B-B14F-4D97-AF65-F5344CB8AC3E}">
        <p14:creationId xmlns:p14="http://schemas.microsoft.com/office/powerpoint/2010/main" val="4090601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173</TotalTime>
  <Words>1097</Words>
  <Application>Microsoft Office PowerPoint</Application>
  <PresentationFormat>Widescreen</PresentationFormat>
  <Paragraphs>92</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MS Mincho</vt:lpstr>
      <vt:lpstr>Arial</vt:lpstr>
      <vt:lpstr>Century Gothic</vt:lpstr>
      <vt:lpstr>Consolas</vt:lpstr>
      <vt:lpstr>Courier New</vt:lpstr>
      <vt:lpstr>Garamond</vt:lpstr>
      <vt:lpstr>Times New Roman</vt:lpstr>
      <vt:lpstr>Wingdings 3</vt:lpstr>
      <vt:lpstr>Ion</vt:lpstr>
      <vt:lpstr>Android Network Sniffer</vt:lpstr>
      <vt:lpstr>Introduction</vt:lpstr>
      <vt:lpstr>Types of Modes </vt:lpstr>
      <vt:lpstr>What are packets?</vt:lpstr>
      <vt:lpstr>What are packets?</vt:lpstr>
      <vt:lpstr>Android v. Linux architecture</vt:lpstr>
      <vt:lpstr>Android Hardware Requirements</vt:lpstr>
      <vt:lpstr>Workaround for HW limitations - Nexmon</vt:lpstr>
      <vt:lpstr>What are binaries? Why use binaries?</vt:lpstr>
      <vt:lpstr>TCPDump &amp; Libpcap</vt:lpstr>
      <vt:lpstr>Rooting an Android device</vt:lpstr>
      <vt:lpstr>Difficulties faced</vt:lpstr>
      <vt:lpstr>Diagrams - Class</vt:lpstr>
      <vt:lpstr>Diagrams - Use Case</vt:lpstr>
      <vt:lpstr>Sequence Start Mon uc 1.3</vt:lpstr>
      <vt:lpstr>Sequence Sniff Start Mon uc 1.3</vt:lpstr>
      <vt:lpstr>Sequence Start Prom uc 1.4</vt:lpstr>
      <vt:lpstr>Sequence Sniff Start Prom uc 1.4</vt:lpstr>
      <vt:lpstr>Sequence Stop Capture uc 1.2</vt:lpstr>
      <vt:lpstr>Sequence Start Map Network uc 3.1</vt:lpstr>
      <vt:lpstr>Sequence Start OS Map uc 3.2 </vt:lpstr>
      <vt:lpstr>Sequence Map Feature uc 3.1.2/3.2.1 </vt:lpstr>
      <vt:lpstr>Sequence Map Stop uc 3.3</vt:lpstr>
      <vt:lpstr>Diagrams - Activity Sniff</vt:lpstr>
      <vt:lpstr>Diagrams -  Activity Map</vt:lpstr>
      <vt:lpstr>Diagram - Activity AnalyzePCAP</vt:lpstr>
      <vt:lpstr>AGILE</vt:lpstr>
      <vt:lpstr>Gantt Chart - Planned</vt:lpstr>
      <vt:lpstr>Gantt Chart - Actual</vt:lpstr>
      <vt:lpstr>Burndown Chart</vt:lpstr>
      <vt:lpstr>Version Control - Github</vt:lpstr>
      <vt:lpstr>VCS - Github</vt:lpstr>
      <vt:lpstr>Version Control</vt:lpstr>
      <vt:lpstr>Project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Network Sniffer</dc:title>
  <dc:creator>Kendrick Tan</dc:creator>
  <cp:lastModifiedBy>yuxuan .</cp:lastModifiedBy>
  <cp:revision>16</cp:revision>
  <dcterms:created xsi:type="dcterms:W3CDTF">2018-08-24T07:16:20Z</dcterms:created>
  <dcterms:modified xsi:type="dcterms:W3CDTF">2018-08-28T10:46:01Z</dcterms:modified>
</cp:coreProperties>
</file>