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8" r:id="rId3"/>
    <p:sldId id="257" r:id="rId4"/>
    <p:sldId id="275" r:id="rId5"/>
    <p:sldId id="260" r:id="rId6"/>
    <p:sldId id="258" r:id="rId7"/>
    <p:sldId id="259" r:id="rId8"/>
    <p:sldId id="264" r:id="rId9"/>
    <p:sldId id="271" r:id="rId10"/>
    <p:sldId id="276" r:id="rId11"/>
    <p:sldId id="261" r:id="rId12"/>
    <p:sldId id="278" r:id="rId13"/>
    <p:sldId id="277" r:id="rId14"/>
    <p:sldId id="279" r:id="rId15"/>
    <p:sldId id="263" r:id="rId16"/>
    <p:sldId id="269" r:id="rId17"/>
    <p:sldId id="265" r:id="rId18"/>
    <p:sldId id="270" r:id="rId19"/>
    <p:sldId id="274" r:id="rId20"/>
    <p:sldId id="267" r:id="rId21"/>
    <p:sldId id="272"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53DAC4A-D21B-409E-8236-EA0FBD16B832}" type="datetimeFigureOut">
              <a:rPr lang="en-SG" smtClean="0"/>
              <a:t>7/7/2018</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24EC442-7490-4614-88E3-9D23A5C03819}"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4723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DAC4A-D21B-409E-8236-EA0FBD16B832}" type="datetimeFigureOut">
              <a:rPr lang="en-SG" smtClean="0"/>
              <a:t>7/7/2018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24EC442-7490-4614-88E3-9D23A5C03819}" type="slidenum">
              <a:rPr lang="en-SG" smtClean="0"/>
              <a:t>‹#›</a:t>
            </a:fld>
            <a:endParaRPr lang="en-SG"/>
          </a:p>
        </p:txBody>
      </p:sp>
    </p:spTree>
    <p:extLst>
      <p:ext uri="{BB962C8B-B14F-4D97-AF65-F5344CB8AC3E}">
        <p14:creationId xmlns:p14="http://schemas.microsoft.com/office/powerpoint/2010/main" val="89264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DAC4A-D21B-409E-8236-EA0FBD16B832}" type="datetimeFigureOut">
              <a:rPr lang="en-SG" smtClean="0"/>
              <a:t>7/7/2018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24EC442-7490-4614-88E3-9D23A5C03819}" type="slidenum">
              <a:rPr lang="en-SG" smtClean="0"/>
              <a:t>‹#›</a:t>
            </a:fld>
            <a:endParaRPr lang="en-SG"/>
          </a:p>
        </p:txBody>
      </p:sp>
    </p:spTree>
    <p:extLst>
      <p:ext uri="{BB962C8B-B14F-4D97-AF65-F5344CB8AC3E}">
        <p14:creationId xmlns:p14="http://schemas.microsoft.com/office/powerpoint/2010/main" val="369575360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DAC4A-D21B-409E-8236-EA0FBD16B832}" type="datetimeFigureOut">
              <a:rPr lang="en-SG" smtClean="0"/>
              <a:t>7/7/2018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24EC442-7490-4614-88E3-9D23A5C03819}" type="slidenum">
              <a:rPr lang="en-SG" smtClean="0"/>
              <a:t>‹#›</a:t>
            </a:fld>
            <a:endParaRPr lang="en-SG"/>
          </a:p>
        </p:txBody>
      </p:sp>
    </p:spTree>
    <p:extLst>
      <p:ext uri="{BB962C8B-B14F-4D97-AF65-F5344CB8AC3E}">
        <p14:creationId xmlns:p14="http://schemas.microsoft.com/office/powerpoint/2010/main" val="182157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3DAC4A-D21B-409E-8236-EA0FBD16B832}" type="datetimeFigureOut">
              <a:rPr lang="en-SG" smtClean="0"/>
              <a:t>7/7/2018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24EC442-7490-4614-88E3-9D23A5C03819}"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396527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3DAC4A-D21B-409E-8236-EA0FBD16B832}" type="datetimeFigureOut">
              <a:rPr lang="en-SG" smtClean="0"/>
              <a:t>7/7/2018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24EC442-7490-4614-88E3-9D23A5C03819}" type="slidenum">
              <a:rPr lang="en-SG" smtClean="0"/>
              <a:t>‹#›</a:t>
            </a:fld>
            <a:endParaRPr lang="en-SG"/>
          </a:p>
        </p:txBody>
      </p:sp>
    </p:spTree>
    <p:extLst>
      <p:ext uri="{BB962C8B-B14F-4D97-AF65-F5344CB8AC3E}">
        <p14:creationId xmlns:p14="http://schemas.microsoft.com/office/powerpoint/2010/main" val="306432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3DAC4A-D21B-409E-8236-EA0FBD16B832}" type="datetimeFigureOut">
              <a:rPr lang="en-SG" smtClean="0"/>
              <a:t>7/7/2018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24EC442-7490-4614-88E3-9D23A5C03819}" type="slidenum">
              <a:rPr lang="en-SG" smtClean="0"/>
              <a:t>‹#›</a:t>
            </a:fld>
            <a:endParaRPr lang="en-SG"/>
          </a:p>
        </p:txBody>
      </p:sp>
    </p:spTree>
    <p:extLst>
      <p:ext uri="{BB962C8B-B14F-4D97-AF65-F5344CB8AC3E}">
        <p14:creationId xmlns:p14="http://schemas.microsoft.com/office/powerpoint/2010/main" val="340709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3DAC4A-D21B-409E-8236-EA0FBD16B832}" type="datetimeFigureOut">
              <a:rPr lang="en-SG" smtClean="0"/>
              <a:t>7/7/2018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24EC442-7490-4614-88E3-9D23A5C03819}" type="slidenum">
              <a:rPr lang="en-SG" smtClean="0"/>
              <a:t>‹#›</a:t>
            </a:fld>
            <a:endParaRPr lang="en-SG"/>
          </a:p>
        </p:txBody>
      </p:sp>
    </p:spTree>
    <p:extLst>
      <p:ext uri="{BB962C8B-B14F-4D97-AF65-F5344CB8AC3E}">
        <p14:creationId xmlns:p14="http://schemas.microsoft.com/office/powerpoint/2010/main" val="289655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DAC4A-D21B-409E-8236-EA0FBD16B832}" type="datetimeFigureOut">
              <a:rPr lang="en-SG" smtClean="0"/>
              <a:t>7/7/2018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24EC442-7490-4614-88E3-9D23A5C03819}" type="slidenum">
              <a:rPr lang="en-SG" smtClean="0"/>
              <a:t>‹#›</a:t>
            </a:fld>
            <a:endParaRPr lang="en-SG"/>
          </a:p>
        </p:txBody>
      </p:sp>
    </p:spTree>
    <p:extLst>
      <p:ext uri="{BB962C8B-B14F-4D97-AF65-F5344CB8AC3E}">
        <p14:creationId xmlns:p14="http://schemas.microsoft.com/office/powerpoint/2010/main" val="263304101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3DAC4A-D21B-409E-8236-EA0FBD16B832}" type="datetimeFigureOut">
              <a:rPr lang="en-SG" smtClean="0"/>
              <a:t>7/7/2018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24EC442-7490-4614-88E3-9D23A5C03819}" type="slidenum">
              <a:rPr lang="en-SG" smtClean="0"/>
              <a:t>‹#›</a:t>
            </a:fld>
            <a:endParaRPr lang="en-SG"/>
          </a:p>
        </p:txBody>
      </p:sp>
    </p:spTree>
    <p:extLst>
      <p:ext uri="{BB962C8B-B14F-4D97-AF65-F5344CB8AC3E}">
        <p14:creationId xmlns:p14="http://schemas.microsoft.com/office/powerpoint/2010/main" val="290517018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3DAC4A-D21B-409E-8236-EA0FBD16B832}" type="datetimeFigureOut">
              <a:rPr lang="en-SG" smtClean="0"/>
              <a:t>7/7/2018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24EC442-7490-4614-88E3-9D23A5C03819}" type="slidenum">
              <a:rPr lang="en-SG" smtClean="0"/>
              <a:t>‹#›</a:t>
            </a:fld>
            <a:endParaRPr lang="en-SG"/>
          </a:p>
        </p:txBody>
      </p:sp>
    </p:spTree>
    <p:extLst>
      <p:ext uri="{BB962C8B-B14F-4D97-AF65-F5344CB8AC3E}">
        <p14:creationId xmlns:p14="http://schemas.microsoft.com/office/powerpoint/2010/main" val="125103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53DAC4A-D21B-409E-8236-EA0FBD16B832}" type="datetimeFigureOut">
              <a:rPr lang="en-SG" smtClean="0"/>
              <a:t>7/7/2018</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24EC442-7490-4614-88E3-9D23A5C03819}" type="slidenum">
              <a:rPr lang="en-SG" smtClean="0"/>
              <a:t>‹#›</a:t>
            </a:fld>
            <a:endParaRPr lang="en-SG"/>
          </a:p>
        </p:txBody>
      </p:sp>
    </p:spTree>
    <p:extLst>
      <p:ext uri="{BB962C8B-B14F-4D97-AF65-F5344CB8AC3E}">
        <p14:creationId xmlns:p14="http://schemas.microsoft.com/office/powerpoint/2010/main" val="4946639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5F9974-248A-43D3-A763-D1EA2A6D3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067" y="365760"/>
            <a:ext cx="5865865" cy="6179678"/>
          </a:xfrm>
          <a:prstGeom prst="rect">
            <a:avLst/>
          </a:prstGeom>
        </p:spPr>
      </p:pic>
      <p:sp>
        <p:nvSpPr>
          <p:cNvPr id="2" name="Title 1">
            <a:extLst>
              <a:ext uri="{FF2B5EF4-FFF2-40B4-BE49-F238E27FC236}">
                <a16:creationId xmlns:a16="http://schemas.microsoft.com/office/drawing/2014/main" id="{3B1A2FFD-CDA8-44E7-9DE2-AB77E840531F}"/>
              </a:ext>
            </a:extLst>
          </p:cNvPr>
          <p:cNvSpPr>
            <a:spLocks noGrp="1"/>
          </p:cNvSpPr>
          <p:nvPr>
            <p:ph type="ctrTitle"/>
          </p:nvPr>
        </p:nvSpPr>
        <p:spPr/>
        <p:txBody>
          <a:bodyPr/>
          <a:lstStyle/>
          <a:p>
            <a:r>
              <a:rPr lang="en-US" dirty="0"/>
              <a:t>Android Network Sniffer</a:t>
            </a:r>
            <a:endParaRPr lang="en-SG" dirty="0"/>
          </a:p>
        </p:txBody>
      </p:sp>
      <p:sp>
        <p:nvSpPr>
          <p:cNvPr id="3" name="Subtitle 2">
            <a:extLst>
              <a:ext uri="{FF2B5EF4-FFF2-40B4-BE49-F238E27FC236}">
                <a16:creationId xmlns:a16="http://schemas.microsoft.com/office/drawing/2014/main" id="{E434C680-93E1-4CF1-9509-F5F7D1912BC8}"/>
              </a:ext>
            </a:extLst>
          </p:cNvPr>
          <p:cNvSpPr>
            <a:spLocks noGrp="1"/>
          </p:cNvSpPr>
          <p:nvPr>
            <p:ph type="subTitle" idx="1"/>
          </p:nvPr>
        </p:nvSpPr>
        <p:spPr/>
        <p:txBody>
          <a:bodyPr/>
          <a:lstStyle/>
          <a:p>
            <a:r>
              <a:rPr lang="en-US" dirty="0"/>
              <a:t>SS18-2A</a:t>
            </a:r>
            <a:endParaRPr lang="en-SG" dirty="0"/>
          </a:p>
        </p:txBody>
      </p:sp>
    </p:spTree>
    <p:extLst>
      <p:ext uri="{BB962C8B-B14F-4D97-AF65-F5344CB8AC3E}">
        <p14:creationId xmlns:p14="http://schemas.microsoft.com/office/powerpoint/2010/main" val="407397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9E9C-82E9-40D7-8EAE-A4B1D489DFC2}"/>
              </a:ext>
            </a:extLst>
          </p:cNvPr>
          <p:cNvSpPr>
            <a:spLocks noGrp="1"/>
          </p:cNvSpPr>
          <p:nvPr>
            <p:ph type="title"/>
          </p:nvPr>
        </p:nvSpPr>
        <p:spPr/>
        <p:txBody>
          <a:bodyPr/>
          <a:lstStyle/>
          <a:p>
            <a:r>
              <a:rPr lang="en-US" dirty="0"/>
              <a:t>Rooting an Android device</a:t>
            </a:r>
            <a:endParaRPr lang="en-SG" dirty="0"/>
          </a:p>
        </p:txBody>
      </p:sp>
      <p:sp>
        <p:nvSpPr>
          <p:cNvPr id="3" name="Content Placeholder 2">
            <a:extLst>
              <a:ext uri="{FF2B5EF4-FFF2-40B4-BE49-F238E27FC236}">
                <a16:creationId xmlns:a16="http://schemas.microsoft.com/office/drawing/2014/main" id="{17E15991-4095-4C34-A5A8-D63DE096ED48}"/>
              </a:ext>
            </a:extLst>
          </p:cNvPr>
          <p:cNvSpPr>
            <a:spLocks noGrp="1"/>
          </p:cNvSpPr>
          <p:nvPr>
            <p:ph idx="1"/>
          </p:nvPr>
        </p:nvSpPr>
        <p:spPr>
          <a:xfrm>
            <a:off x="1237488" y="1985554"/>
            <a:ext cx="6981281" cy="4351337"/>
          </a:xfrm>
        </p:spPr>
        <p:txBody>
          <a:bodyPr>
            <a:normAutofit lnSpcReduction="10000"/>
          </a:bodyPr>
          <a:lstStyle/>
          <a:p>
            <a:r>
              <a:rPr lang="en-US" dirty="0"/>
              <a:t>Rooting of an Android device is how a user gets complete access to everything in the OS, which adds the command “</a:t>
            </a:r>
            <a:r>
              <a:rPr lang="en-US" dirty="0" err="1"/>
              <a:t>su</a:t>
            </a:r>
            <a:r>
              <a:rPr lang="en-US" dirty="0"/>
              <a:t>” or superuser to Android</a:t>
            </a:r>
          </a:p>
          <a:p>
            <a:r>
              <a:rPr lang="en-US" dirty="0"/>
              <a:t>On Android, enthusiasts would find ways to escalate their privileges to superuser, which is NOT supported by their manufacturers and results in voiding of warranty</a:t>
            </a:r>
          </a:p>
          <a:p>
            <a:r>
              <a:rPr lang="en-US" dirty="0"/>
              <a:t>As such, rooting of devices differ and there is no surefire or standard way to root a device, and attempts to root a device may result in a “bricked” device, breaking the device.</a:t>
            </a:r>
          </a:p>
          <a:p>
            <a:r>
              <a:rPr lang="en-US" dirty="0"/>
              <a:t>We have attempted multiple attempts to root our chosen device, the Nexus 5 with several solutions, but finally achieved root with “CF-Auto-Root” </a:t>
            </a:r>
          </a:p>
          <a:p>
            <a:r>
              <a:rPr lang="en-US" dirty="0"/>
              <a:t>Permissions are managed with the external application </a:t>
            </a:r>
            <a:r>
              <a:rPr lang="en-US" dirty="0" err="1"/>
              <a:t>SuperSU</a:t>
            </a:r>
            <a:endParaRPr lang="en-SG" dirty="0"/>
          </a:p>
        </p:txBody>
      </p:sp>
      <p:pic>
        <p:nvPicPr>
          <p:cNvPr id="5" name="Picture 4">
            <a:extLst>
              <a:ext uri="{FF2B5EF4-FFF2-40B4-BE49-F238E27FC236}">
                <a16:creationId xmlns:a16="http://schemas.microsoft.com/office/drawing/2014/main" id="{1060D888-4FD2-4003-B7D1-C9C6705E2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742" y="1898468"/>
            <a:ext cx="2711359" cy="4820194"/>
          </a:xfrm>
          <a:prstGeom prst="rect">
            <a:avLst/>
          </a:prstGeom>
        </p:spPr>
      </p:pic>
    </p:spTree>
    <p:extLst>
      <p:ext uri="{BB962C8B-B14F-4D97-AF65-F5344CB8AC3E}">
        <p14:creationId xmlns:p14="http://schemas.microsoft.com/office/powerpoint/2010/main" val="255618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CE34-443D-485A-BC07-044C83BA2E1C}"/>
              </a:ext>
            </a:extLst>
          </p:cNvPr>
          <p:cNvSpPr>
            <a:spLocks noGrp="1"/>
          </p:cNvSpPr>
          <p:nvPr>
            <p:ph type="title"/>
          </p:nvPr>
        </p:nvSpPr>
        <p:spPr/>
        <p:txBody>
          <a:bodyPr/>
          <a:lstStyle/>
          <a:p>
            <a:r>
              <a:rPr lang="en-US" dirty="0"/>
              <a:t>Difficulties faced</a:t>
            </a:r>
            <a:endParaRPr lang="en-SG" dirty="0"/>
          </a:p>
        </p:txBody>
      </p:sp>
      <p:sp>
        <p:nvSpPr>
          <p:cNvPr id="3" name="Content Placeholder 2">
            <a:extLst>
              <a:ext uri="{FF2B5EF4-FFF2-40B4-BE49-F238E27FC236}">
                <a16:creationId xmlns:a16="http://schemas.microsoft.com/office/drawing/2014/main" id="{4BC96867-C483-458C-B6DD-1DC1408B76C1}"/>
              </a:ext>
            </a:extLst>
          </p:cNvPr>
          <p:cNvSpPr>
            <a:spLocks noGrp="1"/>
          </p:cNvSpPr>
          <p:nvPr>
            <p:ph idx="1"/>
          </p:nvPr>
        </p:nvSpPr>
        <p:spPr>
          <a:xfrm>
            <a:off x="1261872" y="2037807"/>
            <a:ext cx="8595360" cy="2266682"/>
          </a:xfrm>
        </p:spPr>
        <p:txBody>
          <a:bodyPr/>
          <a:lstStyle/>
          <a:p>
            <a:r>
              <a:rPr lang="en-US" dirty="0"/>
              <a:t>HW has to be compatible (NIC)</a:t>
            </a:r>
          </a:p>
          <a:p>
            <a:pPr lvl="1"/>
            <a:r>
              <a:rPr lang="en-US" dirty="0"/>
              <a:t>Only specific devices can be used</a:t>
            </a:r>
          </a:p>
          <a:p>
            <a:r>
              <a:rPr lang="en-US" dirty="0"/>
              <a:t>Root privileges</a:t>
            </a:r>
          </a:p>
          <a:p>
            <a:pPr lvl="1"/>
            <a:r>
              <a:rPr lang="en-US" dirty="0"/>
              <a:t>Unable to debug / test on emulator</a:t>
            </a:r>
          </a:p>
          <a:p>
            <a:pPr lvl="1"/>
            <a:r>
              <a:rPr lang="en-US" dirty="0"/>
              <a:t>Unsupported and experimental </a:t>
            </a:r>
          </a:p>
          <a:p>
            <a:pPr lvl="1"/>
            <a:r>
              <a:rPr lang="en-US" dirty="0"/>
              <a:t>Process has to be used, and managed, not much support available</a:t>
            </a:r>
          </a:p>
          <a:p>
            <a:endParaRPr lang="en-SG" dirty="0"/>
          </a:p>
        </p:txBody>
      </p:sp>
    </p:spTree>
    <p:extLst>
      <p:ext uri="{BB962C8B-B14F-4D97-AF65-F5344CB8AC3E}">
        <p14:creationId xmlns:p14="http://schemas.microsoft.com/office/powerpoint/2010/main" val="11441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B0DD-EB97-497F-B804-1D5A2A8C326D}"/>
              </a:ext>
            </a:extLst>
          </p:cNvPr>
          <p:cNvSpPr>
            <a:spLocks noGrp="1"/>
          </p:cNvSpPr>
          <p:nvPr>
            <p:ph type="title"/>
          </p:nvPr>
        </p:nvSpPr>
        <p:spPr/>
        <p:txBody>
          <a:bodyPr/>
          <a:lstStyle/>
          <a:p>
            <a:r>
              <a:rPr lang="en-US" dirty="0"/>
              <a:t>Diagrams (Overall – </a:t>
            </a:r>
            <a:r>
              <a:rPr lang="en-US" dirty="0" err="1"/>
              <a:t>Usecase</a:t>
            </a:r>
            <a:r>
              <a:rPr lang="en-US" dirty="0"/>
              <a:t>)</a:t>
            </a:r>
            <a:endParaRPr lang="en-SG" dirty="0"/>
          </a:p>
        </p:txBody>
      </p:sp>
      <p:pic>
        <p:nvPicPr>
          <p:cNvPr id="4" name="Picture 3">
            <a:extLst>
              <a:ext uri="{FF2B5EF4-FFF2-40B4-BE49-F238E27FC236}">
                <a16:creationId xmlns:a16="http://schemas.microsoft.com/office/drawing/2014/main" id="{123AC307-6005-4526-A59F-6D1334445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058" y="1901326"/>
            <a:ext cx="5929176" cy="4593203"/>
          </a:xfrm>
          <a:prstGeom prst="rect">
            <a:avLst/>
          </a:prstGeom>
        </p:spPr>
      </p:pic>
    </p:spTree>
    <p:extLst>
      <p:ext uri="{BB962C8B-B14F-4D97-AF65-F5344CB8AC3E}">
        <p14:creationId xmlns:p14="http://schemas.microsoft.com/office/powerpoint/2010/main" val="269751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20E1-1874-4D29-BA0E-661F6A8D8DEF}"/>
              </a:ext>
            </a:extLst>
          </p:cNvPr>
          <p:cNvSpPr>
            <a:spLocks noGrp="1"/>
          </p:cNvSpPr>
          <p:nvPr>
            <p:ph type="title"/>
          </p:nvPr>
        </p:nvSpPr>
        <p:spPr/>
        <p:txBody>
          <a:bodyPr/>
          <a:lstStyle/>
          <a:p>
            <a:r>
              <a:rPr lang="en-US" dirty="0"/>
              <a:t>Diagrams (Overall – Activity)</a:t>
            </a:r>
            <a:endParaRPr lang="en-SG" dirty="0"/>
          </a:p>
        </p:txBody>
      </p:sp>
      <p:pic>
        <p:nvPicPr>
          <p:cNvPr id="1026" name="Picture 2" descr="3">
            <a:extLst>
              <a:ext uri="{FF2B5EF4-FFF2-40B4-BE49-F238E27FC236}">
                <a16:creationId xmlns:a16="http://schemas.microsoft.com/office/drawing/2014/main" id="{94897857-C689-4630-9710-51DD208E9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458" y="1691322"/>
            <a:ext cx="5507394" cy="500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428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1F3A-A679-48FA-8FD7-8244C21319F2}"/>
              </a:ext>
            </a:extLst>
          </p:cNvPr>
          <p:cNvSpPr>
            <a:spLocks noGrp="1"/>
          </p:cNvSpPr>
          <p:nvPr>
            <p:ph type="title"/>
          </p:nvPr>
        </p:nvSpPr>
        <p:spPr/>
        <p:txBody>
          <a:bodyPr/>
          <a:lstStyle/>
          <a:p>
            <a:r>
              <a:rPr lang="en-US" dirty="0"/>
              <a:t>Diagrams (</a:t>
            </a:r>
            <a:r>
              <a:rPr lang="en-US" dirty="0" err="1"/>
              <a:t>NetSniffer</a:t>
            </a:r>
            <a:r>
              <a:rPr lang="en-US" dirty="0"/>
              <a:t>)</a:t>
            </a:r>
            <a:endParaRPr lang="en-SG" dirty="0"/>
          </a:p>
        </p:txBody>
      </p:sp>
      <p:sp>
        <p:nvSpPr>
          <p:cNvPr id="3" name="Content Placeholder 2">
            <a:extLst>
              <a:ext uri="{FF2B5EF4-FFF2-40B4-BE49-F238E27FC236}">
                <a16:creationId xmlns:a16="http://schemas.microsoft.com/office/drawing/2014/main" id="{14DC01C5-DD86-413A-ACE6-7FCDE12B0FCC}"/>
              </a:ext>
            </a:extLst>
          </p:cNvPr>
          <p:cNvSpPr>
            <a:spLocks noGrp="1"/>
          </p:cNvSpPr>
          <p:nvPr>
            <p:ph idx="1"/>
          </p:nvPr>
        </p:nvSpPr>
        <p:spPr>
          <a:xfrm>
            <a:off x="1691895" y="6307351"/>
            <a:ext cx="2369970" cy="461917"/>
          </a:xfrm>
        </p:spPr>
        <p:txBody>
          <a:bodyPr/>
          <a:lstStyle/>
          <a:p>
            <a:pPr marL="0" indent="0">
              <a:buNone/>
            </a:pPr>
            <a:r>
              <a:rPr lang="en-US" dirty="0"/>
              <a:t>Class Diagram</a:t>
            </a:r>
            <a:endParaRPr lang="en-SG" dirty="0"/>
          </a:p>
        </p:txBody>
      </p:sp>
      <p:pic>
        <p:nvPicPr>
          <p:cNvPr id="3074" name="Picture 2" descr="FYP_Class_Diagram_1">
            <a:extLst>
              <a:ext uri="{FF2B5EF4-FFF2-40B4-BE49-F238E27FC236}">
                <a16:creationId xmlns:a16="http://schemas.microsoft.com/office/drawing/2014/main" id="{0303BD20-85E0-480D-8539-5137D6ED6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895" y="1628320"/>
            <a:ext cx="7490742" cy="467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1485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A28A-6A47-46DA-805A-2DDD84069845}"/>
              </a:ext>
            </a:extLst>
          </p:cNvPr>
          <p:cNvSpPr>
            <a:spLocks noGrp="1"/>
          </p:cNvSpPr>
          <p:nvPr>
            <p:ph type="title"/>
          </p:nvPr>
        </p:nvSpPr>
        <p:spPr/>
        <p:txBody>
          <a:bodyPr/>
          <a:lstStyle/>
          <a:p>
            <a:r>
              <a:rPr lang="en-US" dirty="0"/>
              <a:t>Diagrams (</a:t>
            </a:r>
            <a:r>
              <a:rPr lang="en-US" dirty="0" err="1"/>
              <a:t>NetSniffer</a:t>
            </a:r>
            <a:r>
              <a:rPr lang="en-US" dirty="0"/>
              <a:t>)</a:t>
            </a:r>
            <a:endParaRPr lang="en-SG" dirty="0"/>
          </a:p>
        </p:txBody>
      </p:sp>
      <p:pic>
        <p:nvPicPr>
          <p:cNvPr id="5" name="Picture 4">
            <a:extLst>
              <a:ext uri="{FF2B5EF4-FFF2-40B4-BE49-F238E27FC236}">
                <a16:creationId xmlns:a16="http://schemas.microsoft.com/office/drawing/2014/main" id="{29ABB0DB-5ECB-4F68-B4FE-C86DA3C03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35" y="1691322"/>
            <a:ext cx="2832161" cy="3422195"/>
          </a:xfrm>
          <a:prstGeom prst="rect">
            <a:avLst/>
          </a:prstGeom>
        </p:spPr>
      </p:pic>
      <p:sp>
        <p:nvSpPr>
          <p:cNvPr id="6" name="TextBox 5">
            <a:extLst>
              <a:ext uri="{FF2B5EF4-FFF2-40B4-BE49-F238E27FC236}">
                <a16:creationId xmlns:a16="http://schemas.microsoft.com/office/drawing/2014/main" id="{4218A9B4-C411-47D7-9EC8-5BE812B2B3CF}"/>
              </a:ext>
            </a:extLst>
          </p:cNvPr>
          <p:cNvSpPr txBox="1"/>
          <p:nvPr/>
        </p:nvSpPr>
        <p:spPr>
          <a:xfrm>
            <a:off x="966650" y="6019643"/>
            <a:ext cx="2129246" cy="369332"/>
          </a:xfrm>
          <a:prstGeom prst="rect">
            <a:avLst/>
          </a:prstGeom>
          <a:noFill/>
        </p:spPr>
        <p:txBody>
          <a:bodyPr wrap="square" rtlCol="0">
            <a:spAutoFit/>
          </a:bodyPr>
          <a:lstStyle/>
          <a:p>
            <a:r>
              <a:rPr lang="en-US" dirty="0"/>
              <a:t>Sequence - Main</a:t>
            </a:r>
            <a:endParaRPr lang="en-SG" dirty="0"/>
          </a:p>
        </p:txBody>
      </p:sp>
      <p:pic>
        <p:nvPicPr>
          <p:cNvPr id="8" name="Picture 7">
            <a:extLst>
              <a:ext uri="{FF2B5EF4-FFF2-40B4-BE49-F238E27FC236}">
                <a16:creationId xmlns:a16="http://schemas.microsoft.com/office/drawing/2014/main" id="{7F1643BF-5F24-4DC7-9613-EBD8D8E6C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813" y="1691323"/>
            <a:ext cx="3767401" cy="3475354"/>
          </a:xfrm>
          <a:prstGeom prst="rect">
            <a:avLst/>
          </a:prstGeom>
        </p:spPr>
      </p:pic>
      <p:sp>
        <p:nvSpPr>
          <p:cNvPr id="9" name="TextBox 8">
            <a:extLst>
              <a:ext uri="{FF2B5EF4-FFF2-40B4-BE49-F238E27FC236}">
                <a16:creationId xmlns:a16="http://schemas.microsoft.com/office/drawing/2014/main" id="{F3C28322-FADA-4E64-A64B-7C81FBFC8A92}"/>
              </a:ext>
            </a:extLst>
          </p:cNvPr>
          <p:cNvSpPr txBox="1"/>
          <p:nvPr/>
        </p:nvSpPr>
        <p:spPr>
          <a:xfrm>
            <a:off x="4772298" y="6019643"/>
            <a:ext cx="2793916" cy="369332"/>
          </a:xfrm>
          <a:prstGeom prst="rect">
            <a:avLst/>
          </a:prstGeom>
          <a:noFill/>
        </p:spPr>
        <p:txBody>
          <a:bodyPr wrap="square" rtlCol="0">
            <a:spAutoFit/>
          </a:bodyPr>
          <a:lstStyle/>
          <a:p>
            <a:r>
              <a:rPr lang="en-US" dirty="0"/>
              <a:t>Sequence – Save </a:t>
            </a:r>
            <a:r>
              <a:rPr lang="en-US" dirty="0" err="1"/>
              <a:t>Pcap</a:t>
            </a:r>
            <a:endParaRPr lang="en-SG" dirty="0"/>
          </a:p>
        </p:txBody>
      </p:sp>
      <p:pic>
        <p:nvPicPr>
          <p:cNvPr id="11" name="Picture 10">
            <a:extLst>
              <a:ext uri="{FF2B5EF4-FFF2-40B4-BE49-F238E27FC236}">
                <a16:creationId xmlns:a16="http://schemas.microsoft.com/office/drawing/2014/main" id="{05E5D50B-22AB-4C03-9266-76058C08A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225" y="1691322"/>
            <a:ext cx="3475355" cy="3475355"/>
          </a:xfrm>
          <a:prstGeom prst="rect">
            <a:avLst/>
          </a:prstGeom>
        </p:spPr>
      </p:pic>
      <p:sp>
        <p:nvSpPr>
          <p:cNvPr id="12" name="TextBox 11">
            <a:extLst>
              <a:ext uri="{FF2B5EF4-FFF2-40B4-BE49-F238E27FC236}">
                <a16:creationId xmlns:a16="http://schemas.microsoft.com/office/drawing/2014/main" id="{CCF3CCB0-E98A-4780-9964-32A6D564774B}"/>
              </a:ext>
            </a:extLst>
          </p:cNvPr>
          <p:cNvSpPr txBox="1"/>
          <p:nvPr/>
        </p:nvSpPr>
        <p:spPr>
          <a:xfrm>
            <a:off x="8416279" y="6019643"/>
            <a:ext cx="2634898" cy="369332"/>
          </a:xfrm>
          <a:prstGeom prst="rect">
            <a:avLst/>
          </a:prstGeom>
          <a:noFill/>
        </p:spPr>
        <p:txBody>
          <a:bodyPr wrap="square" rtlCol="0">
            <a:spAutoFit/>
          </a:bodyPr>
          <a:lstStyle/>
          <a:p>
            <a:r>
              <a:rPr lang="en-US" dirty="0"/>
              <a:t>Sequence – Sniff live</a:t>
            </a:r>
            <a:endParaRPr lang="en-SG" dirty="0"/>
          </a:p>
        </p:txBody>
      </p:sp>
    </p:spTree>
    <p:extLst>
      <p:ext uri="{BB962C8B-B14F-4D97-AF65-F5344CB8AC3E}">
        <p14:creationId xmlns:p14="http://schemas.microsoft.com/office/powerpoint/2010/main" val="130810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AF4E-1A7D-48AE-889A-FD6801766CC0}"/>
              </a:ext>
            </a:extLst>
          </p:cNvPr>
          <p:cNvSpPr>
            <a:spLocks noGrp="1"/>
          </p:cNvSpPr>
          <p:nvPr>
            <p:ph type="title"/>
          </p:nvPr>
        </p:nvSpPr>
        <p:spPr/>
        <p:txBody>
          <a:bodyPr/>
          <a:lstStyle/>
          <a:p>
            <a:r>
              <a:rPr lang="en-US" dirty="0"/>
              <a:t>Diagrams (</a:t>
            </a:r>
            <a:r>
              <a:rPr lang="en-US" dirty="0" err="1"/>
              <a:t>pcbin</a:t>
            </a:r>
            <a:r>
              <a:rPr lang="en-US" dirty="0"/>
              <a:t>)</a:t>
            </a:r>
            <a:endParaRPr lang="en-SG" dirty="0"/>
          </a:p>
        </p:txBody>
      </p:sp>
      <p:pic>
        <p:nvPicPr>
          <p:cNvPr id="5" name="Picture 4">
            <a:extLst>
              <a:ext uri="{FF2B5EF4-FFF2-40B4-BE49-F238E27FC236}">
                <a16:creationId xmlns:a16="http://schemas.microsoft.com/office/drawing/2014/main" id="{A7B4A753-D276-43DA-B7F5-2BF246A51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916" y="1881188"/>
            <a:ext cx="7025157" cy="4168260"/>
          </a:xfrm>
          <a:prstGeom prst="rect">
            <a:avLst/>
          </a:prstGeom>
        </p:spPr>
      </p:pic>
      <p:sp>
        <p:nvSpPr>
          <p:cNvPr id="6" name="TextBox 5">
            <a:extLst>
              <a:ext uri="{FF2B5EF4-FFF2-40B4-BE49-F238E27FC236}">
                <a16:creationId xmlns:a16="http://schemas.microsoft.com/office/drawing/2014/main" id="{B15F0FB9-81CF-4CEC-AC88-514F93CD7B3B}"/>
              </a:ext>
            </a:extLst>
          </p:cNvPr>
          <p:cNvSpPr txBox="1"/>
          <p:nvPr/>
        </p:nvSpPr>
        <p:spPr>
          <a:xfrm>
            <a:off x="6001555" y="6049448"/>
            <a:ext cx="1506828" cy="369332"/>
          </a:xfrm>
          <a:prstGeom prst="rect">
            <a:avLst/>
          </a:prstGeom>
          <a:noFill/>
        </p:spPr>
        <p:txBody>
          <a:bodyPr wrap="square" rtlCol="0">
            <a:spAutoFit/>
          </a:bodyPr>
          <a:lstStyle/>
          <a:p>
            <a:r>
              <a:rPr lang="en-US" dirty="0"/>
              <a:t>Data Flow </a:t>
            </a:r>
            <a:endParaRPr lang="en-SG" dirty="0"/>
          </a:p>
        </p:txBody>
      </p:sp>
      <p:pic>
        <p:nvPicPr>
          <p:cNvPr id="8" name="Picture 7">
            <a:extLst>
              <a:ext uri="{FF2B5EF4-FFF2-40B4-BE49-F238E27FC236}">
                <a16:creationId xmlns:a16="http://schemas.microsoft.com/office/drawing/2014/main" id="{A85161E3-0A45-4010-BF0F-D34883260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60" y="2252522"/>
            <a:ext cx="3928056" cy="3629500"/>
          </a:xfrm>
          <a:prstGeom prst="rect">
            <a:avLst/>
          </a:prstGeom>
        </p:spPr>
      </p:pic>
      <p:sp>
        <p:nvSpPr>
          <p:cNvPr id="9" name="TextBox 8">
            <a:extLst>
              <a:ext uri="{FF2B5EF4-FFF2-40B4-BE49-F238E27FC236}">
                <a16:creationId xmlns:a16="http://schemas.microsoft.com/office/drawing/2014/main" id="{FA25CB2C-9652-4279-A4E5-EB3D2FD01A14}"/>
              </a:ext>
            </a:extLst>
          </p:cNvPr>
          <p:cNvSpPr txBox="1"/>
          <p:nvPr/>
        </p:nvSpPr>
        <p:spPr>
          <a:xfrm>
            <a:off x="1674253" y="6049448"/>
            <a:ext cx="1262130" cy="369332"/>
          </a:xfrm>
          <a:prstGeom prst="rect">
            <a:avLst/>
          </a:prstGeom>
          <a:noFill/>
        </p:spPr>
        <p:txBody>
          <a:bodyPr wrap="square" rtlCol="0">
            <a:spAutoFit/>
          </a:bodyPr>
          <a:lstStyle/>
          <a:p>
            <a:r>
              <a:rPr lang="en-US" dirty="0"/>
              <a:t>Activity</a:t>
            </a:r>
            <a:endParaRPr lang="en-SG" dirty="0"/>
          </a:p>
        </p:txBody>
      </p:sp>
    </p:spTree>
    <p:extLst>
      <p:ext uri="{BB962C8B-B14F-4D97-AF65-F5344CB8AC3E}">
        <p14:creationId xmlns:p14="http://schemas.microsoft.com/office/powerpoint/2010/main" val="326677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3B03-7BB2-4C8C-8F08-8B89174B7431}"/>
              </a:ext>
            </a:extLst>
          </p:cNvPr>
          <p:cNvSpPr>
            <a:spLocks noGrp="1"/>
          </p:cNvSpPr>
          <p:nvPr>
            <p:ph type="title"/>
          </p:nvPr>
        </p:nvSpPr>
        <p:spPr/>
        <p:txBody>
          <a:bodyPr/>
          <a:lstStyle/>
          <a:p>
            <a:r>
              <a:rPr lang="en-US" dirty="0"/>
              <a:t>Screenshots (</a:t>
            </a:r>
            <a:r>
              <a:rPr lang="en-US" dirty="0" err="1"/>
              <a:t>NetSniffer</a:t>
            </a:r>
            <a:r>
              <a:rPr lang="en-US" dirty="0"/>
              <a:t>)</a:t>
            </a:r>
            <a:endParaRPr lang="en-SG" dirty="0"/>
          </a:p>
        </p:txBody>
      </p:sp>
      <p:pic>
        <p:nvPicPr>
          <p:cNvPr id="4" name="Picture 3" descr="C:\Users\Kendrick\AppData\Local\Microsoft\Windows\INetCacheContent.Word\WhatsApp Image 2018-07-02 at 2.34.36 PM (1).jpeg">
            <a:extLst>
              <a:ext uri="{FF2B5EF4-FFF2-40B4-BE49-F238E27FC236}">
                <a16:creationId xmlns:a16="http://schemas.microsoft.com/office/drawing/2014/main" id="{99B5A76E-9870-42F3-8764-5990A7F081C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697" y="1691322"/>
            <a:ext cx="2673577" cy="4539661"/>
          </a:xfrm>
          <a:prstGeom prst="rect">
            <a:avLst/>
          </a:prstGeom>
          <a:noFill/>
          <a:ln>
            <a:noFill/>
          </a:ln>
        </p:spPr>
      </p:pic>
      <p:pic>
        <p:nvPicPr>
          <p:cNvPr id="5" name="Picture 4" descr="C:\Users\Kendrick\AppData\Local\Microsoft\Windows\INetCacheContent.Word\WhatsApp Image 2018-07-02 at 2.34.36 PM.JPEG">
            <a:extLst>
              <a:ext uri="{FF2B5EF4-FFF2-40B4-BE49-F238E27FC236}">
                <a16:creationId xmlns:a16="http://schemas.microsoft.com/office/drawing/2014/main" id="{409EFFF4-A6D2-49E8-A65E-E2AEB2FB1E6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7955" y="1691322"/>
            <a:ext cx="2673577" cy="4539661"/>
          </a:xfrm>
          <a:prstGeom prst="rect">
            <a:avLst/>
          </a:prstGeom>
          <a:noFill/>
          <a:ln>
            <a:noFill/>
          </a:ln>
        </p:spPr>
      </p:pic>
      <p:pic>
        <p:nvPicPr>
          <p:cNvPr id="6" name="Picture 5" descr="C:\Users\Kendrick\AppData\Local\Microsoft\Windows\INetCacheContent.Word\WhatsApp Image 2018-07-02 at 2.34.35 PM (1).jpeg">
            <a:extLst>
              <a:ext uri="{FF2B5EF4-FFF2-40B4-BE49-F238E27FC236}">
                <a16:creationId xmlns:a16="http://schemas.microsoft.com/office/drawing/2014/main" id="{B72C5195-7C30-479A-BF9B-1EA63698ED3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5213" y="1691322"/>
            <a:ext cx="2673577" cy="4539661"/>
          </a:xfrm>
          <a:prstGeom prst="rect">
            <a:avLst/>
          </a:prstGeom>
          <a:noFill/>
          <a:ln>
            <a:noFill/>
          </a:ln>
        </p:spPr>
      </p:pic>
    </p:spTree>
    <p:extLst>
      <p:ext uri="{BB962C8B-B14F-4D97-AF65-F5344CB8AC3E}">
        <p14:creationId xmlns:p14="http://schemas.microsoft.com/office/powerpoint/2010/main" val="2671698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6CC1-668B-4124-B2FB-4CC420DF8C8B}"/>
              </a:ext>
            </a:extLst>
          </p:cNvPr>
          <p:cNvSpPr>
            <a:spLocks noGrp="1"/>
          </p:cNvSpPr>
          <p:nvPr>
            <p:ph type="title"/>
          </p:nvPr>
        </p:nvSpPr>
        <p:spPr/>
        <p:txBody>
          <a:bodyPr/>
          <a:lstStyle/>
          <a:p>
            <a:r>
              <a:rPr lang="en-US" dirty="0"/>
              <a:t>Screenshots (</a:t>
            </a:r>
            <a:r>
              <a:rPr lang="en-US" dirty="0" err="1"/>
              <a:t>pcbin</a:t>
            </a:r>
            <a:r>
              <a:rPr lang="en-US" dirty="0"/>
              <a:t>)</a:t>
            </a:r>
            <a:endParaRPr lang="en-SG" dirty="0"/>
          </a:p>
        </p:txBody>
      </p:sp>
      <p:pic>
        <p:nvPicPr>
          <p:cNvPr id="5" name="Picture 4">
            <a:extLst>
              <a:ext uri="{FF2B5EF4-FFF2-40B4-BE49-F238E27FC236}">
                <a16:creationId xmlns:a16="http://schemas.microsoft.com/office/drawing/2014/main" id="{30E37583-401D-4E1F-B6ED-E648EB357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488" y="1691322"/>
            <a:ext cx="9123398" cy="4874268"/>
          </a:xfrm>
          <a:prstGeom prst="rect">
            <a:avLst/>
          </a:prstGeom>
        </p:spPr>
      </p:pic>
    </p:spTree>
    <p:extLst>
      <p:ext uri="{BB962C8B-B14F-4D97-AF65-F5344CB8AC3E}">
        <p14:creationId xmlns:p14="http://schemas.microsoft.com/office/powerpoint/2010/main" val="3030592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BDF6-ACFE-43EA-BA80-F0A887BF0CA2}"/>
              </a:ext>
            </a:extLst>
          </p:cNvPr>
          <p:cNvSpPr>
            <a:spLocks noGrp="1"/>
          </p:cNvSpPr>
          <p:nvPr>
            <p:ph type="title"/>
          </p:nvPr>
        </p:nvSpPr>
        <p:spPr/>
        <p:txBody>
          <a:bodyPr/>
          <a:lstStyle/>
          <a:p>
            <a:r>
              <a:rPr lang="en-US" dirty="0"/>
              <a:t>AGILE</a:t>
            </a:r>
            <a:endParaRPr lang="en-SG" dirty="0"/>
          </a:p>
        </p:txBody>
      </p:sp>
      <p:sp>
        <p:nvSpPr>
          <p:cNvPr id="3" name="Content Placeholder 2">
            <a:extLst>
              <a:ext uri="{FF2B5EF4-FFF2-40B4-BE49-F238E27FC236}">
                <a16:creationId xmlns:a16="http://schemas.microsoft.com/office/drawing/2014/main" id="{EE72D607-BEDA-4EDB-AE8E-4462484E9EF1}"/>
              </a:ext>
            </a:extLst>
          </p:cNvPr>
          <p:cNvSpPr>
            <a:spLocks noGrp="1"/>
          </p:cNvSpPr>
          <p:nvPr>
            <p:ph idx="1"/>
          </p:nvPr>
        </p:nvSpPr>
        <p:spPr>
          <a:xfrm>
            <a:off x="1261872" y="2117725"/>
            <a:ext cx="8595360" cy="4351337"/>
          </a:xfrm>
        </p:spPr>
        <p:txBody>
          <a:bodyPr/>
          <a:lstStyle/>
          <a:p>
            <a:r>
              <a:rPr lang="en-US" dirty="0"/>
              <a:t>We decided AGILE development was the most appropriate.</a:t>
            </a:r>
          </a:p>
          <a:p>
            <a:r>
              <a:rPr lang="en-US" dirty="0"/>
              <a:t>AGILE software development describes an approach to software development in which the requirements and solutions continually evolve.</a:t>
            </a:r>
          </a:p>
          <a:p>
            <a:r>
              <a:rPr lang="en-US" dirty="0"/>
              <a:t>AGILE is most appropriate as these variations of software were not prevalent in Android, with mostly experimental support</a:t>
            </a:r>
          </a:p>
          <a:p>
            <a:r>
              <a:rPr lang="en-US" dirty="0"/>
              <a:t>Our solutions change often with heavy emphasis on prototyping and continual programming to find solutions that satisfy our stipulated functionalities</a:t>
            </a:r>
            <a:endParaRPr lang="en-SG" dirty="0"/>
          </a:p>
        </p:txBody>
      </p:sp>
      <p:pic>
        <p:nvPicPr>
          <p:cNvPr id="4" name="Picture 3" descr="C:\Users\Chaos\AppData\Local\Microsoft\Windows\INetCache\Content.Word\software_quality-agile_software_dev_cycle_desktop.jpg">
            <a:extLst>
              <a:ext uri="{FF2B5EF4-FFF2-40B4-BE49-F238E27FC236}">
                <a16:creationId xmlns:a16="http://schemas.microsoft.com/office/drawing/2014/main" id="{25446365-1A76-4031-B776-2F8B702ABB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90627" y="4582786"/>
            <a:ext cx="2136720" cy="2165744"/>
          </a:xfrm>
          <a:prstGeom prst="rect">
            <a:avLst/>
          </a:prstGeom>
          <a:noFill/>
          <a:ln>
            <a:noFill/>
          </a:ln>
        </p:spPr>
      </p:pic>
    </p:spTree>
    <p:extLst>
      <p:ext uri="{BB962C8B-B14F-4D97-AF65-F5344CB8AC3E}">
        <p14:creationId xmlns:p14="http://schemas.microsoft.com/office/powerpoint/2010/main" val="127602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61BE-D089-4D10-9C53-6B08DF87C5AF}"/>
              </a:ext>
            </a:extLst>
          </p:cNvPr>
          <p:cNvSpPr>
            <a:spLocks noGrp="1"/>
          </p:cNvSpPr>
          <p:nvPr>
            <p:ph type="title"/>
          </p:nvPr>
        </p:nvSpPr>
        <p:spPr/>
        <p:txBody>
          <a:bodyPr/>
          <a:lstStyle/>
          <a:p>
            <a:r>
              <a:rPr lang="en-US" dirty="0"/>
              <a:t>Perceived functionalities</a:t>
            </a:r>
            <a:endParaRPr lang="en-SG" dirty="0"/>
          </a:p>
        </p:txBody>
      </p:sp>
      <p:sp>
        <p:nvSpPr>
          <p:cNvPr id="3" name="Content Placeholder 2">
            <a:extLst>
              <a:ext uri="{FF2B5EF4-FFF2-40B4-BE49-F238E27FC236}">
                <a16:creationId xmlns:a16="http://schemas.microsoft.com/office/drawing/2014/main" id="{6AE0A7CC-29D8-4E6A-9F26-5FB624BF27B1}"/>
              </a:ext>
            </a:extLst>
          </p:cNvPr>
          <p:cNvSpPr>
            <a:spLocks noGrp="1"/>
          </p:cNvSpPr>
          <p:nvPr>
            <p:ph idx="1"/>
          </p:nvPr>
        </p:nvSpPr>
        <p:spPr/>
        <p:txBody>
          <a:bodyPr/>
          <a:lstStyle/>
          <a:p>
            <a:r>
              <a:rPr lang="en-US" dirty="0"/>
              <a:t>The application has to be developed for an Android device</a:t>
            </a:r>
          </a:p>
          <a:p>
            <a:r>
              <a:rPr lang="en-US" dirty="0"/>
              <a:t>The application has to be able to sniff packets that do not simply consist of traffic coming/going from the parent device</a:t>
            </a:r>
          </a:p>
          <a:p>
            <a:r>
              <a:rPr lang="en-US" dirty="0"/>
              <a:t>The application has to be able to display information captured </a:t>
            </a:r>
          </a:p>
          <a:p>
            <a:r>
              <a:rPr lang="en-US" dirty="0"/>
              <a:t>The application should have the ability to capture and save raw packet data for analysis on PC</a:t>
            </a:r>
            <a:endParaRPr lang="en-SG" dirty="0"/>
          </a:p>
        </p:txBody>
      </p:sp>
    </p:spTree>
    <p:extLst>
      <p:ext uri="{BB962C8B-B14F-4D97-AF65-F5344CB8AC3E}">
        <p14:creationId xmlns:p14="http://schemas.microsoft.com/office/powerpoint/2010/main" val="420656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B924-A6CD-481C-AE44-95C14C43984E}"/>
              </a:ext>
            </a:extLst>
          </p:cNvPr>
          <p:cNvSpPr>
            <a:spLocks noGrp="1"/>
          </p:cNvSpPr>
          <p:nvPr>
            <p:ph type="title"/>
          </p:nvPr>
        </p:nvSpPr>
        <p:spPr/>
        <p:txBody>
          <a:bodyPr/>
          <a:lstStyle/>
          <a:p>
            <a:r>
              <a:rPr lang="en-US" dirty="0"/>
              <a:t>VCS &amp; Documentation</a:t>
            </a:r>
            <a:endParaRPr lang="en-SG" dirty="0"/>
          </a:p>
        </p:txBody>
      </p:sp>
      <p:sp>
        <p:nvSpPr>
          <p:cNvPr id="3" name="Content Placeholder 2">
            <a:extLst>
              <a:ext uri="{FF2B5EF4-FFF2-40B4-BE49-F238E27FC236}">
                <a16:creationId xmlns:a16="http://schemas.microsoft.com/office/drawing/2014/main" id="{F572144D-49F3-475D-8321-3017A2F5803C}"/>
              </a:ext>
            </a:extLst>
          </p:cNvPr>
          <p:cNvSpPr>
            <a:spLocks noGrp="1"/>
          </p:cNvSpPr>
          <p:nvPr>
            <p:ph idx="1"/>
          </p:nvPr>
        </p:nvSpPr>
        <p:spPr>
          <a:xfrm>
            <a:off x="1261872" y="6332220"/>
            <a:ext cx="5276088" cy="365760"/>
          </a:xfrm>
        </p:spPr>
        <p:txBody>
          <a:bodyPr/>
          <a:lstStyle/>
          <a:p>
            <a:r>
              <a:rPr lang="en-US" dirty="0"/>
              <a:t>The version control we chose was GitHub</a:t>
            </a:r>
            <a:endParaRPr lang="en-SG" dirty="0"/>
          </a:p>
        </p:txBody>
      </p:sp>
      <p:pic>
        <p:nvPicPr>
          <p:cNvPr id="5" name="Picture 4">
            <a:extLst>
              <a:ext uri="{FF2B5EF4-FFF2-40B4-BE49-F238E27FC236}">
                <a16:creationId xmlns:a16="http://schemas.microsoft.com/office/drawing/2014/main" id="{949BD174-1616-4DE7-B9E8-8046EF7FC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1691322"/>
            <a:ext cx="7621626" cy="4664766"/>
          </a:xfrm>
          <a:prstGeom prst="rect">
            <a:avLst/>
          </a:prstGeom>
        </p:spPr>
      </p:pic>
    </p:spTree>
    <p:extLst>
      <p:ext uri="{BB962C8B-B14F-4D97-AF65-F5344CB8AC3E}">
        <p14:creationId xmlns:p14="http://schemas.microsoft.com/office/powerpoint/2010/main" val="3920997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6C77-003B-4D73-A3A3-9672E58BA49F}"/>
              </a:ext>
            </a:extLst>
          </p:cNvPr>
          <p:cNvSpPr>
            <a:spLocks noGrp="1"/>
          </p:cNvSpPr>
          <p:nvPr>
            <p:ph type="title"/>
          </p:nvPr>
        </p:nvSpPr>
        <p:spPr/>
        <p:txBody>
          <a:bodyPr/>
          <a:lstStyle/>
          <a:p>
            <a:r>
              <a:rPr lang="en-US" dirty="0"/>
              <a:t>What’s next?</a:t>
            </a:r>
            <a:endParaRPr lang="en-SG" dirty="0"/>
          </a:p>
        </p:txBody>
      </p:sp>
      <p:pic>
        <p:nvPicPr>
          <p:cNvPr id="5" name="Content Placeholder 4">
            <a:extLst>
              <a:ext uri="{FF2B5EF4-FFF2-40B4-BE49-F238E27FC236}">
                <a16:creationId xmlns:a16="http://schemas.microsoft.com/office/drawing/2014/main" id="{03B3491A-704C-414C-BB48-82F0A1D749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5094" y="2128407"/>
            <a:ext cx="2601185" cy="2601185"/>
          </a:xfrm>
        </p:spPr>
      </p:pic>
      <p:sp>
        <p:nvSpPr>
          <p:cNvPr id="6" name="TextBox 5">
            <a:extLst>
              <a:ext uri="{FF2B5EF4-FFF2-40B4-BE49-F238E27FC236}">
                <a16:creationId xmlns:a16="http://schemas.microsoft.com/office/drawing/2014/main" id="{EE709885-252B-4D95-851F-E7D701A271A3}"/>
              </a:ext>
            </a:extLst>
          </p:cNvPr>
          <p:cNvSpPr txBox="1"/>
          <p:nvPr/>
        </p:nvSpPr>
        <p:spPr>
          <a:xfrm>
            <a:off x="1261872" y="2128407"/>
            <a:ext cx="4185634" cy="2862322"/>
          </a:xfrm>
          <a:prstGeom prst="rect">
            <a:avLst/>
          </a:prstGeom>
          <a:noFill/>
        </p:spPr>
        <p:txBody>
          <a:bodyPr wrap="square" rtlCol="0">
            <a:spAutoFit/>
          </a:bodyPr>
          <a:lstStyle/>
          <a:p>
            <a:r>
              <a:rPr lang="en-US" dirty="0" err="1"/>
              <a:t>Libnet</a:t>
            </a:r>
            <a:r>
              <a:rPr lang="en-US" dirty="0"/>
              <a:t> – A way to construct a packet or frame and send it to a destination, the opposite of a sniffer, which only passively listens</a:t>
            </a:r>
          </a:p>
          <a:p>
            <a:endParaRPr lang="en-US" dirty="0"/>
          </a:p>
          <a:p>
            <a:r>
              <a:rPr lang="en-US" dirty="0"/>
              <a:t>UI changes to make information more user friendly</a:t>
            </a:r>
          </a:p>
          <a:p>
            <a:endParaRPr lang="en-US" dirty="0"/>
          </a:p>
          <a:p>
            <a:r>
              <a:rPr lang="en-US" dirty="0"/>
              <a:t>Integrate </a:t>
            </a:r>
            <a:r>
              <a:rPr lang="en-US" dirty="0" err="1"/>
              <a:t>pcbin</a:t>
            </a:r>
            <a:r>
              <a:rPr lang="en-US" dirty="0"/>
              <a:t> and replace </a:t>
            </a:r>
            <a:r>
              <a:rPr lang="en-US" dirty="0" err="1"/>
              <a:t>TCPDump</a:t>
            </a:r>
            <a:r>
              <a:rPr lang="en-US" dirty="0"/>
              <a:t> binaries</a:t>
            </a:r>
            <a:endParaRPr lang="en-SG" dirty="0"/>
          </a:p>
        </p:txBody>
      </p:sp>
    </p:spTree>
    <p:extLst>
      <p:ext uri="{BB962C8B-B14F-4D97-AF65-F5344CB8AC3E}">
        <p14:creationId xmlns:p14="http://schemas.microsoft.com/office/powerpoint/2010/main" val="3825368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E634-B752-45C5-8FC8-C32060EC21E1}"/>
              </a:ext>
            </a:extLst>
          </p:cNvPr>
          <p:cNvSpPr>
            <a:spLocks noGrp="1"/>
          </p:cNvSpPr>
          <p:nvPr>
            <p:ph type="title"/>
          </p:nvPr>
        </p:nvSpPr>
        <p:spPr/>
        <p:txBody>
          <a:bodyPr/>
          <a:lstStyle/>
          <a:p>
            <a:r>
              <a:rPr lang="en-US" dirty="0"/>
              <a:t>End</a:t>
            </a:r>
            <a:endParaRPr lang="en-SG" dirty="0"/>
          </a:p>
        </p:txBody>
      </p:sp>
      <p:sp>
        <p:nvSpPr>
          <p:cNvPr id="4" name="TextBox 3">
            <a:extLst>
              <a:ext uri="{FF2B5EF4-FFF2-40B4-BE49-F238E27FC236}">
                <a16:creationId xmlns:a16="http://schemas.microsoft.com/office/drawing/2014/main" id="{1F290824-6603-46A8-B901-2C8CF437DDED}"/>
              </a:ext>
            </a:extLst>
          </p:cNvPr>
          <p:cNvSpPr txBox="1"/>
          <p:nvPr/>
        </p:nvSpPr>
        <p:spPr>
          <a:xfrm>
            <a:off x="1261872" y="4445420"/>
            <a:ext cx="7036832" cy="1754326"/>
          </a:xfrm>
          <a:prstGeom prst="rect">
            <a:avLst/>
          </a:prstGeom>
          <a:noFill/>
        </p:spPr>
        <p:txBody>
          <a:bodyPr wrap="square" rtlCol="0">
            <a:spAutoFit/>
          </a:bodyPr>
          <a:lstStyle/>
          <a:p>
            <a:r>
              <a:rPr lang="en-US" dirty="0"/>
              <a:t>SS18/2A</a:t>
            </a:r>
          </a:p>
          <a:p>
            <a:endParaRPr lang="en-US" dirty="0"/>
          </a:p>
          <a:p>
            <a:r>
              <a:rPr lang="en-US" dirty="0"/>
              <a:t>Soh Yu Xuan								5498636</a:t>
            </a:r>
          </a:p>
          <a:p>
            <a:r>
              <a:rPr lang="en-US" dirty="0"/>
              <a:t>Timothy Chin							5498399</a:t>
            </a:r>
          </a:p>
          <a:p>
            <a:r>
              <a:rPr lang="en-US" dirty="0"/>
              <a:t>Kenneth Huang 							5498442</a:t>
            </a:r>
          </a:p>
          <a:p>
            <a:r>
              <a:rPr lang="en-US" dirty="0"/>
              <a:t>Kendrick Tan 							5026556</a:t>
            </a:r>
            <a:endParaRPr lang="en-SG" dirty="0"/>
          </a:p>
        </p:txBody>
      </p:sp>
    </p:spTree>
    <p:extLst>
      <p:ext uri="{BB962C8B-B14F-4D97-AF65-F5344CB8AC3E}">
        <p14:creationId xmlns:p14="http://schemas.microsoft.com/office/powerpoint/2010/main" val="154498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13A5-4C61-42D2-BA37-D4479B6D62B5}"/>
              </a:ext>
            </a:extLst>
          </p:cNvPr>
          <p:cNvSpPr>
            <a:spLocks noGrp="1"/>
          </p:cNvSpPr>
          <p:nvPr>
            <p:ph type="title"/>
          </p:nvPr>
        </p:nvSpPr>
        <p:spPr/>
        <p:txBody>
          <a:bodyPr/>
          <a:lstStyle/>
          <a:p>
            <a:r>
              <a:rPr lang="en-US" dirty="0"/>
              <a:t>What is a network sniffer?</a:t>
            </a:r>
            <a:endParaRPr lang="en-SG" dirty="0"/>
          </a:p>
        </p:txBody>
      </p:sp>
      <p:sp>
        <p:nvSpPr>
          <p:cNvPr id="3" name="Content Placeholder 2">
            <a:extLst>
              <a:ext uri="{FF2B5EF4-FFF2-40B4-BE49-F238E27FC236}">
                <a16:creationId xmlns:a16="http://schemas.microsoft.com/office/drawing/2014/main" id="{5202FF43-61B1-47D5-8720-61B30B5B2786}"/>
              </a:ext>
            </a:extLst>
          </p:cNvPr>
          <p:cNvSpPr>
            <a:spLocks noGrp="1"/>
          </p:cNvSpPr>
          <p:nvPr>
            <p:ph idx="1"/>
          </p:nvPr>
        </p:nvSpPr>
        <p:spPr>
          <a:xfrm>
            <a:off x="1261872" y="1828801"/>
            <a:ext cx="8595360" cy="1965960"/>
          </a:xfrm>
        </p:spPr>
        <p:txBody>
          <a:bodyPr>
            <a:normAutofit fontScale="92500" lnSpcReduction="10000"/>
          </a:bodyPr>
          <a:lstStyle/>
          <a:p>
            <a:r>
              <a:rPr lang="en-US" dirty="0"/>
              <a:t>“A network sniffer is just as it sounds; a software tool that monitors, or sniffs out the data flowing over computer network links in real time.”, “Network sniffers can take snapshot copies of data without redirecting or altering it.”</a:t>
            </a:r>
          </a:p>
          <a:p>
            <a:r>
              <a:rPr lang="en-US" dirty="0"/>
              <a:t>A NIC card in the normal mode will generally ignore all comings and goings of traffic for other devices.</a:t>
            </a:r>
          </a:p>
          <a:p>
            <a:pPr marL="0" indent="0">
              <a:buNone/>
            </a:pPr>
            <a:r>
              <a:rPr lang="en-SG" dirty="0">
                <a:solidFill>
                  <a:schemeClr val="bg1">
                    <a:lumMod val="95000"/>
                  </a:schemeClr>
                </a:solidFill>
              </a:rPr>
              <a:t>https://www.lifewire.com/definition-of-sniffer-817996</a:t>
            </a:r>
          </a:p>
        </p:txBody>
      </p:sp>
      <p:pic>
        <p:nvPicPr>
          <p:cNvPr id="5" name="Picture 4">
            <a:extLst>
              <a:ext uri="{FF2B5EF4-FFF2-40B4-BE49-F238E27FC236}">
                <a16:creationId xmlns:a16="http://schemas.microsoft.com/office/drawing/2014/main" id="{73AD940C-37E8-4FC7-8643-557F37FC0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3686" y="3817621"/>
            <a:ext cx="3951732" cy="2634488"/>
          </a:xfrm>
          <a:prstGeom prst="rect">
            <a:avLst/>
          </a:prstGeom>
        </p:spPr>
      </p:pic>
    </p:spTree>
    <p:extLst>
      <p:ext uri="{BB962C8B-B14F-4D97-AF65-F5344CB8AC3E}">
        <p14:creationId xmlns:p14="http://schemas.microsoft.com/office/powerpoint/2010/main" val="327976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5A6D-BA39-420B-B14E-4040B80FE6D2}"/>
              </a:ext>
            </a:extLst>
          </p:cNvPr>
          <p:cNvSpPr>
            <a:spLocks noGrp="1"/>
          </p:cNvSpPr>
          <p:nvPr>
            <p:ph type="title"/>
          </p:nvPr>
        </p:nvSpPr>
        <p:spPr/>
        <p:txBody>
          <a:bodyPr/>
          <a:lstStyle/>
          <a:p>
            <a:r>
              <a:rPr lang="en-US" dirty="0"/>
              <a:t>Monitor / promiscuous mode</a:t>
            </a:r>
            <a:endParaRPr lang="en-SG" dirty="0"/>
          </a:p>
        </p:txBody>
      </p:sp>
      <p:pic>
        <p:nvPicPr>
          <p:cNvPr id="5" name="Content Placeholder 4">
            <a:extLst>
              <a:ext uri="{FF2B5EF4-FFF2-40B4-BE49-F238E27FC236}">
                <a16:creationId xmlns:a16="http://schemas.microsoft.com/office/drawing/2014/main" id="{09E15259-EE5C-4D8C-A706-5AE51C331E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6521" y="2836315"/>
            <a:ext cx="4507992" cy="2535745"/>
          </a:xfrm>
        </p:spPr>
      </p:pic>
      <p:sp>
        <p:nvSpPr>
          <p:cNvPr id="6" name="TextBox 5">
            <a:extLst>
              <a:ext uri="{FF2B5EF4-FFF2-40B4-BE49-F238E27FC236}">
                <a16:creationId xmlns:a16="http://schemas.microsoft.com/office/drawing/2014/main" id="{29348D80-D133-4E90-85B3-0FDFAC2EC10A}"/>
              </a:ext>
            </a:extLst>
          </p:cNvPr>
          <p:cNvSpPr txBox="1"/>
          <p:nvPr/>
        </p:nvSpPr>
        <p:spPr>
          <a:xfrm>
            <a:off x="1030310" y="2524259"/>
            <a:ext cx="4881093" cy="3416320"/>
          </a:xfrm>
          <a:prstGeom prst="rect">
            <a:avLst/>
          </a:prstGeom>
          <a:noFill/>
        </p:spPr>
        <p:txBody>
          <a:bodyPr wrap="square" rtlCol="0">
            <a:spAutoFit/>
          </a:bodyPr>
          <a:lstStyle/>
          <a:p>
            <a:r>
              <a:rPr lang="en-US" dirty="0"/>
              <a:t>These refer to modes in which a Network Interface Card (NIC) can take on,</a:t>
            </a:r>
          </a:p>
          <a:p>
            <a:endParaRPr lang="en-US" dirty="0"/>
          </a:p>
          <a:p>
            <a:r>
              <a:rPr lang="en-US" dirty="0"/>
              <a:t>Monitor mode – A mode in which the NIC does not need to be connected to a network, enables NIC to see all packets in the vicinity.</a:t>
            </a:r>
          </a:p>
          <a:p>
            <a:endParaRPr lang="en-US" dirty="0"/>
          </a:p>
          <a:p>
            <a:r>
              <a:rPr lang="en-US" dirty="0"/>
              <a:t>Promiscuous mode – A mode in which the NIC card is connected to a network and enables the NIC to see all packets routed in the network</a:t>
            </a:r>
            <a:endParaRPr lang="en-SG" dirty="0"/>
          </a:p>
        </p:txBody>
      </p:sp>
    </p:spTree>
    <p:extLst>
      <p:ext uri="{BB962C8B-B14F-4D97-AF65-F5344CB8AC3E}">
        <p14:creationId xmlns:p14="http://schemas.microsoft.com/office/powerpoint/2010/main" val="152534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DF84-1277-4CA7-AD51-466F6069CC9C}"/>
              </a:ext>
            </a:extLst>
          </p:cNvPr>
          <p:cNvSpPr>
            <a:spLocks noGrp="1"/>
          </p:cNvSpPr>
          <p:nvPr>
            <p:ph type="title"/>
          </p:nvPr>
        </p:nvSpPr>
        <p:spPr/>
        <p:txBody>
          <a:bodyPr/>
          <a:lstStyle/>
          <a:p>
            <a:r>
              <a:rPr lang="en-US" dirty="0"/>
              <a:t>What are packets?</a:t>
            </a:r>
            <a:endParaRPr lang="en-SG" dirty="0"/>
          </a:p>
        </p:txBody>
      </p:sp>
      <p:sp>
        <p:nvSpPr>
          <p:cNvPr id="3" name="Content Placeholder 2">
            <a:extLst>
              <a:ext uri="{FF2B5EF4-FFF2-40B4-BE49-F238E27FC236}">
                <a16:creationId xmlns:a16="http://schemas.microsoft.com/office/drawing/2014/main" id="{A990ACD1-D07B-4200-8F61-3AA98A458086}"/>
              </a:ext>
            </a:extLst>
          </p:cNvPr>
          <p:cNvSpPr>
            <a:spLocks noGrp="1"/>
          </p:cNvSpPr>
          <p:nvPr>
            <p:ph idx="1"/>
          </p:nvPr>
        </p:nvSpPr>
        <p:spPr>
          <a:xfrm>
            <a:off x="1261872" y="1878556"/>
            <a:ext cx="8595360" cy="708660"/>
          </a:xfrm>
        </p:spPr>
        <p:txBody>
          <a:bodyPr/>
          <a:lstStyle/>
          <a:p>
            <a:r>
              <a:rPr lang="en-US" dirty="0"/>
              <a:t>A packet is the unit of data that is routed between an origin and a destination, on the internet or any other packet-switched network.</a:t>
            </a:r>
            <a:endParaRPr lang="en-SG" dirty="0"/>
          </a:p>
        </p:txBody>
      </p:sp>
      <p:pic>
        <p:nvPicPr>
          <p:cNvPr id="5" name="Picture 4">
            <a:extLst>
              <a:ext uri="{FF2B5EF4-FFF2-40B4-BE49-F238E27FC236}">
                <a16:creationId xmlns:a16="http://schemas.microsoft.com/office/drawing/2014/main" id="{132EAFE8-16A9-4FCA-8A48-B238F4A49E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4142" y="2587217"/>
            <a:ext cx="5022106" cy="3905023"/>
          </a:xfrm>
          <a:prstGeom prst="rect">
            <a:avLst/>
          </a:prstGeom>
          <a:noFill/>
          <a:ln>
            <a:noFill/>
          </a:ln>
        </p:spPr>
      </p:pic>
      <p:pic>
        <p:nvPicPr>
          <p:cNvPr id="6" name="Picture 5">
            <a:extLst>
              <a:ext uri="{FF2B5EF4-FFF2-40B4-BE49-F238E27FC236}">
                <a16:creationId xmlns:a16="http://schemas.microsoft.com/office/drawing/2014/main" id="{400254B2-A7B8-43A6-BE46-F0FCFFB5610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96248" y="2650494"/>
            <a:ext cx="5897354" cy="3841745"/>
          </a:xfrm>
          <a:prstGeom prst="rect">
            <a:avLst/>
          </a:prstGeom>
          <a:noFill/>
          <a:ln>
            <a:noFill/>
          </a:ln>
        </p:spPr>
      </p:pic>
    </p:spTree>
    <p:extLst>
      <p:ext uri="{BB962C8B-B14F-4D97-AF65-F5344CB8AC3E}">
        <p14:creationId xmlns:p14="http://schemas.microsoft.com/office/powerpoint/2010/main" val="36229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D9A2-7E93-405D-ACB9-F062EBCE3906}"/>
              </a:ext>
            </a:extLst>
          </p:cNvPr>
          <p:cNvSpPr>
            <a:spLocks noGrp="1"/>
          </p:cNvSpPr>
          <p:nvPr>
            <p:ph type="title"/>
          </p:nvPr>
        </p:nvSpPr>
        <p:spPr/>
        <p:txBody>
          <a:bodyPr/>
          <a:lstStyle/>
          <a:p>
            <a:r>
              <a:rPr lang="en-US" dirty="0"/>
              <a:t>Android v. Linux architecture</a:t>
            </a:r>
            <a:endParaRPr lang="en-SG" dirty="0"/>
          </a:p>
        </p:txBody>
      </p:sp>
      <p:sp>
        <p:nvSpPr>
          <p:cNvPr id="3" name="Content Placeholder 2">
            <a:extLst>
              <a:ext uri="{FF2B5EF4-FFF2-40B4-BE49-F238E27FC236}">
                <a16:creationId xmlns:a16="http://schemas.microsoft.com/office/drawing/2014/main" id="{D6EF17FA-51E0-4EF9-BA86-627278248822}"/>
              </a:ext>
            </a:extLst>
          </p:cNvPr>
          <p:cNvSpPr>
            <a:spLocks noGrp="1"/>
          </p:cNvSpPr>
          <p:nvPr>
            <p:ph idx="1"/>
          </p:nvPr>
        </p:nvSpPr>
        <p:spPr>
          <a:xfrm>
            <a:off x="1261872" y="1822462"/>
            <a:ext cx="8587522" cy="2017200"/>
          </a:xfrm>
        </p:spPr>
        <p:txBody>
          <a:bodyPr>
            <a:normAutofit lnSpcReduction="10000"/>
          </a:bodyPr>
          <a:lstStyle/>
          <a:p>
            <a:r>
              <a:rPr lang="en-US" dirty="0"/>
              <a:t>Android’s kernel is derived from Linux, not the same but very similar</a:t>
            </a:r>
          </a:p>
          <a:p>
            <a:r>
              <a:rPr lang="en-US" dirty="0"/>
              <a:t>Android permissions are far different from Linux (configurability wise) as more emphasis is given for ease of use. (Why would normal users want a shell for their Android device?)</a:t>
            </a:r>
          </a:p>
          <a:p>
            <a:r>
              <a:rPr lang="en-US" dirty="0" err="1"/>
              <a:t>Termux</a:t>
            </a:r>
            <a:r>
              <a:rPr lang="en-US" dirty="0"/>
              <a:t> is a command line interface application and is used as we test and develop </a:t>
            </a:r>
            <a:r>
              <a:rPr lang="en-US" dirty="0" err="1"/>
              <a:t>NetSniffer</a:t>
            </a:r>
            <a:endParaRPr lang="en-SG" dirty="0"/>
          </a:p>
        </p:txBody>
      </p:sp>
      <p:pic>
        <p:nvPicPr>
          <p:cNvPr id="5" name="Picture 4">
            <a:extLst>
              <a:ext uri="{FF2B5EF4-FFF2-40B4-BE49-F238E27FC236}">
                <a16:creationId xmlns:a16="http://schemas.microsoft.com/office/drawing/2014/main" id="{731CEC72-1624-423C-A743-F3CB0A69C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44" y="3970802"/>
            <a:ext cx="4715692" cy="2652577"/>
          </a:xfrm>
          <a:prstGeom prst="rect">
            <a:avLst/>
          </a:prstGeom>
        </p:spPr>
      </p:pic>
      <p:pic>
        <p:nvPicPr>
          <p:cNvPr id="7" name="Picture 6">
            <a:extLst>
              <a:ext uri="{FF2B5EF4-FFF2-40B4-BE49-F238E27FC236}">
                <a16:creationId xmlns:a16="http://schemas.microsoft.com/office/drawing/2014/main" id="{F4114398-7640-4C2C-88C7-4FD19BC98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494" y="3741803"/>
            <a:ext cx="2708366" cy="2881576"/>
          </a:xfrm>
          <a:prstGeom prst="rect">
            <a:avLst/>
          </a:prstGeom>
        </p:spPr>
      </p:pic>
    </p:spTree>
    <p:extLst>
      <p:ext uri="{BB962C8B-B14F-4D97-AF65-F5344CB8AC3E}">
        <p14:creationId xmlns:p14="http://schemas.microsoft.com/office/powerpoint/2010/main" val="227526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F15B-D3B4-4461-BFEB-52E28F55B744}"/>
              </a:ext>
            </a:extLst>
          </p:cNvPr>
          <p:cNvSpPr>
            <a:spLocks noGrp="1"/>
          </p:cNvSpPr>
          <p:nvPr>
            <p:ph type="title"/>
          </p:nvPr>
        </p:nvSpPr>
        <p:spPr/>
        <p:txBody>
          <a:bodyPr/>
          <a:lstStyle/>
          <a:p>
            <a:r>
              <a:rPr lang="en-US" dirty="0"/>
              <a:t>Android Hardware Requirements</a:t>
            </a:r>
            <a:endParaRPr lang="en-SG" dirty="0"/>
          </a:p>
        </p:txBody>
      </p:sp>
      <p:sp>
        <p:nvSpPr>
          <p:cNvPr id="3" name="Content Placeholder 2">
            <a:extLst>
              <a:ext uri="{FF2B5EF4-FFF2-40B4-BE49-F238E27FC236}">
                <a16:creationId xmlns:a16="http://schemas.microsoft.com/office/drawing/2014/main" id="{25768BA3-1235-4ED7-B1D2-2AA450C31722}"/>
              </a:ext>
            </a:extLst>
          </p:cNvPr>
          <p:cNvSpPr>
            <a:spLocks noGrp="1"/>
          </p:cNvSpPr>
          <p:nvPr>
            <p:ph idx="1"/>
          </p:nvPr>
        </p:nvSpPr>
        <p:spPr>
          <a:xfrm>
            <a:off x="1261872" y="2312126"/>
            <a:ext cx="8595360" cy="3448593"/>
          </a:xfrm>
        </p:spPr>
        <p:txBody>
          <a:bodyPr>
            <a:normAutofit/>
          </a:bodyPr>
          <a:lstStyle/>
          <a:p>
            <a:r>
              <a:rPr lang="en-US" dirty="0"/>
              <a:t>Most PCs have NIC cards that can be set to promiscuous or monitor mode without much hassle.</a:t>
            </a:r>
          </a:p>
          <a:p>
            <a:r>
              <a:rPr lang="en-US" dirty="0"/>
              <a:t>On Android devices however, it may range from difficult, to impossible. Manufacturers do not support fiddling with hardware, with only enthusiasts working on related projects at their own risk.</a:t>
            </a:r>
          </a:p>
          <a:p>
            <a:r>
              <a:rPr lang="en-US" dirty="0"/>
              <a:t>NIC cards require drivers to update their firmware to allow monitor / promiscuous mode. On PC it is easy and can be done in a few clicks. On Android, the Linux kernel has to be extracted via binary dump, have the drivers installed in the correct locations, and recompile the entire OS, then the device has to be re-flashed with the new OS.</a:t>
            </a:r>
          </a:p>
        </p:txBody>
      </p:sp>
    </p:spTree>
    <p:extLst>
      <p:ext uri="{BB962C8B-B14F-4D97-AF65-F5344CB8AC3E}">
        <p14:creationId xmlns:p14="http://schemas.microsoft.com/office/powerpoint/2010/main" val="306456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E3B5-2514-4147-8A47-7A7B0EBA3690}"/>
              </a:ext>
            </a:extLst>
          </p:cNvPr>
          <p:cNvSpPr>
            <a:spLocks noGrp="1"/>
          </p:cNvSpPr>
          <p:nvPr>
            <p:ph type="title"/>
          </p:nvPr>
        </p:nvSpPr>
        <p:spPr/>
        <p:txBody>
          <a:bodyPr/>
          <a:lstStyle/>
          <a:p>
            <a:r>
              <a:rPr lang="en-US" dirty="0"/>
              <a:t>What are binaries? Why use binaries?</a:t>
            </a:r>
            <a:endParaRPr lang="en-SG" dirty="0"/>
          </a:p>
        </p:txBody>
      </p:sp>
      <p:sp>
        <p:nvSpPr>
          <p:cNvPr id="3" name="Content Placeholder 2">
            <a:extLst>
              <a:ext uri="{FF2B5EF4-FFF2-40B4-BE49-F238E27FC236}">
                <a16:creationId xmlns:a16="http://schemas.microsoft.com/office/drawing/2014/main" id="{52316E1F-80C6-45E0-BBA2-0F7E4A501C51}"/>
              </a:ext>
            </a:extLst>
          </p:cNvPr>
          <p:cNvSpPr>
            <a:spLocks noGrp="1"/>
          </p:cNvSpPr>
          <p:nvPr>
            <p:ph idx="1"/>
          </p:nvPr>
        </p:nvSpPr>
        <p:spPr>
          <a:xfrm>
            <a:off x="1261872" y="2433579"/>
            <a:ext cx="8595360" cy="4351337"/>
          </a:xfrm>
        </p:spPr>
        <p:txBody>
          <a:bodyPr/>
          <a:lstStyle/>
          <a:p>
            <a:r>
              <a:rPr lang="en-US" dirty="0"/>
              <a:t>Binary executables are compiled with their required libraries and can be executed without any other interpretation or file.</a:t>
            </a:r>
          </a:p>
          <a:p>
            <a:r>
              <a:rPr lang="en-US" dirty="0"/>
              <a:t>Binaries for </a:t>
            </a:r>
            <a:r>
              <a:rPr lang="en-US" dirty="0" err="1"/>
              <a:t>NetSniffer</a:t>
            </a:r>
            <a:r>
              <a:rPr lang="en-US" dirty="0"/>
              <a:t> have to be compiled with their required libraries for the ARM architecture (for Android).</a:t>
            </a:r>
          </a:p>
          <a:p>
            <a:r>
              <a:rPr lang="en-US" dirty="0"/>
              <a:t>Instead of binaries, executables can be written into an </a:t>
            </a:r>
            <a:r>
              <a:rPr lang="en-US" dirty="0" err="1"/>
              <a:t>apk</a:t>
            </a:r>
            <a:r>
              <a:rPr lang="en-US" dirty="0"/>
              <a:t> file itself. Libraries such as </a:t>
            </a:r>
            <a:r>
              <a:rPr lang="en-US" dirty="0" err="1"/>
              <a:t>Libpcap</a:t>
            </a:r>
            <a:r>
              <a:rPr lang="en-US" dirty="0"/>
              <a:t> and </a:t>
            </a:r>
            <a:r>
              <a:rPr lang="en-US" dirty="0" err="1"/>
              <a:t>Jnetpcap</a:t>
            </a:r>
            <a:r>
              <a:rPr lang="en-US" dirty="0"/>
              <a:t> can be integrated with the application, however, it is impossible to grant an application root user privileges </a:t>
            </a:r>
          </a:p>
          <a:p>
            <a:r>
              <a:rPr lang="en-US" dirty="0"/>
              <a:t>Therefore, binaries have to be used, then executed within the application</a:t>
            </a:r>
            <a:endParaRPr lang="en-SG" dirty="0"/>
          </a:p>
        </p:txBody>
      </p:sp>
    </p:spTree>
    <p:extLst>
      <p:ext uri="{BB962C8B-B14F-4D97-AF65-F5344CB8AC3E}">
        <p14:creationId xmlns:p14="http://schemas.microsoft.com/office/powerpoint/2010/main" val="240735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A33E-605F-4832-BC9F-1E5F3CC3D477}"/>
              </a:ext>
            </a:extLst>
          </p:cNvPr>
          <p:cNvSpPr>
            <a:spLocks noGrp="1"/>
          </p:cNvSpPr>
          <p:nvPr>
            <p:ph type="title"/>
          </p:nvPr>
        </p:nvSpPr>
        <p:spPr/>
        <p:txBody>
          <a:bodyPr/>
          <a:lstStyle/>
          <a:p>
            <a:r>
              <a:rPr lang="en-US" dirty="0" err="1"/>
              <a:t>TCPDump</a:t>
            </a:r>
            <a:r>
              <a:rPr lang="en-US" dirty="0"/>
              <a:t> &amp; </a:t>
            </a:r>
            <a:r>
              <a:rPr lang="en-US" dirty="0" err="1"/>
              <a:t>Libpcap</a:t>
            </a:r>
            <a:endParaRPr lang="en-SG" dirty="0"/>
          </a:p>
        </p:txBody>
      </p:sp>
      <p:sp>
        <p:nvSpPr>
          <p:cNvPr id="3" name="Content Placeholder 2">
            <a:extLst>
              <a:ext uri="{FF2B5EF4-FFF2-40B4-BE49-F238E27FC236}">
                <a16:creationId xmlns:a16="http://schemas.microsoft.com/office/drawing/2014/main" id="{191C5F34-4523-4C9F-AC11-C925524291A2}"/>
              </a:ext>
            </a:extLst>
          </p:cNvPr>
          <p:cNvSpPr>
            <a:spLocks noGrp="1"/>
          </p:cNvSpPr>
          <p:nvPr>
            <p:ph idx="1"/>
          </p:nvPr>
        </p:nvSpPr>
        <p:spPr>
          <a:xfrm>
            <a:off x="1261872" y="1828801"/>
            <a:ext cx="8595360" cy="1028700"/>
          </a:xfrm>
        </p:spPr>
        <p:txBody>
          <a:bodyPr/>
          <a:lstStyle/>
          <a:p>
            <a:r>
              <a:rPr lang="en-US" dirty="0" err="1"/>
              <a:t>TCPDump</a:t>
            </a:r>
            <a:r>
              <a:rPr lang="en-US" dirty="0"/>
              <a:t> is a free software designed by Van Jacobson, Sally Floyd Vern Paxson and Steven </a:t>
            </a:r>
            <a:r>
              <a:rPr lang="en-US" dirty="0" err="1"/>
              <a:t>McCanne</a:t>
            </a:r>
            <a:r>
              <a:rPr lang="en-US" dirty="0"/>
              <a:t> in 1988. It is built with </a:t>
            </a:r>
            <a:r>
              <a:rPr lang="en-US" dirty="0" err="1"/>
              <a:t>libpcap</a:t>
            </a:r>
            <a:r>
              <a:rPr lang="en-US" dirty="0"/>
              <a:t> library in C to read packets from a network interface card.</a:t>
            </a:r>
          </a:p>
          <a:p>
            <a:endParaRPr lang="en-SG" dirty="0"/>
          </a:p>
        </p:txBody>
      </p:sp>
      <p:sp>
        <p:nvSpPr>
          <p:cNvPr id="4" name="Rectangle 3">
            <a:extLst>
              <a:ext uri="{FF2B5EF4-FFF2-40B4-BE49-F238E27FC236}">
                <a16:creationId xmlns:a16="http://schemas.microsoft.com/office/drawing/2014/main" id="{2260CB62-B1C4-4242-92AF-CF6631ECF827}"/>
              </a:ext>
            </a:extLst>
          </p:cNvPr>
          <p:cNvSpPr/>
          <p:nvPr/>
        </p:nvSpPr>
        <p:spPr>
          <a:xfrm>
            <a:off x="1261872" y="3137939"/>
            <a:ext cx="7589520" cy="3185552"/>
          </a:xfrm>
          <a:prstGeom prst="rect">
            <a:avLst/>
          </a:prstGeom>
        </p:spPr>
        <p:txBody>
          <a:bodyPr wrap="square">
            <a:spAutoFit/>
          </a:bodyPr>
          <a:lstStyle/>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111111"/>
                </a:solidFill>
                <a:latin typeface="Consolas" panose="020B0609020204030204" pitchFamily="49" charset="0"/>
                <a:ea typeface="Times New Roman" panose="02020603050405020304" pitchFamily="18" charset="0"/>
                <a:cs typeface="Courier New" panose="02070309020205020404" pitchFamily="49" charset="0"/>
              </a:rPr>
              <a:t>wget</a:t>
            </a:r>
            <a:r>
              <a:rPr lang="en-US" dirty="0">
                <a:solidFill>
                  <a:srgbClr val="111111"/>
                </a:solidFill>
                <a:latin typeface="Consolas" panose="020B0609020204030204" pitchFamily="49" charset="0"/>
                <a:ea typeface="Times New Roman" panose="02020603050405020304" pitchFamily="18" charset="0"/>
                <a:cs typeface="Courier New" panose="02070309020205020404" pitchFamily="49" charset="0"/>
              </a:rPr>
              <a:t> http://www.tcpdump.org/release/libpcap-1.8.1.tar.gz</a:t>
            </a:r>
            <a:endParaRPr lang="en-SG" dirty="0">
              <a:solidFill>
                <a:srgbClr val="4C483D"/>
              </a:solidFill>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111111"/>
                </a:solidFill>
                <a:latin typeface="Consolas" panose="020B0609020204030204" pitchFamily="49" charset="0"/>
                <a:ea typeface="Times New Roman" panose="02020603050405020304" pitchFamily="18" charset="0"/>
                <a:cs typeface="Courier New" panose="02070309020205020404" pitchFamily="49" charset="0"/>
              </a:rPr>
              <a:t>tar -</a:t>
            </a:r>
            <a:r>
              <a:rPr lang="en-US" dirty="0" err="1">
                <a:solidFill>
                  <a:srgbClr val="111111"/>
                </a:solidFill>
                <a:latin typeface="Consolas" panose="020B0609020204030204" pitchFamily="49" charset="0"/>
                <a:ea typeface="Times New Roman" panose="02020603050405020304" pitchFamily="18" charset="0"/>
                <a:cs typeface="Courier New" panose="02070309020205020404" pitchFamily="49" charset="0"/>
              </a:rPr>
              <a:t>xf</a:t>
            </a:r>
            <a:r>
              <a:rPr lang="en-US" dirty="0">
                <a:solidFill>
                  <a:srgbClr val="111111"/>
                </a:solidFill>
                <a:latin typeface="Consolas" panose="020B0609020204030204" pitchFamily="49" charset="0"/>
                <a:ea typeface="Times New Roman" panose="02020603050405020304" pitchFamily="18" charset="0"/>
                <a:cs typeface="Courier New" panose="02070309020205020404" pitchFamily="49" charset="0"/>
              </a:rPr>
              <a:t> libpcap-1.8.1.tar.gz</a:t>
            </a:r>
            <a:endParaRPr lang="en-SG" dirty="0">
              <a:solidFill>
                <a:srgbClr val="4C483D"/>
              </a:solidFill>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111111"/>
                </a:solidFill>
                <a:latin typeface="Consolas" panose="020B0609020204030204" pitchFamily="49" charset="0"/>
                <a:ea typeface="Times New Roman" panose="02020603050405020304" pitchFamily="18" charset="0"/>
                <a:cs typeface="Courier New" panose="02070309020205020404" pitchFamily="49" charset="0"/>
              </a:rPr>
              <a:t>sudo</a:t>
            </a:r>
            <a:r>
              <a:rPr lang="en-US" dirty="0">
                <a:solidFill>
                  <a:srgbClr val="111111"/>
                </a:solidFill>
                <a:latin typeface="Consolas" panose="020B0609020204030204" pitchFamily="49" charset="0"/>
                <a:ea typeface="Times New Roman" panose="02020603050405020304" pitchFamily="18" charset="0"/>
                <a:cs typeface="Courier New" panose="02070309020205020404" pitchFamily="49" charset="0"/>
              </a:rPr>
              <a:t> apt-get update</a:t>
            </a:r>
            <a:endParaRPr lang="en-SG" dirty="0">
              <a:solidFill>
                <a:srgbClr val="4C483D"/>
              </a:solidFill>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111111"/>
                </a:solidFill>
                <a:latin typeface="Consolas" panose="020B0609020204030204" pitchFamily="49" charset="0"/>
                <a:ea typeface="Times New Roman" panose="02020603050405020304" pitchFamily="18" charset="0"/>
                <a:cs typeface="Courier New" panose="02070309020205020404" pitchFamily="49" charset="0"/>
              </a:rPr>
              <a:t>sudo</a:t>
            </a:r>
            <a:r>
              <a:rPr lang="en-US" dirty="0">
                <a:solidFill>
                  <a:srgbClr val="111111"/>
                </a:solidFill>
                <a:latin typeface="Consolas" panose="020B0609020204030204" pitchFamily="49" charset="0"/>
                <a:ea typeface="Times New Roman" panose="02020603050405020304" pitchFamily="18" charset="0"/>
                <a:cs typeface="Courier New" panose="02070309020205020404" pitchFamily="49" charset="0"/>
              </a:rPr>
              <a:t> apt-get install flex</a:t>
            </a:r>
            <a:endParaRPr lang="en-SG" dirty="0">
              <a:solidFill>
                <a:srgbClr val="4C483D"/>
              </a:solidFill>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111111"/>
                </a:solidFill>
                <a:latin typeface="Consolas" panose="020B0609020204030204" pitchFamily="49" charset="0"/>
                <a:ea typeface="Times New Roman" panose="02020603050405020304" pitchFamily="18" charset="0"/>
                <a:cs typeface="Courier New" panose="02070309020205020404" pitchFamily="49" charset="0"/>
              </a:rPr>
              <a:t>sudo</a:t>
            </a:r>
            <a:r>
              <a:rPr lang="en-US" dirty="0">
                <a:solidFill>
                  <a:srgbClr val="111111"/>
                </a:solidFill>
                <a:latin typeface="Consolas" panose="020B0609020204030204" pitchFamily="49" charset="0"/>
                <a:ea typeface="Times New Roman" panose="02020603050405020304" pitchFamily="18" charset="0"/>
                <a:cs typeface="Courier New" panose="02070309020205020404" pitchFamily="49" charset="0"/>
              </a:rPr>
              <a:t> apt-get install bison</a:t>
            </a:r>
            <a:endParaRPr lang="en-SG" dirty="0">
              <a:solidFill>
                <a:srgbClr val="4C483D"/>
              </a:solidFill>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111111"/>
                </a:solidFill>
                <a:latin typeface="Consolas" panose="020B0609020204030204" pitchFamily="49" charset="0"/>
                <a:ea typeface="Times New Roman" panose="02020603050405020304" pitchFamily="18" charset="0"/>
                <a:cs typeface="Courier New" panose="02070309020205020404" pitchFamily="49" charset="0"/>
              </a:rPr>
              <a:t>cd libpcap-1.8.1</a:t>
            </a:r>
            <a:endParaRPr lang="en-SG" dirty="0">
              <a:solidFill>
                <a:srgbClr val="4C483D"/>
              </a:solidFill>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111111"/>
                </a:solidFill>
                <a:latin typeface="Consolas" panose="020B0609020204030204" pitchFamily="49" charset="0"/>
                <a:ea typeface="Times New Roman" panose="02020603050405020304" pitchFamily="18" charset="0"/>
                <a:cs typeface="Courier New" panose="02070309020205020404" pitchFamily="49" charset="0"/>
              </a:rPr>
              <a:t>./configure –prefix=/</a:t>
            </a:r>
            <a:r>
              <a:rPr lang="en-US" dirty="0" err="1">
                <a:solidFill>
                  <a:srgbClr val="111111"/>
                </a:solidFill>
                <a:latin typeface="Consolas" panose="020B0609020204030204" pitchFamily="49" charset="0"/>
                <a:ea typeface="Times New Roman" panose="02020603050405020304" pitchFamily="18" charset="0"/>
                <a:cs typeface="Courier New" panose="02070309020205020404" pitchFamily="49" charset="0"/>
              </a:rPr>
              <a:t>usr</a:t>
            </a:r>
            <a:endParaRPr lang="en-SG" dirty="0">
              <a:solidFill>
                <a:srgbClr val="4C483D"/>
              </a:solidFill>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111111"/>
                </a:solidFill>
                <a:latin typeface="Consolas" panose="020B0609020204030204" pitchFamily="49" charset="0"/>
                <a:ea typeface="Times New Roman" panose="02020603050405020304" pitchFamily="18" charset="0"/>
                <a:cs typeface="Courier New" panose="02070309020205020404" pitchFamily="49" charset="0"/>
              </a:rPr>
              <a:t>make</a:t>
            </a:r>
            <a:endParaRPr lang="en-SG" dirty="0">
              <a:solidFill>
                <a:srgbClr val="4C483D"/>
              </a:solidFill>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111111"/>
                </a:solidFill>
                <a:latin typeface="Consolas" panose="020B0609020204030204" pitchFamily="49" charset="0"/>
                <a:ea typeface="Times New Roman" panose="02020603050405020304" pitchFamily="18" charset="0"/>
                <a:cs typeface="Courier New" panose="02070309020205020404" pitchFamily="49" charset="0"/>
              </a:rPr>
              <a:t>sudo</a:t>
            </a:r>
            <a:r>
              <a:rPr lang="en-US" dirty="0">
                <a:solidFill>
                  <a:srgbClr val="111111"/>
                </a:solidFill>
                <a:latin typeface="Consolas" panose="020B0609020204030204" pitchFamily="49" charset="0"/>
                <a:ea typeface="Times New Roman" panose="02020603050405020304" pitchFamily="18" charset="0"/>
                <a:cs typeface="Courier New" panose="02070309020205020404" pitchFamily="49" charset="0"/>
              </a:rPr>
              <a:t> make install</a:t>
            </a:r>
            <a:endParaRPr lang="en-SG" dirty="0">
              <a:solidFill>
                <a:srgbClr val="4C483D"/>
              </a:solidFill>
              <a:latin typeface="Garamond" panose="02020404030301010803"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63CB5CF3-A816-4C54-8A12-5CD575484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880891"/>
            <a:ext cx="4860394" cy="1325562"/>
          </a:xfrm>
          <a:prstGeom prst="rect">
            <a:avLst/>
          </a:prstGeom>
        </p:spPr>
      </p:pic>
    </p:spTree>
    <p:extLst>
      <p:ext uri="{BB962C8B-B14F-4D97-AF65-F5344CB8AC3E}">
        <p14:creationId xmlns:p14="http://schemas.microsoft.com/office/powerpoint/2010/main" val="253755656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349</TotalTime>
  <Words>979</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MS Mincho</vt:lpstr>
      <vt:lpstr>Arial</vt:lpstr>
      <vt:lpstr>Century Schoolbook</vt:lpstr>
      <vt:lpstr>Consolas</vt:lpstr>
      <vt:lpstr>Courier New</vt:lpstr>
      <vt:lpstr>Garamond</vt:lpstr>
      <vt:lpstr>Times New Roman</vt:lpstr>
      <vt:lpstr>Wingdings 2</vt:lpstr>
      <vt:lpstr>View</vt:lpstr>
      <vt:lpstr>Android Network Sniffer</vt:lpstr>
      <vt:lpstr>Perceived functionalities</vt:lpstr>
      <vt:lpstr>What is a network sniffer?</vt:lpstr>
      <vt:lpstr>Monitor / promiscuous mode</vt:lpstr>
      <vt:lpstr>What are packets?</vt:lpstr>
      <vt:lpstr>Android v. Linux architecture</vt:lpstr>
      <vt:lpstr>Android Hardware Requirements</vt:lpstr>
      <vt:lpstr>What are binaries? Why use binaries?</vt:lpstr>
      <vt:lpstr>TCPDump &amp; Libpcap</vt:lpstr>
      <vt:lpstr>Rooting an Android device</vt:lpstr>
      <vt:lpstr>Difficulties faced</vt:lpstr>
      <vt:lpstr>Diagrams (Overall – Usecase)</vt:lpstr>
      <vt:lpstr>Diagrams (Overall – Activity)</vt:lpstr>
      <vt:lpstr>Diagrams (NetSniffer)</vt:lpstr>
      <vt:lpstr>Diagrams (NetSniffer)</vt:lpstr>
      <vt:lpstr>Diagrams (pcbin)</vt:lpstr>
      <vt:lpstr>Screenshots (NetSniffer)</vt:lpstr>
      <vt:lpstr>Screenshots (pcbin)</vt:lpstr>
      <vt:lpstr>AGILE</vt:lpstr>
      <vt:lpstr>VCS &amp; Documentation</vt:lpstr>
      <vt:lpstr>What’s next?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Network Sniffer</dc:title>
  <dc:creator>yuxuan .</dc:creator>
  <cp:lastModifiedBy>yuxuan .</cp:lastModifiedBy>
  <cp:revision>21</cp:revision>
  <dcterms:created xsi:type="dcterms:W3CDTF">2018-07-06T10:56:51Z</dcterms:created>
  <dcterms:modified xsi:type="dcterms:W3CDTF">2018-07-07T02:56:40Z</dcterms:modified>
</cp:coreProperties>
</file>