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F03909-0A07-4B12-9077-F4A9F3CAB8D8}">
  <a:tblStyle styleId="{22F03909-0A07-4B12-9077-F4A9F3CAB8D8}"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68"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220f37503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220f3750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20f37503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20f37503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220f37503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220f37503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220f37503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220f37503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20f37503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20f37503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20f3750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20f3750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20f375031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20f37503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20f37503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20f37503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1735000"/>
            <a:ext cx="9144000" cy="13671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55" name="Google Shape;55;p13"/>
          <p:cNvSpPr txBox="1">
            <a:spLocks noGrp="1"/>
          </p:cNvSpPr>
          <p:nvPr>
            <p:ph type="ctrTitle"/>
          </p:nvPr>
        </p:nvSpPr>
        <p:spPr>
          <a:xfrm>
            <a:off x="246083" y="9312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Yummy</a:t>
            </a:r>
            <a:endParaRPr sz="3900"/>
          </a:p>
          <a:p>
            <a:pPr marL="0" lvl="0" indent="0" algn="ctr" rtl="0">
              <a:spcBef>
                <a:spcPts val="0"/>
              </a:spcBef>
              <a:spcAft>
                <a:spcPts val="0"/>
              </a:spcAft>
              <a:buNone/>
            </a:pPr>
            <a:r>
              <a:rPr lang="en" sz="2022"/>
              <a:t>A Restaurant Online Reservation and Order System</a:t>
            </a:r>
            <a:endParaRPr sz="2022"/>
          </a:p>
        </p:txBody>
      </p:sp>
      <p:sp>
        <p:nvSpPr>
          <p:cNvPr id="56" name="Google Shape;56;p13"/>
          <p:cNvSpPr txBox="1">
            <a:spLocks noGrp="1"/>
          </p:cNvSpPr>
          <p:nvPr>
            <p:ph type="subTitle" idx="1"/>
          </p:nvPr>
        </p:nvSpPr>
        <p:spPr>
          <a:xfrm>
            <a:off x="311699" y="3367525"/>
            <a:ext cx="8639197" cy="710358"/>
          </a:xfrm>
          <a:prstGeom prst="rect">
            <a:avLst/>
          </a:prstGeom>
        </p:spPr>
        <p:txBody>
          <a:bodyPr spcFirstLastPara="1" wrap="square" lIns="91425" tIns="91425" rIns="91425" bIns="91425" anchor="t" anchorCtr="0">
            <a:normAutofit fontScale="92500" lnSpcReduction="10000"/>
          </a:bodyPr>
          <a:lstStyle/>
          <a:p>
            <a:pPr marL="0" lvl="0" indent="0" algn="ctr" rtl="0">
              <a:lnSpc>
                <a:spcPct val="80000"/>
              </a:lnSpc>
              <a:spcBef>
                <a:spcPts val="0"/>
              </a:spcBef>
              <a:spcAft>
                <a:spcPts val="0"/>
              </a:spcAft>
              <a:buSzPct val="59177"/>
              <a:buNone/>
            </a:pPr>
            <a:r>
              <a:rPr lang="en" sz="1580" dirty="0">
                <a:solidFill>
                  <a:schemeClr val="dk1"/>
                </a:solidFill>
              </a:rPr>
              <a:t>                     Team 1:       Xin Wang,  Kylie Hsieh, Yuxuan Wu, Yanyu Chen</a:t>
            </a:r>
            <a:endParaRPr sz="1580" dirty="0">
              <a:solidFill>
                <a:schemeClr val="dk1"/>
              </a:solidFill>
            </a:endParaRPr>
          </a:p>
          <a:p>
            <a:pPr marL="0" lvl="0" indent="0" algn="ctr" rtl="0">
              <a:lnSpc>
                <a:spcPct val="80000"/>
              </a:lnSpc>
              <a:spcBef>
                <a:spcPts val="0"/>
              </a:spcBef>
              <a:spcAft>
                <a:spcPts val="0"/>
              </a:spcAft>
              <a:buSzPct val="59177"/>
              <a:buNone/>
            </a:pPr>
            <a:endParaRPr sz="1580" dirty="0">
              <a:solidFill>
                <a:schemeClr val="dk1"/>
              </a:solidFill>
            </a:endParaRPr>
          </a:p>
          <a:p>
            <a:pPr marL="0" lvl="0" indent="0" algn="l" rtl="0">
              <a:lnSpc>
                <a:spcPct val="80000"/>
              </a:lnSpc>
              <a:spcBef>
                <a:spcPts val="0"/>
              </a:spcBef>
              <a:spcAft>
                <a:spcPts val="0"/>
              </a:spcAft>
              <a:buSzPct val="59177"/>
              <a:buNone/>
            </a:pPr>
            <a:r>
              <a:rPr lang="en" sz="1580" dirty="0">
                <a:solidFill>
                  <a:schemeClr val="dk1"/>
                </a:solidFill>
              </a:rPr>
              <a:t>                              Product owner:       Xin Wang</a:t>
            </a:r>
            <a:endParaRPr sz="1580" dirty="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Project Introduction</a:t>
            </a:r>
            <a:endParaRPr sz="2200"/>
          </a:p>
        </p:txBody>
      </p:sp>
      <p:sp>
        <p:nvSpPr>
          <p:cNvPr id="68" name="Google Shape;68;p15"/>
          <p:cNvSpPr txBox="1">
            <a:spLocks noGrp="1"/>
          </p:cNvSpPr>
          <p:nvPr>
            <p:ph type="body" idx="1"/>
          </p:nvPr>
        </p:nvSpPr>
        <p:spPr>
          <a:xfrm>
            <a:off x="311700" y="1526150"/>
            <a:ext cx="8520600" cy="3416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1600" b="1" dirty="0">
                <a:solidFill>
                  <a:schemeClr val="dk1"/>
                </a:solidFill>
              </a:rPr>
              <a:t>Yummy - A Restaurant Online Reservation and Order System</a:t>
            </a:r>
            <a:endParaRPr sz="1600" b="1" dirty="0">
              <a:solidFill>
                <a:schemeClr val="dk1"/>
              </a:solidFill>
            </a:endParaRPr>
          </a:p>
          <a:p>
            <a:pPr marL="0" lvl="0" indent="0" algn="l" rtl="0">
              <a:spcBef>
                <a:spcPts val="0"/>
              </a:spcBef>
              <a:spcAft>
                <a:spcPts val="0"/>
              </a:spcAft>
              <a:buClr>
                <a:schemeClr val="dk1"/>
              </a:buClr>
              <a:buSzPts val="1100"/>
              <a:buFont typeface="Arial"/>
              <a:buNone/>
            </a:pPr>
            <a:endParaRPr sz="1600" dirty="0">
              <a:solidFill>
                <a:schemeClr val="dk1"/>
              </a:solidFill>
            </a:endParaRPr>
          </a:p>
          <a:p>
            <a:pPr marL="0" lvl="0" indent="0" algn="l" rtl="0">
              <a:spcBef>
                <a:spcPts val="0"/>
              </a:spcBef>
              <a:spcAft>
                <a:spcPts val="0"/>
              </a:spcAft>
              <a:buClr>
                <a:schemeClr val="dk1"/>
              </a:buClr>
              <a:buSzPts val="1100"/>
              <a:buFont typeface="Arial"/>
              <a:buNone/>
            </a:pPr>
            <a:endParaRPr sz="1500" dirty="0">
              <a:solidFill>
                <a:schemeClr val="dk1"/>
              </a:solidFill>
            </a:endParaRPr>
          </a:p>
          <a:p>
            <a:pPr marL="0" lvl="0" indent="0" algn="just" rtl="0">
              <a:spcBef>
                <a:spcPts val="0"/>
              </a:spcBef>
              <a:spcAft>
                <a:spcPts val="0"/>
              </a:spcAft>
              <a:buClr>
                <a:schemeClr val="dk1"/>
              </a:buClr>
              <a:buSzPts val="1100"/>
              <a:buFont typeface="Arial"/>
              <a:buNone/>
            </a:pPr>
            <a:r>
              <a:rPr lang="en" sz="1600" dirty="0">
                <a:solidFill>
                  <a:schemeClr val="dk1"/>
                </a:solidFill>
              </a:rPr>
              <a:t>Our online web system is aiming to allow diners to make reservations to one specific restaurant and order their food in advance or on site. Users can also comment on the dishes they tried and add dishes to their favorite list.</a:t>
            </a:r>
            <a:endParaRPr sz="1600" dirty="0">
              <a:solidFill>
                <a:schemeClr val="dk1"/>
              </a:solidFill>
            </a:endParaRPr>
          </a:p>
          <a:p>
            <a:pPr marL="0" lvl="0" indent="0" algn="l" rtl="0">
              <a:spcBef>
                <a:spcPts val="0"/>
              </a:spcBef>
              <a:spcAft>
                <a:spcPts val="1200"/>
              </a:spcAft>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Original goals for 1</a:t>
            </a:r>
            <a:r>
              <a:rPr lang="en" sz="2200" baseline="30000"/>
              <a:t>st</a:t>
            </a:r>
            <a:r>
              <a:rPr lang="en" sz="2200"/>
              <a:t> sprint</a:t>
            </a:r>
            <a:endParaRPr sz="2200"/>
          </a:p>
        </p:txBody>
      </p:sp>
      <p:sp>
        <p:nvSpPr>
          <p:cNvPr id="75" name="Google Shape;75;p16"/>
          <p:cNvSpPr txBox="1">
            <a:spLocks noGrp="1"/>
          </p:cNvSpPr>
          <p:nvPr>
            <p:ph type="body" idx="1"/>
          </p:nvPr>
        </p:nvSpPr>
        <p:spPr>
          <a:xfrm>
            <a:off x="311700" y="1685875"/>
            <a:ext cx="8520600" cy="34164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1"/>
              </a:buClr>
              <a:buSzPts val="1600"/>
              <a:buChar char="●"/>
            </a:pPr>
            <a:r>
              <a:rPr lang="en" sz="1600">
                <a:solidFill>
                  <a:schemeClr val="dk1"/>
                </a:solidFill>
              </a:rPr>
              <a:t>Create all forms and models</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 sz="1600">
                <a:solidFill>
                  <a:schemeClr val="dk1"/>
                </a:solidFill>
              </a:rPr>
              <a:t>Implement register function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 sz="1600">
                <a:solidFill>
                  <a:schemeClr val="dk1"/>
                </a:solidFill>
              </a:rPr>
              <a:t>Implement login function</a:t>
            </a:r>
            <a:endParaRPr sz="1600">
              <a:solidFill>
                <a:schemeClr val="dk1"/>
              </a:solidFill>
            </a:endParaRPr>
          </a:p>
          <a:p>
            <a:pPr marL="457200" lvl="0" indent="-330200" algn="l" rtl="0">
              <a:lnSpc>
                <a:spcPct val="150000"/>
              </a:lnSpc>
              <a:spcBef>
                <a:spcPts val="0"/>
              </a:spcBef>
              <a:spcAft>
                <a:spcPts val="0"/>
              </a:spcAft>
              <a:buClr>
                <a:schemeClr val="dk1"/>
              </a:buClr>
              <a:buSzPts val="1600"/>
              <a:buChar char="●"/>
            </a:pPr>
            <a:r>
              <a:rPr lang="en" sz="1600">
                <a:solidFill>
                  <a:schemeClr val="dk1"/>
                </a:solidFill>
              </a:rPr>
              <a:t>Finish all the UI design</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What we have completed before this sprint</a:t>
            </a:r>
            <a:endParaRPr sz="2200"/>
          </a:p>
        </p:txBody>
      </p:sp>
      <p:graphicFrame>
        <p:nvGraphicFramePr>
          <p:cNvPr id="82" name="Google Shape;82;p17"/>
          <p:cNvGraphicFramePr/>
          <p:nvPr/>
        </p:nvGraphicFramePr>
        <p:xfrm>
          <a:off x="1354500" y="1813650"/>
          <a:ext cx="6743350" cy="2516175"/>
        </p:xfrm>
        <a:graphic>
          <a:graphicData uri="http://schemas.openxmlformats.org/drawingml/2006/table">
            <a:tbl>
              <a:tblPr>
                <a:noFill/>
                <a:tableStyleId>{22F03909-0A07-4B12-9077-F4A9F3CAB8D8}</a:tableStyleId>
              </a:tblPr>
              <a:tblGrid>
                <a:gridCol w="3371675">
                  <a:extLst>
                    <a:ext uri="{9D8B030D-6E8A-4147-A177-3AD203B41FA5}">
                      <a16:colId xmlns:a16="http://schemas.microsoft.com/office/drawing/2014/main" val="20000"/>
                    </a:ext>
                  </a:extLst>
                </a:gridCol>
                <a:gridCol w="3371675">
                  <a:extLst>
                    <a:ext uri="{9D8B030D-6E8A-4147-A177-3AD203B41FA5}">
                      <a16:colId xmlns:a16="http://schemas.microsoft.com/office/drawing/2014/main" val="20001"/>
                    </a:ext>
                  </a:extLst>
                </a:gridCol>
              </a:tblGrid>
              <a:tr h="398175">
                <a:tc>
                  <a:txBody>
                    <a:bodyPr/>
                    <a:lstStyle/>
                    <a:p>
                      <a:pPr marL="0" lvl="0" indent="0" algn="ctr" rtl="0">
                        <a:spcBef>
                          <a:spcPts val="0"/>
                        </a:spcBef>
                        <a:spcAft>
                          <a:spcPts val="0"/>
                        </a:spcAft>
                        <a:buNone/>
                      </a:pPr>
                      <a:r>
                        <a:rPr lang="en" b="1"/>
                        <a:t>Task</a:t>
                      </a:r>
                      <a:endParaRPr b="1"/>
                    </a:p>
                  </a:txBody>
                  <a:tcPr marL="63500" marR="63500" marT="63500" marB="63500"/>
                </a:tc>
                <a:tc>
                  <a:txBody>
                    <a:bodyPr/>
                    <a:lstStyle/>
                    <a:p>
                      <a:pPr marL="0" lvl="0" indent="0" algn="ctr" rtl="0">
                        <a:spcBef>
                          <a:spcPts val="0"/>
                        </a:spcBef>
                        <a:spcAft>
                          <a:spcPts val="0"/>
                        </a:spcAft>
                        <a:buNone/>
                      </a:pPr>
                      <a:r>
                        <a:rPr lang="en" b="1"/>
                        <a:t>People in charge of this task</a:t>
                      </a:r>
                      <a:endParaRPr b="1"/>
                    </a:p>
                  </a:txBody>
                  <a:tcPr marL="63500" marR="63500" marT="63500" marB="63500"/>
                </a:tc>
                <a:extLst>
                  <a:ext uri="{0D108BD9-81ED-4DB2-BD59-A6C34878D82A}">
                    <a16:rowId xmlns:a16="http://schemas.microsoft.com/office/drawing/2014/main" val="10000"/>
                  </a:ext>
                </a:extLst>
              </a:tr>
              <a:tr h="423600">
                <a:tc>
                  <a:txBody>
                    <a:bodyPr/>
                    <a:lstStyle/>
                    <a:p>
                      <a:pPr marL="0" lvl="0" indent="0" algn="l" rtl="0">
                        <a:lnSpc>
                          <a:spcPct val="115000"/>
                        </a:lnSpc>
                        <a:spcBef>
                          <a:spcPts val="0"/>
                        </a:spcBef>
                        <a:spcAft>
                          <a:spcPts val="0"/>
                        </a:spcAft>
                        <a:buNone/>
                      </a:pPr>
                      <a:r>
                        <a:rPr lang="en"/>
                        <a:t>Create models and forms</a:t>
                      </a:r>
                      <a:endParaRPr/>
                    </a:p>
                  </a:txBody>
                  <a:tcPr marL="63500" marR="63500" marT="63500" marB="63500"/>
                </a:tc>
                <a:tc>
                  <a:txBody>
                    <a:bodyPr/>
                    <a:lstStyle/>
                    <a:p>
                      <a:pPr marL="0" lvl="0" indent="0" algn="l" rtl="0">
                        <a:spcBef>
                          <a:spcPts val="0"/>
                        </a:spcBef>
                        <a:spcAft>
                          <a:spcPts val="0"/>
                        </a:spcAft>
                        <a:buNone/>
                      </a:pPr>
                      <a:r>
                        <a:rPr lang="en"/>
                        <a:t>All four members</a:t>
                      </a:r>
                      <a:endParaRPr/>
                    </a:p>
                  </a:txBody>
                  <a:tcPr marL="63500" marR="63500" marT="63500" marB="63500"/>
                </a:tc>
                <a:extLst>
                  <a:ext uri="{0D108BD9-81ED-4DB2-BD59-A6C34878D82A}">
                    <a16:rowId xmlns:a16="http://schemas.microsoft.com/office/drawing/2014/main" val="10001"/>
                  </a:ext>
                </a:extLst>
              </a:tr>
              <a:tr h="423600">
                <a:tc>
                  <a:txBody>
                    <a:bodyPr/>
                    <a:lstStyle/>
                    <a:p>
                      <a:pPr marL="0" lvl="0" indent="0" algn="l" rtl="0">
                        <a:lnSpc>
                          <a:spcPct val="115000"/>
                        </a:lnSpc>
                        <a:spcBef>
                          <a:spcPts val="0"/>
                        </a:spcBef>
                        <a:spcAft>
                          <a:spcPts val="0"/>
                        </a:spcAft>
                        <a:buNone/>
                      </a:pPr>
                      <a:r>
                        <a:rPr lang="en"/>
                        <a:t>Register and login function</a:t>
                      </a:r>
                      <a:endParaRPr/>
                    </a:p>
                  </a:txBody>
                  <a:tcPr marL="63500" marR="63500" marT="63500" marB="63500"/>
                </a:tc>
                <a:tc>
                  <a:txBody>
                    <a:bodyPr/>
                    <a:lstStyle/>
                    <a:p>
                      <a:pPr marL="0" lvl="0" indent="0" algn="l" rtl="0">
                        <a:spcBef>
                          <a:spcPts val="0"/>
                        </a:spcBef>
                        <a:spcAft>
                          <a:spcPts val="0"/>
                        </a:spcAft>
                        <a:buNone/>
                      </a:pPr>
                      <a:r>
                        <a:rPr lang="en"/>
                        <a:t>Yanyu Chen</a:t>
                      </a:r>
                      <a:endParaRPr/>
                    </a:p>
                  </a:txBody>
                  <a:tcPr marL="63500" marR="63500" marT="63500" marB="63500"/>
                </a:tc>
                <a:extLst>
                  <a:ext uri="{0D108BD9-81ED-4DB2-BD59-A6C34878D82A}">
                    <a16:rowId xmlns:a16="http://schemas.microsoft.com/office/drawing/2014/main" val="10002"/>
                  </a:ext>
                </a:extLst>
              </a:tr>
              <a:tr h="423600">
                <a:tc>
                  <a:txBody>
                    <a:bodyPr/>
                    <a:lstStyle/>
                    <a:p>
                      <a:pPr marL="0" lvl="0" indent="0" algn="l" rtl="0">
                        <a:lnSpc>
                          <a:spcPct val="115000"/>
                        </a:lnSpc>
                        <a:spcBef>
                          <a:spcPts val="0"/>
                        </a:spcBef>
                        <a:spcAft>
                          <a:spcPts val="0"/>
                        </a:spcAft>
                        <a:buNone/>
                      </a:pPr>
                      <a:r>
                        <a:rPr lang="en"/>
                        <a:t>UI - Home page and Menu page</a:t>
                      </a:r>
                      <a:endParaRPr/>
                    </a:p>
                  </a:txBody>
                  <a:tcPr marL="63500" marR="63500" marT="63500" marB="63500"/>
                </a:tc>
                <a:tc>
                  <a:txBody>
                    <a:bodyPr/>
                    <a:lstStyle/>
                    <a:p>
                      <a:pPr marL="0" lvl="0" indent="0" algn="l" rtl="0">
                        <a:spcBef>
                          <a:spcPts val="0"/>
                        </a:spcBef>
                        <a:spcAft>
                          <a:spcPts val="0"/>
                        </a:spcAft>
                        <a:buNone/>
                      </a:pPr>
                      <a:r>
                        <a:rPr lang="en"/>
                        <a:t>Yuxuan Wu and Xin Wang</a:t>
                      </a:r>
                      <a:endParaRPr/>
                    </a:p>
                  </a:txBody>
                  <a:tcPr marL="63500" marR="63500" marT="63500" marB="63500"/>
                </a:tc>
                <a:extLst>
                  <a:ext uri="{0D108BD9-81ED-4DB2-BD59-A6C34878D82A}">
                    <a16:rowId xmlns:a16="http://schemas.microsoft.com/office/drawing/2014/main" val="10003"/>
                  </a:ext>
                </a:extLst>
              </a:tr>
              <a:tr h="423600">
                <a:tc>
                  <a:txBody>
                    <a:bodyPr/>
                    <a:lstStyle/>
                    <a:p>
                      <a:pPr marL="0" lvl="0" indent="0" algn="l" rtl="0">
                        <a:lnSpc>
                          <a:spcPct val="115000"/>
                        </a:lnSpc>
                        <a:spcBef>
                          <a:spcPts val="0"/>
                        </a:spcBef>
                        <a:spcAft>
                          <a:spcPts val="0"/>
                        </a:spcAft>
                        <a:buNone/>
                      </a:pPr>
                      <a:r>
                        <a:rPr lang="en"/>
                        <a:t>UI - Reserve page and Dish page</a:t>
                      </a:r>
                      <a:endParaRPr/>
                    </a:p>
                  </a:txBody>
                  <a:tcPr marL="63500" marR="63500" marT="63500" marB="63500"/>
                </a:tc>
                <a:tc>
                  <a:txBody>
                    <a:bodyPr/>
                    <a:lstStyle/>
                    <a:p>
                      <a:pPr marL="0" lvl="0" indent="0" algn="l" rtl="0">
                        <a:spcBef>
                          <a:spcPts val="0"/>
                        </a:spcBef>
                        <a:spcAft>
                          <a:spcPts val="0"/>
                        </a:spcAft>
                        <a:buNone/>
                      </a:pPr>
                      <a:r>
                        <a:rPr lang="en"/>
                        <a:t>Yanyu Chen</a:t>
                      </a:r>
                      <a:endParaRPr/>
                    </a:p>
                  </a:txBody>
                  <a:tcPr marL="63500" marR="63500" marT="63500" marB="63500"/>
                </a:tc>
                <a:extLst>
                  <a:ext uri="{0D108BD9-81ED-4DB2-BD59-A6C34878D82A}">
                    <a16:rowId xmlns:a16="http://schemas.microsoft.com/office/drawing/2014/main" val="10004"/>
                  </a:ext>
                </a:extLst>
              </a:tr>
              <a:tr h="423600">
                <a:tc>
                  <a:txBody>
                    <a:bodyPr/>
                    <a:lstStyle/>
                    <a:p>
                      <a:pPr marL="0" lvl="0" indent="0" algn="l" rtl="0">
                        <a:lnSpc>
                          <a:spcPct val="115000"/>
                        </a:lnSpc>
                        <a:spcBef>
                          <a:spcPts val="0"/>
                        </a:spcBef>
                        <a:spcAft>
                          <a:spcPts val="0"/>
                        </a:spcAft>
                        <a:buNone/>
                      </a:pPr>
                      <a:r>
                        <a:rPr lang="en"/>
                        <a:t>UI - Option page and Summary page</a:t>
                      </a:r>
                      <a:endParaRPr/>
                    </a:p>
                  </a:txBody>
                  <a:tcPr marL="63500" marR="63500" marT="63500" marB="63500"/>
                </a:tc>
                <a:tc>
                  <a:txBody>
                    <a:bodyPr/>
                    <a:lstStyle/>
                    <a:p>
                      <a:pPr marL="0" lvl="0" indent="0" algn="l" rtl="0">
                        <a:spcBef>
                          <a:spcPts val="0"/>
                        </a:spcBef>
                        <a:spcAft>
                          <a:spcPts val="0"/>
                        </a:spcAft>
                        <a:buNone/>
                      </a:pPr>
                      <a:r>
                        <a:rPr lang="en"/>
                        <a:t>Kylie Hsieh</a:t>
                      </a:r>
                      <a:endParaRPr/>
                    </a:p>
                  </a:txBody>
                  <a:tcPr marL="63500" marR="63500" marT="63500" marB="63500"/>
                </a:tc>
                <a:extLst>
                  <a:ext uri="{0D108BD9-81ED-4DB2-BD59-A6C34878D82A}">
                    <a16:rowId xmlns:a16="http://schemas.microsoft.com/office/drawing/2014/main" val="10005"/>
                  </a:ext>
                </a:extLst>
              </a:tr>
            </a:tbl>
          </a:graphicData>
        </a:graphic>
      </p:graphicFrame>
      <p:sp>
        <p:nvSpPr>
          <p:cNvPr id="83" name="Google Shape;83;p17"/>
          <p:cNvSpPr txBox="1">
            <a:spLocks noGrp="1"/>
          </p:cNvSpPr>
          <p:nvPr>
            <p:ph type="title"/>
          </p:nvPr>
        </p:nvSpPr>
        <p:spPr>
          <a:xfrm>
            <a:off x="526075" y="45625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SzPct val="66000"/>
              <a:buNone/>
            </a:pPr>
            <a:r>
              <a:rPr lang="en" sz="1500" b="1" dirty="0">
                <a:solidFill>
                  <a:srgbClr val="FF0000"/>
                </a:solidFill>
              </a:rPr>
              <a:t>We achieved all the goals we set for this sprint 🥳 </a:t>
            </a:r>
            <a:endParaRPr sz="1500" b="1" dirty="0">
              <a:solidFill>
                <a:srgbClr val="FF0000"/>
              </a:solidFill>
            </a:endParaRPr>
          </a:p>
          <a:p>
            <a:pPr marL="0" lvl="0" indent="0" algn="ctr" rtl="0">
              <a:spcBef>
                <a:spcPts val="0"/>
              </a:spcBef>
              <a:spcAft>
                <a:spcPts val="0"/>
              </a:spcAft>
              <a:buSzPct val="66000"/>
              <a:buNone/>
            </a:pPr>
            <a:r>
              <a:rPr lang="en" sz="1500" b="1">
                <a:solidFill>
                  <a:srgbClr val="FF0000"/>
                </a:solidFill>
              </a:rPr>
              <a:t>(we forgot the Profile page when setting the goals)</a:t>
            </a:r>
            <a:endParaRPr sz="15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Let’s see a Demo</a:t>
            </a:r>
            <a:endParaRPr sz="2200"/>
          </a:p>
        </p:txBody>
      </p:sp>
      <p:sp>
        <p:nvSpPr>
          <p:cNvPr id="90" name="Google Shape;90;p18"/>
          <p:cNvSpPr txBox="1">
            <a:spLocks noGrp="1"/>
          </p:cNvSpPr>
          <p:nvPr>
            <p:ph type="title"/>
          </p:nvPr>
        </p:nvSpPr>
        <p:spPr>
          <a:xfrm>
            <a:off x="311700" y="2571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1820" b="1" u="sng">
                <a:solidFill>
                  <a:schemeClr val="hlink"/>
                </a:solidFill>
                <a:hlinkClick r:id="rId3"/>
              </a:rPr>
              <a:t>Yummy (local) Demo</a:t>
            </a:r>
            <a:r>
              <a:rPr lang="en" sz="1820" b="1"/>
              <a:t> </a:t>
            </a:r>
            <a:endParaRPr sz="182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200"/>
              <a:t>Problems we’ve encountered</a:t>
            </a:r>
            <a:endParaRPr sz="2200"/>
          </a:p>
        </p:txBody>
      </p:sp>
      <p:sp>
        <p:nvSpPr>
          <p:cNvPr id="97" name="Google Shape;97;p19"/>
          <p:cNvSpPr txBox="1">
            <a:spLocks noGrp="1"/>
          </p:cNvSpPr>
          <p:nvPr>
            <p:ph type="body" idx="1"/>
          </p:nvPr>
        </p:nvSpPr>
        <p:spPr>
          <a:xfrm>
            <a:off x="311700" y="1309925"/>
            <a:ext cx="88323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b="1" dirty="0">
                <a:solidFill>
                  <a:schemeClr val="dk1"/>
                </a:solidFill>
              </a:rPr>
              <a:t>How to store the quantity of a dish in an order</a:t>
            </a:r>
            <a:endParaRPr sz="1400" dirty="0">
              <a:solidFill>
                <a:schemeClr val="dk1"/>
              </a:solidFill>
            </a:endParaRPr>
          </a:p>
          <a:p>
            <a:pPr marL="457200" lvl="0" indent="0" algn="l" rtl="0">
              <a:spcBef>
                <a:spcPts val="1200"/>
              </a:spcBef>
              <a:spcAft>
                <a:spcPts val="0"/>
              </a:spcAft>
              <a:buNone/>
            </a:pPr>
            <a:r>
              <a:rPr lang="en" sz="1400" dirty="0">
                <a:solidFill>
                  <a:schemeClr val="dk1"/>
                </a:solidFill>
              </a:rPr>
              <a:t>We need to store both the name and quantity of a dish in an order. </a:t>
            </a:r>
            <a:endParaRPr sz="1400" dirty="0">
              <a:solidFill>
                <a:schemeClr val="dk1"/>
              </a:solidFill>
            </a:endParaRPr>
          </a:p>
          <a:p>
            <a:pPr marL="457200" lvl="0" indent="0" algn="l" rtl="0">
              <a:spcBef>
                <a:spcPts val="1200"/>
              </a:spcBef>
              <a:spcAft>
                <a:spcPts val="0"/>
              </a:spcAft>
              <a:buNone/>
            </a:pPr>
            <a:r>
              <a:rPr lang="en" sz="1400" dirty="0">
                <a:solidFill>
                  <a:schemeClr val="dk1"/>
                </a:solidFill>
                <a:highlight>
                  <a:srgbClr val="FF9900"/>
                </a:highlight>
              </a:rPr>
              <a:t>Solution</a:t>
            </a:r>
            <a:r>
              <a:rPr lang="en" sz="1400" dirty="0">
                <a:solidFill>
                  <a:schemeClr val="dk1"/>
                </a:solidFill>
                <a:highlight>
                  <a:srgbClr val="F8F9FA"/>
                </a:highlight>
              </a:rPr>
              <a:t>: </a:t>
            </a:r>
            <a:r>
              <a:rPr lang="en" sz="1400" dirty="0">
                <a:solidFill>
                  <a:schemeClr val="dk1"/>
                </a:solidFill>
              </a:rPr>
              <a:t>Created an Order model and FoodSet model. FoodSet instances store the dish and corresponding quantity for a specific order. Order instances have </a:t>
            </a:r>
            <a:r>
              <a:rPr lang="en" sz="1400" i="1" dirty="0">
                <a:solidFill>
                  <a:schemeClr val="dk1"/>
                </a:solidFill>
              </a:rPr>
              <a:t>ManyToMany</a:t>
            </a:r>
            <a:r>
              <a:rPr lang="en" sz="1400" dirty="0">
                <a:solidFill>
                  <a:schemeClr val="dk1"/>
                </a:solidFill>
              </a:rPr>
              <a:t> relationship with FoodSet instances.</a:t>
            </a:r>
            <a:endParaRPr sz="1400" dirty="0">
              <a:solidFill>
                <a:schemeClr val="dk1"/>
              </a:solidFill>
            </a:endParaRPr>
          </a:p>
          <a:p>
            <a:pPr marL="139700" lvl="0" indent="0" algn="l" rtl="0">
              <a:spcBef>
                <a:spcPts val="1200"/>
              </a:spcBef>
              <a:spcAft>
                <a:spcPts val="0"/>
              </a:spcAft>
              <a:buClr>
                <a:schemeClr val="dk1"/>
              </a:buClr>
              <a:buSzPts val="1400"/>
              <a:buNone/>
            </a:pPr>
            <a:r>
              <a:rPr lang="en" sz="1400" b="1" dirty="0">
                <a:solidFill>
                  <a:schemeClr val="dk1"/>
                </a:solidFill>
              </a:rPr>
              <a:t>2.   CSS conflicts and inconsistency</a:t>
            </a:r>
            <a:endParaRPr sz="1400" b="1" dirty="0">
              <a:solidFill>
                <a:schemeClr val="dk1"/>
              </a:solidFill>
            </a:endParaRPr>
          </a:p>
          <a:p>
            <a:pPr marL="457200" lvl="0" indent="0" algn="l" rtl="0">
              <a:spcBef>
                <a:spcPts val="1200"/>
              </a:spcBef>
              <a:spcAft>
                <a:spcPts val="0"/>
              </a:spcAft>
              <a:buNone/>
            </a:pPr>
            <a:r>
              <a:rPr lang="en" sz="1400" dirty="0">
                <a:solidFill>
                  <a:schemeClr val="dk1"/>
                </a:solidFill>
              </a:rPr>
              <a:t>Now we are using ONE css file for all html pages, which results in conflicts and inconsistency.</a:t>
            </a:r>
            <a:endParaRPr sz="1400" dirty="0">
              <a:solidFill>
                <a:schemeClr val="dk1"/>
              </a:solidFill>
            </a:endParaRPr>
          </a:p>
          <a:p>
            <a:pPr marL="0" lvl="0" indent="457200" algn="l" rtl="0">
              <a:spcBef>
                <a:spcPts val="1200"/>
              </a:spcBef>
              <a:spcAft>
                <a:spcPts val="0"/>
              </a:spcAft>
              <a:buNone/>
            </a:pPr>
            <a:r>
              <a:rPr lang="en" sz="1400" dirty="0">
                <a:solidFill>
                  <a:schemeClr val="dk1"/>
                </a:solidFill>
                <a:highlight>
                  <a:srgbClr val="FF9900"/>
                </a:highlight>
              </a:rPr>
              <a:t>Solution</a:t>
            </a:r>
            <a:r>
              <a:rPr lang="en" sz="1400" dirty="0">
                <a:solidFill>
                  <a:schemeClr val="dk1"/>
                </a:solidFill>
              </a:rPr>
              <a:t>: decouple the css file to achieve single responsibility design pattern and avoid conflicts</a:t>
            </a:r>
            <a:r>
              <a:rPr lang="en-US" sz="1400" dirty="0">
                <a:solidFill>
                  <a:schemeClr val="dk1"/>
                </a:solidFill>
              </a:rPr>
              <a:t>.</a:t>
            </a:r>
            <a:endParaRPr sz="1400" dirty="0">
              <a:solidFill>
                <a:schemeClr val="dk1"/>
              </a:solidFill>
            </a:endParaRPr>
          </a:p>
          <a:p>
            <a:pPr marL="0" lvl="0" indent="0" algn="l" rtl="0">
              <a:spcBef>
                <a:spcPts val="1200"/>
              </a:spcBef>
              <a:spcAft>
                <a:spcPts val="0"/>
              </a:spcAft>
              <a:buNone/>
            </a:pPr>
            <a:endParaRPr sz="1400" dirty="0">
              <a:solidFill>
                <a:schemeClr val="dk1"/>
              </a:solidFill>
            </a:endParaRPr>
          </a:p>
          <a:p>
            <a:pPr marL="0" lvl="0" indent="0" algn="l" rtl="0">
              <a:spcBef>
                <a:spcPts val="1200"/>
              </a:spcBef>
              <a:spcAft>
                <a:spcPts val="1200"/>
              </a:spcAft>
              <a:buNone/>
            </a:pPr>
            <a:endParaRPr sz="14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p:nvPr/>
        </p:nvSpPr>
        <p:spPr>
          <a:xfrm>
            <a:off x="0" y="301775"/>
            <a:ext cx="9144000" cy="7740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Goals for next sprint</a:t>
            </a:r>
            <a:endParaRPr sz="2200"/>
          </a:p>
        </p:txBody>
      </p:sp>
      <p:sp>
        <p:nvSpPr>
          <p:cNvPr id="104" name="Google Shape;104;p20"/>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chemeClr val="dk1"/>
              </a:buClr>
              <a:buSzPts val="1600"/>
              <a:buAutoNum type="arabicPeriod"/>
            </a:pPr>
            <a:r>
              <a:rPr lang="en" sz="1600" dirty="0">
                <a:solidFill>
                  <a:schemeClr val="dk1"/>
                </a:solidFill>
              </a:rPr>
              <a:t>Store dish information in database</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 sz="1600" dirty="0">
                <a:solidFill>
                  <a:schemeClr val="dk1"/>
                </a:solidFill>
              </a:rPr>
              <a:t>Implement the reservation function (bump up a message on the page instantly after successfully reserve, and save this record in the database)</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 sz="1600" dirty="0">
                <a:solidFill>
                  <a:schemeClr val="dk1"/>
                </a:solidFill>
              </a:rPr>
              <a:t>Make the plus sign (add to cart function) and the favorite button work</a:t>
            </a:r>
            <a:endParaRPr sz="1600" dirty="0">
              <a:solidFill>
                <a:schemeClr val="dk1"/>
              </a:solidFill>
            </a:endParaRPr>
          </a:p>
          <a:p>
            <a:pPr marL="457200" lvl="0" indent="-330200" algn="l" rtl="0">
              <a:lnSpc>
                <a:spcPct val="150000"/>
              </a:lnSpc>
              <a:spcBef>
                <a:spcPts val="0"/>
              </a:spcBef>
              <a:spcAft>
                <a:spcPts val="0"/>
              </a:spcAft>
              <a:buClr>
                <a:schemeClr val="dk1"/>
              </a:buClr>
              <a:buSzPts val="1600"/>
              <a:buAutoNum type="arabicPeriod"/>
            </a:pPr>
            <a:r>
              <a:rPr lang="en" sz="1600" dirty="0">
                <a:solidFill>
                  <a:schemeClr val="dk1"/>
                </a:solidFill>
              </a:rPr>
              <a:t>Add a detailed page for every dish using Django models</a:t>
            </a:r>
          </a:p>
          <a:p>
            <a:pPr marL="457200" lvl="0" indent="-330200" algn="l" rtl="0">
              <a:lnSpc>
                <a:spcPct val="150000"/>
              </a:lnSpc>
              <a:spcBef>
                <a:spcPts val="0"/>
              </a:spcBef>
              <a:spcAft>
                <a:spcPts val="0"/>
              </a:spcAft>
              <a:buClr>
                <a:schemeClr val="dk1"/>
              </a:buClr>
              <a:buSzPts val="1600"/>
              <a:buAutoNum type="arabicPeriod"/>
            </a:pPr>
            <a:r>
              <a:rPr lang="en" sz="1600" dirty="0">
                <a:solidFill>
                  <a:schemeClr val="dk1"/>
                </a:solidFill>
              </a:rPr>
              <a:t>B</a:t>
            </a:r>
            <a:r>
              <a:rPr lang="en-US" altLang="zh-CN" sz="1600" dirty="0" err="1">
                <a:solidFill>
                  <a:schemeClr val="dk1"/>
                </a:solidFill>
              </a:rPr>
              <a:t>eautify</a:t>
            </a:r>
            <a:r>
              <a:rPr lang="en-US" altLang="zh-CN" sz="1600" dirty="0">
                <a:solidFill>
                  <a:schemeClr val="dk1"/>
                </a:solidFill>
              </a:rPr>
              <a:t> UI pages</a:t>
            </a:r>
            <a:endParaRPr sz="1600" dirty="0">
              <a:solidFill>
                <a:schemeClr val="dk1"/>
              </a:solidFill>
            </a:endParaRPr>
          </a:p>
          <a:p>
            <a:pPr marL="457200" lvl="0" indent="0" algn="l" rtl="0">
              <a:lnSpc>
                <a:spcPct val="150000"/>
              </a:lnSpc>
              <a:spcBef>
                <a:spcPts val="1200"/>
              </a:spcBef>
              <a:spcAft>
                <a:spcPts val="1200"/>
              </a:spcAft>
              <a:buNone/>
            </a:pPr>
            <a:endParaRPr sz="16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p:nvPr/>
        </p:nvSpPr>
        <p:spPr>
          <a:xfrm>
            <a:off x="0" y="1735000"/>
            <a:ext cx="9144000" cy="13671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FF9900"/>
              </a:highlight>
            </a:endParaRPr>
          </a:p>
        </p:txBody>
      </p:sp>
      <p:sp>
        <p:nvSpPr>
          <p:cNvPr id="110" name="Google Shape;110;p21"/>
          <p:cNvSpPr txBox="1">
            <a:spLocks noGrp="1"/>
          </p:cNvSpPr>
          <p:nvPr>
            <p:ph type="ctrTitle"/>
          </p:nvPr>
        </p:nvSpPr>
        <p:spPr>
          <a:xfrm>
            <a:off x="88633" y="8318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900"/>
              <a:t>Thank You!</a:t>
            </a:r>
            <a:endParaRPr sz="2022"/>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361</Words>
  <Application>Microsoft Office PowerPoint</Application>
  <PresentationFormat>全屏显示(16:9)</PresentationFormat>
  <Paragraphs>46</Paragraphs>
  <Slides>8</Slides>
  <Notes>8</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8</vt:i4>
      </vt:variant>
    </vt:vector>
  </HeadingPairs>
  <TitlesOfParts>
    <vt:vector size="10" baseType="lpstr">
      <vt:lpstr>Arial</vt:lpstr>
      <vt:lpstr>Simple Light</vt:lpstr>
      <vt:lpstr>Yummy A Restaurant Online Reservation and Order System</vt:lpstr>
      <vt:lpstr>Project Introduction</vt:lpstr>
      <vt:lpstr>Original goals for 1st sprint</vt:lpstr>
      <vt:lpstr>What we have completed before this sprint</vt:lpstr>
      <vt:lpstr>Let’s see a Demo</vt:lpstr>
      <vt:lpstr>Problems we’ve encountered</vt:lpstr>
      <vt:lpstr>Goals for next sprint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Yummy A Restaurant Online Reservation and Order System</dc:title>
  <cp:lastModifiedBy>Sylvia Wang</cp:lastModifiedBy>
  <cp:revision>12</cp:revision>
  <dcterms:modified xsi:type="dcterms:W3CDTF">2023-03-22T20:33:08Z</dcterms:modified>
</cp:coreProperties>
</file>