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2"/>
  </p:notesMasterIdLst>
  <p:handoutMasterIdLst>
    <p:handoutMasterId r:id="rId13"/>
  </p:handoutMasterIdLst>
  <p:sldIdLst>
    <p:sldId id="385" r:id="rId2"/>
    <p:sldId id="387" r:id="rId3"/>
    <p:sldId id="449" r:id="rId4"/>
    <p:sldId id="386" r:id="rId5"/>
    <p:sldId id="444" r:id="rId6"/>
    <p:sldId id="389" r:id="rId7"/>
    <p:sldId id="445" r:id="rId8"/>
    <p:sldId id="446" r:id="rId9"/>
    <p:sldId id="447" r:id="rId10"/>
    <p:sldId id="44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86283" autoAdjust="0"/>
  </p:normalViewPr>
  <p:slideViewPr>
    <p:cSldViewPr>
      <p:cViewPr>
        <p:scale>
          <a:sx n="156" d="100"/>
          <a:sy n="156" d="100"/>
        </p:scale>
        <p:origin x="57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A1105-4CB5-49CE-A3B9-C38D57739BA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79DC-7F67-42A8-AE74-EA85EA8BF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4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2T01:05:5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590-7430-40EC-A08B-10284E1AC6B4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E9C4-E4E2-44F2-A3F2-6BBE71349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9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this disease has become the no 1 cause of death globally, accounting for 31% of all death worldwide. In this dataset, I got 11 features from nearly 300 traced patients and I would like to identify the most associated factors with the death event and create a machine learning model for early detection.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7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failure is the no 1 cause of death globally, accounting for 31% of all death worldwide. In this dataset, I got 11 features from nearly 300 traced patients and I would like to identify the most associated factors with the death event and create a machine learning model for early detection.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2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E9C4-E4E2-44F2-A3F2-6BBE71349B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23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0731B-2330-E049-8890-FCF894B9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2B774-28CF-424E-A2D8-939C0772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91789-DEC9-9942-A3A8-4282C9E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C9BC-DA5F-D945-BE2A-4750DB8F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2B51-7C59-F34F-84A3-E6B7B8C5CF58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7F4-DF79-B94C-9D40-34372D84942E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7AEA-B050-2E43-A233-4D536035F5B9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FF5D3-0DD4-9F48-9BD3-75016CA1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DC7AF-160D-434C-A06C-1257093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629A-6069-BF45-AD93-D47D855A1A70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82461-250C-8E43-B4E7-A0AA9FF7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B20A70-6120-E54C-99E8-742DE004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8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C91-C7E7-6843-A7BB-201FA7857017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INT303 – Big Data Analysis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0D629A-6069-BF45-AD93-D47D855A1A70}" type="datetime1">
              <a:rPr lang="en-US" altLang="zh-CN" smtClean="0"/>
              <a:t>1/1/21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10DC52-F5A2-44BE-9016-764A6C90F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0" r:id="rId2"/>
    <p:sldLayoutId id="2147483937" r:id="rId3"/>
    <p:sldLayoutId id="2147483944" r:id="rId4"/>
    <p:sldLayoutId id="2147483949" r:id="rId5"/>
    <p:sldLayoutId id="2147483950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b="1" dirty="0">
                <a:latin typeface="Antique Olive" panose="020B0603020204030204" pitchFamily="34" charset="0"/>
                <a:cs typeface="Calibri" panose="020F0502020204030204" pitchFamily="34" charset="0"/>
              </a:rPr>
              <a:t>Heart failure detection </a:t>
            </a:r>
            <a:endParaRPr lang="zh-CN" altLang="en-US" sz="40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CBF24-A4CC-A74F-84C2-2D10B739C741}"/>
              </a:ext>
            </a:extLst>
          </p:cNvPr>
          <p:cNvSpPr txBox="1"/>
          <p:nvPr/>
        </p:nvSpPr>
        <p:spPr>
          <a:xfrm>
            <a:off x="1259632" y="257175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cs typeface="Calibri" panose="020F0502020204030204" pitchFamily="34" charset="0"/>
              </a:rPr>
              <a:t> Association analysis &amp; </a:t>
            </a:r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ea typeface="+mj-ea"/>
                <a:cs typeface="Calibri" panose="020F0502020204030204" pitchFamily="34" charset="0"/>
              </a:rPr>
              <a:t>SVM based machine learning model  </a:t>
            </a:r>
            <a:endParaRPr lang="zh-CN" altLang="en-US" sz="2400" spc="-100" dirty="0">
              <a:solidFill>
                <a:schemeClr val="tx2"/>
              </a:solidFill>
              <a:latin typeface="Antique Olive" panose="020B0603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06162-0A4E-6B49-8063-656EFB804019}"/>
              </a:ext>
            </a:extLst>
          </p:cNvPr>
          <p:cNvSpPr txBox="1"/>
          <p:nvPr/>
        </p:nvSpPr>
        <p:spPr>
          <a:xfrm>
            <a:off x="6466114" y="6123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64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9D0E-9A80-9144-BFBB-04EB8E7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 &amp; PR-curve </a:t>
            </a:r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0CD8-D070-C840-BF31-AA28F9DE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EF79-67B9-5D4E-9CBE-59CC8FE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BDBFB3-D430-2D45-9D43-E12121C69C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CEA1EF0-4C3B-2E48-98F9-958A2A1C8C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44175"/>
            <a:ext cx="4038600" cy="27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1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5C8A-5BBF-F14F-A6B2-C2E63752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PCA dimension reduction</a:t>
            </a:r>
            <a:endParaRPr kumimoji="1" lang="zh-CN" altLang="en-US" dirty="0"/>
          </a:p>
        </p:txBody>
      </p:sp>
      <p:pic>
        <p:nvPicPr>
          <p:cNvPr id="2050" name="Picture 2" descr="图表, 散点图&#10;&#10;描述已自动生成">
            <a:extLst>
              <a:ext uri="{FF2B5EF4-FFF2-40B4-BE49-F238E27FC236}">
                <a16:creationId xmlns:a16="http://schemas.microsoft.com/office/drawing/2014/main" id="{04DD5B3E-2EF2-9D49-93B5-B42E6040E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1792" y="594060"/>
            <a:ext cx="4335016" cy="41833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539E903A-C686-4137-BFCC-11600F89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1597915"/>
            <a:ext cx="2273369" cy="3182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Scattered, Chaos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selection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/ RBF SVM could not determine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linear SVM for convenience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FA0C8-22A6-6844-8B7D-8F7FBF26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INT303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0691C9-592E-5447-BBFD-99F5E4B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9421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sz="4000" dirty="0"/>
              <a:t>Association analysis</a:t>
            </a:r>
            <a:endParaRPr lang="zh-CN" altLang="en-US" sz="4000" dirty="0">
              <a:latin typeface="Antique Olive" panose="020B0603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CBF24-A4CC-A74F-84C2-2D10B739C741}"/>
              </a:ext>
            </a:extLst>
          </p:cNvPr>
          <p:cNvSpPr txBox="1"/>
          <p:nvPr/>
        </p:nvSpPr>
        <p:spPr>
          <a:xfrm>
            <a:off x="2051720" y="257175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00" dirty="0">
                <a:solidFill>
                  <a:schemeClr val="tx2"/>
                </a:solidFill>
                <a:latin typeface="Antique Olive" panose="020B0603020204030204" pitchFamily="34" charset="0"/>
                <a:cs typeface="Calibri" panose="020F0502020204030204" pitchFamily="34" charset="0"/>
              </a:rPr>
              <a:t>Correlation matrix &amp; feature contribution plot </a:t>
            </a:r>
            <a:endParaRPr lang="zh-CN" altLang="en-US" sz="2400" spc="-100" dirty="0">
              <a:solidFill>
                <a:schemeClr val="tx2"/>
              </a:solidFill>
              <a:latin typeface="Antique Olive" panose="020B0603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333B-EEC8-8B43-ADF7-BA92AEF9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Correlation matrix</a:t>
            </a:r>
            <a:endParaRPr kumimoji="1" lang="zh-CN" altLang="en-US" dirty="0"/>
          </a:p>
        </p:txBody>
      </p:sp>
      <p:pic>
        <p:nvPicPr>
          <p:cNvPr id="1026" name="Picture 2" descr="图表&#10;&#10;描述已自动生成">
            <a:extLst>
              <a:ext uri="{FF2B5EF4-FFF2-40B4-BE49-F238E27FC236}">
                <a16:creationId xmlns:a16="http://schemas.microsoft.com/office/drawing/2014/main" id="{2B9BCB91-9F84-3D4F-8E09-645B46CAFC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23" y="1255014"/>
            <a:ext cx="3467953" cy="35387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3F797AF-DB17-45FC-B448-43A1EAB2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>
            <a:normAutofit/>
          </a:bodyPr>
          <a:lstStyle/>
          <a:p>
            <a:r>
              <a:rPr lang="en-US" sz="2400" dirty="0"/>
              <a:t>Filter out feature has absolute </a:t>
            </a:r>
            <a:r>
              <a:rPr lang="en" altLang="zh-CN" sz="2400" dirty="0"/>
              <a:t>correlation coefficient &gt; 0.1 with death event</a:t>
            </a:r>
          </a:p>
          <a:p>
            <a:endParaRPr 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1D6A4-2D65-FE4F-86C4-DB10312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 dirty="0"/>
              <a:t>INT305 – Machine learning</a:t>
            </a:r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8938-260E-F645-AD5A-4DDD449C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CN" alt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7A32FD-DCED-5E47-9D7B-DE81DCB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31790"/>
            <a:ext cx="4089728" cy="12525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D31609-386E-AB4F-BF80-1D5DF41266E9}"/>
              </a:ext>
            </a:extLst>
          </p:cNvPr>
          <p:cNvSpPr/>
          <p:nvPr/>
        </p:nvSpPr>
        <p:spPr>
          <a:xfrm>
            <a:off x="1403648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21E42-FC92-EA45-A638-C80FD9EF72ED}"/>
              </a:ext>
            </a:extLst>
          </p:cNvPr>
          <p:cNvSpPr/>
          <p:nvPr/>
        </p:nvSpPr>
        <p:spPr>
          <a:xfrm>
            <a:off x="2771800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3B693C-A5BA-E346-81CD-54F46F99840C}"/>
              </a:ext>
            </a:extLst>
          </p:cNvPr>
          <p:cNvSpPr/>
          <p:nvPr/>
        </p:nvSpPr>
        <p:spPr>
          <a:xfrm>
            <a:off x="2195736" y="3939902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FA5238-583D-984F-BDE5-4314AA4E44F1}"/>
              </a:ext>
            </a:extLst>
          </p:cNvPr>
          <p:cNvSpPr/>
          <p:nvPr/>
        </p:nvSpPr>
        <p:spPr>
          <a:xfrm>
            <a:off x="2987824" y="3950158"/>
            <a:ext cx="144016" cy="85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63698-7B25-1743-B2FA-3684F7DB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Linear SVM model feature contribution plot</a:t>
            </a:r>
            <a:endParaRPr kumimoji="1" lang="zh-CN" altLang="en-US" sz="32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4DE7ED-5F98-3340-AC77-969CBFDA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INT305 Machine Learning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18146-163E-FD45-BEE6-F943DC0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z="1200" smtClean="0"/>
              <a:t>5</a:t>
            </a:fld>
            <a:endParaRPr lang="zh-CN" altLang="en-US" sz="1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D64111-54EB-0F4B-8D74-9A131E2A1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0" y="1200150"/>
            <a:ext cx="762663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DA4340B-9DFF-4146-AF97-F3E0098349B6}"/>
              </a:ext>
            </a:extLst>
          </p:cNvPr>
          <p:cNvCxnSpPr>
            <a:cxnSpLocks/>
          </p:cNvCxnSpPr>
          <p:nvPr/>
        </p:nvCxnSpPr>
        <p:spPr>
          <a:xfrm flipH="1">
            <a:off x="1043608" y="2139702"/>
            <a:ext cx="532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4409ADB-2A90-154E-9347-7279AFC61C40}"/>
              </a:ext>
            </a:extLst>
          </p:cNvPr>
          <p:cNvCxnSpPr>
            <a:cxnSpLocks/>
          </p:cNvCxnSpPr>
          <p:nvPr/>
        </p:nvCxnSpPr>
        <p:spPr>
          <a:xfrm flipH="1">
            <a:off x="1043608" y="3003798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E2C319E-01DD-A145-85A3-73911C3BD92F}"/>
              </a:ext>
            </a:extLst>
          </p:cNvPr>
          <p:cNvSpPr/>
          <p:nvPr/>
        </p:nvSpPr>
        <p:spPr>
          <a:xfrm>
            <a:off x="6228184" y="1275605"/>
            <a:ext cx="2088232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245695-4A6F-924E-A70A-979B144400E2}"/>
              </a:ext>
            </a:extLst>
          </p:cNvPr>
          <p:cNvSpPr/>
          <p:nvPr/>
        </p:nvSpPr>
        <p:spPr>
          <a:xfrm>
            <a:off x="1223628" y="2283718"/>
            <a:ext cx="792088" cy="172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61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C283D-3ED0-714E-A56A-0E26CAF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Comparison of selected performance</a:t>
            </a:r>
            <a:endParaRPr kumimoji="1" lang="zh-CN" altLang="en-US" dirty="0"/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9E5B2F0-8B58-754F-9EF0-E36DDAB7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08151"/>
            <a:ext cx="8229600" cy="3641598"/>
          </a:xfrm>
          <a:prstGeom prst="rect">
            <a:avLst/>
          </a:prstGeom>
          <a:noFill/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C4BF3-EAEE-1A4D-B1CF-8A5366FE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100"/>
              <a:t>INT305 Machine learning</a:t>
            </a:r>
            <a:endParaRPr lang="zh-CN" altLang="en-US" sz="11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C0A6-3027-CB49-BC59-A9ED097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10DC52-F5A2-44BE-9016-764A6C90F141}" type="slidenum">
              <a:rPr lang="zh-CN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zh-CN" altLang="en-US" sz="11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CFD6B-E667-0149-83AC-31F6C3CD9FB1}"/>
              </a:ext>
            </a:extLst>
          </p:cNvPr>
          <p:cNvSpPr/>
          <p:nvPr/>
        </p:nvSpPr>
        <p:spPr>
          <a:xfrm>
            <a:off x="3275856" y="4011911"/>
            <a:ext cx="2808312" cy="397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AA1F8-3D59-E741-9A98-EDD97D98243E}"/>
                  </a:ext>
                </a:extLst>
              </p14:cNvPr>
              <p14:cNvContentPartPr/>
              <p14:nvPr/>
            </p14:nvContentPartPr>
            <p14:xfrm>
              <a:off x="2976950" y="457848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AA1F8-3D59-E741-9A98-EDD97D982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8310" y="45698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9AFB470-4C6F-4348-813C-1F25D8FC6D9A}"/>
              </a:ext>
            </a:extLst>
          </p:cNvPr>
          <p:cNvSpPr/>
          <p:nvPr/>
        </p:nvSpPr>
        <p:spPr>
          <a:xfrm>
            <a:off x="2123728" y="4515945"/>
            <a:ext cx="3888432" cy="22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4845-4A73-C84E-9F75-0A2117C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Normalization &amp; </a:t>
            </a:r>
            <a:r>
              <a:rPr kumimoji="1" lang="en" altLang="zh-CN" sz="3200" dirty="0"/>
              <a:t>M</a:t>
            </a:r>
            <a:r>
              <a:rPr lang="en" altLang="zh-CN" sz="3200" dirty="0"/>
              <a:t>odel validation techniques</a:t>
            </a:r>
            <a:endParaRPr kumimoji="1" lang="zh-CN" altLang="en-US" sz="3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240EEF7-D41E-B548-8C43-F34E37E73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55014"/>
            <a:ext cx="4038600" cy="1368872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A605E60-03A3-B645-8AD7-8169DBAEF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7632" y="2959959"/>
            <a:ext cx="4038600" cy="753653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83424-163B-7A4F-AA61-CE4D4CD4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09CCC-B4E9-4941-8DB4-0C09A0F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2C28A-A272-6649-9450-784D3970C97C}"/>
              </a:ext>
            </a:extLst>
          </p:cNvPr>
          <p:cNvSpPr/>
          <p:nvPr/>
        </p:nvSpPr>
        <p:spPr>
          <a:xfrm>
            <a:off x="397632" y="1635646"/>
            <a:ext cx="4038600" cy="50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EDF69F-A23A-5C40-8B2C-677ED25BBC2A}"/>
              </a:ext>
            </a:extLst>
          </p:cNvPr>
          <p:cNvSpPr txBox="1"/>
          <p:nvPr/>
        </p:nvSpPr>
        <p:spPr>
          <a:xfrm>
            <a:off x="4728456" y="1275606"/>
            <a:ext cx="4164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StandardScalar</a:t>
            </a:r>
            <a:r>
              <a:rPr kumimoji="1" lang="en-US" altLang="zh-CN" dirty="0"/>
              <a:t> as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 significant difference in model validation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Choose ten-fold cross validation due to the computational efficiency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3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9979-6E7F-8A47-91CC-A96154F9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Grid search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9B79D-2820-0F47-B04C-88FB35E9E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Hyperparameters: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Linear </a:t>
            </a:r>
          </a:p>
          <a:p>
            <a:r>
              <a:rPr kumimoji="1" lang="en-US" altLang="zh-CN" sz="2400" dirty="0"/>
              <a:t>C: [0.01,0.1,1,10,100]</a:t>
            </a:r>
          </a:p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RBF</a:t>
            </a:r>
          </a:p>
          <a:p>
            <a:r>
              <a:rPr kumimoji="1" lang="en" altLang="zh-CN" sz="2400" dirty="0"/>
              <a:t>C: [0.01,0.1,1,10,100]               gamma:[0.01,0.1,1,10,100]</a:t>
            </a:r>
            <a:endParaRPr kumimoji="1" lang="zh-CN" altLang="en-US" sz="2400" dirty="0"/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AE5A4-42AC-E443-87AC-035481F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2EE79-2183-094A-8E85-B25B979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8F7FEB0-AC7C-4044-B986-AB8D797F04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Results:</a:t>
            </a:r>
          </a:p>
          <a:p>
            <a:pPr marL="0" indent="0">
              <a:buNone/>
            </a:pPr>
            <a:endParaRPr lang="en" altLang="zh-CN" sz="2400" dirty="0"/>
          </a:p>
          <a:p>
            <a:r>
              <a:rPr lang="en" altLang="zh-CN" sz="2400" dirty="0"/>
              <a:t>Best cross validation accuracy: 0.75 </a:t>
            </a:r>
          </a:p>
          <a:p>
            <a:r>
              <a:rPr lang="en" altLang="zh-CN" sz="2400" dirty="0"/>
              <a:t>Test set score: 0.87 </a:t>
            </a:r>
          </a:p>
          <a:p>
            <a:r>
              <a:rPr lang="en" altLang="zh-CN" sz="2400" dirty="0"/>
              <a:t>Best parameters: {'gamma': 0.1, 'C': 1, 'kernel': '</a:t>
            </a:r>
            <a:r>
              <a:rPr lang="en" altLang="zh-CN" sz="2400" dirty="0" err="1"/>
              <a:t>rbf</a:t>
            </a:r>
            <a:r>
              <a:rPr lang="en" altLang="zh-CN" sz="2400" dirty="0"/>
              <a:t>'}</a:t>
            </a:r>
            <a:endParaRPr lang="zh-CN" altLang="en-US" sz="2400" dirty="0"/>
          </a:p>
        </p:txBody>
      </p: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66ECC5BF-07F7-FC45-B45D-01CC7E4A5F54}"/>
              </a:ext>
            </a:extLst>
          </p:cNvPr>
          <p:cNvCxnSpPr>
            <a:cxnSpLocks/>
          </p:cNvCxnSpPr>
          <p:nvPr/>
        </p:nvCxnSpPr>
        <p:spPr>
          <a:xfrm>
            <a:off x="4499992" y="1093098"/>
            <a:ext cx="0" cy="356688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7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531E-027A-564C-BAFB-8B1D8AE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 </a:t>
            </a:r>
            <a:r>
              <a:rPr kumimoji="1" lang="en-US" altLang="zh-CN"/>
              <a:t>selected model </a:t>
            </a:r>
            <a:r>
              <a:rPr kumimoji="1" lang="en-US" altLang="zh-CN" dirty="0"/>
              <a:t>performance 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1B0D4B-55C2-9F4B-BDB1-14CFABB93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6016" y="1635646"/>
            <a:ext cx="4038600" cy="1247757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9EAF-835D-2143-84CB-46BAED92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INT305 Machine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0CA1F-4418-3F45-A894-872569C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DC52-F5A2-44BE-9016-764A6C90F14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73A92A-5CAB-524B-898C-D93DD47AC7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2470"/>
            <a:ext cx="4038600" cy="34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89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300</Words>
  <Application>Microsoft Macintosh PowerPoint</Application>
  <PresentationFormat>全屏显示(16:9)</PresentationFormat>
  <Paragraphs>56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Antique Olive</vt:lpstr>
      <vt:lpstr>Arial</vt:lpstr>
      <vt:lpstr>Calibri</vt:lpstr>
      <vt:lpstr>透明</vt:lpstr>
      <vt:lpstr>Heart failure detection </vt:lpstr>
      <vt:lpstr>PCA dimension reduction</vt:lpstr>
      <vt:lpstr>Association analysis</vt:lpstr>
      <vt:lpstr>Correlation matrix</vt:lpstr>
      <vt:lpstr>Linear SVM model feature contribution plot</vt:lpstr>
      <vt:lpstr>Comparison of selected performance</vt:lpstr>
      <vt:lpstr>Normalization &amp; Model validation techniques</vt:lpstr>
      <vt:lpstr>Grid search </vt:lpstr>
      <vt:lpstr>Final selected model performance </vt:lpstr>
      <vt:lpstr>ROC &amp; PR-curve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detection </dc:title>
  <dc:creator>45275</dc:creator>
  <cp:lastModifiedBy>45275</cp:lastModifiedBy>
  <cp:revision>17</cp:revision>
  <dcterms:created xsi:type="dcterms:W3CDTF">2020-12-22T12:50:59Z</dcterms:created>
  <dcterms:modified xsi:type="dcterms:W3CDTF">2021-01-02T05:34:37Z</dcterms:modified>
</cp:coreProperties>
</file>