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4" r:id="rId10"/>
    <p:sldId id="265" r:id="rId11"/>
    <p:sldId id="277" r:id="rId12"/>
    <p:sldId id="266" r:id="rId13"/>
    <p:sldId id="280" r:id="rId14"/>
    <p:sldId id="275" r:id="rId15"/>
    <p:sldId id="279" r:id="rId16"/>
    <p:sldId id="276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CkiwszcfKEFvxba1X9n2smiB9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2C3"/>
    <a:srgbClr val="427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EDBB55-25E8-4701-9ABB-397663951834}">
  <a:tblStyle styleId="{57EDBB55-25E8-4701-9ABB-3976639518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8"/>
    <p:restoredTop sz="77211"/>
  </p:normalViewPr>
  <p:slideViewPr>
    <p:cSldViewPr snapToGrid="0">
      <p:cViewPr varScale="1">
        <p:scale>
          <a:sx n="97" d="100"/>
          <a:sy n="97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5050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4381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0244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1667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5355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altLang="zh-TW" dirty="0"/>
          </a:p>
        </p:txBody>
      </p:sp>
      <p:sp>
        <p:nvSpPr>
          <p:cNvPr id="203" name="Google Shape;20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altLang="zh-TW" dirty="0"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826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  <a:defRPr sz="4400" b="1" i="1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9"/>
          <p:cNvPicPr preferRelativeResize="0"/>
          <p:nvPr/>
        </p:nvPicPr>
        <p:blipFill rotWithShape="1">
          <a:blip r:embed="rId13">
            <a:alphaModFix/>
          </a:blip>
          <a:srcRect t="21093" r="27347"/>
          <a:stretch/>
        </p:blipFill>
        <p:spPr>
          <a:xfrm>
            <a:off x="9829801" y="-37947"/>
            <a:ext cx="2362199" cy="256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9"/>
          <p:cNvSpPr/>
          <p:nvPr/>
        </p:nvSpPr>
        <p:spPr>
          <a:xfrm>
            <a:off x="10840212" y="5926256"/>
            <a:ext cx="1351788" cy="926591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-2059" y="6235392"/>
            <a:ext cx="1351789" cy="62260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thebhhuang@gmail.com?subject=[ML%20AS2]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2184982" y="1644089"/>
            <a:ext cx="7822032" cy="682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100000"/>
              </a:lnSpc>
              <a:buClr>
                <a:srgbClr val="538CD5"/>
              </a:buClr>
              <a:buSzPts val="6000"/>
              <a:buFont typeface="Calibri"/>
              <a:buNone/>
            </a:pPr>
            <a:r>
              <a:rPr lang="en-US" sz="4400" i="0" dirty="0"/>
              <a:t>Assignment 2</a:t>
            </a:r>
            <a:endParaRPr sz="4400" i="0" dirty="0"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1523999" y="4494824"/>
            <a:ext cx="9144000" cy="1055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Bao-</a:t>
            </a:r>
            <a:r>
              <a:rPr lang="en-US" dirty="0" err="1"/>
              <a:t>Hsuan</a:t>
            </a:r>
            <a:r>
              <a:rPr lang="en-US" dirty="0"/>
              <a:t> Huang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Po-</a:t>
            </a:r>
            <a:r>
              <a:rPr lang="en-US" dirty="0" err="1"/>
              <a:t>Chih</a:t>
            </a:r>
            <a:r>
              <a:rPr lang="en-US" dirty="0"/>
              <a:t> </a:t>
            </a:r>
            <a:r>
              <a:rPr lang="en-US" dirty="0" err="1"/>
              <a:t>Kuo</a:t>
            </a:r>
            <a:endParaRPr dirty="0"/>
          </a:p>
        </p:txBody>
      </p:sp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5E967A7F-2216-4F58-9B7C-E9B5E55029B4}"/>
              </a:ext>
            </a:extLst>
          </p:cNvPr>
          <p:cNvSpPr txBox="1">
            <a:spLocks/>
          </p:cNvSpPr>
          <p:nvPr/>
        </p:nvSpPr>
        <p:spPr>
          <a:xfrm>
            <a:off x="2030434" y="2106202"/>
            <a:ext cx="8131128" cy="180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  <a:defRPr sz="6000" b="1" i="1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dirty="0"/>
              <a:t>Diabetes Prediction using Decision Tree and Random Forest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Template</a:t>
            </a:r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body" idx="1"/>
          </p:nvPr>
        </p:nvSpPr>
        <p:spPr>
          <a:xfrm>
            <a:off x="704385" y="1690688"/>
            <a:ext cx="51663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You must use the given file </a:t>
            </a:r>
            <a:r>
              <a:rPr lang="en-US" sz="2600" b="1" dirty="0"/>
              <a:t>hw2.ipynb </a:t>
            </a:r>
            <a:r>
              <a:rPr lang="en-US" sz="2600" dirty="0"/>
              <a:t>to build the model</a:t>
            </a:r>
            <a:endParaRPr sz="2600"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Except for the imported packages in the template, you </a:t>
            </a:r>
            <a:r>
              <a:rPr lang="en-US" sz="2600" b="1" dirty="0"/>
              <a:t>cannot</a:t>
            </a:r>
            <a:r>
              <a:rPr lang="en-US" sz="2600" dirty="0"/>
              <a:t> use any other packages</a:t>
            </a:r>
            <a:endParaRPr sz="26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EA1298E-DC31-F429-3E4B-269F0188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713" y="1346175"/>
            <a:ext cx="6121637" cy="4165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F7288B2-5AFE-4D21-2550-151838962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59" y="3965195"/>
            <a:ext cx="9449182" cy="1751235"/>
          </a:xfrm>
          <a:prstGeom prst="rect">
            <a:avLst/>
          </a:prstGeom>
        </p:spPr>
      </p:pic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Basic Input File Format</a:t>
            </a:r>
            <a:endParaRPr dirty="0"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838200" y="1712697"/>
            <a:ext cx="8504583" cy="199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Named “</a:t>
            </a:r>
            <a:r>
              <a:rPr lang="en-US" sz="2400" b="1" dirty="0"/>
              <a:t>hw2_input_basic.csv</a:t>
            </a:r>
            <a:r>
              <a:rPr lang="en-US" sz="2400" dirty="0"/>
              <a:t>” </a:t>
            </a:r>
          </a:p>
          <a:p>
            <a:pPr marL="685800" lvl="1" indent="-228600">
              <a:lnSpc>
                <a:spcPct val="114000"/>
              </a:lnSpc>
              <a:spcBef>
                <a:spcPts val="0"/>
              </a:spcBef>
              <a:buSzPct val="100000"/>
            </a:pPr>
            <a:r>
              <a:rPr lang="en-US" dirty="0"/>
              <a:t>30 instances in total</a:t>
            </a:r>
          </a:p>
          <a:p>
            <a:pPr marL="685800" lvl="1" indent="-228600">
              <a:lnSpc>
                <a:spcPct val="114000"/>
              </a:lnSpc>
              <a:spcBef>
                <a:spcPts val="0"/>
              </a:spcBef>
              <a:buSzPct val="100000"/>
            </a:pPr>
            <a:r>
              <a:rPr lang="en-US" dirty="0"/>
              <a:t>Each instance has 9 features and 1 class label</a:t>
            </a:r>
            <a:endParaRPr dirty="0"/>
          </a:p>
        </p:txBody>
      </p:sp>
      <p:sp>
        <p:nvSpPr>
          <p:cNvPr id="5" name="左大括弧 4">
            <a:extLst>
              <a:ext uri="{FF2B5EF4-FFF2-40B4-BE49-F238E27FC236}">
                <a16:creationId xmlns:a16="http://schemas.microsoft.com/office/drawing/2014/main" id="{E400C1C5-3640-0E88-56DC-721B8A11DCCE}"/>
              </a:ext>
            </a:extLst>
          </p:cNvPr>
          <p:cNvSpPr/>
          <p:nvPr/>
        </p:nvSpPr>
        <p:spPr>
          <a:xfrm rot="5400000">
            <a:off x="5367043" y="-330831"/>
            <a:ext cx="225854" cy="8127292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Google Shape;150;p9">
            <a:extLst>
              <a:ext uri="{FF2B5EF4-FFF2-40B4-BE49-F238E27FC236}">
                <a16:creationId xmlns:a16="http://schemas.microsoft.com/office/drawing/2014/main" id="{18EA1414-EC5B-949E-4652-F287DF3AA14F}"/>
              </a:ext>
            </a:extLst>
          </p:cNvPr>
          <p:cNvSpPr txBox="1">
            <a:spLocks/>
          </p:cNvSpPr>
          <p:nvPr/>
        </p:nvSpPr>
        <p:spPr>
          <a:xfrm>
            <a:off x="4723139" y="3103613"/>
            <a:ext cx="1825487" cy="59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25000"/>
              </a:lnSpc>
              <a:buSzPts val="2800"/>
              <a:buFont typeface="Arial"/>
              <a:buNone/>
            </a:pPr>
            <a:r>
              <a:rPr lang="en-US" sz="2000" dirty="0">
                <a:solidFill>
                  <a:srgbClr val="C00000"/>
                </a:solidFill>
              </a:rPr>
              <a:t>9 features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E1763D-B127-436B-DCFB-FF3DC1E9D55C}"/>
              </a:ext>
            </a:extLst>
          </p:cNvPr>
          <p:cNvSpPr/>
          <p:nvPr/>
        </p:nvSpPr>
        <p:spPr>
          <a:xfrm>
            <a:off x="9835978" y="3816625"/>
            <a:ext cx="947963" cy="189980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Google Shape;150;p9">
            <a:extLst>
              <a:ext uri="{FF2B5EF4-FFF2-40B4-BE49-F238E27FC236}">
                <a16:creationId xmlns:a16="http://schemas.microsoft.com/office/drawing/2014/main" id="{51A755F2-3DD3-191F-811B-6AD733ADD838}"/>
              </a:ext>
            </a:extLst>
          </p:cNvPr>
          <p:cNvSpPr txBox="1">
            <a:spLocks/>
          </p:cNvSpPr>
          <p:nvPr/>
        </p:nvSpPr>
        <p:spPr>
          <a:xfrm>
            <a:off x="9520821" y="3097650"/>
            <a:ext cx="1825487" cy="59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25000"/>
              </a:lnSpc>
              <a:buSzPts val="2800"/>
              <a:buFont typeface="Arial"/>
              <a:buNone/>
            </a:pPr>
            <a:r>
              <a:rPr lang="en-US" sz="2000" dirty="0">
                <a:solidFill>
                  <a:srgbClr val="92D050"/>
                </a:solidFill>
              </a:rPr>
              <a:t>Class label</a:t>
            </a:r>
          </a:p>
        </p:txBody>
      </p:sp>
    </p:spTree>
    <p:extLst>
      <p:ext uri="{BB962C8B-B14F-4D97-AF65-F5344CB8AC3E}">
        <p14:creationId xmlns:p14="http://schemas.microsoft.com/office/powerpoint/2010/main" val="82613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1ACF007-EAEE-5422-C7E2-AB49AE5F3E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46" b="10046"/>
          <a:stretch/>
        </p:blipFill>
        <p:spPr>
          <a:xfrm>
            <a:off x="7858539" y="3907047"/>
            <a:ext cx="2925401" cy="1823466"/>
          </a:xfrm>
          <a:prstGeom prst="rect">
            <a:avLst/>
          </a:prstGeom>
        </p:spPr>
      </p:pic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Advanced Input File Format</a:t>
            </a:r>
            <a:endParaRPr dirty="0"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838200" y="1712697"/>
            <a:ext cx="8504583" cy="199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Named “</a:t>
            </a:r>
            <a:r>
              <a:rPr lang="en-US" sz="2400" b="1" dirty="0"/>
              <a:t>hw2_input_advanced.csv</a:t>
            </a:r>
            <a:r>
              <a:rPr lang="en-US" sz="2400" dirty="0"/>
              <a:t>” </a:t>
            </a:r>
          </a:p>
          <a:p>
            <a:pPr marL="685800" lvl="1" indent="-228600">
              <a:lnSpc>
                <a:spcPct val="114000"/>
              </a:lnSpc>
              <a:spcBef>
                <a:spcPts val="0"/>
              </a:spcBef>
              <a:buSzPct val="100000"/>
            </a:pPr>
            <a:r>
              <a:rPr lang="en-US"/>
              <a:t>8379 </a:t>
            </a:r>
            <a:r>
              <a:rPr lang="en-US" dirty="0"/>
              <a:t>instances in total</a:t>
            </a:r>
          </a:p>
          <a:p>
            <a:pPr marL="685800" lvl="1" indent="-228600">
              <a:lnSpc>
                <a:spcPct val="114000"/>
              </a:lnSpc>
              <a:spcBef>
                <a:spcPts val="0"/>
              </a:spcBef>
              <a:buSzPct val="100000"/>
            </a:pPr>
            <a:r>
              <a:rPr lang="en-US" dirty="0"/>
              <a:t>Each instance has 24 features and 1 class label</a:t>
            </a:r>
            <a:endParaRPr dirty="0"/>
          </a:p>
        </p:txBody>
      </p:sp>
      <p:sp>
        <p:nvSpPr>
          <p:cNvPr id="3" name="左大括弧 2">
            <a:extLst>
              <a:ext uri="{FF2B5EF4-FFF2-40B4-BE49-F238E27FC236}">
                <a16:creationId xmlns:a16="http://schemas.microsoft.com/office/drawing/2014/main" id="{471086D4-0589-4510-1B62-DA2F42465C58}"/>
              </a:ext>
            </a:extLst>
          </p:cNvPr>
          <p:cNvSpPr/>
          <p:nvPr/>
        </p:nvSpPr>
        <p:spPr>
          <a:xfrm rot="5400000">
            <a:off x="5322549" y="-381957"/>
            <a:ext cx="225854" cy="8127292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Google Shape;150;p9">
            <a:extLst>
              <a:ext uri="{FF2B5EF4-FFF2-40B4-BE49-F238E27FC236}">
                <a16:creationId xmlns:a16="http://schemas.microsoft.com/office/drawing/2014/main" id="{EA71E48E-BF09-2250-E3F5-661BC83C4F3E}"/>
              </a:ext>
            </a:extLst>
          </p:cNvPr>
          <p:cNvSpPr txBox="1">
            <a:spLocks/>
          </p:cNvSpPr>
          <p:nvPr/>
        </p:nvSpPr>
        <p:spPr>
          <a:xfrm>
            <a:off x="4641574" y="3052487"/>
            <a:ext cx="1825487" cy="59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25000"/>
              </a:lnSpc>
              <a:buSzPts val="2800"/>
              <a:buFont typeface="Arial"/>
              <a:buNone/>
            </a:pPr>
            <a:r>
              <a:rPr lang="en-US" sz="2000" dirty="0">
                <a:solidFill>
                  <a:srgbClr val="C00000"/>
                </a:solidFill>
              </a:rPr>
              <a:t>24 features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C41C81-581B-2D42-BAA7-59FFAD6F62E1}"/>
              </a:ext>
            </a:extLst>
          </p:cNvPr>
          <p:cNvSpPr/>
          <p:nvPr/>
        </p:nvSpPr>
        <p:spPr>
          <a:xfrm>
            <a:off x="9822726" y="3816625"/>
            <a:ext cx="947963" cy="19112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Google Shape;150;p9">
            <a:extLst>
              <a:ext uri="{FF2B5EF4-FFF2-40B4-BE49-F238E27FC236}">
                <a16:creationId xmlns:a16="http://schemas.microsoft.com/office/drawing/2014/main" id="{B58C0E49-F484-0BD9-1ADE-67FD7FCDBA36}"/>
              </a:ext>
            </a:extLst>
          </p:cNvPr>
          <p:cNvSpPr txBox="1">
            <a:spLocks/>
          </p:cNvSpPr>
          <p:nvPr/>
        </p:nvSpPr>
        <p:spPr>
          <a:xfrm>
            <a:off x="9532268" y="3082166"/>
            <a:ext cx="1825487" cy="59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25000"/>
              </a:lnSpc>
              <a:buSzPts val="2800"/>
              <a:buFont typeface="Arial"/>
              <a:buNone/>
            </a:pPr>
            <a:r>
              <a:rPr lang="en-US" sz="2000" dirty="0">
                <a:solidFill>
                  <a:srgbClr val="92D050"/>
                </a:solidFill>
              </a:rPr>
              <a:t>Class label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1385B8-1BF1-669F-2168-7E02CC1190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469"/>
          <a:stretch/>
        </p:blipFill>
        <p:spPr>
          <a:xfrm>
            <a:off x="1186055" y="3909875"/>
            <a:ext cx="3849772" cy="1818049"/>
          </a:xfrm>
          <a:prstGeom prst="rect">
            <a:avLst/>
          </a:prstGeom>
        </p:spPr>
      </p:pic>
      <p:sp>
        <p:nvSpPr>
          <p:cNvPr id="8" name="Google Shape;150;p9">
            <a:extLst>
              <a:ext uri="{FF2B5EF4-FFF2-40B4-BE49-F238E27FC236}">
                <a16:creationId xmlns:a16="http://schemas.microsoft.com/office/drawing/2014/main" id="{0804ED46-BE14-60DF-F303-A23617FD9904}"/>
              </a:ext>
            </a:extLst>
          </p:cNvPr>
          <p:cNvSpPr txBox="1">
            <a:spLocks/>
          </p:cNvSpPr>
          <p:nvPr/>
        </p:nvSpPr>
        <p:spPr>
          <a:xfrm>
            <a:off x="5620579" y="4472512"/>
            <a:ext cx="1825487" cy="59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25000"/>
              </a:lnSpc>
              <a:buSzPts val="28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…….     …….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Advanced Input </a:t>
            </a:r>
            <a:r>
              <a:rPr lang="en-US" u="sng" dirty="0"/>
              <a:t>Test</a:t>
            </a:r>
            <a:r>
              <a:rPr lang="en-US" dirty="0"/>
              <a:t> File Format</a:t>
            </a:r>
            <a:endParaRPr dirty="0"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838200" y="1712697"/>
            <a:ext cx="8504583" cy="199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Named “</a:t>
            </a:r>
            <a:r>
              <a:rPr lang="en-US" sz="2400" b="1" dirty="0"/>
              <a:t>hw2_input_test.csv</a:t>
            </a:r>
            <a:r>
              <a:rPr lang="en-US" sz="2400" dirty="0"/>
              <a:t>” </a:t>
            </a:r>
          </a:p>
          <a:p>
            <a:pPr marL="685800" lvl="1" indent="-228600">
              <a:lnSpc>
                <a:spcPct val="114000"/>
              </a:lnSpc>
              <a:spcBef>
                <a:spcPts val="0"/>
              </a:spcBef>
              <a:buSzPct val="100000"/>
            </a:pPr>
            <a:r>
              <a:rPr lang="en-US" dirty="0"/>
              <a:t>840 instances in total</a:t>
            </a:r>
          </a:p>
          <a:p>
            <a:pPr marL="685800" lvl="1" indent="-228600">
              <a:lnSpc>
                <a:spcPct val="114000"/>
              </a:lnSpc>
              <a:spcBef>
                <a:spcPts val="0"/>
              </a:spcBef>
              <a:buSzPct val="100000"/>
            </a:pPr>
            <a:r>
              <a:rPr lang="en-US" dirty="0"/>
              <a:t>Each instance has 24 features</a:t>
            </a:r>
          </a:p>
          <a:p>
            <a:pPr marL="685800" lvl="1" indent="-228600">
              <a:lnSpc>
                <a:spcPct val="114000"/>
              </a:lnSpc>
              <a:spcBef>
                <a:spcPts val="0"/>
              </a:spcBef>
              <a:buSzPct val="100000"/>
            </a:pPr>
            <a:r>
              <a:rPr lang="en-US" dirty="0"/>
              <a:t>Without class label</a:t>
            </a:r>
            <a:endParaRPr dirty="0"/>
          </a:p>
        </p:txBody>
      </p:sp>
      <p:sp>
        <p:nvSpPr>
          <p:cNvPr id="3" name="左大括弧 2">
            <a:extLst>
              <a:ext uri="{FF2B5EF4-FFF2-40B4-BE49-F238E27FC236}">
                <a16:creationId xmlns:a16="http://schemas.microsoft.com/office/drawing/2014/main" id="{471086D4-0589-4510-1B62-DA2F42465C58}"/>
              </a:ext>
            </a:extLst>
          </p:cNvPr>
          <p:cNvSpPr/>
          <p:nvPr/>
        </p:nvSpPr>
        <p:spPr>
          <a:xfrm rot="5400000">
            <a:off x="6073590" y="-1201856"/>
            <a:ext cx="270108" cy="10058403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Google Shape;150;p9">
            <a:extLst>
              <a:ext uri="{FF2B5EF4-FFF2-40B4-BE49-F238E27FC236}">
                <a16:creationId xmlns:a16="http://schemas.microsoft.com/office/drawing/2014/main" id="{EA71E48E-BF09-2250-E3F5-661BC83C4F3E}"/>
              </a:ext>
            </a:extLst>
          </p:cNvPr>
          <p:cNvSpPr txBox="1">
            <a:spLocks/>
          </p:cNvSpPr>
          <p:nvPr/>
        </p:nvSpPr>
        <p:spPr>
          <a:xfrm>
            <a:off x="5502965" y="3176017"/>
            <a:ext cx="1825487" cy="59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25000"/>
              </a:lnSpc>
              <a:buSzPts val="2800"/>
              <a:buFont typeface="Arial"/>
              <a:buNone/>
            </a:pPr>
            <a:r>
              <a:rPr lang="en-US" sz="2000" dirty="0">
                <a:solidFill>
                  <a:srgbClr val="C00000"/>
                </a:solidFill>
              </a:rPr>
              <a:t>24 features</a:t>
            </a:r>
          </a:p>
        </p:txBody>
      </p:sp>
      <p:sp>
        <p:nvSpPr>
          <p:cNvPr id="8" name="Google Shape;150;p9">
            <a:extLst>
              <a:ext uri="{FF2B5EF4-FFF2-40B4-BE49-F238E27FC236}">
                <a16:creationId xmlns:a16="http://schemas.microsoft.com/office/drawing/2014/main" id="{0804ED46-BE14-60DF-F303-A23617FD9904}"/>
              </a:ext>
            </a:extLst>
          </p:cNvPr>
          <p:cNvSpPr txBox="1">
            <a:spLocks/>
          </p:cNvSpPr>
          <p:nvPr/>
        </p:nvSpPr>
        <p:spPr>
          <a:xfrm>
            <a:off x="5502965" y="4484566"/>
            <a:ext cx="1825487" cy="59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25000"/>
              </a:lnSpc>
              <a:buSzPts val="28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…….     …….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EB6923A-8AA3-01FB-D7DF-CDA2E0B95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681"/>
          <a:stretch/>
        </p:blipFill>
        <p:spPr>
          <a:xfrm>
            <a:off x="838200" y="4107890"/>
            <a:ext cx="4544786" cy="187119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4C082C5-12E8-C9BE-9FA9-43AD5248CC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773"/>
          <a:stretch/>
        </p:blipFill>
        <p:spPr>
          <a:xfrm>
            <a:off x="7222435" y="4092622"/>
            <a:ext cx="4544786" cy="187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3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Basic Output File Format</a:t>
            </a:r>
            <a:endParaRPr dirty="0"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9923585" cy="150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 dirty="0"/>
              <a:t>Named as </a:t>
            </a:r>
            <a:r>
              <a:rPr lang="en-US" sz="2600" b="1" dirty="0"/>
              <a:t>hw2_basic.csv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600" dirty="0"/>
              <a:t>There should be (7+2n) rows in your csv file: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sz="2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sz="2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sz="2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sz="2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sz="2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sz="2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sz="2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sz="2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sz="2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4C9AE02-88D6-10E5-089C-AFF80EF7F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37424"/>
              </p:ext>
            </p:extLst>
          </p:nvPr>
        </p:nvGraphicFramePr>
        <p:xfrm>
          <a:off x="1066799" y="2834163"/>
          <a:ext cx="9501557" cy="3235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0423">
                  <a:extLst>
                    <a:ext uri="{9D8B030D-6E8A-4147-A177-3AD203B41FA5}">
                      <a16:colId xmlns:a16="http://schemas.microsoft.com/office/drawing/2014/main" val="3330109426"/>
                    </a:ext>
                  </a:extLst>
                </a:gridCol>
                <a:gridCol w="4689887">
                  <a:extLst>
                    <a:ext uri="{9D8B030D-6E8A-4147-A177-3AD203B41FA5}">
                      <a16:colId xmlns:a16="http://schemas.microsoft.com/office/drawing/2014/main" val="3267357350"/>
                    </a:ext>
                  </a:extLst>
                </a:gridCol>
                <a:gridCol w="2611247">
                  <a:extLst>
                    <a:ext uri="{9D8B030D-6E8A-4147-A177-3AD203B41FA5}">
                      <a16:colId xmlns:a16="http://schemas.microsoft.com/office/drawing/2014/main" val="2749197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row number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description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variable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7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Row 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entropy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‘</a:t>
                      </a:r>
                      <a:r>
                        <a:rPr lang="en" altLang="zh-TW" sz="1800" dirty="0" err="1"/>
                        <a:t>ans_entropy</a:t>
                      </a:r>
                      <a:r>
                        <a:rPr lang="en" altLang="zh-TW" sz="1800" dirty="0"/>
                        <a:t>’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89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Row 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information gain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1800" dirty="0"/>
                        <a:t>‘</a:t>
                      </a:r>
                      <a:r>
                        <a:rPr lang="en" altLang="zh-TW" sz="1800" dirty="0" err="1"/>
                        <a:t>ans_informationGain</a:t>
                      </a:r>
                      <a:r>
                        <a:rPr lang="en" altLang="zh-TW" sz="1800" dirty="0"/>
                        <a:t>’</a:t>
                      </a:r>
                      <a:endParaRPr lang="zh-TW" altLang="en-U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49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Row 3~5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best split information gain, value, feature 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‘</a:t>
                      </a:r>
                      <a:r>
                        <a:rPr lang="en" altLang="zh-TW" sz="1800" dirty="0" err="1"/>
                        <a:t>ans_ig</a:t>
                      </a:r>
                      <a:r>
                        <a:rPr lang="en" altLang="zh-TW" sz="1800" dirty="0"/>
                        <a:t>’, ‘</a:t>
                      </a:r>
                      <a:r>
                        <a:rPr lang="en" altLang="zh-TW" sz="1800" dirty="0" err="1"/>
                        <a:t>ans_value</a:t>
                      </a:r>
                      <a:r>
                        <a:rPr lang="en" altLang="zh-TW" sz="1800" dirty="0"/>
                        <a:t>’, ‘</a:t>
                      </a:r>
                      <a:r>
                        <a:rPr lang="en" altLang="zh-TW" sz="1800" dirty="0" err="1"/>
                        <a:t>ans_name</a:t>
                      </a:r>
                      <a:r>
                        <a:rPr lang="en" altLang="zh-TW" sz="1800" dirty="0"/>
                        <a:t>’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5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Row </a:t>
                      </a:r>
                      <a:r>
                        <a:rPr lang="en-US" altLang="zh-TW" sz="1800" dirty="0"/>
                        <a:t>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number of instances in the left subtree 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‘</a:t>
                      </a:r>
                      <a:r>
                        <a:rPr lang="en" altLang="zh-TW" sz="1800" dirty="0" err="1"/>
                        <a:t>ans_left</a:t>
                      </a:r>
                      <a:r>
                        <a:rPr lang="en" altLang="zh-TW" sz="1800" dirty="0"/>
                        <a:t>’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18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Row 7 ~ 7+(n-1)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n features you used 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‘</a:t>
                      </a:r>
                      <a:r>
                        <a:rPr lang="en" altLang="zh-TW" sz="1800" dirty="0" err="1"/>
                        <a:t>ans_features</a:t>
                      </a:r>
                      <a:r>
                        <a:rPr lang="en" altLang="zh-TW" sz="1800" dirty="0"/>
                        <a:t>’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3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Row 7+n, 7+(2n-1) 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the threshold</a:t>
                      </a:r>
                      <a:r>
                        <a:rPr lang="zh-TW" altLang="en-US" sz="1800" dirty="0"/>
                        <a:t> </a:t>
                      </a:r>
                      <a:r>
                        <a:rPr lang="en" altLang="zh-TW" sz="1800" dirty="0"/>
                        <a:t>corresponding to each feature 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‘</a:t>
                      </a:r>
                      <a:r>
                        <a:rPr lang="en" altLang="zh-TW" sz="1800" dirty="0" err="1"/>
                        <a:t>ans_thresholds</a:t>
                      </a:r>
                      <a:r>
                        <a:rPr lang="en" altLang="zh-TW" sz="1800" dirty="0"/>
                        <a:t>‘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9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1800" dirty="0"/>
                        <a:t>Row 7+2n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F1-score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‘ans_f1score’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78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80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Basic Output File Format</a:t>
            </a:r>
            <a:endParaRPr dirty="0"/>
          </a:p>
        </p:txBody>
      </p:sp>
      <p:sp>
        <p:nvSpPr>
          <p:cNvPr id="5" name="Google Shape;165;p11">
            <a:extLst>
              <a:ext uri="{FF2B5EF4-FFF2-40B4-BE49-F238E27FC236}">
                <a16:creationId xmlns:a16="http://schemas.microsoft.com/office/drawing/2014/main" id="{A62E6F2B-FC72-DB1F-66FB-9F286135BD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9589477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" sz="2600" dirty="0"/>
              <a:t>Example: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endParaRPr lang="en" sz="2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endParaRPr lang="en" sz="2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endParaRPr lang="en" sz="2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endParaRPr lang="en" sz="2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endParaRPr lang="en" sz="2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endParaRPr lang="en" sz="2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endParaRPr lang="en" sz="2600" dirty="0"/>
          </a:p>
          <a:p>
            <a:pPr indent="-457200"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" sz="2600" dirty="0"/>
              <a:t>Please make sure that your output format is correct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" dirty="0"/>
              <a:t>You can refer to the output format of </a:t>
            </a:r>
            <a:r>
              <a:rPr lang="en" b="1" dirty="0" err="1"/>
              <a:t>sample_basic.csv</a:t>
            </a:r>
            <a:r>
              <a:rPr lang="en" b="1" dirty="0"/>
              <a:t> </a:t>
            </a:r>
            <a:endParaRPr lang="en" sz="2600" dirty="0"/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sz="2600" dirty="0"/>
          </a:p>
        </p:txBody>
      </p:sp>
      <p:sp>
        <p:nvSpPr>
          <p:cNvPr id="8" name="Google Shape;150;p9">
            <a:extLst>
              <a:ext uri="{FF2B5EF4-FFF2-40B4-BE49-F238E27FC236}">
                <a16:creationId xmlns:a16="http://schemas.microsoft.com/office/drawing/2014/main" id="{A05DACF3-CA53-E8AC-4CDF-55EC518AF502}"/>
              </a:ext>
            </a:extLst>
          </p:cNvPr>
          <p:cNvSpPr txBox="1">
            <a:spLocks/>
          </p:cNvSpPr>
          <p:nvPr/>
        </p:nvSpPr>
        <p:spPr>
          <a:xfrm>
            <a:off x="5420137" y="1474139"/>
            <a:ext cx="1548713" cy="59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25000"/>
              </a:lnSpc>
              <a:buSzPts val="2800"/>
              <a:buFont typeface="Arial"/>
              <a:buNone/>
            </a:pPr>
            <a:r>
              <a:rPr lang="en-US" sz="1600" dirty="0" err="1">
                <a:solidFill>
                  <a:schemeClr val="accent1"/>
                </a:solidFill>
              </a:rPr>
              <a:t>ans_entropy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53169B8E-F520-6585-DF50-97A9E1F28A8F}"/>
              </a:ext>
            </a:extLst>
          </p:cNvPr>
          <p:cNvCxnSpPr/>
          <p:nvPr/>
        </p:nvCxnSpPr>
        <p:spPr>
          <a:xfrm>
            <a:off x="5131114" y="1834395"/>
            <a:ext cx="5035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50;p9">
            <a:extLst>
              <a:ext uri="{FF2B5EF4-FFF2-40B4-BE49-F238E27FC236}">
                <a16:creationId xmlns:a16="http://schemas.microsoft.com/office/drawing/2014/main" id="{AE53DE94-CE78-A827-EDE8-F25EA0B81CAB}"/>
              </a:ext>
            </a:extLst>
          </p:cNvPr>
          <p:cNvSpPr txBox="1">
            <a:spLocks/>
          </p:cNvSpPr>
          <p:nvPr/>
        </p:nvSpPr>
        <p:spPr>
          <a:xfrm>
            <a:off x="5420137" y="1783073"/>
            <a:ext cx="2451580" cy="59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25000"/>
              </a:lnSpc>
              <a:buSzPts val="2800"/>
              <a:buFont typeface="Arial"/>
              <a:buNone/>
            </a:pPr>
            <a:r>
              <a:rPr lang="en-US" sz="1600" dirty="0" err="1">
                <a:solidFill>
                  <a:schemeClr val="accent1"/>
                </a:solidFill>
              </a:rPr>
              <a:t>ans_informationGain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9B4E9981-EA98-70BF-868F-2411167D7749}"/>
              </a:ext>
            </a:extLst>
          </p:cNvPr>
          <p:cNvCxnSpPr>
            <a:cxnSpLocks/>
          </p:cNvCxnSpPr>
          <p:nvPr/>
        </p:nvCxnSpPr>
        <p:spPr>
          <a:xfrm>
            <a:off x="5131114" y="2143329"/>
            <a:ext cx="5035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150;p9">
            <a:extLst>
              <a:ext uri="{FF2B5EF4-FFF2-40B4-BE49-F238E27FC236}">
                <a16:creationId xmlns:a16="http://schemas.microsoft.com/office/drawing/2014/main" id="{BEE21FF6-89AA-D95F-A5CA-8F780DA2DFE5}"/>
              </a:ext>
            </a:extLst>
          </p:cNvPr>
          <p:cNvSpPr txBox="1">
            <a:spLocks/>
          </p:cNvSpPr>
          <p:nvPr/>
        </p:nvSpPr>
        <p:spPr>
          <a:xfrm>
            <a:off x="5420137" y="2305491"/>
            <a:ext cx="2010154" cy="109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0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sz="1600" dirty="0" err="1">
                <a:solidFill>
                  <a:srgbClr val="00B050"/>
                </a:solidFill>
              </a:rPr>
              <a:t>ans_ig</a:t>
            </a:r>
            <a:endParaRPr lang="en-US" sz="1600" dirty="0">
              <a:solidFill>
                <a:srgbClr val="00B050"/>
              </a:solidFill>
            </a:endParaRPr>
          </a:p>
          <a:p>
            <a:pPr marL="228600" indent="-50800">
              <a:lnSpc>
                <a:spcPct val="10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sz="1600" dirty="0" err="1">
                <a:solidFill>
                  <a:srgbClr val="00B050"/>
                </a:solidFill>
              </a:rPr>
              <a:t>ans_value</a:t>
            </a:r>
            <a:endParaRPr lang="en-US" sz="1600" dirty="0">
              <a:solidFill>
                <a:srgbClr val="00B050"/>
              </a:solidFill>
            </a:endParaRPr>
          </a:p>
          <a:p>
            <a:pPr marL="228600" indent="-50800">
              <a:lnSpc>
                <a:spcPct val="10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sz="1600" dirty="0" err="1">
                <a:solidFill>
                  <a:srgbClr val="00B050"/>
                </a:solidFill>
              </a:rPr>
              <a:t>ans_name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72D82144-B6DF-0AAE-3DC3-4F3ECEBDF6F2}"/>
              </a:ext>
            </a:extLst>
          </p:cNvPr>
          <p:cNvSpPr/>
          <p:nvPr/>
        </p:nvSpPr>
        <p:spPr>
          <a:xfrm rot="10800000">
            <a:off x="5168184" y="2375451"/>
            <a:ext cx="302039" cy="784811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Google Shape;150;p9">
            <a:extLst>
              <a:ext uri="{FF2B5EF4-FFF2-40B4-BE49-F238E27FC236}">
                <a16:creationId xmlns:a16="http://schemas.microsoft.com/office/drawing/2014/main" id="{A286B40F-9658-319E-20FB-998E39344694}"/>
              </a:ext>
            </a:extLst>
          </p:cNvPr>
          <p:cNvSpPr txBox="1">
            <a:spLocks/>
          </p:cNvSpPr>
          <p:nvPr/>
        </p:nvSpPr>
        <p:spPr>
          <a:xfrm>
            <a:off x="5470223" y="3087438"/>
            <a:ext cx="2451580" cy="59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25000"/>
              </a:lnSpc>
              <a:buSzPts val="2800"/>
              <a:buFont typeface="Arial"/>
              <a:buNone/>
            </a:pPr>
            <a:r>
              <a:rPr lang="en-US" sz="1600" dirty="0" err="1">
                <a:solidFill>
                  <a:schemeClr val="accent1"/>
                </a:solidFill>
              </a:rPr>
              <a:t>ans_left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76FB8156-E538-FA75-EC0F-D1F444AC31D8}"/>
              </a:ext>
            </a:extLst>
          </p:cNvPr>
          <p:cNvCxnSpPr>
            <a:cxnSpLocks/>
          </p:cNvCxnSpPr>
          <p:nvPr/>
        </p:nvCxnSpPr>
        <p:spPr>
          <a:xfrm>
            <a:off x="5181200" y="3447694"/>
            <a:ext cx="50358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50;p9">
            <a:extLst>
              <a:ext uri="{FF2B5EF4-FFF2-40B4-BE49-F238E27FC236}">
                <a16:creationId xmlns:a16="http://schemas.microsoft.com/office/drawing/2014/main" id="{6D6188B9-11C1-322C-149E-B595ACBBFB12}"/>
              </a:ext>
            </a:extLst>
          </p:cNvPr>
          <p:cNvSpPr txBox="1">
            <a:spLocks/>
          </p:cNvSpPr>
          <p:nvPr/>
        </p:nvSpPr>
        <p:spPr>
          <a:xfrm>
            <a:off x="5465150" y="4694674"/>
            <a:ext cx="2451580" cy="59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25000"/>
              </a:lnSpc>
              <a:buSzPts val="2800"/>
              <a:buFont typeface="Arial"/>
              <a:buNone/>
            </a:pPr>
            <a:r>
              <a:rPr lang="en-US" sz="1600" dirty="0">
                <a:solidFill>
                  <a:srgbClr val="7030A0"/>
                </a:solidFill>
              </a:rPr>
              <a:t>ans_f1score</a:t>
            </a:r>
          </a:p>
        </p:txBody>
      </p: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DA4489C7-893C-7850-E683-E0DE848BCC76}"/>
              </a:ext>
            </a:extLst>
          </p:cNvPr>
          <p:cNvCxnSpPr>
            <a:cxnSpLocks/>
          </p:cNvCxnSpPr>
          <p:nvPr/>
        </p:nvCxnSpPr>
        <p:spPr>
          <a:xfrm>
            <a:off x="5176127" y="5054930"/>
            <a:ext cx="50358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50;p9">
            <a:extLst>
              <a:ext uri="{FF2B5EF4-FFF2-40B4-BE49-F238E27FC236}">
                <a16:creationId xmlns:a16="http://schemas.microsoft.com/office/drawing/2014/main" id="{C96D3EDD-0F5F-0597-71D4-BE688611671F}"/>
              </a:ext>
            </a:extLst>
          </p:cNvPr>
          <p:cNvSpPr txBox="1">
            <a:spLocks/>
          </p:cNvSpPr>
          <p:nvPr/>
        </p:nvSpPr>
        <p:spPr>
          <a:xfrm>
            <a:off x="5420137" y="3754557"/>
            <a:ext cx="2146343" cy="302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0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sz="1600" dirty="0" err="1">
                <a:solidFill>
                  <a:srgbClr val="00B050"/>
                </a:solidFill>
              </a:rPr>
              <a:t>ans_features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6" name="左大括弧 25">
            <a:extLst>
              <a:ext uri="{FF2B5EF4-FFF2-40B4-BE49-F238E27FC236}">
                <a16:creationId xmlns:a16="http://schemas.microsoft.com/office/drawing/2014/main" id="{9CEFDE57-D5AA-48CF-6BC9-2F90BCBDCE85}"/>
              </a:ext>
            </a:extLst>
          </p:cNvPr>
          <p:cNvSpPr/>
          <p:nvPr/>
        </p:nvSpPr>
        <p:spPr>
          <a:xfrm rot="10800000">
            <a:off x="5168183" y="3699563"/>
            <a:ext cx="302039" cy="410589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Google Shape;150;p9">
            <a:extLst>
              <a:ext uri="{FF2B5EF4-FFF2-40B4-BE49-F238E27FC236}">
                <a16:creationId xmlns:a16="http://schemas.microsoft.com/office/drawing/2014/main" id="{64AB7758-0AB9-8D56-555F-D5D581BED8FF}"/>
              </a:ext>
            </a:extLst>
          </p:cNvPr>
          <p:cNvSpPr txBox="1">
            <a:spLocks/>
          </p:cNvSpPr>
          <p:nvPr/>
        </p:nvSpPr>
        <p:spPr>
          <a:xfrm>
            <a:off x="5459899" y="4368862"/>
            <a:ext cx="2146343" cy="302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0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sz="1600" dirty="0" err="1">
                <a:solidFill>
                  <a:srgbClr val="00B050"/>
                </a:solidFill>
              </a:rPr>
              <a:t>ans_thresholds</a:t>
            </a:r>
            <a:endParaRPr lang="en-US" sz="1600" dirty="0">
              <a:solidFill>
                <a:srgbClr val="00B05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95FB93F-B80F-D452-32C8-36414AFA1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583" y="1651524"/>
            <a:ext cx="2010154" cy="3550932"/>
          </a:xfrm>
          <a:prstGeom prst="rect">
            <a:avLst/>
          </a:prstGeom>
        </p:spPr>
      </p:pic>
      <p:sp>
        <p:nvSpPr>
          <p:cNvPr id="4" name="左大括弧 3">
            <a:extLst>
              <a:ext uri="{FF2B5EF4-FFF2-40B4-BE49-F238E27FC236}">
                <a16:creationId xmlns:a16="http://schemas.microsoft.com/office/drawing/2014/main" id="{304E130B-0DD7-B2F1-1934-DD47D3999765}"/>
              </a:ext>
            </a:extLst>
          </p:cNvPr>
          <p:cNvSpPr/>
          <p:nvPr/>
        </p:nvSpPr>
        <p:spPr>
          <a:xfrm rot="10800000">
            <a:off x="5163111" y="4345308"/>
            <a:ext cx="302039" cy="410589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485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Advanced Output File Format</a:t>
            </a:r>
            <a:endParaRPr dirty="0"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9021417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 dirty="0"/>
              <a:t>Named as </a:t>
            </a:r>
            <a:r>
              <a:rPr lang="en-US" sz="2600" b="1" dirty="0"/>
              <a:t>hw2_advanced.csv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600" dirty="0" err="1"/>
              <a:t>y_test</a:t>
            </a:r>
            <a:r>
              <a:rPr lang="en" sz="2600" dirty="0"/>
              <a:t> contains 840 instances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altLang="zh-TW" sz="2600" dirty="0"/>
              <a:t>There should be 840 rows in your csv file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" dirty="0"/>
              <a:t>Without header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" dirty="0"/>
              <a:t>Your prediction answer should be either 0 or 1</a:t>
            </a:r>
          </a:p>
          <a:p>
            <a:pPr marL="228600" indent="-228600"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" sz="2600" dirty="0"/>
              <a:t>Please make sure that your output format is correct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" dirty="0"/>
              <a:t>You can refer to the output format of </a:t>
            </a:r>
            <a:r>
              <a:rPr lang="en" b="1" dirty="0" err="1"/>
              <a:t>sample_advanced.csv</a:t>
            </a:r>
            <a:endParaRPr lang="en" b="1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6E01737-60E2-D770-2E03-38F4A9CA4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338" y="1433512"/>
            <a:ext cx="1701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body" idx="1"/>
          </p:nvPr>
        </p:nvSpPr>
        <p:spPr>
          <a:xfrm>
            <a:off x="838200" y="1605585"/>
            <a:ext cx="11088757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Named as “</a:t>
            </a:r>
            <a:r>
              <a:rPr lang="en-US" sz="2600" b="1" dirty="0"/>
              <a:t>hw2_report.pdf</a:t>
            </a:r>
            <a:r>
              <a:rPr lang="en-US" sz="2600" dirty="0"/>
              <a:t>”</a:t>
            </a:r>
            <a:r>
              <a:rPr sz="2600" dirty="0"/>
              <a:t> </a:t>
            </a:r>
            <a:endParaRPr lang="en-US"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Briefly describe the attributes setting of the random forest model (2%), including: 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The number of trees you used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The number of features you used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The number of instances you used to build each tree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(optional) any other settings 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Briefly describe the difficulty you encountered (1%)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Summarize how you solve the difficulty and your reflections (2%)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No more than one page</a:t>
            </a:r>
            <a:endParaRPr sz="2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Assignment 2 Requirement</a:t>
            </a:r>
            <a:endParaRPr dirty="0"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80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Do it individually! Not as a team! (The team is for final project)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Announce date: 2022/10/20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Deadline: 2022/11/2 23:59 (Late submission is not allowed!)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Hand in your files in the following format (Do not compressed!)</a:t>
            </a:r>
            <a:endParaRPr sz="26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sz="2400" dirty="0"/>
              <a:t>hw2_basic.csv</a:t>
            </a:r>
            <a:endParaRPr sz="24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sz="2400" dirty="0"/>
              <a:t>hw2_advanced.csv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sz="2400" dirty="0"/>
              <a:t>hw2.ipynb</a:t>
            </a:r>
            <a:endParaRPr sz="24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sz="2400" dirty="0"/>
              <a:t>hw2_report.pdf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Assignment 2 would be covered on the exam next time</a:t>
            </a:r>
            <a:endParaRPr sz="2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The Evaluation Metric</a:t>
            </a:r>
            <a:endParaRPr/>
          </a:p>
        </p:txBody>
      </p:sp>
      <p:sp>
        <p:nvSpPr>
          <p:cNvPr id="2" name="Google Shape;199;p15">
            <a:extLst>
              <a:ext uri="{FF2B5EF4-FFF2-40B4-BE49-F238E27FC236}">
                <a16:creationId xmlns:a16="http://schemas.microsoft.com/office/drawing/2014/main" id="{908F3A2D-2641-523E-65F4-7CA23FC293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10000"/>
              </a:lnSpc>
              <a:spcBef>
                <a:spcPts val="0"/>
              </a:spcBef>
              <a:buSzPts val="2800"/>
            </a:pPr>
            <a:r>
              <a:rPr lang="en-US" sz="2600" dirty="0"/>
              <a:t>F1-score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600" dirty="0"/>
          </a:p>
          <a:p>
            <a:pPr indent="-457200">
              <a:lnSpc>
                <a:spcPct val="110000"/>
              </a:lnSpc>
              <a:spcBef>
                <a:spcPts val="0"/>
              </a:spcBef>
              <a:buSzPts val="2800"/>
            </a:pPr>
            <a:r>
              <a:rPr lang="en-US" sz="2600" dirty="0"/>
              <a:t>For example</a:t>
            </a:r>
          </a:p>
          <a:p>
            <a:pPr marL="800100" lvl="1">
              <a:lnSpc>
                <a:spcPct val="110000"/>
              </a:lnSpc>
              <a:spcBef>
                <a:spcPts val="0"/>
              </a:spcBef>
              <a:buSzPts val="2800"/>
              <a:buFontTx/>
              <a:buChar char="-"/>
            </a:pPr>
            <a:r>
              <a:rPr lang="en-US" dirty="0"/>
              <a:t>The class you predicted: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SzPts val="2800"/>
              <a:buNone/>
            </a:pPr>
            <a:r>
              <a:rPr lang="en-US" dirty="0"/>
              <a:t>	</a:t>
            </a:r>
            <a:r>
              <a:rPr lang="cy-GB" i="1" dirty="0"/>
              <a:t>ŷ</a:t>
            </a:r>
            <a:r>
              <a:rPr lang="cy-GB" dirty="0"/>
              <a:t>  = [1, 1, 0, 0, 0, 0, 1]</a:t>
            </a:r>
            <a:endParaRPr lang="en-US" dirty="0"/>
          </a:p>
          <a:p>
            <a:pPr marL="800100" lvl="1">
              <a:lnSpc>
                <a:spcPct val="110000"/>
              </a:lnSpc>
              <a:spcBef>
                <a:spcPts val="0"/>
              </a:spcBef>
              <a:buSzPts val="2800"/>
              <a:buFontTx/>
              <a:buChar char="-"/>
            </a:pPr>
            <a:r>
              <a:rPr lang="en-US" dirty="0"/>
              <a:t>Actual values: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SzPts val="2800"/>
              <a:buNone/>
            </a:pPr>
            <a:r>
              <a:rPr lang="en-US" dirty="0"/>
              <a:t>	</a:t>
            </a:r>
            <a:r>
              <a:rPr lang="en-US" i="1" dirty="0"/>
              <a:t>y  </a:t>
            </a:r>
            <a:r>
              <a:rPr lang="en-US" dirty="0"/>
              <a:t>= [0, 0, 0, 0, 0, 1, 1]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800100" lvl="1">
              <a:lnSpc>
                <a:spcPct val="110000"/>
              </a:lnSpc>
              <a:spcBef>
                <a:spcPts val="0"/>
              </a:spcBef>
              <a:buSzPts val="2800"/>
              <a:buFontTx/>
              <a:buChar char="-"/>
            </a:pPr>
            <a:r>
              <a:rPr lang="en-US" dirty="0"/>
              <a:t>F1-score = 0.4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B943057-6551-BA5B-7769-3E128502E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28243"/>
              </p:ext>
            </p:extLst>
          </p:nvPr>
        </p:nvGraphicFramePr>
        <p:xfrm>
          <a:off x="5514745" y="3734242"/>
          <a:ext cx="2935450" cy="2043214"/>
        </p:xfrm>
        <a:graphic>
          <a:graphicData uri="http://schemas.openxmlformats.org/drawingml/2006/table">
            <a:tbl>
              <a:tblPr firstRow="1" bandRow="1">
                <a:tableStyleId>{57EDBB55-25E8-4701-9ABB-397663951834}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698696412"/>
                    </a:ext>
                  </a:extLst>
                </a:gridCol>
                <a:gridCol w="509850">
                  <a:extLst>
                    <a:ext uri="{9D8B030D-6E8A-4147-A177-3AD203B41FA5}">
                      <a16:colId xmlns:a16="http://schemas.microsoft.com/office/drawing/2014/main" val="1866058525"/>
                    </a:ext>
                  </a:extLst>
                </a:gridCol>
                <a:gridCol w="996800">
                  <a:extLst>
                    <a:ext uri="{9D8B030D-6E8A-4147-A177-3AD203B41FA5}">
                      <a16:colId xmlns:a16="http://schemas.microsoft.com/office/drawing/2014/main" val="567857898"/>
                    </a:ext>
                  </a:extLst>
                </a:gridCol>
                <a:gridCol w="996800">
                  <a:extLst>
                    <a:ext uri="{9D8B030D-6E8A-4147-A177-3AD203B41FA5}">
                      <a16:colId xmlns:a16="http://schemas.microsoft.com/office/drawing/2014/main" val="2186189091"/>
                    </a:ext>
                  </a:extLst>
                </a:gridCol>
              </a:tblGrid>
              <a:tr h="27404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Actual/True value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973619"/>
                  </a:ext>
                </a:extLst>
              </a:tr>
              <a:tr h="27404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positive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negative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23179"/>
                  </a:ext>
                </a:extLst>
              </a:tr>
              <a:tr h="7168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Predicted 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positive</a:t>
                      </a:r>
                      <a:endParaRPr lang="zh-TW" alt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TP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FP</a:t>
                      </a:r>
                      <a:endParaRPr lang="zh-TW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724626"/>
                  </a:ext>
                </a:extLst>
              </a:tr>
              <a:tr h="71680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negative</a:t>
                      </a:r>
                      <a:endParaRPr lang="zh-TW" alt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FN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TN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5835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220EE41-1F1C-575F-7169-7E1220DD81AC}"/>
                  </a:ext>
                </a:extLst>
              </p:cNvPr>
              <p:cNvSpPr txBox="1"/>
              <p:nvPr/>
            </p:nvSpPr>
            <p:spPr>
              <a:xfrm>
                <a:off x="1419237" y="2317652"/>
                <a:ext cx="4676763" cy="5883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1" lang="en" altLang="zh-TW" sz="2400" i="1" dirty="0">
                    <a:latin typeface="Cambria Math" panose="02040503050406030204" pitchFamily="18" charset="0"/>
                  </a:rPr>
                  <a:t>F1-score </a:t>
                </a:r>
                <a14:m>
                  <m:oMath xmlns:m="http://schemas.openxmlformats.org/officeDocument/2006/math">
                    <m:r>
                      <a:rPr kumimoji="1" lang="en" altLang="zh-TW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sz="2400" b="0" i="1">
                        <a:latin typeface="Cambria Math" panose="02040503050406030204" pitchFamily="18" charset="0"/>
                      </a:rPr>
                      <m:t>2 ×</m:t>
                    </m:r>
                    <m:f>
                      <m:fPr>
                        <m:ctrlPr>
                          <a:rPr kumimoji="1" lang="en" altLang="zh-TW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𝑷𝒓𝒆𝒄𝒊𝒔𝒊𝒐𝒏</m:t>
                            </m:r>
                            <m: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r>
                              <a:rPr kumimoji="1" lang="en-US" altLang="zh-TW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𝑹𝒆𝒄𝒂𝒍𝒍</m:t>
                            </m:r>
                          </m:e>
                        </m:d>
                        <m:r>
                          <a:rPr kumimoji="1" lang="en-US" altLang="zh-TW" sz="2400" b="1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kumimoji="1" lang="en-US" altLang="zh-TW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  <m:t>𝑷𝒓𝒆𝒄𝒊𝒔𝒊𝒐𝒏</m:t>
                            </m:r>
                            <m: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  <m:t>𝑹𝒆𝒄𝒂𝒍𝒍</m:t>
                            </m:r>
                          </m:e>
                        </m:d>
                        <m:r>
                          <a:rPr kumimoji="1" lang="en-US" altLang="zh-TW" sz="2400" b="1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kumimoji="1" lang="zh-TW" altLang="en-US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220EE41-1F1C-575F-7169-7E1220DD8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237" y="2317652"/>
                <a:ext cx="4676763" cy="588366"/>
              </a:xfrm>
              <a:prstGeom prst="rect">
                <a:avLst/>
              </a:prstGeom>
              <a:blipFill>
                <a:blip r:embed="rId3"/>
                <a:stretch>
                  <a:fillRect t="-2041" b="-20408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A76E4AF7-15B0-C85D-9B26-299C0020A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779886"/>
              </p:ext>
            </p:extLst>
          </p:nvPr>
        </p:nvGraphicFramePr>
        <p:xfrm>
          <a:off x="8794658" y="3746632"/>
          <a:ext cx="2935450" cy="2043214"/>
        </p:xfrm>
        <a:graphic>
          <a:graphicData uri="http://schemas.openxmlformats.org/drawingml/2006/table">
            <a:tbl>
              <a:tblPr firstRow="1" bandRow="1">
                <a:tableStyleId>{57EDBB55-25E8-4701-9ABB-397663951834}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698696412"/>
                    </a:ext>
                  </a:extLst>
                </a:gridCol>
                <a:gridCol w="509850">
                  <a:extLst>
                    <a:ext uri="{9D8B030D-6E8A-4147-A177-3AD203B41FA5}">
                      <a16:colId xmlns:a16="http://schemas.microsoft.com/office/drawing/2014/main" val="1866058525"/>
                    </a:ext>
                  </a:extLst>
                </a:gridCol>
                <a:gridCol w="996800">
                  <a:extLst>
                    <a:ext uri="{9D8B030D-6E8A-4147-A177-3AD203B41FA5}">
                      <a16:colId xmlns:a16="http://schemas.microsoft.com/office/drawing/2014/main" val="567857898"/>
                    </a:ext>
                  </a:extLst>
                </a:gridCol>
                <a:gridCol w="996800">
                  <a:extLst>
                    <a:ext uri="{9D8B030D-6E8A-4147-A177-3AD203B41FA5}">
                      <a16:colId xmlns:a16="http://schemas.microsoft.com/office/drawing/2014/main" val="2186189091"/>
                    </a:ext>
                  </a:extLst>
                </a:gridCol>
              </a:tblGrid>
              <a:tr h="27404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Actual/True value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973619"/>
                  </a:ext>
                </a:extLst>
              </a:tr>
              <a:tr h="27404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positive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negative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23179"/>
                  </a:ext>
                </a:extLst>
              </a:tr>
              <a:tr h="7168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Predicted 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positive</a:t>
                      </a:r>
                      <a:endParaRPr lang="zh-TW" alt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TP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FP</a:t>
                      </a:r>
                      <a:endParaRPr lang="zh-TW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724626"/>
                  </a:ext>
                </a:extLst>
              </a:tr>
              <a:tr h="71680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negative</a:t>
                      </a:r>
                      <a:endParaRPr lang="zh-TW" alt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FN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TN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58359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0B079B2-EA40-4BF1-2919-76A9B500A99A}"/>
              </a:ext>
            </a:extLst>
          </p:cNvPr>
          <p:cNvSpPr/>
          <p:nvPr/>
        </p:nvSpPr>
        <p:spPr>
          <a:xfrm>
            <a:off x="6480313" y="4333461"/>
            <a:ext cx="1969882" cy="72886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8B55A4-9939-F7D2-8D6A-E764CD249926}"/>
              </a:ext>
            </a:extLst>
          </p:cNvPr>
          <p:cNvSpPr/>
          <p:nvPr/>
        </p:nvSpPr>
        <p:spPr>
          <a:xfrm>
            <a:off x="9760226" y="4333461"/>
            <a:ext cx="947531" cy="144399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C067C-BE58-709F-B7B1-D6E8372B3EE1}"/>
              </a:ext>
            </a:extLst>
          </p:cNvPr>
          <p:cNvSpPr/>
          <p:nvPr/>
        </p:nvSpPr>
        <p:spPr>
          <a:xfrm>
            <a:off x="6480313" y="4333461"/>
            <a:ext cx="967409" cy="72886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D921C5-9738-CFE9-8200-96D1DF8AE571}"/>
              </a:ext>
            </a:extLst>
          </p:cNvPr>
          <p:cNvSpPr/>
          <p:nvPr/>
        </p:nvSpPr>
        <p:spPr>
          <a:xfrm>
            <a:off x="9740348" y="4333461"/>
            <a:ext cx="967409" cy="72886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38199" y="1690688"/>
            <a:ext cx="10383317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Diabetes mellitus is a </a:t>
            </a:r>
            <a:r>
              <a:rPr lang="en" altLang="zh-TW" sz="2600" b="0" i="0" dirty="0">
                <a:solidFill>
                  <a:srgbClr val="282828"/>
                </a:solidFill>
                <a:effectLst/>
                <a:latin typeface="MuseoSans"/>
              </a:rPr>
              <a:t>common </a:t>
            </a:r>
            <a:r>
              <a:rPr lang="en-US" sz="2600" dirty="0"/>
              <a:t>chronic disease, and it may cause many complications. According to statistics, the morbidity of diabetes has been on the rise in recent years. </a:t>
            </a:r>
          </a:p>
          <a:p>
            <a:pPr marL="22860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In about 20 years, the world’s diabetic patients will reach 642 million, which means that one in every ten adults will have diabetes</a:t>
            </a:r>
            <a:r>
              <a:rPr lang="en-US" altLang="zh-TW" sz="2600" dirty="0"/>
              <a:t> in the future</a:t>
            </a:r>
            <a:r>
              <a:rPr lang="en-US" sz="2600" dirty="0"/>
              <a:t>.</a:t>
            </a:r>
          </a:p>
          <a:p>
            <a:pPr marL="22860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600" dirty="0"/>
              <a:t>Therefore, in this assignment, we need to analyze the given ICU dataset and predict whether the patient suffers from diabetes.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Penalty</a:t>
            </a: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12871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0 points if any of the following conditions happened</a:t>
            </a:r>
            <a:endParaRPr sz="2600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600" dirty="0"/>
              <a:t>Plagiarism</a:t>
            </a:r>
            <a:endParaRPr sz="2600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600" dirty="0"/>
              <a:t>Late submission</a:t>
            </a:r>
            <a:endParaRPr sz="2600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600" dirty="0"/>
              <a:t>Not using a template or importing any other packages in this assignment</a:t>
            </a:r>
            <a:endParaRPr sz="2600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600" dirty="0"/>
              <a:t>Incorrect prediction format</a:t>
            </a:r>
            <a:endParaRPr sz="2600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600" dirty="0"/>
              <a:t>Incorrect submission format </a:t>
            </a:r>
            <a:endParaRPr sz="2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dirty="0"/>
          </a:p>
        </p:txBody>
      </p:sp>
      <p:sp>
        <p:nvSpPr>
          <p:cNvPr id="221" name="Google Shape;221;p18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TA: Bao-</a:t>
            </a:r>
            <a:r>
              <a:rPr lang="en-US" sz="2600" dirty="0" err="1"/>
              <a:t>Hsuan</a:t>
            </a:r>
            <a:r>
              <a:rPr lang="en-US" sz="2600" dirty="0"/>
              <a:t> Huang (</a:t>
            </a:r>
            <a:r>
              <a:rPr lang="en-US" sz="2600" dirty="0" err="1">
                <a:hlinkClick r:id="rId3"/>
              </a:rPr>
              <a:t>thebhhuang@gmail.com</a:t>
            </a:r>
            <a:r>
              <a:rPr lang="en-US" sz="2600" dirty="0"/>
              <a:t>)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Do not ask for debugging.</a:t>
            </a:r>
            <a:endParaRPr sz="26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BD7708D-E313-7943-D1CE-9D5E623FD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944" y="3162925"/>
            <a:ext cx="2857526" cy="21708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838199" y="1650071"/>
            <a:ext cx="11077136" cy="4427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GOSSIS dataset (The Global Open-Source Severity of Illness Score)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b="1" i="1" dirty="0"/>
              <a:t>Real</a:t>
            </a:r>
            <a:r>
              <a:rPr lang="en-US" sz="2600" dirty="0"/>
              <a:t> Data 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/>
              <a:t>The real data collected by GOSSIS consortium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/>
              <a:t>A database contains a large amount of critical care data from many different intensive care units (ICUs) worldwide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sz="2600" dirty="0"/>
              <a:t>Basic Part : We extract 30 cases with 9 attributes and 1 label </a:t>
            </a:r>
            <a:r>
              <a:rPr lang="en-US" sz="2000" dirty="0"/>
              <a:t>(‘</a:t>
            </a:r>
            <a:r>
              <a:rPr lang="en-US" altLang="zh-TW" sz="2000" dirty="0" err="1"/>
              <a:t>diabetes_mellitus</a:t>
            </a:r>
            <a:r>
              <a:rPr lang="en-US" sz="2000" dirty="0"/>
              <a:t>’)</a:t>
            </a:r>
            <a:endParaRPr lang="en-US" sz="2600" dirty="0"/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sz="2600" dirty="0"/>
              <a:t>Advanced Part : We extract 8379 cases with 24 attributes and 1 label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Goal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Implement a decision tree with </a:t>
            </a:r>
            <a:r>
              <a:rPr lang="en-US" sz="2600" i="1" dirty="0"/>
              <a:t>GOSSIS </a:t>
            </a:r>
            <a:r>
              <a:rPr lang="en-US" sz="2600" dirty="0"/>
              <a:t>dataset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Implement a random forest by using your decision tree model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Predict the patients’ diabetes (‘</a:t>
            </a:r>
            <a:r>
              <a:rPr lang="en-US" sz="2600" dirty="0" err="1"/>
              <a:t>diabetes_mellitus</a:t>
            </a:r>
            <a:r>
              <a:rPr lang="en-US" sz="2600" dirty="0"/>
              <a:t>’) from real data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Fine-tune the model for better performance</a:t>
            </a:r>
          </a:p>
        </p:txBody>
      </p:sp>
      <p:sp>
        <p:nvSpPr>
          <p:cNvPr id="115" name="Google Shape;115;p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Grading Policy</a:t>
            </a:r>
            <a:endParaRPr/>
          </a:p>
        </p:txBody>
      </p:sp>
      <p:graphicFrame>
        <p:nvGraphicFramePr>
          <p:cNvPr id="122" name="Google Shape;122;p5"/>
          <p:cNvGraphicFramePr/>
          <p:nvPr>
            <p:extLst>
              <p:ext uri="{D42A27DB-BD31-4B8C-83A1-F6EECF244321}">
                <p14:modId xmlns:p14="http://schemas.microsoft.com/office/powerpoint/2010/main" val="1128780390"/>
              </p:ext>
            </p:extLst>
          </p:nvPr>
        </p:nvGraphicFramePr>
        <p:xfrm>
          <a:off x="983202" y="1690688"/>
          <a:ext cx="8293320" cy="2319900"/>
        </p:xfrm>
        <a:graphic>
          <a:graphicData uri="http://schemas.openxmlformats.org/drawingml/2006/table">
            <a:tbl>
              <a:tblPr firstRow="1" bandRow="1">
                <a:noFill/>
                <a:tableStyleId>{57EDBB55-25E8-4701-9ABB-397663951834}</a:tableStyleId>
              </a:tblPr>
              <a:tblGrid>
                <a:gridCol w="606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Item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4D9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Score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4D9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Basic Implementation (Decision Tree)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60%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Advanced Implementation (Random Forest)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35%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Report</a:t>
                      </a:r>
                      <a:endParaRPr sz="2400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5%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Basic Implementation (60%)</a:t>
            </a:r>
            <a:endParaRPr dirty="0"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600" cy="501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 dirty="0"/>
              <a:t>Given information on several patients and whether they have diabetes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 dirty="0"/>
              <a:t>Build a decision tree in following steps with </a:t>
            </a:r>
            <a:r>
              <a:rPr lang="en-US" altLang="zh-TW" sz="2600" i="1" dirty="0"/>
              <a:t>diabetes</a:t>
            </a:r>
            <a:r>
              <a:rPr lang="zh-TW" altLang="en-US" sz="2600" i="1" dirty="0"/>
              <a:t> </a:t>
            </a:r>
            <a:r>
              <a:rPr lang="en-US" altLang="zh-TW" sz="2600" i="1" dirty="0"/>
              <a:t>detection </a:t>
            </a:r>
            <a:r>
              <a:rPr lang="en-US" altLang="zh-TW" sz="2600" dirty="0"/>
              <a:t>dataset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>
                <a:solidFill>
                  <a:schemeClr val="tx1"/>
                </a:solidFill>
              </a:rPr>
              <a:t>Step 1 : calculate the entropy                               (10%)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>
                <a:solidFill>
                  <a:schemeClr val="tx1"/>
                </a:solidFill>
              </a:rPr>
              <a:t>Step 2 : calculate the information gain                (10%)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>
                <a:solidFill>
                  <a:schemeClr val="tx1"/>
                </a:solidFill>
              </a:rPr>
              <a:t>Step 3 : search for the best split   		 (10%)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>
                <a:solidFill>
                  <a:schemeClr val="tx1"/>
                </a:solidFill>
              </a:rPr>
              <a:t>Step 4 : split data into 2 branches 		 (10%)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>
                <a:solidFill>
                  <a:schemeClr val="tx1"/>
                </a:solidFill>
              </a:rPr>
              <a:t>Step 5 : build the decision tree      		  (10%)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>
                <a:solidFill>
                  <a:schemeClr val="tx1"/>
                </a:solidFill>
              </a:rPr>
              <a:t>Step 6 : </a:t>
            </a:r>
            <a:r>
              <a:rPr lang="en-US" dirty="0"/>
              <a:t>make predictions by decision tree          (10%)</a:t>
            </a:r>
            <a:endParaRPr lang="en-US" sz="2600" dirty="0"/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sz="2600" dirty="0"/>
              <a:t>Please use</a:t>
            </a:r>
            <a:r>
              <a:rPr lang="en-US" altLang="zh-TW" sz="2600" dirty="0"/>
              <a:t> </a:t>
            </a:r>
            <a:r>
              <a:rPr lang="en-US" altLang="zh-TW" sz="2600" b="1" i="1" dirty="0">
                <a:solidFill>
                  <a:schemeClr val="tx1"/>
                </a:solidFill>
              </a:rPr>
              <a:t>hw2_input_basic.csv</a:t>
            </a:r>
            <a:r>
              <a:rPr lang="en-US" altLang="zh-TW" sz="2600" b="1" i="1" dirty="0">
                <a:solidFill>
                  <a:srgbClr val="C00000"/>
                </a:solidFill>
              </a:rPr>
              <a:t> </a:t>
            </a:r>
            <a:r>
              <a:rPr lang="en-US" altLang="zh-TW" sz="2600" dirty="0"/>
              <a:t>as your input data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sz="2600" dirty="0"/>
              <a:t>You </a:t>
            </a:r>
            <a:r>
              <a:rPr lang="en-US" sz="2600" b="1" dirty="0"/>
              <a:t>don’t</a:t>
            </a:r>
            <a:r>
              <a:rPr lang="en-US" sz="2600" dirty="0"/>
              <a:t> need to use </a:t>
            </a:r>
            <a:r>
              <a:rPr lang="en-US" sz="2600" b="1" i="1" dirty="0"/>
              <a:t>hw2_input_test.csv</a:t>
            </a:r>
            <a:r>
              <a:rPr lang="en-US" sz="2600" dirty="0"/>
              <a:t> in the basic part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sz="2600" dirty="0"/>
              <a:t>Please save your answer in </a:t>
            </a:r>
            <a:r>
              <a:rPr lang="en-US" sz="2600" b="1" i="1" dirty="0"/>
              <a:t>hw2_basic.csv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Advanced Implementation (35%)</a:t>
            </a:r>
            <a:endParaRPr dirty="0"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Build a random forest by using at least </a:t>
            </a:r>
            <a:r>
              <a:rPr lang="en-US" sz="2600" b="1" dirty="0"/>
              <a:t>3</a:t>
            </a:r>
            <a:r>
              <a:rPr lang="en-US" sz="2600" dirty="0"/>
              <a:t> decision trees</a:t>
            </a:r>
            <a:endParaRPr lang="en-US"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Please use </a:t>
            </a:r>
            <a:r>
              <a:rPr lang="en-US" sz="2600" b="1" i="1" dirty="0"/>
              <a:t>hw2_input_advanced.csv </a:t>
            </a:r>
            <a:r>
              <a:rPr lang="en-US" sz="2600" dirty="0"/>
              <a:t>as the input data</a:t>
            </a: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Please use </a:t>
            </a:r>
            <a:r>
              <a:rPr lang="en-US" sz="2600" b="1" i="1" dirty="0"/>
              <a:t>hw2_input_test.csv </a:t>
            </a:r>
            <a:r>
              <a:rPr lang="en-US" sz="2600" dirty="0"/>
              <a:t>as the test data and make the predictions</a:t>
            </a: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altLang="zh-TW" sz="2600" dirty="0"/>
              <a:t>Make predictions with the test data</a:t>
            </a:r>
          </a:p>
          <a:p>
            <a:pPr marL="685800" lvl="1" indent="-228600" algn="just">
              <a:spcBef>
                <a:spcPts val="1000"/>
              </a:spcBef>
              <a:buSzPts val="2800"/>
            </a:pPr>
            <a:r>
              <a:rPr lang="en-US" altLang="zh-TW" dirty="0"/>
              <a:t>Please save the predictions in </a:t>
            </a:r>
            <a:r>
              <a:rPr lang="en-US" altLang="zh-TW" b="1" i="1" dirty="0"/>
              <a:t>hw2_advanced.csv</a:t>
            </a:r>
            <a:endParaRPr lang="en-US" sz="2600"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sz="26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Advanced Grading Policy</a:t>
            </a: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119530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125000"/>
              </a:lnSpc>
              <a:spcBef>
                <a:spcPts val="0"/>
              </a:spcBef>
              <a:buSzPts val="2800"/>
            </a:pPr>
            <a:r>
              <a:rPr lang="en-US" altLang="zh-TW" sz="2600" dirty="0"/>
              <a:t>Make predictions with Random Forest on the test data in </a:t>
            </a:r>
            <a:r>
              <a:rPr lang="en-US" altLang="zh-TW" sz="2600" b="1" i="1" dirty="0"/>
              <a:t>hw2_input_test.csv</a:t>
            </a:r>
          </a:p>
          <a:p>
            <a:pPr marL="228600" indent="-228600">
              <a:lnSpc>
                <a:spcPct val="125000"/>
              </a:lnSpc>
              <a:spcBef>
                <a:spcPts val="0"/>
              </a:spcBef>
              <a:buSzPts val="2800"/>
            </a:pPr>
            <a:r>
              <a:rPr lang="en-US" sz="2600" dirty="0"/>
              <a:t>Baseline – 20%</a:t>
            </a:r>
          </a:p>
          <a:p>
            <a:pPr marL="685800" lvl="1" indent="-228600">
              <a:lnSpc>
                <a:spcPct val="125000"/>
              </a:lnSpc>
              <a:spcBef>
                <a:spcPts val="0"/>
              </a:spcBef>
              <a:buSzPts val="2800"/>
            </a:pPr>
            <a:r>
              <a:rPr lang="en-US" dirty="0"/>
              <a:t>F1-Score </a:t>
            </a:r>
            <a:r>
              <a:rPr lang="en-US"/>
              <a:t>&gt;= 0.55</a:t>
            </a:r>
            <a:endParaRPr lang="en-US" dirty="0"/>
          </a:p>
          <a:p>
            <a:pPr marL="228600" indent="-228600">
              <a:lnSpc>
                <a:spcPct val="125000"/>
              </a:lnSpc>
              <a:spcBef>
                <a:spcPts val="0"/>
              </a:spcBef>
              <a:buSzPts val="2800"/>
            </a:pPr>
            <a:r>
              <a:rPr lang="en-US" sz="2600" dirty="0"/>
              <a:t>Ranking – 15%</a:t>
            </a:r>
            <a:endParaRPr lang="en-US" altLang="zh-TW" sz="2600" b="1" i="1" dirty="0"/>
          </a:p>
          <a:p>
            <a:pPr marL="685800" lvl="1" indent="-228600">
              <a:lnSpc>
                <a:spcPct val="125000"/>
              </a:lnSpc>
              <a:spcBef>
                <a:spcPts val="0"/>
              </a:spcBef>
              <a:buSzPts val="2800"/>
            </a:pPr>
            <a:r>
              <a:rPr lang="en-US" altLang="zh-TW" dirty="0"/>
              <a:t>We will calculate F1-Score to compete with the whole 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You will have the following items</a:t>
            </a:r>
            <a:endParaRPr dirty="0"/>
          </a:p>
        </p:txBody>
      </p:sp>
      <p:sp>
        <p:nvSpPr>
          <p:cNvPr id="157" name="Google Shape;157;p10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863710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00000"/>
              </a:lnSpc>
              <a:buSzPts val="2800"/>
            </a:pPr>
            <a:r>
              <a:rPr lang="en-US" sz="2600" dirty="0"/>
              <a:t>Template : hw2.ipynb</a:t>
            </a:r>
          </a:p>
          <a:p>
            <a:pPr marL="635000" indent="-457200">
              <a:lnSpc>
                <a:spcPct val="100000"/>
              </a:lnSpc>
              <a:buSzPts val="2800"/>
            </a:pPr>
            <a:r>
              <a:rPr lang="en-US" sz="2600" dirty="0"/>
              <a:t>Input file : </a:t>
            </a:r>
          </a:p>
          <a:p>
            <a:pPr marL="1092200" lvl="1" indent="-457200">
              <a:lnSpc>
                <a:spcPct val="100000"/>
              </a:lnSpc>
              <a:buSzPts val="2800"/>
            </a:pPr>
            <a:r>
              <a:rPr lang="en-US" dirty="0"/>
              <a:t>hw2_input_basic.csv</a:t>
            </a:r>
          </a:p>
          <a:p>
            <a:pPr marL="1092200" lvl="1" indent="-457200">
              <a:lnSpc>
                <a:spcPct val="100000"/>
              </a:lnSpc>
              <a:buSzPts val="2800"/>
            </a:pPr>
            <a:r>
              <a:rPr lang="en-US" altLang="zh-TW" dirty="0"/>
              <a:t>hw2_input_advanced</a:t>
            </a:r>
            <a:r>
              <a:rPr lang="en-US" dirty="0"/>
              <a:t>.csv</a:t>
            </a:r>
          </a:p>
          <a:p>
            <a:pPr marL="1092200" lvl="1" indent="-457200">
              <a:lnSpc>
                <a:spcPct val="100000"/>
              </a:lnSpc>
              <a:buSzPts val="2800"/>
            </a:pPr>
            <a:r>
              <a:rPr lang="en-US" dirty="0"/>
              <a:t>hw2_input_</a:t>
            </a:r>
            <a:r>
              <a:rPr lang="en-US" altLang="zh-TW" dirty="0"/>
              <a:t>test</a:t>
            </a:r>
            <a:r>
              <a:rPr lang="en-US" dirty="0"/>
              <a:t>.csv (without label data)</a:t>
            </a:r>
          </a:p>
          <a:p>
            <a:pPr marL="635000" indent="-457200">
              <a:lnSpc>
                <a:spcPct val="100000"/>
              </a:lnSpc>
              <a:buSzPts val="2800"/>
            </a:pPr>
            <a:r>
              <a:rPr lang="en-US" sz="2600" dirty="0"/>
              <a:t>Sample output file : </a:t>
            </a:r>
          </a:p>
          <a:p>
            <a:pPr marL="1092200" lvl="1" indent="-457200">
              <a:lnSpc>
                <a:spcPct val="100000"/>
              </a:lnSpc>
              <a:buSzPts val="2800"/>
            </a:pPr>
            <a:r>
              <a:rPr lang="en-US" dirty="0" err="1"/>
              <a:t>sample_basic.csv</a:t>
            </a:r>
            <a:endParaRPr lang="en-US" dirty="0"/>
          </a:p>
          <a:p>
            <a:pPr marL="1092200" lvl="1" indent="-457200">
              <a:lnSpc>
                <a:spcPct val="100000"/>
              </a:lnSpc>
              <a:buSzPts val="2800"/>
            </a:pPr>
            <a:r>
              <a:rPr lang="en-US" dirty="0" err="1"/>
              <a:t>sample_advanced.csv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57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1202</Words>
  <Application>Microsoft Macintosh PowerPoint</Application>
  <PresentationFormat>寬螢幕</PresentationFormat>
  <Paragraphs>232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MuseoSans</vt:lpstr>
      <vt:lpstr>Arial</vt:lpstr>
      <vt:lpstr>Calibri</vt:lpstr>
      <vt:lpstr>Cambria Math</vt:lpstr>
      <vt:lpstr>Office 佈景主題</vt:lpstr>
      <vt:lpstr>Assignment 2</vt:lpstr>
      <vt:lpstr>Introduction</vt:lpstr>
      <vt:lpstr>Dataset</vt:lpstr>
      <vt:lpstr>Goal</vt:lpstr>
      <vt:lpstr>Grading Policy</vt:lpstr>
      <vt:lpstr>Basic Implementation (60%)</vt:lpstr>
      <vt:lpstr>Advanced Implementation (35%)</vt:lpstr>
      <vt:lpstr>Advanced Grading Policy</vt:lpstr>
      <vt:lpstr>You will have the following items</vt:lpstr>
      <vt:lpstr>Template</vt:lpstr>
      <vt:lpstr>Basic Input File Format</vt:lpstr>
      <vt:lpstr>Advanced Input File Format</vt:lpstr>
      <vt:lpstr>Advanced Input Test File Format</vt:lpstr>
      <vt:lpstr>Basic Output File Format</vt:lpstr>
      <vt:lpstr>Basic Output File Format</vt:lpstr>
      <vt:lpstr>Advanced Output File Format</vt:lpstr>
      <vt:lpstr>Report</vt:lpstr>
      <vt:lpstr>Assignment 2 Requirement</vt:lpstr>
      <vt:lpstr>The Evaluation Metric</vt:lpstr>
      <vt:lpstr>Penalty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Dengue Case Prediction</dc:title>
  <cp:lastModifiedBy>黃寶萱</cp:lastModifiedBy>
  <cp:revision>157</cp:revision>
  <dcterms:created xsi:type="dcterms:W3CDTF">2021-09-26T13:10:10Z</dcterms:created>
  <dcterms:modified xsi:type="dcterms:W3CDTF">2022-10-24T08:26:24Z</dcterms:modified>
</cp:coreProperties>
</file>