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81" r:id="rId2"/>
    <p:sldId id="257" r:id="rId3"/>
    <p:sldId id="282" r:id="rId4"/>
    <p:sldId id="298" r:id="rId5"/>
    <p:sldId id="300" r:id="rId6"/>
    <p:sldId id="283" r:id="rId7"/>
    <p:sldId id="301" r:id="rId8"/>
    <p:sldId id="303" r:id="rId9"/>
    <p:sldId id="304" r:id="rId10"/>
    <p:sldId id="285" r:id="rId11"/>
    <p:sldId id="292" r:id="rId12"/>
    <p:sldId id="290" r:id="rId13"/>
    <p:sldId id="293" r:id="rId14"/>
    <p:sldId id="294" r:id="rId15"/>
    <p:sldId id="299" r:id="rId16"/>
    <p:sldId id="296" r:id="rId17"/>
    <p:sldId id="295" r:id="rId18"/>
    <p:sldId id="289" r:id="rId19"/>
    <p:sldId id="288" r:id="rId20"/>
  </p:sldIdLst>
  <p:sldSz cx="9906000" cy="6858000" type="A4"/>
  <p:notesSz cx="9906000" cy="6858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89" autoAdjust="0"/>
    <p:restoredTop sz="85578"/>
  </p:normalViewPr>
  <p:slideViewPr>
    <p:cSldViewPr>
      <p:cViewPr varScale="1">
        <p:scale>
          <a:sx n="109" d="100"/>
          <a:sy n="109" d="100"/>
        </p:scale>
        <p:origin x="2456" y="1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92600" cy="344488"/>
          </a:xfrm>
          <a:prstGeom prst="rect">
            <a:avLst/>
          </a:prstGeom>
        </p:spPr>
        <p:txBody>
          <a:bodyPr vert="horz" lIns="91440" tIns="45720" rIns="91440" bIns="45720" rtlCol="0"/>
          <a:lstStyle>
            <a:lvl1pPr algn="l">
              <a:defRPr sz="1200"/>
            </a:lvl1pPr>
          </a:lstStyle>
          <a:p>
            <a:endParaRPr lang="en-TW"/>
          </a:p>
        </p:txBody>
      </p:sp>
      <p:sp>
        <p:nvSpPr>
          <p:cNvPr id="3" name="Date Placeholder 2"/>
          <p:cNvSpPr>
            <a:spLocks noGrp="1"/>
          </p:cNvSpPr>
          <p:nvPr>
            <p:ph type="dt" idx="1"/>
          </p:nvPr>
        </p:nvSpPr>
        <p:spPr>
          <a:xfrm>
            <a:off x="5611813" y="0"/>
            <a:ext cx="4292600" cy="344488"/>
          </a:xfrm>
          <a:prstGeom prst="rect">
            <a:avLst/>
          </a:prstGeom>
        </p:spPr>
        <p:txBody>
          <a:bodyPr vert="horz" lIns="91440" tIns="45720" rIns="91440" bIns="45720" rtlCol="0"/>
          <a:lstStyle>
            <a:lvl1pPr algn="r">
              <a:defRPr sz="1200"/>
            </a:lvl1pPr>
          </a:lstStyle>
          <a:p>
            <a:fld id="{54CE2DA4-D712-E744-A224-7CF68A81C86E}" type="datetimeFigureOut">
              <a:rPr lang="en-TW" smtClean="0"/>
              <a:t>12/7/22</a:t>
            </a:fld>
            <a:endParaRPr lang="en-TW"/>
          </a:p>
        </p:txBody>
      </p:sp>
      <p:sp>
        <p:nvSpPr>
          <p:cNvPr id="4" name="Slide Image Placeholder 3"/>
          <p:cNvSpPr>
            <a:spLocks noGrp="1" noRot="1" noChangeAspect="1"/>
          </p:cNvSpPr>
          <p:nvPr>
            <p:ph type="sldImg" idx="2"/>
          </p:nvPr>
        </p:nvSpPr>
        <p:spPr>
          <a:xfrm>
            <a:off x="3281363" y="857250"/>
            <a:ext cx="3343275" cy="2314575"/>
          </a:xfrm>
          <a:prstGeom prst="rect">
            <a:avLst/>
          </a:prstGeom>
          <a:noFill/>
          <a:ln w="12700">
            <a:solidFill>
              <a:prstClr val="black"/>
            </a:solidFill>
          </a:ln>
        </p:spPr>
        <p:txBody>
          <a:bodyPr vert="horz" lIns="91440" tIns="45720" rIns="91440" bIns="45720" rtlCol="0" anchor="ctr"/>
          <a:lstStyle/>
          <a:p>
            <a:endParaRPr lang="en-TW"/>
          </a:p>
        </p:txBody>
      </p:sp>
      <p:sp>
        <p:nvSpPr>
          <p:cNvPr id="5" name="Notes Placeholder 4"/>
          <p:cNvSpPr>
            <a:spLocks noGrp="1"/>
          </p:cNvSpPr>
          <p:nvPr>
            <p:ph type="body" sz="quarter" idx="3"/>
          </p:nvPr>
        </p:nvSpPr>
        <p:spPr>
          <a:xfrm>
            <a:off x="990600" y="3300413"/>
            <a:ext cx="79248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6" name="Footer Placeholder 5"/>
          <p:cNvSpPr>
            <a:spLocks noGrp="1"/>
          </p:cNvSpPr>
          <p:nvPr>
            <p:ph type="ftr" sz="quarter" idx="4"/>
          </p:nvPr>
        </p:nvSpPr>
        <p:spPr>
          <a:xfrm>
            <a:off x="0" y="6513513"/>
            <a:ext cx="4292600" cy="344487"/>
          </a:xfrm>
          <a:prstGeom prst="rect">
            <a:avLst/>
          </a:prstGeom>
        </p:spPr>
        <p:txBody>
          <a:bodyPr vert="horz" lIns="91440" tIns="45720" rIns="91440" bIns="45720" rtlCol="0" anchor="b"/>
          <a:lstStyle>
            <a:lvl1pPr algn="l">
              <a:defRPr sz="1200"/>
            </a:lvl1pPr>
          </a:lstStyle>
          <a:p>
            <a:endParaRPr lang="en-TW"/>
          </a:p>
        </p:txBody>
      </p:sp>
      <p:sp>
        <p:nvSpPr>
          <p:cNvPr id="7" name="Slide Number Placeholder 6"/>
          <p:cNvSpPr>
            <a:spLocks noGrp="1"/>
          </p:cNvSpPr>
          <p:nvPr>
            <p:ph type="sldNum" sz="quarter" idx="5"/>
          </p:nvPr>
        </p:nvSpPr>
        <p:spPr>
          <a:xfrm>
            <a:off x="5611813" y="6513513"/>
            <a:ext cx="4292600" cy="344487"/>
          </a:xfrm>
          <a:prstGeom prst="rect">
            <a:avLst/>
          </a:prstGeom>
        </p:spPr>
        <p:txBody>
          <a:bodyPr vert="horz" lIns="91440" tIns="45720" rIns="91440" bIns="45720" rtlCol="0" anchor="b"/>
          <a:lstStyle>
            <a:lvl1pPr algn="r">
              <a:defRPr sz="1200"/>
            </a:lvl1pPr>
          </a:lstStyle>
          <a:p>
            <a:fld id="{0370BD5A-EE0B-9749-B553-AA1C64871138}" type="slidenum">
              <a:rPr lang="en-TW" smtClean="0"/>
              <a:t>‹#›</a:t>
            </a:fld>
            <a:endParaRPr lang="en-TW"/>
          </a:p>
        </p:txBody>
      </p:sp>
    </p:spTree>
    <p:extLst>
      <p:ext uri="{BB962C8B-B14F-4D97-AF65-F5344CB8AC3E}">
        <p14:creationId xmlns:p14="http://schemas.microsoft.com/office/powerpoint/2010/main" val="2003759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a:p>
        </p:txBody>
      </p:sp>
      <p:sp>
        <p:nvSpPr>
          <p:cNvPr id="4" name="投影片編號版面配置區 3"/>
          <p:cNvSpPr>
            <a:spLocks noGrp="1"/>
          </p:cNvSpPr>
          <p:nvPr>
            <p:ph type="sldNum" sz="quarter" idx="5"/>
          </p:nvPr>
        </p:nvSpPr>
        <p:spPr/>
        <p:txBody>
          <a:bodyPr/>
          <a:lstStyle/>
          <a:p>
            <a:fld id="{0370BD5A-EE0B-9749-B553-AA1C64871138}" type="slidenum">
              <a:rPr lang="en-TW" smtClean="0"/>
              <a:t>2</a:t>
            </a:fld>
            <a:endParaRPr lang="en-TW"/>
          </a:p>
        </p:txBody>
      </p:sp>
    </p:spTree>
    <p:extLst>
      <p:ext uri="{BB962C8B-B14F-4D97-AF65-F5344CB8AC3E}">
        <p14:creationId xmlns:p14="http://schemas.microsoft.com/office/powerpoint/2010/main" val="1841399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en-US" altLang="zh-TW" dirty="0"/>
          </a:p>
        </p:txBody>
      </p:sp>
      <p:sp>
        <p:nvSpPr>
          <p:cNvPr id="4" name="投影片編號版面配置區 3"/>
          <p:cNvSpPr>
            <a:spLocks noGrp="1"/>
          </p:cNvSpPr>
          <p:nvPr>
            <p:ph type="sldNum" sz="quarter" idx="5"/>
          </p:nvPr>
        </p:nvSpPr>
        <p:spPr/>
        <p:txBody>
          <a:bodyPr/>
          <a:lstStyle/>
          <a:p>
            <a:fld id="{0370BD5A-EE0B-9749-B553-AA1C64871138}" type="slidenum">
              <a:rPr lang="en-TW" smtClean="0"/>
              <a:t>10</a:t>
            </a:fld>
            <a:endParaRPr lang="en-TW"/>
          </a:p>
        </p:txBody>
      </p:sp>
    </p:spTree>
    <p:extLst>
      <p:ext uri="{BB962C8B-B14F-4D97-AF65-F5344CB8AC3E}">
        <p14:creationId xmlns:p14="http://schemas.microsoft.com/office/powerpoint/2010/main" val="3362184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0370BD5A-EE0B-9749-B553-AA1C64871138}" type="slidenum">
              <a:rPr lang="en-TW" smtClean="0"/>
              <a:t>16</a:t>
            </a:fld>
            <a:endParaRPr lang="en-TW"/>
          </a:p>
        </p:txBody>
      </p:sp>
    </p:spTree>
    <p:extLst>
      <p:ext uri="{BB962C8B-B14F-4D97-AF65-F5344CB8AC3E}">
        <p14:creationId xmlns:p14="http://schemas.microsoft.com/office/powerpoint/2010/main" val="930314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0370BD5A-EE0B-9749-B553-AA1C64871138}" type="slidenum">
              <a:rPr lang="en-TW" smtClean="0"/>
              <a:t>18</a:t>
            </a:fld>
            <a:endParaRPr lang="en-TW"/>
          </a:p>
        </p:txBody>
      </p:sp>
    </p:spTree>
    <p:extLst>
      <p:ext uri="{BB962C8B-B14F-4D97-AF65-F5344CB8AC3E}">
        <p14:creationId xmlns:p14="http://schemas.microsoft.com/office/powerpoint/2010/main" val="3514590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42950" y="2125980"/>
            <a:ext cx="84201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485900" y="3840480"/>
            <a:ext cx="69342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368040" y="6377940"/>
            <a:ext cx="3169920" cy="276999"/>
          </a:xfrm>
        </p:spPr>
        <p:txBody>
          <a:bodyPr lIns="0" tIns="0" rIns="0" bIns="0"/>
          <a:lstStyle>
            <a:lvl1pPr algn="ctr">
              <a:defRPr>
                <a:solidFill>
                  <a:schemeClr val="tx1">
                    <a:tint val="75000"/>
                  </a:schemeClr>
                </a:solidFill>
              </a:defRPr>
            </a:lvl1pPr>
          </a:lstStyle>
          <a:p>
            <a:r>
              <a:rPr lang="en-US">
                <a:solidFill>
                  <a:srgbClr val="878787"/>
                </a:solidFill>
                <a:latin typeface="ArialMT"/>
              </a:rPr>
              <a:t>2022 CS 460200</a:t>
            </a:r>
            <a:endParaRPr lang="en-US" dirty="0">
              <a:solidFill>
                <a:srgbClr val="878787"/>
              </a:solidFill>
              <a:latin typeface="ArialMT"/>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8ABB3ABB-B943-5B46-A26A-F76C38BE11A4}" type="datetime1">
              <a:rPr lang="en-US" smtClean="0"/>
              <a:t>12/7/22</a:t>
            </a:fld>
            <a:endParaRPr lang="en-US"/>
          </a:p>
        </p:txBody>
      </p:sp>
      <p:sp>
        <p:nvSpPr>
          <p:cNvPr id="6" name="Holder 6"/>
          <p:cNvSpPr>
            <a:spLocks noGrp="1"/>
          </p:cNvSpPr>
          <p:nvPr>
            <p:ph type="sldNum" sz="quarter" idx="7"/>
          </p:nvPr>
        </p:nvSpPr>
        <p:spPr>
          <a:xfrm>
            <a:off x="9525001" y="6595426"/>
            <a:ext cx="329628" cy="224790"/>
          </a:xfrm>
        </p:spPr>
        <p:txBody>
          <a:bodyPr lIns="0" tIns="0" rIns="0" bIns="0"/>
          <a:lstStyle>
            <a:lvl1pPr>
              <a:defRPr sz="1400" b="0" i="0">
                <a:solidFill>
                  <a:srgbClr val="5E574E"/>
                </a:solidFill>
                <a:latin typeface="Arial"/>
                <a:cs typeface="Arial"/>
              </a:defRPr>
            </a:lvl1pPr>
          </a:lstStyle>
          <a:p>
            <a:pPr marL="38100">
              <a:lnSpc>
                <a:spcPts val="165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1">
                <a:solidFill>
                  <a:srgbClr val="006699"/>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a:t>2022 CS 460200</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212C710-F03B-5544-A484-54B8EC567FDB}" type="datetime1">
              <a:rPr lang="en-US" smtClean="0"/>
              <a:t>12/7/22</a:t>
            </a:fld>
            <a:endParaRPr lang="en-US"/>
          </a:p>
        </p:txBody>
      </p:sp>
      <p:sp>
        <p:nvSpPr>
          <p:cNvPr id="6" name="Holder 6"/>
          <p:cNvSpPr>
            <a:spLocks noGrp="1"/>
          </p:cNvSpPr>
          <p:nvPr>
            <p:ph type="sldNum" sz="quarter" idx="7"/>
          </p:nvPr>
        </p:nvSpPr>
        <p:spPr>
          <a:xfrm>
            <a:off x="9525000" y="6595426"/>
            <a:ext cx="329628" cy="224790"/>
          </a:xfrm>
        </p:spPr>
        <p:txBody>
          <a:bodyPr lIns="0" tIns="0" rIns="0" bIns="0"/>
          <a:lstStyle>
            <a:lvl1pPr>
              <a:defRPr sz="1400" b="0" i="0">
                <a:solidFill>
                  <a:srgbClr val="5E574E"/>
                </a:solidFill>
                <a:latin typeface="Arial"/>
                <a:cs typeface="Arial"/>
              </a:defRPr>
            </a:lvl1pPr>
          </a:lstStyle>
          <a:p>
            <a:pPr marL="38100">
              <a:lnSpc>
                <a:spcPts val="165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1">
                <a:solidFill>
                  <a:srgbClr val="006699"/>
                </a:solidFill>
                <a:latin typeface="Arial"/>
                <a:cs typeface="Arial"/>
              </a:defRPr>
            </a:lvl1pPr>
          </a:lstStyle>
          <a:p>
            <a:endParaRPr/>
          </a:p>
        </p:txBody>
      </p:sp>
      <p:sp>
        <p:nvSpPr>
          <p:cNvPr id="3" name="Holder 3"/>
          <p:cNvSpPr>
            <a:spLocks noGrp="1"/>
          </p:cNvSpPr>
          <p:nvPr>
            <p:ph sz="half" idx="2"/>
          </p:nvPr>
        </p:nvSpPr>
        <p:spPr>
          <a:xfrm>
            <a:off x="495300" y="1577340"/>
            <a:ext cx="430911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01590" y="1577340"/>
            <a:ext cx="430911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US"/>
              <a:t>2022 CS 460200</a:t>
            </a:r>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23CCFD61-3C60-9D43-8AE1-B1E06DF683C7}" type="datetime1">
              <a:rPr lang="en-US" smtClean="0"/>
              <a:t>12/7/22</a:t>
            </a:fld>
            <a:endParaRPr lang="en-US"/>
          </a:p>
        </p:txBody>
      </p:sp>
      <p:sp>
        <p:nvSpPr>
          <p:cNvPr id="7" name="Holder 7"/>
          <p:cNvSpPr>
            <a:spLocks noGrp="1"/>
          </p:cNvSpPr>
          <p:nvPr>
            <p:ph type="sldNum" sz="quarter" idx="7"/>
          </p:nvPr>
        </p:nvSpPr>
        <p:spPr/>
        <p:txBody>
          <a:bodyPr lIns="0" tIns="0" rIns="0" bIns="0"/>
          <a:lstStyle>
            <a:lvl1pPr>
              <a:defRPr sz="1400" b="0" i="0">
                <a:solidFill>
                  <a:srgbClr val="5E574E"/>
                </a:solidFill>
                <a:latin typeface="Arial"/>
                <a:cs typeface="Arial"/>
              </a:defRPr>
            </a:lvl1pPr>
          </a:lstStyle>
          <a:p>
            <a:pPr marL="38100">
              <a:lnSpc>
                <a:spcPts val="165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1">
                <a:solidFill>
                  <a:srgbClr val="006699"/>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r>
              <a:rPr lang="en-US"/>
              <a:t>2022 CS 460200</a:t>
            </a:r>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7574CC05-A336-AC4C-BE50-E52B96FDE1FA}" type="datetime1">
              <a:rPr lang="en-US" smtClean="0"/>
              <a:t>12/7/22</a:t>
            </a:fld>
            <a:endParaRPr lang="en-US"/>
          </a:p>
        </p:txBody>
      </p:sp>
      <p:sp>
        <p:nvSpPr>
          <p:cNvPr id="5" name="Holder 5"/>
          <p:cNvSpPr>
            <a:spLocks noGrp="1"/>
          </p:cNvSpPr>
          <p:nvPr>
            <p:ph type="sldNum" sz="quarter" idx="7"/>
          </p:nvPr>
        </p:nvSpPr>
        <p:spPr/>
        <p:txBody>
          <a:bodyPr lIns="0" tIns="0" rIns="0" bIns="0"/>
          <a:lstStyle>
            <a:lvl1pPr>
              <a:defRPr sz="1400" b="0" i="0">
                <a:solidFill>
                  <a:srgbClr val="5E574E"/>
                </a:solidFill>
                <a:latin typeface="Arial"/>
                <a:cs typeface="Arial"/>
              </a:defRPr>
            </a:lvl1pPr>
          </a:lstStyle>
          <a:p>
            <a:pPr marL="38100">
              <a:lnSpc>
                <a:spcPts val="165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658F7945-BC51-A749-85F3-1D2F54A64D49}" type="datetime1">
              <a:rPr lang="en-US" smtClean="0"/>
              <a:t>12/7/22</a:t>
            </a:fld>
            <a:endParaRPr lang="en-US"/>
          </a:p>
        </p:txBody>
      </p:sp>
      <p:sp>
        <p:nvSpPr>
          <p:cNvPr id="4" name="Holder 4"/>
          <p:cNvSpPr>
            <a:spLocks noGrp="1"/>
          </p:cNvSpPr>
          <p:nvPr>
            <p:ph type="sldNum" sz="quarter" idx="7"/>
          </p:nvPr>
        </p:nvSpPr>
        <p:spPr>
          <a:xfrm>
            <a:off x="9525001" y="6595426"/>
            <a:ext cx="329628" cy="224790"/>
          </a:xfrm>
        </p:spPr>
        <p:txBody>
          <a:bodyPr lIns="0" tIns="0" rIns="0" bIns="0"/>
          <a:lstStyle>
            <a:lvl1pPr>
              <a:defRPr sz="1400" b="0" i="0">
                <a:solidFill>
                  <a:srgbClr val="5E574E"/>
                </a:solidFill>
                <a:latin typeface="Arial"/>
                <a:cs typeface="Arial"/>
              </a:defRPr>
            </a:lvl1pPr>
          </a:lstStyle>
          <a:p>
            <a:pPr marL="38100">
              <a:lnSpc>
                <a:spcPts val="1650"/>
              </a:lnSpc>
            </a:pPr>
            <a:fld id="{81D60167-4931-47E6-BA6A-407CBD079E47}" type="slidenum">
              <a:rPr dirty="0"/>
              <a:t>‹#›</a:t>
            </a:fld>
            <a:endParaRPr dirty="0"/>
          </a:p>
        </p:txBody>
      </p:sp>
      <p:pic>
        <p:nvPicPr>
          <p:cNvPr id="7" name="Picture 6">
            <a:extLst>
              <a:ext uri="{FF2B5EF4-FFF2-40B4-BE49-F238E27FC236}">
                <a16:creationId xmlns:a16="http://schemas.microsoft.com/office/drawing/2014/main" id="{3E76084F-B1CB-44F8-AF6A-C82A8C3D48D4}"/>
              </a:ext>
            </a:extLst>
          </p:cNvPr>
          <p:cNvPicPr>
            <a:picLocks noChangeAspect="1"/>
          </p:cNvPicPr>
          <p:nvPr userDrawn="1"/>
        </p:nvPicPr>
        <p:blipFill rotWithShape="1">
          <a:blip r:embed="rId2">
            <a:lum bright="70000" contrast="-70000"/>
            <a:extLst>
              <a:ext uri="{28A0092B-C50C-407E-A947-70E740481C1C}">
                <a14:useLocalDpi xmlns:a14="http://schemas.microsoft.com/office/drawing/2010/main" val="0"/>
              </a:ext>
            </a:extLst>
          </a:blip>
          <a:srcRect t="21093" r="27348"/>
          <a:stretch/>
        </p:blipFill>
        <p:spPr>
          <a:xfrm>
            <a:off x="7543800" y="0"/>
            <a:ext cx="2362199" cy="2565567"/>
          </a:xfrm>
          <a:prstGeom prst="rect">
            <a:avLst/>
          </a:prstGeom>
        </p:spPr>
      </p:pic>
      <p:pic>
        <p:nvPicPr>
          <p:cNvPr id="10" name="Picture 9">
            <a:extLst>
              <a:ext uri="{FF2B5EF4-FFF2-40B4-BE49-F238E27FC236}">
                <a16:creationId xmlns:a16="http://schemas.microsoft.com/office/drawing/2014/main" id="{EE22A056-5F2C-4BD0-89AA-2F792B4AAA6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95800" y="6098232"/>
            <a:ext cx="1351789" cy="622608"/>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83540" y="352996"/>
            <a:ext cx="9138919" cy="635000"/>
          </a:xfrm>
          <a:prstGeom prst="rect">
            <a:avLst/>
          </a:prstGeom>
        </p:spPr>
        <p:txBody>
          <a:bodyPr wrap="square" lIns="0" tIns="0" rIns="0" bIns="0">
            <a:spAutoFit/>
          </a:bodyPr>
          <a:lstStyle>
            <a:lvl1pPr>
              <a:defRPr sz="4000" b="1" i="1">
                <a:solidFill>
                  <a:srgbClr val="006699"/>
                </a:solidFill>
                <a:latin typeface="Arial"/>
                <a:cs typeface="Arial"/>
              </a:defRPr>
            </a:lvl1pPr>
          </a:lstStyle>
          <a:p>
            <a:endParaRPr/>
          </a:p>
        </p:txBody>
      </p:sp>
      <p:sp>
        <p:nvSpPr>
          <p:cNvPr id="3" name="Holder 3"/>
          <p:cNvSpPr>
            <a:spLocks noGrp="1"/>
          </p:cNvSpPr>
          <p:nvPr>
            <p:ph type="body" idx="1"/>
          </p:nvPr>
        </p:nvSpPr>
        <p:spPr>
          <a:xfrm>
            <a:off x="298450" y="1335087"/>
            <a:ext cx="9318625" cy="44323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368040" y="6377940"/>
            <a:ext cx="3169920" cy="342900"/>
          </a:xfrm>
          <a:prstGeom prst="rect">
            <a:avLst/>
          </a:prstGeom>
        </p:spPr>
        <p:txBody>
          <a:bodyPr wrap="square" lIns="0" tIns="0" rIns="0" bIns="0">
            <a:spAutoFit/>
          </a:bodyPr>
          <a:lstStyle>
            <a:lvl1pPr algn="ctr">
              <a:defRPr>
                <a:solidFill>
                  <a:schemeClr val="tx1">
                    <a:tint val="75000"/>
                  </a:schemeClr>
                </a:solidFill>
              </a:defRPr>
            </a:lvl1pPr>
          </a:lstStyle>
          <a:p>
            <a:r>
              <a:rPr lang="en-US"/>
              <a:t>2022 CS 460200</a:t>
            </a:r>
            <a:endParaRPr/>
          </a:p>
        </p:txBody>
      </p:sp>
      <p:sp>
        <p:nvSpPr>
          <p:cNvPr id="5" name="Holder 5"/>
          <p:cNvSpPr>
            <a:spLocks noGrp="1"/>
          </p:cNvSpPr>
          <p:nvPr>
            <p:ph type="dt" sz="half" idx="6"/>
          </p:nvPr>
        </p:nvSpPr>
        <p:spPr>
          <a:xfrm>
            <a:off x="495300" y="6377940"/>
            <a:ext cx="2278380" cy="342900"/>
          </a:xfrm>
          <a:prstGeom prst="rect">
            <a:avLst/>
          </a:prstGeom>
        </p:spPr>
        <p:txBody>
          <a:bodyPr wrap="square" lIns="0" tIns="0" rIns="0" bIns="0">
            <a:spAutoFit/>
          </a:bodyPr>
          <a:lstStyle>
            <a:lvl1pPr algn="l">
              <a:defRPr>
                <a:solidFill>
                  <a:schemeClr val="tx1">
                    <a:tint val="75000"/>
                  </a:schemeClr>
                </a:solidFill>
              </a:defRPr>
            </a:lvl1pPr>
          </a:lstStyle>
          <a:p>
            <a:fld id="{1128DA37-C561-074C-8615-827512D0E2FE}" type="datetime1">
              <a:rPr lang="en-US" smtClean="0"/>
              <a:t>12/7/22</a:t>
            </a:fld>
            <a:endParaRPr lang="en-US"/>
          </a:p>
        </p:txBody>
      </p:sp>
      <p:sp>
        <p:nvSpPr>
          <p:cNvPr id="6" name="Holder 6"/>
          <p:cNvSpPr>
            <a:spLocks noGrp="1"/>
          </p:cNvSpPr>
          <p:nvPr>
            <p:ph type="sldNum" sz="quarter" idx="7"/>
          </p:nvPr>
        </p:nvSpPr>
        <p:spPr>
          <a:xfrm>
            <a:off x="9678733" y="6595426"/>
            <a:ext cx="175895" cy="224790"/>
          </a:xfrm>
          <a:prstGeom prst="rect">
            <a:avLst/>
          </a:prstGeom>
        </p:spPr>
        <p:txBody>
          <a:bodyPr wrap="square" lIns="0" tIns="0" rIns="0" bIns="0">
            <a:spAutoFit/>
          </a:bodyPr>
          <a:lstStyle>
            <a:lvl1pPr>
              <a:defRPr sz="1400" b="0" i="0">
                <a:solidFill>
                  <a:srgbClr val="5E574E"/>
                </a:solidFill>
                <a:latin typeface="Arial"/>
                <a:cs typeface="Arial"/>
              </a:defRPr>
            </a:lvl1pPr>
          </a:lstStyle>
          <a:p>
            <a:pPr marL="38100">
              <a:lnSpc>
                <a:spcPts val="1650"/>
              </a:lnSpc>
            </a:pPr>
            <a:fld id="{81D60167-4931-47E6-BA6A-407CBD079E47}" type="slidenum">
              <a:rPr dirty="0"/>
              <a:t>‹#›</a:t>
            </a:fld>
            <a:endParaRPr dirty="0"/>
          </a:p>
        </p:txBody>
      </p:sp>
      <p:pic>
        <p:nvPicPr>
          <p:cNvPr id="8" name="Picture 7">
            <a:extLst>
              <a:ext uri="{FF2B5EF4-FFF2-40B4-BE49-F238E27FC236}">
                <a16:creationId xmlns:a16="http://schemas.microsoft.com/office/drawing/2014/main" id="{9C9A466E-3EC7-428D-BA99-A9EAD2654E3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4575071" y="6035039"/>
            <a:ext cx="755857" cy="348133"/>
          </a:xfrm>
          <a:prstGeom prst="rect">
            <a:avLst/>
          </a:prstGeom>
        </p:spPr>
      </p:pic>
      <p:pic>
        <p:nvPicPr>
          <p:cNvPr id="15" name="Picture 14">
            <a:extLst>
              <a:ext uri="{FF2B5EF4-FFF2-40B4-BE49-F238E27FC236}">
                <a16:creationId xmlns:a16="http://schemas.microsoft.com/office/drawing/2014/main" id="{AA0ACF12-D744-4A24-B830-CA9F62D26366}"/>
              </a:ext>
            </a:extLst>
          </p:cNvPr>
          <p:cNvPicPr>
            <a:picLocks noChangeAspect="1"/>
          </p:cNvPicPr>
          <p:nvPr userDrawn="1"/>
        </p:nvPicPr>
        <p:blipFill rotWithShape="1">
          <a:blip r:embed="rId8">
            <a:lum bright="70000" contrast="-70000"/>
            <a:extLst>
              <a:ext uri="{28A0092B-C50C-407E-A947-70E740481C1C}">
                <a14:useLocalDpi xmlns:a14="http://schemas.microsoft.com/office/drawing/2010/main" val="0"/>
              </a:ext>
            </a:extLst>
          </a:blip>
          <a:srcRect t="21093" r="27348"/>
          <a:stretch/>
        </p:blipFill>
        <p:spPr>
          <a:xfrm>
            <a:off x="7543800" y="0"/>
            <a:ext cx="2362199" cy="256556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tensorflow.org/tutorials/images/data_augmentation" TargetMode="External"/><Relationship Id="rId2" Type="http://schemas.openxmlformats.org/officeDocument/2006/relationships/hyperlink" Target="https://www.tensorflow.org/tutorials/images/cnn" TargetMode="External"/><Relationship Id="rId1" Type="http://schemas.openxmlformats.org/officeDocument/2006/relationships/slideLayout" Target="../slideLayouts/slideLayout2.xml"/><Relationship Id="rId4" Type="http://schemas.openxmlformats.org/officeDocument/2006/relationships/hyperlink" Target="https://www.tensorflow.org/tutorials/images/transfer_learn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a:t>
            </a:fld>
            <a:endParaRPr dirty="0"/>
          </a:p>
        </p:txBody>
      </p:sp>
      <p:sp>
        <p:nvSpPr>
          <p:cNvPr id="3" name="object 3"/>
          <p:cNvSpPr txBox="1"/>
          <p:nvPr/>
        </p:nvSpPr>
        <p:spPr>
          <a:xfrm>
            <a:off x="535940" y="1545024"/>
            <a:ext cx="9173210" cy="1502976"/>
          </a:xfrm>
          <a:prstGeom prst="rect">
            <a:avLst/>
          </a:prstGeom>
        </p:spPr>
        <p:txBody>
          <a:bodyPr vert="horz" wrap="square" lIns="0" tIns="12700" rIns="0" bIns="0" rtlCol="0">
            <a:spAutoFit/>
          </a:bodyPr>
          <a:lstStyle/>
          <a:p>
            <a:pPr marL="12700" marR="5080" algn="ctr">
              <a:lnSpc>
                <a:spcPct val="100000"/>
              </a:lnSpc>
              <a:spcBef>
                <a:spcPts val="100"/>
              </a:spcBef>
            </a:pPr>
            <a:r>
              <a:rPr sz="4800" spc="-5" dirty="0">
                <a:latin typeface="+mj-lt"/>
                <a:cs typeface="Arial"/>
              </a:rPr>
              <a:t>Assignment </a:t>
            </a:r>
            <a:r>
              <a:rPr lang="en-US" sz="4800" spc="-5" dirty="0">
                <a:latin typeface="+mj-lt"/>
                <a:cs typeface="Arial"/>
              </a:rPr>
              <a:t>4</a:t>
            </a:r>
            <a:r>
              <a:rPr sz="4800" spc="-5" dirty="0">
                <a:latin typeface="+mj-lt"/>
                <a:cs typeface="Arial"/>
              </a:rPr>
              <a:t> </a:t>
            </a:r>
            <a:endParaRPr lang="en-US" sz="4800" spc="-5" dirty="0">
              <a:latin typeface="+mj-lt"/>
              <a:cs typeface="Arial"/>
            </a:endParaRPr>
          </a:p>
          <a:p>
            <a:pPr marL="12700" marR="5080" algn="ctr">
              <a:lnSpc>
                <a:spcPct val="100000"/>
              </a:lnSpc>
              <a:spcBef>
                <a:spcPts val="100"/>
              </a:spcBef>
            </a:pPr>
            <a:r>
              <a:rPr lang="en-US" altLang="zh-CN" sz="4800" spc="-5" dirty="0">
                <a:latin typeface="+mj-lt"/>
                <a:cs typeface="Arial"/>
              </a:rPr>
              <a:t>Convolutional Neural Network</a:t>
            </a:r>
            <a:r>
              <a:rPr lang="en-US" sz="4800" spc="-5" dirty="0">
                <a:latin typeface="+mj-lt"/>
                <a:cs typeface="Arial"/>
              </a:rPr>
              <a:t> </a:t>
            </a:r>
          </a:p>
        </p:txBody>
      </p:sp>
      <p:sp>
        <p:nvSpPr>
          <p:cNvPr id="2" name="TextBox 1">
            <a:extLst>
              <a:ext uri="{FF2B5EF4-FFF2-40B4-BE49-F238E27FC236}">
                <a16:creationId xmlns:a16="http://schemas.microsoft.com/office/drawing/2014/main" id="{DFC7B2B4-FE9E-4E48-92D1-A39419F3F2AE}"/>
              </a:ext>
            </a:extLst>
          </p:cNvPr>
          <p:cNvSpPr txBox="1"/>
          <p:nvPr/>
        </p:nvSpPr>
        <p:spPr>
          <a:xfrm>
            <a:off x="3750945" y="3505200"/>
            <a:ext cx="2743200" cy="1200329"/>
          </a:xfrm>
          <a:prstGeom prst="rect">
            <a:avLst/>
          </a:prstGeom>
          <a:noFill/>
        </p:spPr>
        <p:txBody>
          <a:bodyPr wrap="square" rtlCol="0">
            <a:spAutoFit/>
          </a:bodyPr>
          <a:lstStyle/>
          <a:p>
            <a:pPr algn="ctr"/>
            <a:r>
              <a:rPr lang="en-MY" sz="2400" dirty="0">
                <a:cs typeface="Arial" panose="020B0604020202020204" pitchFamily="34" charset="0"/>
              </a:rPr>
              <a:t>Yun-Yang Huang</a:t>
            </a:r>
          </a:p>
          <a:p>
            <a:pPr algn="ctr"/>
            <a:r>
              <a:rPr lang="en-MY" sz="2400" dirty="0">
                <a:cs typeface="Arial" panose="020B0604020202020204" pitchFamily="34" charset="0"/>
              </a:rPr>
              <a:t>Po-</a:t>
            </a:r>
            <a:r>
              <a:rPr lang="en-MY" sz="2400" dirty="0" err="1">
                <a:cs typeface="Arial" panose="020B0604020202020204" pitchFamily="34" charset="0"/>
              </a:rPr>
              <a:t>Chih</a:t>
            </a:r>
            <a:r>
              <a:rPr lang="en-MY" sz="2400" dirty="0">
                <a:cs typeface="Arial" panose="020B0604020202020204" pitchFamily="34" charset="0"/>
              </a:rPr>
              <a:t> </a:t>
            </a:r>
            <a:r>
              <a:rPr lang="en-MY" sz="2400" dirty="0" err="1">
                <a:cs typeface="Arial" panose="020B0604020202020204" pitchFamily="34" charset="0"/>
              </a:rPr>
              <a:t>Kuo</a:t>
            </a:r>
            <a:endParaRPr lang="en-MY" sz="2400" dirty="0">
              <a:cs typeface="Arial" panose="020B0604020202020204" pitchFamily="34" charset="0"/>
            </a:endParaRPr>
          </a:p>
          <a:p>
            <a:pPr algn="ctr"/>
            <a:endParaRPr lang="en-MY" sz="2400" dirty="0">
              <a:cs typeface="Arial" panose="020B0604020202020204" pitchFamily="34" charset="0"/>
            </a:endParaRPr>
          </a:p>
        </p:txBody>
      </p:sp>
    </p:spTree>
    <p:extLst>
      <p:ext uri="{BB962C8B-B14F-4D97-AF65-F5344CB8AC3E}">
        <p14:creationId xmlns:p14="http://schemas.microsoft.com/office/powerpoint/2010/main" val="2823134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9A45F-FF56-41C5-BDCF-06565DF1A484}"/>
              </a:ext>
            </a:extLst>
          </p:cNvPr>
          <p:cNvSpPr>
            <a:spLocks noGrp="1"/>
          </p:cNvSpPr>
          <p:nvPr>
            <p:ph type="title"/>
          </p:nvPr>
        </p:nvSpPr>
        <p:spPr/>
        <p:txBody>
          <a:bodyPr/>
          <a:lstStyle/>
          <a:p>
            <a:r>
              <a:rPr lang="en-MY" dirty="0">
                <a:latin typeface="+mj-lt"/>
              </a:rPr>
              <a:t>Report</a:t>
            </a:r>
            <a:r>
              <a:rPr lang="en-MY" altLang="zh-TW" dirty="0">
                <a:latin typeface="+mj-lt"/>
              </a:rPr>
              <a:t> (Basic and Advanced)</a:t>
            </a:r>
            <a:r>
              <a:rPr lang="en-MY" dirty="0">
                <a:latin typeface="+mj-lt"/>
              </a:rPr>
              <a:t> (10%)</a:t>
            </a:r>
          </a:p>
        </p:txBody>
      </p:sp>
      <p:sp>
        <p:nvSpPr>
          <p:cNvPr id="3" name="Text Placeholder 2">
            <a:extLst>
              <a:ext uri="{FF2B5EF4-FFF2-40B4-BE49-F238E27FC236}">
                <a16:creationId xmlns:a16="http://schemas.microsoft.com/office/drawing/2014/main" id="{F62DCA66-77D1-4E9A-B282-72E8735B29D3}"/>
              </a:ext>
            </a:extLst>
          </p:cNvPr>
          <p:cNvSpPr>
            <a:spLocks noGrp="1"/>
          </p:cNvSpPr>
          <p:nvPr>
            <p:ph type="body" idx="1"/>
          </p:nvPr>
        </p:nvSpPr>
        <p:spPr>
          <a:xfrm>
            <a:off x="298450" y="1219200"/>
            <a:ext cx="9455150" cy="4431983"/>
          </a:xfrm>
        </p:spPr>
        <p:txBody>
          <a:bodyPr/>
          <a:lstStyle/>
          <a:p>
            <a:pPr marL="285750" indent="-285750">
              <a:buFont typeface="Arial" panose="020B0604020202020204" pitchFamily="34" charset="0"/>
              <a:buChar char="•"/>
            </a:pPr>
            <a:r>
              <a:rPr lang="en-US" sz="2400" dirty="0"/>
              <a:t>Do a simple experiment to find out whether your </a:t>
            </a:r>
            <a:r>
              <a:rPr lang="en-US" altLang="zh-TW" sz="2400" dirty="0"/>
              <a:t>convolutional neural network exceeds your linear model (under the same number of epochs).   And below are some e</a:t>
            </a:r>
            <a:r>
              <a:rPr lang="en-US" altLang="zh-CN" sz="2400" dirty="0"/>
              <a:t>valuation metrics you need to finish: </a:t>
            </a:r>
          </a:p>
          <a:p>
            <a:pPr lvl="2"/>
            <a:r>
              <a:rPr lang="en-US" altLang="zh-TW" sz="2400" dirty="0"/>
              <a:t>- epochs(2%)</a:t>
            </a:r>
          </a:p>
          <a:p>
            <a:pPr lvl="2"/>
            <a:r>
              <a:rPr lang="en-US" altLang="zh-TW" sz="2400" dirty="0"/>
              <a:t>- training time (1%)</a:t>
            </a:r>
          </a:p>
          <a:p>
            <a:r>
              <a:rPr lang="en-US" sz="2400" dirty="0"/>
              <a:t>	- accuracy (both training and valid) </a:t>
            </a:r>
            <a:r>
              <a:rPr lang="en-US" altLang="zh-TW" sz="2400" dirty="0"/>
              <a:t>(1%)</a:t>
            </a:r>
            <a:endParaRPr lang="en-US" sz="2400" dirty="0"/>
          </a:p>
          <a:p>
            <a:r>
              <a:rPr lang="en-US" sz="2400" dirty="0"/>
              <a:t>	- number of parameters </a:t>
            </a:r>
            <a:r>
              <a:rPr lang="en-US" altLang="zh-TW" sz="2400" dirty="0"/>
              <a:t>(2%)</a:t>
            </a:r>
            <a:endParaRPr lang="en-US" sz="2400" dirty="0"/>
          </a:p>
          <a:p>
            <a:r>
              <a:rPr lang="en-US" sz="2400" dirty="0"/>
              <a:t>	- </a:t>
            </a:r>
            <a:r>
              <a:rPr lang="en-US" altLang="zh-TW" sz="2400" dirty="0"/>
              <a:t>training </a:t>
            </a:r>
            <a:r>
              <a:rPr lang="en-US" sz="2400" dirty="0"/>
              <a:t>loss curve (2%)</a:t>
            </a:r>
          </a:p>
          <a:p>
            <a:r>
              <a:rPr lang="en-US" sz="2400" dirty="0"/>
              <a:t>	- others(optional)</a:t>
            </a:r>
          </a:p>
          <a:p>
            <a:pPr marL="285750" lvl="0" indent="-285750" algn="l" rtl="0">
              <a:spcBef>
                <a:spcPts val="0"/>
              </a:spcBef>
              <a:spcAft>
                <a:spcPts val="0"/>
              </a:spcAft>
              <a:buClr>
                <a:srgbClr val="17365D"/>
              </a:buClr>
              <a:buSzPts val="2800"/>
              <a:buFont typeface="Arial"/>
              <a:buChar char="•"/>
            </a:pPr>
            <a:r>
              <a:rPr lang="en-US" altLang="zh-TW" sz="2400" dirty="0"/>
              <a:t>For the advanced part:  Describe how you design or choose your own model architecture, and how you choose loss function and optimizer. (2%)</a:t>
            </a:r>
          </a:p>
          <a:p>
            <a:pPr marL="285750" indent="-285750">
              <a:buFont typeface="Arial" panose="020B0604020202020204" pitchFamily="34" charset="0"/>
              <a:buChar char="•"/>
            </a:pPr>
            <a:r>
              <a:rPr lang="en-US" altLang="zh-TW" sz="2400" dirty="0"/>
              <a:t>Do not exceed 2 pages!</a:t>
            </a:r>
          </a:p>
        </p:txBody>
      </p:sp>
      <p:sp>
        <p:nvSpPr>
          <p:cNvPr id="4" name="Footer Placeholder 3">
            <a:extLst>
              <a:ext uri="{FF2B5EF4-FFF2-40B4-BE49-F238E27FC236}">
                <a16:creationId xmlns:a16="http://schemas.microsoft.com/office/drawing/2014/main" id="{9DDBB34E-35F1-401D-491D-01EAA5B8DF92}"/>
              </a:ext>
            </a:extLst>
          </p:cNvPr>
          <p:cNvSpPr>
            <a:spLocks noGrp="1"/>
          </p:cNvSpPr>
          <p:nvPr>
            <p:ph type="ftr" sz="quarter" idx="5"/>
          </p:nvPr>
        </p:nvSpPr>
        <p:spPr/>
        <p:txBody>
          <a:bodyPr/>
          <a:lstStyle/>
          <a:p>
            <a:r>
              <a:rPr lang="en-US"/>
              <a:t>2022 CS 460200</a:t>
            </a:r>
          </a:p>
        </p:txBody>
      </p:sp>
      <p:sp>
        <p:nvSpPr>
          <p:cNvPr id="5" name="Slide Number Placeholder 4">
            <a:extLst>
              <a:ext uri="{FF2B5EF4-FFF2-40B4-BE49-F238E27FC236}">
                <a16:creationId xmlns:a16="http://schemas.microsoft.com/office/drawing/2014/main" id="{DDE1CC4B-47D7-F110-FD6C-8C5C3D26F632}"/>
              </a:ext>
            </a:extLst>
          </p:cNvPr>
          <p:cNvSpPr>
            <a:spLocks noGrp="1"/>
          </p:cNvSpPr>
          <p:nvPr>
            <p:ph type="sldNum" sz="quarter" idx="7"/>
          </p:nvPr>
        </p:nvSpPr>
        <p:spPr/>
        <p:txBody>
          <a:bodyPr/>
          <a:lstStyle/>
          <a:p>
            <a:pPr marL="38100">
              <a:lnSpc>
                <a:spcPts val="1650"/>
              </a:lnSpc>
            </a:pPr>
            <a:fld id="{81D60167-4931-47E6-BA6A-407CBD079E47}" type="slidenum">
              <a:rPr lang="en-TW" smtClean="0"/>
              <a:t>10</a:t>
            </a:fld>
            <a:endParaRPr lang="en-TW" dirty="0"/>
          </a:p>
        </p:txBody>
      </p:sp>
      <p:pic>
        <p:nvPicPr>
          <p:cNvPr id="16" name="圖片 15">
            <a:extLst>
              <a:ext uri="{FF2B5EF4-FFF2-40B4-BE49-F238E27FC236}">
                <a16:creationId xmlns:a16="http://schemas.microsoft.com/office/drawing/2014/main" id="{909E30D6-5046-E3CF-A49F-FD8985056C5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72200" y="2562009"/>
            <a:ext cx="3581400" cy="1733981"/>
          </a:xfrm>
          <a:prstGeom prst="rect">
            <a:avLst/>
          </a:prstGeom>
        </p:spPr>
      </p:pic>
    </p:spTree>
    <p:extLst>
      <p:ext uri="{BB962C8B-B14F-4D97-AF65-F5344CB8AC3E}">
        <p14:creationId xmlns:p14="http://schemas.microsoft.com/office/powerpoint/2010/main" val="3073486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85962-F4AF-4C36-BF61-5D29B8205C77}"/>
              </a:ext>
            </a:extLst>
          </p:cNvPr>
          <p:cNvSpPr>
            <a:spLocks noGrp="1"/>
          </p:cNvSpPr>
          <p:nvPr>
            <p:ph type="title"/>
          </p:nvPr>
        </p:nvSpPr>
        <p:spPr/>
        <p:txBody>
          <a:bodyPr/>
          <a:lstStyle/>
          <a:p>
            <a:r>
              <a:rPr lang="en-MY" dirty="0">
                <a:latin typeface="+mj-lt"/>
              </a:rPr>
              <a:t>Data (Basic and Advanced)</a:t>
            </a:r>
          </a:p>
        </p:txBody>
      </p:sp>
      <p:sp>
        <p:nvSpPr>
          <p:cNvPr id="3" name="Text Placeholder 2">
            <a:extLst>
              <a:ext uri="{FF2B5EF4-FFF2-40B4-BE49-F238E27FC236}">
                <a16:creationId xmlns:a16="http://schemas.microsoft.com/office/drawing/2014/main" id="{AC2ED175-8E15-4A3F-BF2E-379DA546847A}"/>
              </a:ext>
            </a:extLst>
          </p:cNvPr>
          <p:cNvSpPr>
            <a:spLocks noGrp="1"/>
          </p:cNvSpPr>
          <p:nvPr>
            <p:ph type="body" idx="1"/>
          </p:nvPr>
        </p:nvSpPr>
        <p:spPr>
          <a:xfrm>
            <a:off x="298450" y="1335087"/>
            <a:ext cx="9556178" cy="3754874"/>
          </a:xfrm>
        </p:spPr>
        <p:txBody>
          <a:bodyPr/>
          <a:lstStyle/>
          <a:p>
            <a:pPr algn="l"/>
            <a:r>
              <a:rPr lang="en-MY" sz="2800" b="1" dirty="0"/>
              <a:t>Binary classification: </a:t>
            </a:r>
            <a:r>
              <a:rPr lang="en" altLang="zh-TW" sz="2800" b="1" i="0" u="none" strike="noStrike" dirty="0">
                <a:solidFill>
                  <a:srgbClr val="202124"/>
                </a:solidFill>
                <a:effectLst/>
                <a:latin typeface="zeitung"/>
              </a:rPr>
              <a:t>Chest X-rays images</a:t>
            </a:r>
            <a:endParaRPr lang="en-US" sz="2800" b="1" dirty="0"/>
          </a:p>
          <a:p>
            <a:pPr marL="457200" indent="-457200">
              <a:buFont typeface="+mj-lt"/>
              <a:buAutoNum type="arabicPeriod"/>
            </a:pPr>
            <a:r>
              <a:rPr lang="en-US" sz="2400" dirty="0"/>
              <a:t>You will get 600 samples as training data. (</a:t>
            </a:r>
            <a:r>
              <a:rPr lang="en-US" altLang="zh-TW" sz="2400" dirty="0"/>
              <a:t>300 normal and 300 </a:t>
            </a:r>
            <a:r>
              <a:rPr lang="en" altLang="zh-TW" sz="2400" dirty="0"/>
              <a:t>abnormal</a:t>
            </a:r>
            <a:r>
              <a:rPr lang="en-US" altLang="zh-TW" sz="2400" dirty="0"/>
              <a:t>) and 60 samples as testing data.</a:t>
            </a:r>
            <a:endParaRPr lang="en-US" sz="2400" dirty="0"/>
          </a:p>
          <a:p>
            <a:pPr marL="514350" indent="-514350">
              <a:buFont typeface="+mj-lt"/>
              <a:buAutoNum type="arabicPeriod"/>
            </a:pPr>
            <a:r>
              <a:rPr lang="en-US" altLang="zh-TW" sz="2400" dirty="0"/>
              <a:t>Use the training data to predict whether the patient in test data is normal or not.</a:t>
            </a:r>
          </a:p>
          <a:p>
            <a:pPr marL="514350" indent="-514350">
              <a:buFont typeface="+mj-lt"/>
              <a:buAutoNum type="arabicPeriod"/>
            </a:pPr>
            <a:r>
              <a:rPr lang="en-US" altLang="zh-TW" sz="2400" dirty="0"/>
              <a:t>0:normal; 1:abnormal</a:t>
            </a:r>
          </a:p>
          <a:p>
            <a:pPr marL="514350" indent="-514350" algn="l" rtl="0">
              <a:buFont typeface="+mj-lt"/>
              <a:buAutoNum type="arabicPeriod"/>
            </a:pPr>
            <a:r>
              <a:rPr lang="en-US" altLang="zh-TW" sz="2400" dirty="0"/>
              <a:t>The first column of the </a:t>
            </a:r>
            <a:r>
              <a:rPr lang="en-US" altLang="zh-TW" sz="2400" dirty="0" err="1"/>
              <a:t>Traing_lable.csv</a:t>
            </a:r>
            <a:r>
              <a:rPr lang="en-US" altLang="zh-TW" sz="2400" dirty="0"/>
              <a:t> file corresponds to the file name of the images.</a:t>
            </a:r>
          </a:p>
          <a:p>
            <a:pPr marL="457200" indent="-457200">
              <a:buFont typeface="+mj-lt"/>
              <a:buAutoNum type="arabicPeriod"/>
            </a:pPr>
            <a:r>
              <a:rPr lang="en-US" sz="2400" dirty="0"/>
              <a:t>The shape of </a:t>
            </a:r>
            <a:r>
              <a:rPr lang="en-US" sz="2400" dirty="0" err="1"/>
              <a:t>X_train</a:t>
            </a:r>
            <a:r>
              <a:rPr lang="en-US" sz="2400" dirty="0"/>
              <a:t>: (600, 32, 32</a:t>
            </a:r>
            <a:r>
              <a:rPr lang="en-MY" sz="2400" dirty="0"/>
              <a:t>,</a:t>
            </a:r>
            <a:r>
              <a:rPr lang="zh-CN" altLang="en-US" sz="2400" dirty="0"/>
              <a:t> </a:t>
            </a:r>
            <a:r>
              <a:rPr lang="en-MY" altLang="zh-CN" sz="2400" dirty="0"/>
              <a:t>1</a:t>
            </a:r>
            <a:r>
              <a:rPr lang="en-US" sz="2400" dirty="0"/>
              <a:t>); shape of </a:t>
            </a:r>
            <a:r>
              <a:rPr lang="en-US" sz="2400" dirty="0" err="1"/>
              <a:t>y_train</a:t>
            </a:r>
            <a:r>
              <a:rPr lang="en-US" sz="2400" dirty="0"/>
              <a:t>: (600, 1)</a:t>
            </a:r>
          </a:p>
          <a:p>
            <a:r>
              <a:rPr lang="en-US" sz="2400" dirty="0"/>
              <a:t>	</a:t>
            </a:r>
            <a:r>
              <a:rPr lang="en-US" sz="2400" dirty="0" err="1"/>
              <a:t>X_test</a:t>
            </a:r>
            <a:r>
              <a:rPr lang="en-US" sz="2400" dirty="0"/>
              <a:t>(60, 32, 32, 1)</a:t>
            </a:r>
          </a:p>
        </p:txBody>
      </p:sp>
      <p:sp>
        <p:nvSpPr>
          <p:cNvPr id="4" name="Footer Placeholder 3">
            <a:extLst>
              <a:ext uri="{FF2B5EF4-FFF2-40B4-BE49-F238E27FC236}">
                <a16:creationId xmlns:a16="http://schemas.microsoft.com/office/drawing/2014/main" id="{67ECCFDA-C00E-6A9E-3D52-0BDE9555795C}"/>
              </a:ext>
            </a:extLst>
          </p:cNvPr>
          <p:cNvSpPr>
            <a:spLocks noGrp="1"/>
          </p:cNvSpPr>
          <p:nvPr>
            <p:ph type="ftr" sz="quarter" idx="5"/>
          </p:nvPr>
        </p:nvSpPr>
        <p:spPr/>
        <p:txBody>
          <a:bodyPr/>
          <a:lstStyle/>
          <a:p>
            <a:r>
              <a:rPr lang="en-US"/>
              <a:t>2022 CS 460200</a:t>
            </a:r>
          </a:p>
        </p:txBody>
      </p:sp>
      <p:sp>
        <p:nvSpPr>
          <p:cNvPr id="5" name="Slide Number Placeholder 4">
            <a:extLst>
              <a:ext uri="{FF2B5EF4-FFF2-40B4-BE49-F238E27FC236}">
                <a16:creationId xmlns:a16="http://schemas.microsoft.com/office/drawing/2014/main" id="{BBD0B264-6E97-C307-B214-40C22A819CAC}"/>
              </a:ext>
            </a:extLst>
          </p:cNvPr>
          <p:cNvSpPr>
            <a:spLocks noGrp="1"/>
          </p:cNvSpPr>
          <p:nvPr>
            <p:ph type="sldNum" sz="quarter" idx="7"/>
          </p:nvPr>
        </p:nvSpPr>
        <p:spPr/>
        <p:txBody>
          <a:bodyPr/>
          <a:lstStyle/>
          <a:p>
            <a:pPr marL="38100">
              <a:lnSpc>
                <a:spcPts val="1650"/>
              </a:lnSpc>
            </a:pPr>
            <a:fld id="{81D60167-4931-47E6-BA6A-407CBD079E47}" type="slidenum">
              <a:rPr lang="en-TW" smtClean="0"/>
              <a:t>11</a:t>
            </a:fld>
            <a:endParaRPr lang="en-TW" dirty="0"/>
          </a:p>
        </p:txBody>
      </p:sp>
      <p:pic>
        <p:nvPicPr>
          <p:cNvPr id="12" name="圖片 11" descr="一張含有 文字, 尋找 的圖片&#10;&#10;自動產生的描述">
            <a:extLst>
              <a:ext uri="{FF2B5EF4-FFF2-40B4-BE49-F238E27FC236}">
                <a16:creationId xmlns:a16="http://schemas.microsoft.com/office/drawing/2014/main" id="{CDE749EE-7E4F-4A29-6AD9-AA5901D033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6861" y="4800600"/>
            <a:ext cx="2812123" cy="2019616"/>
          </a:xfrm>
          <a:prstGeom prst="rect">
            <a:avLst/>
          </a:prstGeom>
        </p:spPr>
      </p:pic>
      <p:pic>
        <p:nvPicPr>
          <p:cNvPr id="14" name="圖片 13" descr="一張含有 桌 的圖片&#10;&#10;自動產生的描述">
            <a:extLst>
              <a:ext uri="{FF2B5EF4-FFF2-40B4-BE49-F238E27FC236}">
                <a16:creationId xmlns:a16="http://schemas.microsoft.com/office/drawing/2014/main" id="{18BC7351-7EAE-F748-FCC6-EDE523C0DB9A}"/>
              </a:ext>
            </a:extLst>
          </p:cNvPr>
          <p:cNvPicPr>
            <a:picLocks noChangeAspect="1"/>
          </p:cNvPicPr>
          <p:nvPr/>
        </p:nvPicPr>
        <p:blipFill rotWithShape="1">
          <a:blip r:embed="rId3">
            <a:extLst>
              <a:ext uri="{28A0092B-C50C-407E-A947-70E740481C1C}">
                <a14:useLocalDpi xmlns:a14="http://schemas.microsoft.com/office/drawing/2010/main" val="0"/>
              </a:ext>
            </a:extLst>
          </a:blip>
          <a:srcRect l="9543" t="3423" r="20314"/>
          <a:stretch/>
        </p:blipFill>
        <p:spPr>
          <a:xfrm>
            <a:off x="8658097" y="3962400"/>
            <a:ext cx="837367" cy="2857816"/>
          </a:xfrm>
          <a:prstGeom prst="rect">
            <a:avLst/>
          </a:prstGeom>
        </p:spPr>
      </p:pic>
    </p:spTree>
    <p:extLst>
      <p:ext uri="{BB962C8B-B14F-4D97-AF65-F5344CB8AC3E}">
        <p14:creationId xmlns:p14="http://schemas.microsoft.com/office/powerpoint/2010/main" val="223374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60E61-84B9-46DD-9EA8-0D1A91E86B70}"/>
              </a:ext>
            </a:extLst>
          </p:cNvPr>
          <p:cNvSpPr>
            <a:spLocks noGrp="1"/>
          </p:cNvSpPr>
          <p:nvPr>
            <p:ph type="title"/>
          </p:nvPr>
        </p:nvSpPr>
        <p:spPr/>
        <p:txBody>
          <a:bodyPr/>
          <a:lstStyle/>
          <a:p>
            <a:r>
              <a:rPr lang="en-MY" dirty="0">
                <a:latin typeface="+mj-lt"/>
              </a:rPr>
              <a:t>Items for you</a:t>
            </a:r>
          </a:p>
        </p:txBody>
      </p:sp>
      <p:sp>
        <p:nvSpPr>
          <p:cNvPr id="3" name="Text Placeholder 2">
            <a:extLst>
              <a:ext uri="{FF2B5EF4-FFF2-40B4-BE49-F238E27FC236}">
                <a16:creationId xmlns:a16="http://schemas.microsoft.com/office/drawing/2014/main" id="{30EE5F2D-4BC4-4024-8351-E9A4EC11F693}"/>
              </a:ext>
            </a:extLst>
          </p:cNvPr>
          <p:cNvSpPr>
            <a:spLocks noGrp="1"/>
          </p:cNvSpPr>
          <p:nvPr>
            <p:ph type="body" idx="1"/>
          </p:nvPr>
        </p:nvSpPr>
        <p:spPr>
          <a:xfrm>
            <a:off x="298450" y="1335087"/>
            <a:ext cx="9318625" cy="4431983"/>
          </a:xfrm>
        </p:spPr>
        <p:txBody>
          <a:bodyPr/>
          <a:lstStyle/>
          <a:p>
            <a:pPr marL="285750" indent="-285750">
              <a:buFont typeface="Arial" panose="020B0604020202020204" pitchFamily="34" charset="0"/>
              <a:buChar char="•"/>
            </a:pPr>
            <a:r>
              <a:rPr lang="en-MY" sz="2400" dirty="0"/>
              <a:t>Template: </a:t>
            </a:r>
            <a:r>
              <a:rPr lang="en-MY" sz="2400" b="1" dirty="0"/>
              <a:t>hw4_template.ipynb</a:t>
            </a:r>
            <a:endParaRPr lang="en-US" altLang="zh-CN" sz="2400" b="1" dirty="0"/>
          </a:p>
          <a:p>
            <a:pPr marL="285750" indent="-285750">
              <a:buFont typeface="Arial" panose="020B0604020202020204" pitchFamily="34" charset="0"/>
              <a:buChar char="•"/>
            </a:pPr>
            <a:r>
              <a:rPr lang="en-US" altLang="zh-CN" sz="2400" dirty="0"/>
              <a:t>Some files: </a:t>
            </a:r>
            <a:r>
              <a:rPr lang="en-US" altLang="zh-CN" sz="2400" b="1" dirty="0" err="1"/>
              <a:t>Dense.py</a:t>
            </a:r>
            <a:r>
              <a:rPr lang="en-US" altLang="zh-CN" sz="2400" b="1" dirty="0"/>
              <a:t>, </a:t>
            </a:r>
            <a:r>
              <a:rPr lang="en-US" altLang="zh-CN" sz="2400" b="1" dirty="0" err="1"/>
              <a:t>Activation.py</a:t>
            </a:r>
            <a:r>
              <a:rPr lang="en-US" altLang="zh-CN" sz="2400" b="1" dirty="0"/>
              <a:t>, </a:t>
            </a:r>
            <a:r>
              <a:rPr lang="en-US" altLang="zh-CN" sz="2400" b="1" dirty="0" err="1"/>
              <a:t>Loss.py</a:t>
            </a:r>
            <a:r>
              <a:rPr lang="en-US" altLang="zh-CN" sz="2400" b="1" dirty="0"/>
              <a:t>, </a:t>
            </a:r>
            <a:r>
              <a:rPr lang="en-US" altLang="zh-CN" sz="2400" b="1" dirty="0" err="1"/>
              <a:t>Predict.py</a:t>
            </a:r>
            <a:r>
              <a:rPr lang="en-US" altLang="zh-CN" sz="2400" dirty="0"/>
              <a:t>. You can paste the code you wrote in HW3 into these </a:t>
            </a:r>
            <a:r>
              <a:rPr lang="en-US" altLang="zh-CN" sz="2400" dirty="0" err="1"/>
              <a:t>py</a:t>
            </a:r>
            <a:r>
              <a:rPr lang="en-US" altLang="zh-CN" sz="2400" dirty="0"/>
              <a:t> files and import these files to </a:t>
            </a:r>
            <a:r>
              <a:rPr lang="en-US" altLang="zh-CN" sz="2400" dirty="0" err="1"/>
              <a:t>ipynb</a:t>
            </a:r>
            <a:r>
              <a:rPr lang="en-US" altLang="zh-CN" sz="2400" dirty="0"/>
              <a:t> file. Bellows are the functions you need to copy-and-paste:</a:t>
            </a:r>
          </a:p>
          <a:p>
            <a:pPr marL="285750" indent="-285750">
              <a:buFont typeface="Arial" panose="020B0604020202020204" pitchFamily="34" charset="0"/>
              <a:buChar char="•"/>
            </a:pPr>
            <a:endParaRPr lang="en-US" altLang="zh-CN" sz="2400" dirty="0"/>
          </a:p>
          <a:p>
            <a:endParaRPr lang="en-US" altLang="zh-CN" sz="2400" dirty="0"/>
          </a:p>
          <a:p>
            <a:pPr marL="285750" indent="-285750">
              <a:buFont typeface="Arial" panose="020B0604020202020204" pitchFamily="34" charset="0"/>
              <a:buChar char="•"/>
            </a:pPr>
            <a:endParaRPr lang="en-US" altLang="zh-CN" sz="2400" dirty="0"/>
          </a:p>
          <a:p>
            <a:pPr marL="285750" indent="-285750">
              <a:buFont typeface="Arial" panose="020B0604020202020204" pitchFamily="34" charset="0"/>
              <a:buChar char="•"/>
            </a:pPr>
            <a:endParaRPr lang="en-US" altLang="zh-CN" sz="2400" dirty="0"/>
          </a:p>
          <a:p>
            <a:pPr marL="285750" indent="-285750">
              <a:buFont typeface="Arial" panose="020B0604020202020204" pitchFamily="34" charset="0"/>
              <a:buChar char="•"/>
            </a:pPr>
            <a:endParaRPr lang="en-US" altLang="zh-TW" sz="2400" dirty="0"/>
          </a:p>
          <a:p>
            <a:pPr marL="285750" indent="-285750">
              <a:buFont typeface="Arial" panose="020B0604020202020204" pitchFamily="34" charset="0"/>
              <a:buChar char="•"/>
            </a:pPr>
            <a:r>
              <a:rPr lang="en-US" altLang="zh-TW" sz="2400" dirty="0"/>
              <a:t>Training data: </a:t>
            </a:r>
            <a:r>
              <a:rPr lang="en-US" altLang="zh-TW" sz="2400" b="1" dirty="0" err="1"/>
              <a:t>Training_data.zip</a:t>
            </a:r>
            <a:r>
              <a:rPr lang="en-US" altLang="zh-TW" sz="2400" dirty="0"/>
              <a:t>, </a:t>
            </a:r>
            <a:r>
              <a:rPr lang="en-US" altLang="zh-TW" sz="2400" b="1" dirty="0" err="1"/>
              <a:t>Testing_data.zip</a:t>
            </a:r>
            <a:r>
              <a:rPr lang="en-US" altLang="zh-TW" sz="2400" dirty="0"/>
              <a:t>, </a:t>
            </a:r>
            <a:r>
              <a:rPr lang="en-US" altLang="zh-TW" sz="2400" b="1" dirty="0" err="1"/>
              <a:t>Training_label.csv</a:t>
            </a:r>
            <a:endParaRPr lang="en-US" altLang="zh-TW" sz="2400" b="1" dirty="0"/>
          </a:p>
          <a:p>
            <a:pPr marL="285750" indent="-285750">
              <a:buFont typeface="Arial" panose="020B0604020202020204" pitchFamily="34" charset="0"/>
              <a:buChar char="•"/>
            </a:pPr>
            <a:r>
              <a:rPr lang="en-US" altLang="zh-TW" sz="2400" dirty="0"/>
              <a:t>Sample output: </a:t>
            </a:r>
            <a:r>
              <a:rPr lang="en-US" altLang="zh-CN" sz="2400" b="1" dirty="0" err="1"/>
              <a:t>sample_output.npy</a:t>
            </a:r>
            <a:endParaRPr lang="en-US" altLang="zh-CN" sz="2400" b="1" dirty="0"/>
          </a:p>
          <a:p>
            <a:pPr marL="285750" indent="-285750">
              <a:buFont typeface="Arial" panose="020B0604020202020204" pitchFamily="34" charset="0"/>
              <a:buChar char="•"/>
            </a:pPr>
            <a:endParaRPr lang="en-US" altLang="zh-CN" sz="2400" dirty="0"/>
          </a:p>
        </p:txBody>
      </p:sp>
      <p:sp>
        <p:nvSpPr>
          <p:cNvPr id="4" name="Footer Placeholder 3">
            <a:extLst>
              <a:ext uri="{FF2B5EF4-FFF2-40B4-BE49-F238E27FC236}">
                <a16:creationId xmlns:a16="http://schemas.microsoft.com/office/drawing/2014/main" id="{07BE9185-FC2D-8CD4-8678-19B5C43D9CD7}"/>
              </a:ext>
            </a:extLst>
          </p:cNvPr>
          <p:cNvSpPr>
            <a:spLocks noGrp="1"/>
          </p:cNvSpPr>
          <p:nvPr>
            <p:ph type="ftr" sz="quarter" idx="5"/>
          </p:nvPr>
        </p:nvSpPr>
        <p:spPr/>
        <p:txBody>
          <a:bodyPr/>
          <a:lstStyle/>
          <a:p>
            <a:r>
              <a:rPr lang="en-US"/>
              <a:t>2022 CS 460200</a:t>
            </a:r>
          </a:p>
        </p:txBody>
      </p:sp>
      <p:sp>
        <p:nvSpPr>
          <p:cNvPr id="5" name="Slide Number Placeholder 4">
            <a:extLst>
              <a:ext uri="{FF2B5EF4-FFF2-40B4-BE49-F238E27FC236}">
                <a16:creationId xmlns:a16="http://schemas.microsoft.com/office/drawing/2014/main" id="{FC66AC85-4CB7-68DC-D603-9F081556CF91}"/>
              </a:ext>
            </a:extLst>
          </p:cNvPr>
          <p:cNvSpPr>
            <a:spLocks noGrp="1"/>
          </p:cNvSpPr>
          <p:nvPr>
            <p:ph type="sldNum" sz="quarter" idx="7"/>
          </p:nvPr>
        </p:nvSpPr>
        <p:spPr/>
        <p:txBody>
          <a:bodyPr/>
          <a:lstStyle/>
          <a:p>
            <a:pPr marL="38100">
              <a:lnSpc>
                <a:spcPts val="1650"/>
              </a:lnSpc>
            </a:pPr>
            <a:fld id="{81D60167-4931-47E6-BA6A-407CBD079E47}" type="slidenum">
              <a:rPr lang="en-TW" smtClean="0"/>
              <a:pPr marL="38100">
                <a:lnSpc>
                  <a:spcPts val="1650"/>
                </a:lnSpc>
              </a:pPr>
              <a:t>12</a:t>
            </a:fld>
            <a:endParaRPr lang="en-TW" dirty="0"/>
          </a:p>
        </p:txBody>
      </p:sp>
      <p:graphicFrame>
        <p:nvGraphicFramePr>
          <p:cNvPr id="6" name="表格 6">
            <a:extLst>
              <a:ext uri="{FF2B5EF4-FFF2-40B4-BE49-F238E27FC236}">
                <a16:creationId xmlns:a16="http://schemas.microsoft.com/office/drawing/2014/main" id="{37E4466E-61EB-796D-A5BA-3971F1E5A6E7}"/>
              </a:ext>
            </a:extLst>
          </p:cNvPr>
          <p:cNvGraphicFramePr>
            <a:graphicFrameLocks noGrp="1"/>
          </p:cNvGraphicFramePr>
          <p:nvPr>
            <p:extLst>
              <p:ext uri="{D42A27DB-BD31-4B8C-83A1-F6EECF244321}">
                <p14:modId xmlns:p14="http://schemas.microsoft.com/office/powerpoint/2010/main" val="176318239"/>
              </p:ext>
            </p:extLst>
          </p:nvPr>
        </p:nvGraphicFramePr>
        <p:xfrm>
          <a:off x="1676400" y="2971800"/>
          <a:ext cx="6857999" cy="1580956"/>
        </p:xfrm>
        <a:graphic>
          <a:graphicData uri="http://schemas.openxmlformats.org/drawingml/2006/table">
            <a:tbl>
              <a:tblPr firstRow="1" bandRow="1">
                <a:tableStyleId>{5C22544A-7EE6-4342-B048-85BDC9FD1C3A}</a:tableStyleId>
              </a:tblPr>
              <a:tblGrid>
                <a:gridCol w="2087218">
                  <a:extLst>
                    <a:ext uri="{9D8B030D-6E8A-4147-A177-3AD203B41FA5}">
                      <a16:colId xmlns:a16="http://schemas.microsoft.com/office/drawing/2014/main" val="1997181765"/>
                    </a:ext>
                  </a:extLst>
                </a:gridCol>
                <a:gridCol w="1789043">
                  <a:extLst>
                    <a:ext uri="{9D8B030D-6E8A-4147-A177-3AD203B41FA5}">
                      <a16:colId xmlns:a16="http://schemas.microsoft.com/office/drawing/2014/main" val="314233162"/>
                    </a:ext>
                  </a:extLst>
                </a:gridCol>
                <a:gridCol w="1888434">
                  <a:extLst>
                    <a:ext uri="{9D8B030D-6E8A-4147-A177-3AD203B41FA5}">
                      <a16:colId xmlns:a16="http://schemas.microsoft.com/office/drawing/2014/main" val="3146737445"/>
                    </a:ext>
                  </a:extLst>
                </a:gridCol>
                <a:gridCol w="1093304">
                  <a:extLst>
                    <a:ext uri="{9D8B030D-6E8A-4147-A177-3AD203B41FA5}">
                      <a16:colId xmlns:a16="http://schemas.microsoft.com/office/drawing/2014/main" val="2554733072"/>
                    </a:ext>
                  </a:extLst>
                </a:gridCol>
              </a:tblGrid>
              <a:tr h="300796">
                <a:tc>
                  <a:txBody>
                    <a:bodyPr/>
                    <a:lstStyle/>
                    <a:p>
                      <a:pPr algn="ctr"/>
                      <a:r>
                        <a:rPr lang="en-US" altLang="zh-CN" sz="1200" dirty="0" err="1"/>
                        <a:t>Dense.py</a:t>
                      </a:r>
                      <a:endParaRPr lang="en-US" altLang="zh-CN" sz="1200" dirty="0"/>
                    </a:p>
                    <a:p>
                      <a:pPr algn="ctr"/>
                      <a:r>
                        <a:rPr lang="en" altLang="zh-TW" sz="1200" dirty="0"/>
                        <a:t>class Dense():</a:t>
                      </a:r>
                      <a:endParaRPr lang="zh-TW" altLang="en-US" sz="1200" dirty="0"/>
                    </a:p>
                  </a:txBody>
                  <a:tcPr/>
                </a:tc>
                <a:tc>
                  <a:txBody>
                    <a:bodyPr/>
                    <a:lstStyle/>
                    <a:p>
                      <a:pPr algn="ctr"/>
                      <a:r>
                        <a:rPr lang="en-US" altLang="zh-CN" sz="1200" dirty="0" err="1"/>
                        <a:t>Activation.py</a:t>
                      </a:r>
                      <a:endParaRPr lang="en-US" altLang="zh-CN" sz="1200" dirty="0"/>
                    </a:p>
                    <a:p>
                      <a:pPr algn="ctr"/>
                      <a:r>
                        <a:rPr lang="en" altLang="zh-TW" sz="1200" dirty="0"/>
                        <a:t>class Activation():</a:t>
                      </a:r>
                      <a:endParaRPr lang="zh-TW" altLang="en-US" sz="1200" dirty="0"/>
                    </a:p>
                  </a:txBody>
                  <a:tcPr/>
                </a:tc>
                <a:tc>
                  <a:txBody>
                    <a:bodyPr/>
                    <a:lstStyle/>
                    <a:p>
                      <a:pPr algn="ctr"/>
                      <a:r>
                        <a:rPr lang="en-US" altLang="zh-CN" sz="1200" dirty="0" err="1"/>
                        <a:t>Loss.py</a:t>
                      </a:r>
                      <a:endParaRPr lang="zh-TW" altLang="en-US" sz="1200" dirty="0"/>
                    </a:p>
                  </a:txBody>
                  <a:tcPr/>
                </a:tc>
                <a:tc>
                  <a:txBody>
                    <a:bodyPr/>
                    <a:lstStyle/>
                    <a:p>
                      <a:pPr algn="ctr"/>
                      <a:r>
                        <a:rPr lang="en-US" altLang="zh-CN" sz="1200" dirty="0" err="1"/>
                        <a:t>Predict.py</a:t>
                      </a:r>
                      <a:r>
                        <a:rPr lang="en-US" altLang="zh-CN" sz="1200" dirty="0"/>
                        <a:t> </a:t>
                      </a:r>
                      <a:endParaRPr lang="zh-TW" altLang="en-US" sz="1200" dirty="0"/>
                    </a:p>
                  </a:txBody>
                  <a:tcPr/>
                </a:tc>
                <a:extLst>
                  <a:ext uri="{0D108BD9-81ED-4DB2-BD59-A6C34878D82A}">
                    <a16:rowId xmlns:a16="http://schemas.microsoft.com/office/drawing/2014/main" val="2791765993"/>
                  </a:ext>
                </a:extLst>
              </a:tr>
              <a:tr h="300796">
                <a:tc>
                  <a:txBody>
                    <a:bodyPr/>
                    <a:lstStyle/>
                    <a:p>
                      <a:pPr algn="ctr"/>
                      <a:r>
                        <a:rPr lang="en" altLang="zh-TW" sz="1200" dirty="0" err="1"/>
                        <a:t>initialize_parameters</a:t>
                      </a:r>
                      <a:r>
                        <a:rPr lang="en" altLang="zh-TW" sz="1200" dirty="0"/>
                        <a:t>()</a:t>
                      </a:r>
                      <a:endParaRPr lang="zh-TW" altLang="en-US" sz="1200"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 altLang="zh-TW" sz="1200" dirty="0"/>
                        <a:t>forward()</a:t>
                      </a:r>
                      <a:endParaRPr lang="zh-TW" altLang="en-US" sz="1200" dirty="0"/>
                    </a:p>
                  </a:txBody>
                  <a:tcPr/>
                </a:tc>
                <a:tc>
                  <a:txBody>
                    <a:bodyPr/>
                    <a:lstStyle/>
                    <a:p>
                      <a:pPr algn="ctr"/>
                      <a:r>
                        <a:rPr lang="en" altLang="zh-TW" sz="1200" dirty="0" err="1"/>
                        <a:t>compute_BCE_cost</a:t>
                      </a:r>
                      <a:r>
                        <a:rPr lang="en" altLang="zh-TW" sz="1200" dirty="0"/>
                        <a:t>()</a:t>
                      </a:r>
                      <a:endParaRPr lang="zh-TW" altLang="en-US" sz="1200" dirty="0"/>
                    </a:p>
                  </a:txBody>
                  <a:tcPr/>
                </a:tc>
                <a:tc>
                  <a:txBody>
                    <a:bodyPr/>
                    <a:lstStyle/>
                    <a:p>
                      <a:pPr algn="ctr"/>
                      <a:endParaRPr lang="zh-TW" altLang="en-US" sz="1200" dirty="0"/>
                    </a:p>
                  </a:txBody>
                  <a:tcPr/>
                </a:tc>
                <a:extLst>
                  <a:ext uri="{0D108BD9-81ED-4DB2-BD59-A6C34878D82A}">
                    <a16:rowId xmlns:a16="http://schemas.microsoft.com/office/drawing/2014/main" val="3604692004"/>
                  </a:ext>
                </a:extLst>
              </a:tr>
              <a:tr h="243979">
                <a:tc>
                  <a:txBody>
                    <a:bodyPr/>
                    <a:lstStyle/>
                    <a:p>
                      <a:pPr algn="ctr"/>
                      <a:r>
                        <a:rPr lang="en" altLang="zh-TW" sz="1200" dirty="0"/>
                        <a:t>forward()</a:t>
                      </a:r>
                      <a:endParaRPr lang="zh-TW" altLang="en-US" sz="1200"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 altLang="zh-TW" sz="1200" dirty="0"/>
                        <a:t>backward()</a:t>
                      </a:r>
                      <a:endParaRPr lang="zh-TW" altLang="en-US" sz="1200" dirty="0"/>
                    </a:p>
                  </a:txBody>
                  <a:tcPr/>
                </a:tc>
                <a:tc>
                  <a:txBody>
                    <a:bodyPr/>
                    <a:lstStyle/>
                    <a:p>
                      <a:pPr algn="ctr"/>
                      <a:endParaRPr lang="zh-TW" altLang="en-US" sz="1200" dirty="0"/>
                    </a:p>
                  </a:txBody>
                  <a:tcPr/>
                </a:tc>
                <a:tc>
                  <a:txBody>
                    <a:bodyPr/>
                    <a:lstStyle/>
                    <a:p>
                      <a:pPr algn="ctr"/>
                      <a:endParaRPr lang="zh-TW" altLang="en-US" sz="1200" dirty="0"/>
                    </a:p>
                  </a:txBody>
                  <a:tcPr/>
                </a:tc>
                <a:extLst>
                  <a:ext uri="{0D108BD9-81ED-4DB2-BD59-A6C34878D82A}">
                    <a16:rowId xmlns:a16="http://schemas.microsoft.com/office/drawing/2014/main" val="1457638687"/>
                  </a:ext>
                </a:extLst>
              </a:tr>
              <a:tr h="243979">
                <a:tc>
                  <a:txBody>
                    <a:bodyPr/>
                    <a:lstStyle/>
                    <a:p>
                      <a:pPr algn="ctr"/>
                      <a:r>
                        <a:rPr lang="en" altLang="zh-TW" sz="1200" dirty="0"/>
                        <a:t>backward()</a:t>
                      </a:r>
                      <a:endParaRPr lang="zh-TW" altLang="en-US" sz="1200" dirty="0"/>
                    </a:p>
                  </a:txBody>
                  <a:tcPr/>
                </a:tc>
                <a:tc>
                  <a:txBody>
                    <a:bodyPr/>
                    <a:lstStyle/>
                    <a:p>
                      <a:pPr algn="ctr"/>
                      <a:endParaRPr lang="zh-TW" altLang="en-US" sz="1200" dirty="0"/>
                    </a:p>
                  </a:txBody>
                  <a:tcPr/>
                </a:tc>
                <a:tc>
                  <a:txBody>
                    <a:bodyPr/>
                    <a:lstStyle/>
                    <a:p>
                      <a:pPr algn="ctr"/>
                      <a:endParaRPr lang="zh-TW" altLang="en-US" sz="1200"/>
                    </a:p>
                  </a:txBody>
                  <a:tcPr/>
                </a:tc>
                <a:tc>
                  <a:txBody>
                    <a:bodyPr/>
                    <a:lstStyle/>
                    <a:p>
                      <a:pPr algn="ctr"/>
                      <a:endParaRPr lang="zh-TW" altLang="en-US" sz="1200" dirty="0"/>
                    </a:p>
                  </a:txBody>
                  <a:tcPr/>
                </a:tc>
                <a:extLst>
                  <a:ext uri="{0D108BD9-81ED-4DB2-BD59-A6C34878D82A}">
                    <a16:rowId xmlns:a16="http://schemas.microsoft.com/office/drawing/2014/main" val="895809458"/>
                  </a:ext>
                </a:extLst>
              </a:tr>
              <a:tr h="243979">
                <a:tc>
                  <a:txBody>
                    <a:bodyPr/>
                    <a:lstStyle/>
                    <a:p>
                      <a:pPr algn="ctr"/>
                      <a:r>
                        <a:rPr lang="en" altLang="zh-TW" sz="1200" dirty="0"/>
                        <a:t>update()</a:t>
                      </a:r>
                      <a:endParaRPr lang="zh-TW" altLang="en-US" sz="1200" dirty="0"/>
                    </a:p>
                  </a:txBody>
                  <a:tcPr/>
                </a:tc>
                <a:tc>
                  <a:txBody>
                    <a:bodyPr/>
                    <a:lstStyle/>
                    <a:p>
                      <a:pPr algn="ctr"/>
                      <a:endParaRPr lang="zh-TW" altLang="en-US" sz="1200" dirty="0"/>
                    </a:p>
                  </a:txBody>
                  <a:tcPr/>
                </a:tc>
                <a:tc>
                  <a:txBody>
                    <a:bodyPr/>
                    <a:lstStyle/>
                    <a:p>
                      <a:pPr algn="ctr"/>
                      <a:endParaRPr lang="zh-TW" altLang="en-US" sz="1200"/>
                    </a:p>
                  </a:txBody>
                  <a:tcPr/>
                </a:tc>
                <a:tc>
                  <a:txBody>
                    <a:bodyPr/>
                    <a:lstStyle/>
                    <a:p>
                      <a:pPr algn="ctr"/>
                      <a:endParaRPr lang="zh-TW" altLang="en-US" sz="1200" dirty="0"/>
                    </a:p>
                  </a:txBody>
                  <a:tcPr/>
                </a:tc>
                <a:extLst>
                  <a:ext uri="{0D108BD9-81ED-4DB2-BD59-A6C34878D82A}">
                    <a16:rowId xmlns:a16="http://schemas.microsoft.com/office/drawing/2014/main" val="3233288251"/>
                  </a:ext>
                </a:extLst>
              </a:tr>
            </a:tbl>
          </a:graphicData>
        </a:graphic>
      </p:graphicFrame>
    </p:spTree>
    <p:extLst>
      <p:ext uri="{BB962C8B-B14F-4D97-AF65-F5344CB8AC3E}">
        <p14:creationId xmlns:p14="http://schemas.microsoft.com/office/powerpoint/2010/main" val="2324495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A8405-ACF5-41B9-B6B1-4B976CA8FFAF}"/>
              </a:ext>
            </a:extLst>
          </p:cNvPr>
          <p:cNvSpPr>
            <a:spLocks noGrp="1"/>
          </p:cNvSpPr>
          <p:nvPr>
            <p:ph type="title"/>
          </p:nvPr>
        </p:nvSpPr>
        <p:spPr/>
        <p:txBody>
          <a:bodyPr/>
          <a:lstStyle/>
          <a:p>
            <a:r>
              <a:rPr lang="en-MY" dirty="0">
                <a:latin typeface="+mj-lt"/>
              </a:rPr>
              <a:t>Template</a:t>
            </a:r>
          </a:p>
        </p:txBody>
      </p:sp>
      <p:sp>
        <p:nvSpPr>
          <p:cNvPr id="3" name="Text Placeholder 2">
            <a:extLst>
              <a:ext uri="{FF2B5EF4-FFF2-40B4-BE49-F238E27FC236}">
                <a16:creationId xmlns:a16="http://schemas.microsoft.com/office/drawing/2014/main" id="{0898DB3F-D6FA-405F-AF20-307B068E496E}"/>
              </a:ext>
            </a:extLst>
          </p:cNvPr>
          <p:cNvSpPr>
            <a:spLocks noGrp="1"/>
          </p:cNvSpPr>
          <p:nvPr>
            <p:ph type="body" idx="1"/>
          </p:nvPr>
        </p:nvSpPr>
        <p:spPr/>
        <p:txBody>
          <a:bodyPr/>
          <a:lstStyle/>
          <a:p>
            <a:r>
              <a:rPr lang="en-US" sz="2400" dirty="0"/>
              <a:t>Except for the imported packages in the template, you cannot use any other packages (ex: </a:t>
            </a:r>
            <a:r>
              <a:rPr lang="en" altLang="zh-TW" sz="2400" dirty="0" err="1"/>
              <a:t>tqdm</a:t>
            </a:r>
            <a:r>
              <a:rPr lang="en" altLang="zh-TW" sz="2400" dirty="0"/>
              <a:t>).</a:t>
            </a:r>
            <a:endParaRPr lang="en-US" sz="2400" dirty="0"/>
          </a:p>
          <a:p>
            <a:r>
              <a:rPr lang="en-US" sz="2400" dirty="0"/>
              <a:t>Remember to save the code file to </a:t>
            </a:r>
            <a:r>
              <a:rPr lang="en-US" sz="2400" b="1" dirty="0"/>
              <a:t>hw4.ipynb</a:t>
            </a:r>
          </a:p>
        </p:txBody>
      </p:sp>
      <p:sp>
        <p:nvSpPr>
          <p:cNvPr id="4" name="Footer Placeholder 3">
            <a:extLst>
              <a:ext uri="{FF2B5EF4-FFF2-40B4-BE49-F238E27FC236}">
                <a16:creationId xmlns:a16="http://schemas.microsoft.com/office/drawing/2014/main" id="{F60B0504-53D2-2FD7-E69C-7E03B9CFF377}"/>
              </a:ext>
            </a:extLst>
          </p:cNvPr>
          <p:cNvSpPr>
            <a:spLocks noGrp="1"/>
          </p:cNvSpPr>
          <p:nvPr>
            <p:ph type="ftr" sz="quarter" idx="5"/>
          </p:nvPr>
        </p:nvSpPr>
        <p:spPr/>
        <p:txBody>
          <a:bodyPr/>
          <a:lstStyle/>
          <a:p>
            <a:r>
              <a:rPr lang="en-US"/>
              <a:t>2022 CS 460200</a:t>
            </a:r>
          </a:p>
        </p:txBody>
      </p:sp>
      <p:sp>
        <p:nvSpPr>
          <p:cNvPr id="6" name="Slide Number Placeholder 5">
            <a:extLst>
              <a:ext uri="{FF2B5EF4-FFF2-40B4-BE49-F238E27FC236}">
                <a16:creationId xmlns:a16="http://schemas.microsoft.com/office/drawing/2014/main" id="{ED46C921-AEBC-A2A0-F796-5876ED415FAA}"/>
              </a:ext>
            </a:extLst>
          </p:cNvPr>
          <p:cNvSpPr>
            <a:spLocks noGrp="1"/>
          </p:cNvSpPr>
          <p:nvPr>
            <p:ph type="sldNum" sz="quarter" idx="7"/>
          </p:nvPr>
        </p:nvSpPr>
        <p:spPr/>
        <p:txBody>
          <a:bodyPr/>
          <a:lstStyle/>
          <a:p>
            <a:pPr marL="38100">
              <a:lnSpc>
                <a:spcPts val="1650"/>
              </a:lnSpc>
            </a:pPr>
            <a:fld id="{81D60167-4931-47E6-BA6A-407CBD079E47}" type="slidenum">
              <a:rPr lang="en-TW" smtClean="0"/>
              <a:t>13</a:t>
            </a:fld>
            <a:endParaRPr lang="en-TW" dirty="0"/>
          </a:p>
        </p:txBody>
      </p:sp>
      <p:pic>
        <p:nvPicPr>
          <p:cNvPr id="7" name="圖片 6" descr="一張含有 文字 的圖片&#10;&#10;自動產生的描述">
            <a:extLst>
              <a:ext uri="{FF2B5EF4-FFF2-40B4-BE49-F238E27FC236}">
                <a16:creationId xmlns:a16="http://schemas.microsoft.com/office/drawing/2014/main" id="{3CC4D262-48A9-6505-F3F5-5B961E64955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8230"/>
          <a:stretch/>
        </p:blipFill>
        <p:spPr>
          <a:xfrm>
            <a:off x="2447973" y="2536028"/>
            <a:ext cx="5010052" cy="3231359"/>
          </a:xfrm>
          <a:prstGeom prst="rect">
            <a:avLst/>
          </a:prstGeom>
        </p:spPr>
      </p:pic>
    </p:spTree>
    <p:extLst>
      <p:ext uri="{BB962C8B-B14F-4D97-AF65-F5344CB8AC3E}">
        <p14:creationId xmlns:p14="http://schemas.microsoft.com/office/powerpoint/2010/main" val="1141854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B9F3-6D35-4B21-AF30-E100EF7DD228}"/>
              </a:ext>
            </a:extLst>
          </p:cNvPr>
          <p:cNvSpPr>
            <a:spLocks noGrp="1"/>
          </p:cNvSpPr>
          <p:nvPr>
            <p:ph type="title"/>
          </p:nvPr>
        </p:nvSpPr>
        <p:spPr/>
        <p:txBody>
          <a:bodyPr/>
          <a:lstStyle/>
          <a:p>
            <a:r>
              <a:rPr lang="en-MY" dirty="0">
                <a:latin typeface="+mj-lt"/>
              </a:rPr>
              <a:t>Output NPY File Format</a:t>
            </a:r>
          </a:p>
        </p:txBody>
      </p:sp>
      <p:sp>
        <p:nvSpPr>
          <p:cNvPr id="3" name="Text Placeholder 2">
            <a:extLst>
              <a:ext uri="{FF2B5EF4-FFF2-40B4-BE49-F238E27FC236}">
                <a16:creationId xmlns:a16="http://schemas.microsoft.com/office/drawing/2014/main" id="{1B197770-6CF0-4661-A9EF-D7B019F371F4}"/>
              </a:ext>
            </a:extLst>
          </p:cNvPr>
          <p:cNvSpPr>
            <a:spLocks noGrp="1"/>
          </p:cNvSpPr>
          <p:nvPr>
            <p:ph type="body" idx="1"/>
          </p:nvPr>
        </p:nvSpPr>
        <p:spPr>
          <a:xfrm>
            <a:off x="298450" y="1335087"/>
            <a:ext cx="9318625" cy="4801314"/>
          </a:xfrm>
        </p:spPr>
        <p:txBody>
          <a:bodyPr/>
          <a:lstStyle/>
          <a:p>
            <a:pPr marL="285750" indent="-285750">
              <a:buFont typeface="Arial" panose="020B0604020202020204" pitchFamily="34" charset="0"/>
              <a:buChar char="•"/>
            </a:pPr>
            <a:r>
              <a:rPr lang="en-US" sz="2400" dirty="0"/>
              <a:t>Named as “</a:t>
            </a:r>
            <a:r>
              <a:rPr lang="en-US" altLang="zh-TW" sz="2400" b="1" dirty="0"/>
              <a:t>hw4_output</a:t>
            </a:r>
            <a:r>
              <a:rPr lang="en-US" sz="2400" b="1" dirty="0"/>
              <a:t>.npy</a:t>
            </a:r>
            <a:r>
              <a:rPr lang="en-US" sz="2400" dirty="0"/>
              <a:t>”</a:t>
            </a:r>
          </a:p>
          <a:p>
            <a:pPr marL="285750" indent="-285750">
              <a:buFont typeface="Arial" panose="020B0604020202020204" pitchFamily="34" charset="0"/>
              <a:buChar char="•"/>
            </a:pPr>
            <a:r>
              <a:rPr lang="en-US" sz="2400" dirty="0"/>
              <a:t>This file is a dictionary that stores your output for each function. Note that the hyperparameter and weights of classifier in basic part will also be stored in the output file to check whether your predictions come from the same classifier you submitted.</a:t>
            </a:r>
          </a:p>
          <a:p>
            <a:pPr marL="285750" indent="-285750">
              <a:buFont typeface="Arial" panose="020B0604020202020204" pitchFamily="34" charset="0"/>
              <a:buChar char="•"/>
            </a:pPr>
            <a:r>
              <a:rPr lang="en-MY" sz="2400" dirty="0"/>
              <a:t>The dictionary should have the following keys: </a:t>
            </a:r>
            <a:br>
              <a:rPr lang="en-MY" sz="2400" dirty="0"/>
            </a:br>
            <a:r>
              <a:rPr lang="en" altLang="zh-TW" sz="2400" dirty="0"/>
              <a:t>'</a:t>
            </a:r>
            <a:r>
              <a:rPr lang="en" altLang="zh-TW" sz="2400" dirty="0" err="1"/>
              <a:t>conv_initialization</a:t>
            </a:r>
            <a:r>
              <a:rPr lang="en" altLang="zh-TW" sz="2400" dirty="0"/>
              <a:t>', '</a:t>
            </a:r>
            <a:r>
              <a:rPr lang="en" altLang="zh-TW" sz="2400" dirty="0" err="1"/>
              <a:t>zero_padding</a:t>
            </a:r>
            <a:r>
              <a:rPr lang="en" altLang="zh-TW" sz="2400" dirty="0"/>
              <a:t>', '</a:t>
            </a:r>
            <a:r>
              <a:rPr lang="en" altLang="zh-TW" sz="2400" dirty="0" err="1"/>
              <a:t>conv_single_step</a:t>
            </a:r>
            <a:r>
              <a:rPr lang="en" altLang="zh-TW" sz="2400" dirty="0"/>
              <a:t>', 'conv_forward_1', 'conv_forward_2', 'conv_forward_3', 'conv_update_1', 'conv_update_2', '</a:t>
            </a:r>
            <a:r>
              <a:rPr lang="en" altLang="zh-TW" sz="2400" dirty="0" err="1"/>
              <a:t>maxpool_forward</a:t>
            </a:r>
            <a:r>
              <a:rPr lang="en" altLang="zh-TW" sz="2400" dirty="0"/>
              <a:t>', '</a:t>
            </a:r>
            <a:r>
              <a:rPr lang="en" altLang="zh-TW" sz="2400" dirty="0" err="1"/>
              <a:t>flatten_forward</a:t>
            </a:r>
            <a:r>
              <a:rPr lang="en" altLang="zh-TW" sz="2400" dirty="0"/>
              <a:t>', '</a:t>
            </a:r>
            <a:r>
              <a:rPr lang="en" altLang="zh-TW" sz="2400" dirty="0" err="1"/>
              <a:t>flatten_backward</a:t>
            </a:r>
            <a:r>
              <a:rPr lang="en" altLang="zh-TW" sz="2400" dirty="0"/>
              <a:t>', 'model_1', 'model_2', 'model_3', 'model_4', '</a:t>
            </a:r>
            <a:r>
              <a:rPr lang="en" altLang="zh-TW" sz="2400" dirty="0" err="1"/>
              <a:t>basic_pred_test</a:t>
            </a:r>
            <a:r>
              <a:rPr lang="en" altLang="zh-TW" sz="2400" dirty="0"/>
              <a:t>', '</a:t>
            </a:r>
            <a:r>
              <a:rPr lang="en" altLang="zh-TW" sz="2400" dirty="0" err="1"/>
              <a:t>basic_model_layers</a:t>
            </a:r>
            <a:r>
              <a:rPr lang="en" altLang="zh-TW" sz="2400" dirty="0"/>
              <a:t>', '</a:t>
            </a:r>
            <a:r>
              <a:rPr lang="en" altLang="zh-TW" sz="2400" dirty="0" err="1"/>
              <a:t>basic_model_parameters</a:t>
            </a:r>
            <a:r>
              <a:rPr lang="en" altLang="zh-TW" sz="2400" dirty="0"/>
              <a:t>', '</a:t>
            </a:r>
            <a:r>
              <a:rPr lang="en" altLang="zh-TW" sz="2400" dirty="0" err="1"/>
              <a:t>advanced_pred_test</a:t>
            </a:r>
            <a:r>
              <a:rPr lang="en" altLang="zh-TW" sz="2400" dirty="0"/>
              <a:t>'</a:t>
            </a:r>
          </a:p>
          <a:p>
            <a:pPr marL="285750" indent="-285750">
              <a:buFont typeface="Arial" panose="020B0604020202020204" pitchFamily="34" charset="0"/>
              <a:buChar char="•"/>
            </a:pPr>
            <a:endParaRPr lang="en-MY" sz="2400" dirty="0"/>
          </a:p>
        </p:txBody>
      </p:sp>
      <p:sp>
        <p:nvSpPr>
          <p:cNvPr id="4" name="Footer Placeholder 3">
            <a:extLst>
              <a:ext uri="{FF2B5EF4-FFF2-40B4-BE49-F238E27FC236}">
                <a16:creationId xmlns:a16="http://schemas.microsoft.com/office/drawing/2014/main" id="{E5D9A5EC-F008-A387-1B88-1B14317315A5}"/>
              </a:ext>
            </a:extLst>
          </p:cNvPr>
          <p:cNvSpPr>
            <a:spLocks noGrp="1"/>
          </p:cNvSpPr>
          <p:nvPr>
            <p:ph type="ftr" sz="quarter" idx="5"/>
          </p:nvPr>
        </p:nvSpPr>
        <p:spPr/>
        <p:txBody>
          <a:bodyPr/>
          <a:lstStyle/>
          <a:p>
            <a:r>
              <a:rPr lang="en-US"/>
              <a:t>2022 CS 460200</a:t>
            </a:r>
          </a:p>
        </p:txBody>
      </p:sp>
      <p:sp>
        <p:nvSpPr>
          <p:cNvPr id="5" name="Slide Number Placeholder 4">
            <a:extLst>
              <a:ext uri="{FF2B5EF4-FFF2-40B4-BE49-F238E27FC236}">
                <a16:creationId xmlns:a16="http://schemas.microsoft.com/office/drawing/2014/main" id="{9610DB3E-B0AE-98D5-7338-659B060F756F}"/>
              </a:ext>
            </a:extLst>
          </p:cNvPr>
          <p:cNvSpPr>
            <a:spLocks noGrp="1"/>
          </p:cNvSpPr>
          <p:nvPr>
            <p:ph type="sldNum" sz="quarter" idx="7"/>
          </p:nvPr>
        </p:nvSpPr>
        <p:spPr/>
        <p:txBody>
          <a:bodyPr/>
          <a:lstStyle/>
          <a:p>
            <a:pPr marL="38100">
              <a:lnSpc>
                <a:spcPts val="1650"/>
              </a:lnSpc>
            </a:pPr>
            <a:fld id="{81D60167-4931-47E6-BA6A-407CBD079E47}" type="slidenum">
              <a:rPr lang="en-TW" smtClean="0"/>
              <a:t>14</a:t>
            </a:fld>
            <a:endParaRPr lang="en-TW" dirty="0"/>
          </a:p>
        </p:txBody>
      </p:sp>
    </p:spTree>
    <p:extLst>
      <p:ext uri="{BB962C8B-B14F-4D97-AF65-F5344CB8AC3E}">
        <p14:creationId xmlns:p14="http://schemas.microsoft.com/office/powerpoint/2010/main" val="1946444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BF39C-22F7-4269-A233-ACBE47736D18}"/>
              </a:ext>
            </a:extLst>
          </p:cNvPr>
          <p:cNvSpPr>
            <a:spLocks noGrp="1"/>
          </p:cNvSpPr>
          <p:nvPr>
            <p:ph type="title"/>
          </p:nvPr>
        </p:nvSpPr>
        <p:spPr/>
        <p:txBody>
          <a:bodyPr/>
          <a:lstStyle/>
          <a:p>
            <a:r>
              <a:rPr lang="en-MY" dirty="0">
                <a:latin typeface="+mj-lt"/>
              </a:rPr>
              <a:t>Output NPY File Format</a:t>
            </a:r>
          </a:p>
        </p:txBody>
      </p:sp>
      <p:sp>
        <p:nvSpPr>
          <p:cNvPr id="3" name="Footer Placeholder 2">
            <a:extLst>
              <a:ext uri="{FF2B5EF4-FFF2-40B4-BE49-F238E27FC236}">
                <a16:creationId xmlns:a16="http://schemas.microsoft.com/office/drawing/2014/main" id="{4AC1F90F-6460-6E49-4036-17AF3E3E57BA}"/>
              </a:ext>
            </a:extLst>
          </p:cNvPr>
          <p:cNvSpPr>
            <a:spLocks noGrp="1"/>
          </p:cNvSpPr>
          <p:nvPr>
            <p:ph type="ftr" sz="quarter" idx="5"/>
          </p:nvPr>
        </p:nvSpPr>
        <p:spPr/>
        <p:txBody>
          <a:bodyPr/>
          <a:lstStyle/>
          <a:p>
            <a:r>
              <a:rPr lang="en-US"/>
              <a:t>2022 CS 460200</a:t>
            </a:r>
          </a:p>
        </p:txBody>
      </p:sp>
      <p:sp>
        <p:nvSpPr>
          <p:cNvPr id="5" name="Slide Number Placeholder 4">
            <a:extLst>
              <a:ext uri="{FF2B5EF4-FFF2-40B4-BE49-F238E27FC236}">
                <a16:creationId xmlns:a16="http://schemas.microsoft.com/office/drawing/2014/main" id="{CE65B234-B258-CE96-1A28-3DD1D01B9FE0}"/>
              </a:ext>
            </a:extLst>
          </p:cNvPr>
          <p:cNvSpPr>
            <a:spLocks noGrp="1"/>
          </p:cNvSpPr>
          <p:nvPr>
            <p:ph type="sldNum" sz="quarter" idx="7"/>
          </p:nvPr>
        </p:nvSpPr>
        <p:spPr/>
        <p:txBody>
          <a:bodyPr/>
          <a:lstStyle/>
          <a:p>
            <a:pPr marL="38100">
              <a:lnSpc>
                <a:spcPts val="1650"/>
              </a:lnSpc>
            </a:pPr>
            <a:fld id="{81D60167-4931-47E6-BA6A-407CBD079E47}" type="slidenum">
              <a:rPr lang="en-TW" smtClean="0"/>
              <a:t>15</a:t>
            </a:fld>
            <a:endParaRPr lang="en-TW" dirty="0"/>
          </a:p>
        </p:txBody>
      </p:sp>
      <p:pic>
        <p:nvPicPr>
          <p:cNvPr id="6" name="圖片 5">
            <a:extLst>
              <a:ext uri="{FF2B5EF4-FFF2-40B4-BE49-F238E27FC236}">
                <a16:creationId xmlns:a16="http://schemas.microsoft.com/office/drawing/2014/main" id="{61C09B13-A264-73BA-6C64-950F3276A2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0" y="184150"/>
            <a:ext cx="3695700" cy="6489700"/>
          </a:xfrm>
          <a:prstGeom prst="rect">
            <a:avLst/>
          </a:prstGeom>
        </p:spPr>
      </p:pic>
    </p:spTree>
    <p:extLst>
      <p:ext uri="{BB962C8B-B14F-4D97-AF65-F5344CB8AC3E}">
        <p14:creationId xmlns:p14="http://schemas.microsoft.com/office/powerpoint/2010/main" val="1111279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5B104-95DB-4AA0-8B0B-6831B7912623}"/>
              </a:ext>
            </a:extLst>
          </p:cNvPr>
          <p:cNvSpPr>
            <a:spLocks noGrp="1"/>
          </p:cNvSpPr>
          <p:nvPr>
            <p:ph type="title"/>
          </p:nvPr>
        </p:nvSpPr>
        <p:spPr/>
        <p:txBody>
          <a:bodyPr/>
          <a:lstStyle/>
          <a:p>
            <a:r>
              <a:rPr lang="en-US" altLang="zh-CN" dirty="0">
                <a:latin typeface="+mj-lt"/>
              </a:rPr>
              <a:t>The Evaluation Metric</a:t>
            </a:r>
            <a:endParaRPr lang="en-MY" dirty="0">
              <a:latin typeface="+mj-lt"/>
            </a:endParaRPr>
          </a:p>
        </p:txBody>
      </p:sp>
      <p:sp>
        <p:nvSpPr>
          <p:cNvPr id="3" name="Text Placeholder 2">
            <a:extLst>
              <a:ext uri="{FF2B5EF4-FFF2-40B4-BE49-F238E27FC236}">
                <a16:creationId xmlns:a16="http://schemas.microsoft.com/office/drawing/2014/main" id="{F1CDCD17-8E90-42AA-B105-7A7E2D4037C1}"/>
              </a:ext>
            </a:extLst>
          </p:cNvPr>
          <p:cNvSpPr>
            <a:spLocks noGrp="1"/>
          </p:cNvSpPr>
          <p:nvPr>
            <p:ph type="body" idx="1"/>
          </p:nvPr>
        </p:nvSpPr>
        <p:spPr>
          <a:xfrm>
            <a:off x="298450" y="1335087"/>
            <a:ext cx="9318625" cy="3323987"/>
          </a:xfrm>
        </p:spPr>
        <p:txBody>
          <a:bodyPr/>
          <a:lstStyle/>
          <a:p>
            <a:r>
              <a:rPr lang="en-US" altLang="zh-CN" sz="2400" dirty="0"/>
              <a:t>In the basic implementations, you will get a full score if your output is exactly the same as our answer, or otherwise you will get a zero mark for each function implementation.</a:t>
            </a:r>
          </a:p>
          <a:p>
            <a:endParaRPr lang="en-US" sz="2400" dirty="0"/>
          </a:p>
          <a:p>
            <a:r>
              <a:rPr lang="en-US" sz="2400" dirty="0"/>
              <a:t>For the binary classifier, we will use </a:t>
            </a:r>
            <a:r>
              <a:rPr lang="en-US" sz="2400" b="1" dirty="0"/>
              <a:t>accuracy</a:t>
            </a:r>
            <a:r>
              <a:rPr lang="en-US" sz="2400" dirty="0"/>
              <a:t> to evaluate your model.</a:t>
            </a:r>
          </a:p>
          <a:p>
            <a:pPr marL="285750" indent="-285750">
              <a:buFont typeface="Arial" panose="020B0604020202020204" pitchFamily="34" charset="0"/>
              <a:buChar char="•"/>
            </a:pPr>
            <a:r>
              <a:rPr lang="en-MY" altLang="zh-TW" sz="2400" dirty="0"/>
              <a:t>Basic part</a:t>
            </a:r>
            <a:r>
              <a:rPr lang="en-MY" sz="2400" dirty="0"/>
              <a:t>: If your accuracy reaches 0.55, you will get all </a:t>
            </a:r>
            <a:r>
              <a:rPr lang="en-MY" altLang="zh-TW" sz="2400" dirty="0"/>
              <a:t>10%</a:t>
            </a:r>
            <a:r>
              <a:rPr lang="en-MY" sz="2400" dirty="0"/>
              <a:t>. </a:t>
            </a:r>
          </a:p>
          <a:p>
            <a:pPr marL="285750" indent="-285750">
              <a:buFont typeface="Arial" panose="020B0604020202020204" pitchFamily="34" charset="0"/>
              <a:buChar char="•"/>
            </a:pPr>
            <a:r>
              <a:rPr lang="en-MY" sz="2400" dirty="0"/>
              <a:t>Advanced part: </a:t>
            </a:r>
            <a:r>
              <a:rPr lang="en-MY" altLang="zh-TW" sz="2400" dirty="0"/>
              <a:t>If your accuracy reaches 0.7, you will get 15%. </a:t>
            </a:r>
            <a:r>
              <a:rPr lang="en-MY" sz="2400" dirty="0"/>
              <a:t>You will be compared with others who submit the advanced prediction to get the rest 10%.</a:t>
            </a:r>
          </a:p>
        </p:txBody>
      </p:sp>
      <p:sp>
        <p:nvSpPr>
          <p:cNvPr id="4" name="Footer Placeholder 3">
            <a:extLst>
              <a:ext uri="{FF2B5EF4-FFF2-40B4-BE49-F238E27FC236}">
                <a16:creationId xmlns:a16="http://schemas.microsoft.com/office/drawing/2014/main" id="{E30ADE83-AD8D-49E4-3A8A-3A7E526FF287}"/>
              </a:ext>
            </a:extLst>
          </p:cNvPr>
          <p:cNvSpPr>
            <a:spLocks noGrp="1"/>
          </p:cNvSpPr>
          <p:nvPr>
            <p:ph type="ftr" sz="quarter" idx="5"/>
          </p:nvPr>
        </p:nvSpPr>
        <p:spPr/>
        <p:txBody>
          <a:bodyPr/>
          <a:lstStyle/>
          <a:p>
            <a:r>
              <a:rPr lang="en-US"/>
              <a:t>2022 CS 460200</a:t>
            </a:r>
          </a:p>
        </p:txBody>
      </p:sp>
      <p:sp>
        <p:nvSpPr>
          <p:cNvPr id="5" name="Slide Number Placeholder 4">
            <a:extLst>
              <a:ext uri="{FF2B5EF4-FFF2-40B4-BE49-F238E27FC236}">
                <a16:creationId xmlns:a16="http://schemas.microsoft.com/office/drawing/2014/main" id="{D6C2420E-BD47-14FB-5E7A-D571ECF89EDF}"/>
              </a:ext>
            </a:extLst>
          </p:cNvPr>
          <p:cNvSpPr>
            <a:spLocks noGrp="1"/>
          </p:cNvSpPr>
          <p:nvPr>
            <p:ph type="sldNum" sz="quarter" idx="7"/>
          </p:nvPr>
        </p:nvSpPr>
        <p:spPr/>
        <p:txBody>
          <a:bodyPr/>
          <a:lstStyle/>
          <a:p>
            <a:pPr marL="38100">
              <a:lnSpc>
                <a:spcPts val="1650"/>
              </a:lnSpc>
            </a:pPr>
            <a:fld id="{81D60167-4931-47E6-BA6A-407CBD079E47}" type="slidenum">
              <a:rPr lang="en-TW" smtClean="0"/>
              <a:t>16</a:t>
            </a:fld>
            <a:endParaRPr lang="en-TW" dirty="0"/>
          </a:p>
        </p:txBody>
      </p:sp>
    </p:spTree>
    <p:extLst>
      <p:ext uri="{BB962C8B-B14F-4D97-AF65-F5344CB8AC3E}">
        <p14:creationId xmlns:p14="http://schemas.microsoft.com/office/powerpoint/2010/main" val="598821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2DB1F-9395-4B4D-BF1F-4FB5329A99CB}"/>
              </a:ext>
            </a:extLst>
          </p:cNvPr>
          <p:cNvSpPr>
            <a:spLocks noGrp="1"/>
          </p:cNvSpPr>
          <p:nvPr>
            <p:ph type="title"/>
          </p:nvPr>
        </p:nvSpPr>
        <p:spPr/>
        <p:txBody>
          <a:bodyPr/>
          <a:lstStyle/>
          <a:p>
            <a:r>
              <a:rPr lang="en-US" altLang="zh-CN" dirty="0">
                <a:latin typeface="+mj-lt"/>
              </a:rPr>
              <a:t>Requirement</a:t>
            </a:r>
            <a:endParaRPr lang="en-MY" dirty="0">
              <a:latin typeface="+mj-lt"/>
            </a:endParaRPr>
          </a:p>
        </p:txBody>
      </p:sp>
      <p:sp>
        <p:nvSpPr>
          <p:cNvPr id="3" name="Text Placeholder 2">
            <a:extLst>
              <a:ext uri="{FF2B5EF4-FFF2-40B4-BE49-F238E27FC236}">
                <a16:creationId xmlns:a16="http://schemas.microsoft.com/office/drawing/2014/main" id="{45FDA570-1AF3-4777-A78E-A27D0334385B}"/>
              </a:ext>
            </a:extLst>
          </p:cNvPr>
          <p:cNvSpPr>
            <a:spLocks noGrp="1"/>
          </p:cNvSpPr>
          <p:nvPr>
            <p:ph type="body" idx="1"/>
          </p:nvPr>
        </p:nvSpPr>
        <p:spPr>
          <a:xfrm>
            <a:off x="298450" y="1335087"/>
            <a:ext cx="9318625" cy="2954655"/>
          </a:xfrm>
        </p:spPr>
        <p:txBody>
          <a:bodyPr/>
          <a:lstStyle/>
          <a:p>
            <a:pPr marL="285750" indent="-285750">
              <a:buFont typeface="Arial" panose="020B0604020202020204" pitchFamily="34" charset="0"/>
              <a:buChar char="•"/>
            </a:pPr>
            <a:r>
              <a:rPr lang="en-US" sz="2400" dirty="0"/>
              <a:t>Do it individually! Not as a team! (team is for final project)</a:t>
            </a:r>
          </a:p>
          <a:p>
            <a:pPr marL="285750" indent="-285750">
              <a:buFont typeface="Arial" panose="020B0604020202020204" pitchFamily="34" charset="0"/>
              <a:buChar char="•"/>
            </a:pPr>
            <a:r>
              <a:rPr lang="en-US" sz="2400" dirty="0"/>
              <a:t>Announce date: 2022/12/1</a:t>
            </a:r>
          </a:p>
          <a:p>
            <a:pPr marL="285750" indent="-285750">
              <a:buFont typeface="Arial" panose="020B0604020202020204" pitchFamily="34" charset="0"/>
              <a:buChar char="•"/>
            </a:pPr>
            <a:r>
              <a:rPr lang="en-US" sz="2400" dirty="0"/>
              <a:t>Deadline:</a:t>
            </a:r>
            <a:r>
              <a:rPr lang="en-US" sz="2400" dirty="0">
                <a:solidFill>
                  <a:srgbClr val="FF0000"/>
                </a:solidFill>
              </a:rPr>
              <a:t> 2022/12/14 23:59 </a:t>
            </a:r>
            <a:r>
              <a:rPr lang="en-US" sz="2400" dirty="0"/>
              <a:t>(Late submission is not allowed!)</a:t>
            </a:r>
          </a:p>
          <a:p>
            <a:pPr marL="285750" indent="-285750">
              <a:buFont typeface="Arial" panose="020B0604020202020204" pitchFamily="34" charset="0"/>
              <a:buChar char="•"/>
            </a:pPr>
            <a:r>
              <a:rPr lang="en-US" sz="2400" dirty="0"/>
              <a:t>Hand in your files in the following format (Do not zip the files!)</a:t>
            </a:r>
            <a:br>
              <a:rPr lang="en-US" sz="2400" dirty="0"/>
            </a:br>
            <a:r>
              <a:rPr lang="en-US" sz="2400" dirty="0"/>
              <a:t>- hw4.ipynb (</a:t>
            </a:r>
            <a:r>
              <a:rPr lang="en-US" sz="2400" dirty="0">
                <a:solidFill>
                  <a:srgbClr val="FF0000"/>
                </a:solidFill>
              </a:rPr>
              <a:t>Please keep your execution output</a:t>
            </a:r>
            <a:r>
              <a:rPr lang="en-US" sz="2400" dirty="0"/>
              <a:t>)</a:t>
            </a:r>
            <a:br>
              <a:rPr lang="en-US" sz="2400" dirty="0"/>
            </a:br>
            <a:r>
              <a:rPr lang="en-US" sz="2400" dirty="0"/>
              <a:t>- </a:t>
            </a:r>
            <a:r>
              <a:rPr lang="en-US" altLang="zh-TW" sz="2400" dirty="0"/>
              <a:t>hw4_output.npy</a:t>
            </a:r>
          </a:p>
          <a:p>
            <a:r>
              <a:rPr lang="en-US" sz="2400" dirty="0"/>
              <a:t>    - </a:t>
            </a:r>
            <a:r>
              <a:rPr lang="en-US" altLang="zh-TW" sz="2400" dirty="0"/>
              <a:t>hw4_</a:t>
            </a:r>
            <a:r>
              <a:rPr lang="en-US" sz="2400" dirty="0"/>
              <a:t>report.pdf</a:t>
            </a:r>
          </a:p>
          <a:p>
            <a:pPr marL="285750" indent="-285750" algn="l" rtl="0">
              <a:buFont typeface="Arial" panose="020B0604020202020204" pitchFamily="34" charset="0"/>
              <a:buChar char="•"/>
            </a:pPr>
            <a:r>
              <a:rPr lang="en-US" sz="2400" dirty="0"/>
              <a:t>Assignment 4 will be covered on the next exam.</a:t>
            </a:r>
          </a:p>
        </p:txBody>
      </p:sp>
      <p:sp>
        <p:nvSpPr>
          <p:cNvPr id="4" name="Footer Placeholder 3">
            <a:extLst>
              <a:ext uri="{FF2B5EF4-FFF2-40B4-BE49-F238E27FC236}">
                <a16:creationId xmlns:a16="http://schemas.microsoft.com/office/drawing/2014/main" id="{8FC47D1F-9BB2-AEDF-A6F5-9FEFC5B27199}"/>
              </a:ext>
            </a:extLst>
          </p:cNvPr>
          <p:cNvSpPr>
            <a:spLocks noGrp="1"/>
          </p:cNvSpPr>
          <p:nvPr>
            <p:ph type="ftr" sz="quarter" idx="5"/>
          </p:nvPr>
        </p:nvSpPr>
        <p:spPr/>
        <p:txBody>
          <a:bodyPr/>
          <a:lstStyle/>
          <a:p>
            <a:r>
              <a:rPr lang="en-US"/>
              <a:t>2022 CS 460200</a:t>
            </a:r>
          </a:p>
        </p:txBody>
      </p:sp>
      <p:sp>
        <p:nvSpPr>
          <p:cNvPr id="5" name="Slide Number Placeholder 4">
            <a:extLst>
              <a:ext uri="{FF2B5EF4-FFF2-40B4-BE49-F238E27FC236}">
                <a16:creationId xmlns:a16="http://schemas.microsoft.com/office/drawing/2014/main" id="{F73B8676-0833-7741-58F8-4916D416FEF8}"/>
              </a:ext>
            </a:extLst>
          </p:cNvPr>
          <p:cNvSpPr>
            <a:spLocks noGrp="1"/>
          </p:cNvSpPr>
          <p:nvPr>
            <p:ph type="sldNum" sz="quarter" idx="7"/>
          </p:nvPr>
        </p:nvSpPr>
        <p:spPr/>
        <p:txBody>
          <a:bodyPr/>
          <a:lstStyle/>
          <a:p>
            <a:pPr marL="38100">
              <a:lnSpc>
                <a:spcPts val="1650"/>
              </a:lnSpc>
            </a:pPr>
            <a:fld id="{81D60167-4931-47E6-BA6A-407CBD079E47}" type="slidenum">
              <a:rPr lang="en-TW" smtClean="0"/>
              <a:t>17</a:t>
            </a:fld>
            <a:endParaRPr lang="en-TW" dirty="0"/>
          </a:p>
        </p:txBody>
      </p:sp>
    </p:spTree>
    <p:extLst>
      <p:ext uri="{BB962C8B-B14F-4D97-AF65-F5344CB8AC3E}">
        <p14:creationId xmlns:p14="http://schemas.microsoft.com/office/powerpoint/2010/main" val="445806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C3711-A55A-4EEA-AB51-3C550BFB71F7}"/>
              </a:ext>
            </a:extLst>
          </p:cNvPr>
          <p:cNvSpPr>
            <a:spLocks noGrp="1"/>
          </p:cNvSpPr>
          <p:nvPr>
            <p:ph type="title"/>
          </p:nvPr>
        </p:nvSpPr>
        <p:spPr/>
        <p:txBody>
          <a:bodyPr/>
          <a:lstStyle/>
          <a:p>
            <a:r>
              <a:rPr lang="en-MY" dirty="0">
                <a:latin typeface="+mj-lt"/>
              </a:rPr>
              <a:t>Penalty</a:t>
            </a:r>
          </a:p>
        </p:txBody>
      </p:sp>
      <p:sp>
        <p:nvSpPr>
          <p:cNvPr id="3" name="Text Placeholder 2">
            <a:extLst>
              <a:ext uri="{FF2B5EF4-FFF2-40B4-BE49-F238E27FC236}">
                <a16:creationId xmlns:a16="http://schemas.microsoft.com/office/drawing/2014/main" id="{EECB5E80-B2AA-41B3-A9D2-8F262628AECB}"/>
              </a:ext>
            </a:extLst>
          </p:cNvPr>
          <p:cNvSpPr>
            <a:spLocks noGrp="1"/>
          </p:cNvSpPr>
          <p:nvPr>
            <p:ph type="body" idx="1"/>
          </p:nvPr>
        </p:nvSpPr>
        <p:spPr/>
        <p:txBody>
          <a:bodyPr/>
          <a:lstStyle/>
          <a:p>
            <a:r>
              <a:rPr lang="en-US" sz="2400" dirty="0"/>
              <a:t>0 points if any of the following conditions:</a:t>
            </a:r>
          </a:p>
          <a:p>
            <a:pPr marL="285750" indent="-285750">
              <a:buFont typeface="Arial" panose="020B0604020202020204" pitchFamily="34" charset="0"/>
              <a:buChar char="•"/>
            </a:pPr>
            <a:r>
              <a:rPr lang="en-US" sz="2400" dirty="0"/>
              <a:t>Plagiarism </a:t>
            </a:r>
          </a:p>
          <a:p>
            <a:pPr marL="285750" indent="-285750">
              <a:buFont typeface="Arial" panose="020B0604020202020204" pitchFamily="34" charset="0"/>
              <a:buChar char="•"/>
            </a:pPr>
            <a:r>
              <a:rPr lang="en-US" sz="2400" dirty="0"/>
              <a:t>Late submission</a:t>
            </a:r>
          </a:p>
          <a:p>
            <a:pPr marL="285750" indent="-285750">
              <a:buFont typeface="Arial" panose="020B0604020202020204" pitchFamily="34" charset="0"/>
              <a:buChar char="•"/>
            </a:pPr>
            <a:r>
              <a:rPr lang="en-US" sz="2400" dirty="0"/>
              <a:t>Not using template or import any other packages</a:t>
            </a:r>
          </a:p>
          <a:p>
            <a:pPr marL="285750" indent="-285750">
              <a:buFont typeface="Arial" panose="020B0604020202020204" pitchFamily="34" charset="0"/>
              <a:buChar char="•"/>
            </a:pPr>
            <a:r>
              <a:rPr lang="en-US" sz="2400" dirty="0"/>
              <a:t>Incorrect input/output format</a:t>
            </a:r>
          </a:p>
          <a:p>
            <a:pPr marL="285750" indent="-285750">
              <a:buFont typeface="Arial" panose="020B0604020202020204" pitchFamily="34" charset="0"/>
              <a:buChar char="•"/>
            </a:pPr>
            <a:r>
              <a:rPr lang="en-US" sz="2400" dirty="0"/>
              <a:t>Incorrect submission format </a:t>
            </a:r>
          </a:p>
          <a:p>
            <a:pPr marL="285750" indent="-285750">
              <a:buFont typeface="Arial" panose="020B0604020202020204" pitchFamily="34" charset="0"/>
              <a:buChar char="•"/>
            </a:pPr>
            <a:r>
              <a:rPr lang="en-US" altLang="zh-CN" sz="2400" dirty="0"/>
              <a:t>Predictions mismatch (your predictions did not come from the same classifier you submitted)</a:t>
            </a:r>
            <a:endParaRPr lang="en-US" sz="2400" dirty="0"/>
          </a:p>
          <a:p>
            <a:pPr marL="285750" indent="-285750">
              <a:buFont typeface="Arial" panose="020B0604020202020204" pitchFamily="34" charset="0"/>
              <a:buChar char="•"/>
            </a:pPr>
            <a:endParaRPr lang="en-US" sz="2400" dirty="0"/>
          </a:p>
        </p:txBody>
      </p:sp>
      <p:sp>
        <p:nvSpPr>
          <p:cNvPr id="4" name="Footer Placeholder 3">
            <a:extLst>
              <a:ext uri="{FF2B5EF4-FFF2-40B4-BE49-F238E27FC236}">
                <a16:creationId xmlns:a16="http://schemas.microsoft.com/office/drawing/2014/main" id="{0561C8DD-5485-1CD2-A9A6-4BADDF83966F}"/>
              </a:ext>
            </a:extLst>
          </p:cNvPr>
          <p:cNvSpPr>
            <a:spLocks noGrp="1"/>
          </p:cNvSpPr>
          <p:nvPr>
            <p:ph type="ftr" sz="quarter" idx="5"/>
          </p:nvPr>
        </p:nvSpPr>
        <p:spPr/>
        <p:txBody>
          <a:bodyPr/>
          <a:lstStyle/>
          <a:p>
            <a:r>
              <a:rPr lang="en-US"/>
              <a:t>2022 CS 460200</a:t>
            </a:r>
          </a:p>
        </p:txBody>
      </p:sp>
      <p:sp>
        <p:nvSpPr>
          <p:cNvPr id="5" name="Slide Number Placeholder 4">
            <a:extLst>
              <a:ext uri="{FF2B5EF4-FFF2-40B4-BE49-F238E27FC236}">
                <a16:creationId xmlns:a16="http://schemas.microsoft.com/office/drawing/2014/main" id="{77F29B35-8B43-F302-B5D7-31B6B37637D3}"/>
              </a:ext>
            </a:extLst>
          </p:cNvPr>
          <p:cNvSpPr>
            <a:spLocks noGrp="1"/>
          </p:cNvSpPr>
          <p:nvPr>
            <p:ph type="sldNum" sz="quarter" idx="7"/>
          </p:nvPr>
        </p:nvSpPr>
        <p:spPr/>
        <p:txBody>
          <a:bodyPr/>
          <a:lstStyle/>
          <a:p>
            <a:pPr marL="38100">
              <a:lnSpc>
                <a:spcPts val="1650"/>
              </a:lnSpc>
            </a:pPr>
            <a:fld id="{81D60167-4931-47E6-BA6A-407CBD079E47}" type="slidenum">
              <a:rPr lang="en-TW" smtClean="0"/>
              <a:t>18</a:t>
            </a:fld>
            <a:endParaRPr lang="en-TW" dirty="0"/>
          </a:p>
        </p:txBody>
      </p:sp>
    </p:spTree>
    <p:extLst>
      <p:ext uri="{BB962C8B-B14F-4D97-AF65-F5344CB8AC3E}">
        <p14:creationId xmlns:p14="http://schemas.microsoft.com/office/powerpoint/2010/main" val="1942798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199C0-E7E2-4AA7-8C06-DB5E2A454D89}"/>
              </a:ext>
            </a:extLst>
          </p:cNvPr>
          <p:cNvSpPr>
            <a:spLocks noGrp="1"/>
          </p:cNvSpPr>
          <p:nvPr>
            <p:ph type="title"/>
          </p:nvPr>
        </p:nvSpPr>
        <p:spPr/>
        <p:txBody>
          <a:bodyPr/>
          <a:lstStyle/>
          <a:p>
            <a:r>
              <a:rPr lang="en-MY" dirty="0">
                <a:latin typeface="+mj-lt"/>
              </a:rPr>
              <a:t>Questions?</a:t>
            </a:r>
          </a:p>
        </p:txBody>
      </p:sp>
      <p:sp>
        <p:nvSpPr>
          <p:cNvPr id="3" name="Text Placeholder 2">
            <a:extLst>
              <a:ext uri="{FF2B5EF4-FFF2-40B4-BE49-F238E27FC236}">
                <a16:creationId xmlns:a16="http://schemas.microsoft.com/office/drawing/2014/main" id="{DFFC6E05-2527-4B13-A38F-D4AFBB22C003}"/>
              </a:ext>
            </a:extLst>
          </p:cNvPr>
          <p:cNvSpPr>
            <a:spLocks noGrp="1"/>
          </p:cNvSpPr>
          <p:nvPr>
            <p:ph type="body" idx="1"/>
          </p:nvPr>
        </p:nvSpPr>
        <p:spPr>
          <a:xfrm>
            <a:off x="298450" y="1335087"/>
            <a:ext cx="9318625" cy="738664"/>
          </a:xfrm>
        </p:spPr>
        <p:txBody>
          <a:bodyPr/>
          <a:lstStyle/>
          <a:p>
            <a:pPr marL="285750" indent="-285750">
              <a:buFont typeface="Arial" panose="020B0604020202020204" pitchFamily="34" charset="0"/>
              <a:buChar char="•"/>
            </a:pPr>
            <a:r>
              <a:rPr lang="en-US" sz="2400" dirty="0"/>
              <a:t>TA: Yun-Yang Huang (dan89092989@gmail.com)</a:t>
            </a:r>
          </a:p>
          <a:p>
            <a:pPr marL="285750" indent="-285750" algn="l" rtl="0">
              <a:buFont typeface="Arial" panose="020B0604020202020204" pitchFamily="34" charset="0"/>
              <a:buChar char="•"/>
            </a:pPr>
            <a:r>
              <a:rPr lang="en-US" sz="2400" b="1" dirty="0">
                <a:solidFill>
                  <a:srgbClr val="FF0000"/>
                </a:solidFill>
              </a:rPr>
              <a:t>No debugging service</a:t>
            </a:r>
          </a:p>
        </p:txBody>
      </p:sp>
      <p:sp>
        <p:nvSpPr>
          <p:cNvPr id="4" name="Footer Placeholder 3">
            <a:extLst>
              <a:ext uri="{FF2B5EF4-FFF2-40B4-BE49-F238E27FC236}">
                <a16:creationId xmlns:a16="http://schemas.microsoft.com/office/drawing/2014/main" id="{3E0830DF-A9E3-FB22-C1E7-F8F94AC61ACF}"/>
              </a:ext>
            </a:extLst>
          </p:cNvPr>
          <p:cNvSpPr>
            <a:spLocks noGrp="1"/>
          </p:cNvSpPr>
          <p:nvPr>
            <p:ph type="ftr" sz="quarter" idx="5"/>
          </p:nvPr>
        </p:nvSpPr>
        <p:spPr/>
        <p:txBody>
          <a:bodyPr/>
          <a:lstStyle/>
          <a:p>
            <a:r>
              <a:rPr lang="en-US"/>
              <a:t>2022 CS 460200</a:t>
            </a:r>
          </a:p>
        </p:txBody>
      </p:sp>
      <p:sp>
        <p:nvSpPr>
          <p:cNvPr id="5" name="Slide Number Placeholder 4">
            <a:extLst>
              <a:ext uri="{FF2B5EF4-FFF2-40B4-BE49-F238E27FC236}">
                <a16:creationId xmlns:a16="http://schemas.microsoft.com/office/drawing/2014/main" id="{C748D41B-BF56-A4EC-F17B-41C6A140446D}"/>
              </a:ext>
            </a:extLst>
          </p:cNvPr>
          <p:cNvSpPr>
            <a:spLocks noGrp="1"/>
          </p:cNvSpPr>
          <p:nvPr>
            <p:ph type="sldNum" sz="quarter" idx="7"/>
          </p:nvPr>
        </p:nvSpPr>
        <p:spPr/>
        <p:txBody>
          <a:bodyPr/>
          <a:lstStyle/>
          <a:p>
            <a:pPr marL="38100">
              <a:lnSpc>
                <a:spcPts val="1650"/>
              </a:lnSpc>
            </a:pPr>
            <a:fld id="{81D60167-4931-47E6-BA6A-407CBD079E47}" type="slidenum">
              <a:rPr lang="en-TW" smtClean="0"/>
              <a:t>19</a:t>
            </a:fld>
            <a:endParaRPr lang="en-TW" dirty="0"/>
          </a:p>
        </p:txBody>
      </p:sp>
      <p:pic>
        <p:nvPicPr>
          <p:cNvPr id="7" name="圖片 6" descr="一張含有 文字, 擺姿勢 的圖片&#10;&#10;自動產生的描述">
            <a:extLst>
              <a:ext uri="{FF2B5EF4-FFF2-40B4-BE49-F238E27FC236}">
                <a16:creationId xmlns:a16="http://schemas.microsoft.com/office/drawing/2014/main" id="{2C6A78B9-A556-C771-B158-3A2D8E6B97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8130" y="2133600"/>
            <a:ext cx="4449739" cy="3815375"/>
          </a:xfrm>
          <a:prstGeom prst="rect">
            <a:avLst/>
          </a:prstGeom>
        </p:spPr>
      </p:pic>
    </p:spTree>
    <p:extLst>
      <p:ext uri="{BB962C8B-B14F-4D97-AF65-F5344CB8AC3E}">
        <p14:creationId xmlns:p14="http://schemas.microsoft.com/office/powerpoint/2010/main" val="90875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B999F-8D66-44F6-A6B0-A9A66F742FA2}"/>
              </a:ext>
            </a:extLst>
          </p:cNvPr>
          <p:cNvSpPr>
            <a:spLocks noGrp="1"/>
          </p:cNvSpPr>
          <p:nvPr>
            <p:ph type="title"/>
          </p:nvPr>
        </p:nvSpPr>
        <p:spPr/>
        <p:txBody>
          <a:bodyPr/>
          <a:lstStyle/>
          <a:p>
            <a:r>
              <a:rPr lang="en-MY" dirty="0">
                <a:latin typeface="+mn-lt"/>
              </a:rPr>
              <a:t>Goal</a:t>
            </a:r>
          </a:p>
        </p:txBody>
      </p:sp>
      <p:sp>
        <p:nvSpPr>
          <p:cNvPr id="3" name="Content Placeholder 2">
            <a:extLst>
              <a:ext uri="{FF2B5EF4-FFF2-40B4-BE49-F238E27FC236}">
                <a16:creationId xmlns:a16="http://schemas.microsoft.com/office/drawing/2014/main" id="{D04CC6A7-B976-4E8C-B2EF-35D95F83D327}"/>
              </a:ext>
            </a:extLst>
          </p:cNvPr>
          <p:cNvSpPr>
            <a:spLocks noGrp="1"/>
          </p:cNvSpPr>
          <p:nvPr>
            <p:ph type="body" idx="1"/>
          </p:nvPr>
        </p:nvSpPr>
        <p:spPr/>
        <p:txBody>
          <a:bodyPr>
            <a:normAutofit/>
          </a:bodyPr>
          <a:lstStyle/>
          <a:p>
            <a:pPr marL="285750" indent="-285750">
              <a:buFont typeface="Arial" panose="020B0604020202020204" pitchFamily="34" charset="0"/>
              <a:buChar char="•"/>
            </a:pPr>
            <a:r>
              <a:rPr lang="en-MY" sz="2800" dirty="0"/>
              <a:t>Build your own convolutional neural network </a:t>
            </a:r>
            <a:r>
              <a:rPr lang="en-US" altLang="zh-CN" sz="2800" dirty="0"/>
              <a:t>step by step</a:t>
            </a:r>
          </a:p>
          <a:p>
            <a:pPr marL="285750" indent="-285750">
              <a:buFont typeface="Arial" panose="020B0604020202020204" pitchFamily="34" charset="0"/>
              <a:buChar char="•"/>
            </a:pPr>
            <a:r>
              <a:rPr lang="en-MY" sz="2800" dirty="0"/>
              <a:t>Extend your previous NN to “C”NN</a:t>
            </a:r>
          </a:p>
          <a:p>
            <a:pPr marL="285750" indent="-285750">
              <a:buFont typeface="Arial" panose="020B0604020202020204" pitchFamily="34" charset="0"/>
              <a:buChar char="•"/>
            </a:pPr>
            <a:r>
              <a:rPr lang="en-MY" sz="2800" dirty="0"/>
              <a:t>Implement certain functions required to build a </a:t>
            </a:r>
            <a:r>
              <a:rPr lang="en-MY" altLang="zh-TW" sz="2800" dirty="0"/>
              <a:t>convolutional neural network </a:t>
            </a:r>
            <a:endParaRPr lang="en-MY" sz="2800" dirty="0"/>
          </a:p>
          <a:p>
            <a:pPr marL="285750" indent="-285750">
              <a:buFont typeface="Arial" panose="020B0604020202020204" pitchFamily="34" charset="0"/>
              <a:buChar char="•"/>
            </a:pPr>
            <a:r>
              <a:rPr lang="en-MY" sz="2800" dirty="0"/>
              <a:t>Understand the how convolution layer and max pooling layer work, including forward propagation, backward propagation and update.</a:t>
            </a:r>
          </a:p>
          <a:p>
            <a:pPr marL="285750" indent="-285750" algn="l" rtl="0">
              <a:buFont typeface="Arial" panose="020B0604020202020204" pitchFamily="34" charset="0"/>
              <a:buChar char="•"/>
            </a:pPr>
            <a:r>
              <a:rPr lang="en-US" altLang="zh-TW" sz="2800" dirty="0"/>
              <a:t>B</a:t>
            </a:r>
            <a:r>
              <a:rPr lang="en-US" altLang="zh-TW" sz="2800" dirty="0">
                <a:sym typeface="Arial"/>
              </a:rPr>
              <a:t>uild a convolutional neural network to predict the pulmonary disease of patients </a:t>
            </a:r>
            <a:r>
              <a:rPr lang="en-US" altLang="zh-TW" sz="2800" dirty="0"/>
              <a:t>from their chest X-ray (CXR) images</a:t>
            </a:r>
            <a:r>
              <a:rPr lang="en-US" altLang="zh-TW" sz="2800" dirty="0">
                <a:sym typeface="Arial"/>
              </a:rPr>
              <a:t>.</a:t>
            </a:r>
          </a:p>
          <a:p>
            <a:pPr marL="285750" indent="-285750" algn="l" rtl="0">
              <a:buFont typeface="Arial" panose="020B0604020202020204" pitchFamily="34" charset="0"/>
              <a:buChar char="•"/>
            </a:pPr>
            <a:r>
              <a:rPr lang="en-US" altLang="zh-TW" sz="2800" dirty="0">
                <a:sym typeface="Arial"/>
              </a:rPr>
              <a:t>Be familiar with existing DL tools (TensorFlow)</a:t>
            </a:r>
            <a:endParaRPr lang="en-US" altLang="zh-TW" sz="2800" dirty="0"/>
          </a:p>
          <a:p>
            <a:pPr marL="285750" indent="-285750">
              <a:buFont typeface="Arial" panose="020B0604020202020204" pitchFamily="34" charset="0"/>
              <a:buChar char="•"/>
            </a:pPr>
            <a:endParaRPr lang="en-MY" sz="2800" dirty="0"/>
          </a:p>
        </p:txBody>
      </p:sp>
      <p:sp>
        <p:nvSpPr>
          <p:cNvPr id="5" name="Footer Placeholder 4">
            <a:extLst>
              <a:ext uri="{FF2B5EF4-FFF2-40B4-BE49-F238E27FC236}">
                <a16:creationId xmlns:a16="http://schemas.microsoft.com/office/drawing/2014/main" id="{7062D0EE-A69F-21AD-4D17-B8F9D949BEB2}"/>
              </a:ext>
            </a:extLst>
          </p:cNvPr>
          <p:cNvSpPr>
            <a:spLocks noGrp="1"/>
          </p:cNvSpPr>
          <p:nvPr>
            <p:ph type="ftr" sz="quarter" idx="5"/>
          </p:nvPr>
        </p:nvSpPr>
        <p:spPr/>
        <p:txBody>
          <a:bodyPr/>
          <a:lstStyle/>
          <a:p>
            <a:r>
              <a:rPr lang="en-US"/>
              <a:t>2022 CS 460200</a:t>
            </a:r>
          </a:p>
        </p:txBody>
      </p:sp>
      <p:sp>
        <p:nvSpPr>
          <p:cNvPr id="6" name="Slide Number Placeholder 5">
            <a:extLst>
              <a:ext uri="{FF2B5EF4-FFF2-40B4-BE49-F238E27FC236}">
                <a16:creationId xmlns:a16="http://schemas.microsoft.com/office/drawing/2014/main" id="{C49C0A9D-0D8A-8EF2-8875-CB9655E2A932}"/>
              </a:ext>
            </a:extLst>
          </p:cNvPr>
          <p:cNvSpPr>
            <a:spLocks noGrp="1"/>
          </p:cNvSpPr>
          <p:nvPr>
            <p:ph type="sldNum" sz="quarter" idx="7"/>
          </p:nvPr>
        </p:nvSpPr>
        <p:spPr/>
        <p:txBody>
          <a:bodyPr/>
          <a:lstStyle/>
          <a:p>
            <a:pPr marL="38100">
              <a:lnSpc>
                <a:spcPts val="1650"/>
              </a:lnSpc>
            </a:pPr>
            <a:fld id="{81D60167-4931-47E6-BA6A-407CBD079E47}" type="slidenum">
              <a:rPr lang="en-TW" smtClean="0"/>
              <a:t>2</a:t>
            </a:fld>
            <a:endParaRPr lang="en-TW" dirty="0"/>
          </a:p>
        </p:txBody>
      </p:sp>
    </p:spTree>
    <p:extLst>
      <p:ext uri="{BB962C8B-B14F-4D97-AF65-F5344CB8AC3E}">
        <p14:creationId xmlns:p14="http://schemas.microsoft.com/office/powerpoint/2010/main" val="3445263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D1BE6-898E-409E-A01C-46B95B460849}"/>
              </a:ext>
            </a:extLst>
          </p:cNvPr>
          <p:cNvSpPr>
            <a:spLocks noGrp="1"/>
          </p:cNvSpPr>
          <p:nvPr>
            <p:ph type="title"/>
          </p:nvPr>
        </p:nvSpPr>
        <p:spPr/>
        <p:txBody>
          <a:bodyPr/>
          <a:lstStyle/>
          <a:p>
            <a:r>
              <a:rPr lang="en-MY" dirty="0">
                <a:latin typeface="+mj-lt"/>
              </a:rPr>
              <a:t>Grading Policy</a:t>
            </a:r>
          </a:p>
        </p:txBody>
      </p:sp>
      <p:graphicFrame>
        <p:nvGraphicFramePr>
          <p:cNvPr id="4" name="Table 4">
            <a:extLst>
              <a:ext uri="{FF2B5EF4-FFF2-40B4-BE49-F238E27FC236}">
                <a16:creationId xmlns:a16="http://schemas.microsoft.com/office/drawing/2014/main" id="{AC547F81-3BFE-4EBB-BC84-63674AB84292}"/>
              </a:ext>
            </a:extLst>
          </p:cNvPr>
          <p:cNvGraphicFramePr>
            <a:graphicFrameLocks noGrp="1"/>
          </p:cNvGraphicFramePr>
          <p:nvPr>
            <p:extLst>
              <p:ext uri="{D42A27DB-BD31-4B8C-83A1-F6EECF244321}">
                <p14:modId xmlns:p14="http://schemas.microsoft.com/office/powerpoint/2010/main" val="2617738180"/>
              </p:ext>
            </p:extLst>
          </p:nvPr>
        </p:nvGraphicFramePr>
        <p:xfrm>
          <a:off x="383541" y="1979082"/>
          <a:ext cx="9138918" cy="2319868"/>
        </p:xfrm>
        <a:graphic>
          <a:graphicData uri="http://schemas.openxmlformats.org/drawingml/2006/table">
            <a:tbl>
              <a:tblPr firstRow="1" bandRow="1">
                <a:tableStyleId>{5C22544A-7EE6-4342-B048-85BDC9FD1C3A}</a:tableStyleId>
              </a:tblPr>
              <a:tblGrid>
                <a:gridCol w="7311134">
                  <a:extLst>
                    <a:ext uri="{9D8B030D-6E8A-4147-A177-3AD203B41FA5}">
                      <a16:colId xmlns:a16="http://schemas.microsoft.com/office/drawing/2014/main" val="1052203908"/>
                    </a:ext>
                  </a:extLst>
                </a:gridCol>
                <a:gridCol w="1827784">
                  <a:extLst>
                    <a:ext uri="{9D8B030D-6E8A-4147-A177-3AD203B41FA5}">
                      <a16:colId xmlns:a16="http://schemas.microsoft.com/office/drawing/2014/main" val="3022877024"/>
                    </a:ext>
                  </a:extLst>
                </a:gridCol>
              </a:tblGrid>
              <a:tr h="579967">
                <a:tc>
                  <a:txBody>
                    <a:bodyPr/>
                    <a:lstStyle/>
                    <a:p>
                      <a:r>
                        <a:rPr lang="en-MY" sz="2400" dirty="0"/>
                        <a:t>Item</a:t>
                      </a:r>
                    </a:p>
                  </a:txBody>
                  <a:tcPr/>
                </a:tc>
                <a:tc>
                  <a:txBody>
                    <a:bodyPr/>
                    <a:lstStyle/>
                    <a:p>
                      <a:pPr algn="ctr"/>
                      <a:r>
                        <a:rPr lang="en-MY" sz="2400" dirty="0"/>
                        <a:t>Score</a:t>
                      </a:r>
                    </a:p>
                  </a:txBody>
                  <a:tcPr/>
                </a:tc>
                <a:extLst>
                  <a:ext uri="{0D108BD9-81ED-4DB2-BD59-A6C34878D82A}">
                    <a16:rowId xmlns:a16="http://schemas.microsoft.com/office/drawing/2014/main" val="62198201"/>
                  </a:ext>
                </a:extLst>
              </a:tr>
              <a:tr h="579967">
                <a:tc>
                  <a:txBody>
                    <a:bodyPr/>
                    <a:lstStyle/>
                    <a:p>
                      <a:r>
                        <a:rPr lang="en-MY" sz="2400" dirty="0"/>
                        <a:t>Basic Implementation</a:t>
                      </a:r>
                    </a:p>
                  </a:txBody>
                  <a:tcPr/>
                </a:tc>
                <a:tc>
                  <a:txBody>
                    <a:bodyPr/>
                    <a:lstStyle/>
                    <a:p>
                      <a:pPr algn="ctr"/>
                      <a:r>
                        <a:rPr lang="en-MY" sz="2400" dirty="0"/>
                        <a:t>65%</a:t>
                      </a:r>
                    </a:p>
                  </a:txBody>
                  <a:tcPr/>
                </a:tc>
                <a:extLst>
                  <a:ext uri="{0D108BD9-81ED-4DB2-BD59-A6C34878D82A}">
                    <a16:rowId xmlns:a16="http://schemas.microsoft.com/office/drawing/2014/main" val="3907162759"/>
                  </a:ext>
                </a:extLst>
              </a:tr>
              <a:tr h="579967">
                <a:tc>
                  <a:txBody>
                    <a:bodyPr/>
                    <a:lstStyle/>
                    <a:p>
                      <a:r>
                        <a:rPr lang="en-MY" sz="2400" dirty="0"/>
                        <a:t>Advanced Implementation</a:t>
                      </a:r>
                    </a:p>
                  </a:txBody>
                  <a:tcPr/>
                </a:tc>
                <a:tc>
                  <a:txBody>
                    <a:bodyPr/>
                    <a:lstStyle/>
                    <a:p>
                      <a:pPr algn="ctr"/>
                      <a:r>
                        <a:rPr lang="en-MY" sz="2400" dirty="0"/>
                        <a:t>25%</a:t>
                      </a:r>
                    </a:p>
                  </a:txBody>
                  <a:tcPr/>
                </a:tc>
                <a:extLst>
                  <a:ext uri="{0D108BD9-81ED-4DB2-BD59-A6C34878D82A}">
                    <a16:rowId xmlns:a16="http://schemas.microsoft.com/office/drawing/2014/main" val="3613429103"/>
                  </a:ext>
                </a:extLst>
              </a:tr>
              <a:tr h="579967">
                <a:tc>
                  <a:txBody>
                    <a:bodyPr/>
                    <a:lstStyle/>
                    <a:p>
                      <a:r>
                        <a:rPr lang="en-MY" sz="2400" dirty="0"/>
                        <a:t>Basic &amp; Advanced R</a:t>
                      </a:r>
                      <a:r>
                        <a:rPr lang="en-US" altLang="zh-CN" sz="2400" dirty="0" err="1"/>
                        <a:t>eport</a:t>
                      </a:r>
                      <a:endParaRPr lang="en-MY" sz="2400" dirty="0"/>
                    </a:p>
                  </a:txBody>
                  <a:tcPr/>
                </a:tc>
                <a:tc>
                  <a:txBody>
                    <a:bodyPr/>
                    <a:lstStyle/>
                    <a:p>
                      <a:pPr algn="ctr"/>
                      <a:r>
                        <a:rPr lang="en-MY" sz="2400" dirty="0"/>
                        <a:t>10%</a:t>
                      </a:r>
                    </a:p>
                  </a:txBody>
                  <a:tcPr/>
                </a:tc>
                <a:extLst>
                  <a:ext uri="{0D108BD9-81ED-4DB2-BD59-A6C34878D82A}">
                    <a16:rowId xmlns:a16="http://schemas.microsoft.com/office/drawing/2014/main" val="812907891"/>
                  </a:ext>
                </a:extLst>
              </a:tr>
            </a:tbl>
          </a:graphicData>
        </a:graphic>
      </p:graphicFrame>
      <p:sp>
        <p:nvSpPr>
          <p:cNvPr id="3" name="Footer Placeholder 2">
            <a:extLst>
              <a:ext uri="{FF2B5EF4-FFF2-40B4-BE49-F238E27FC236}">
                <a16:creationId xmlns:a16="http://schemas.microsoft.com/office/drawing/2014/main" id="{AD238AE8-CC55-D67D-07D3-5508BD50B0BE}"/>
              </a:ext>
            </a:extLst>
          </p:cNvPr>
          <p:cNvSpPr>
            <a:spLocks noGrp="1"/>
          </p:cNvSpPr>
          <p:nvPr>
            <p:ph type="ftr" sz="quarter" idx="5"/>
          </p:nvPr>
        </p:nvSpPr>
        <p:spPr/>
        <p:txBody>
          <a:bodyPr/>
          <a:lstStyle/>
          <a:p>
            <a:r>
              <a:rPr lang="en-US"/>
              <a:t>2022 CS 460200</a:t>
            </a:r>
          </a:p>
        </p:txBody>
      </p:sp>
      <p:sp>
        <p:nvSpPr>
          <p:cNvPr id="5" name="Slide Number Placeholder 4">
            <a:extLst>
              <a:ext uri="{FF2B5EF4-FFF2-40B4-BE49-F238E27FC236}">
                <a16:creationId xmlns:a16="http://schemas.microsoft.com/office/drawing/2014/main" id="{6D03175E-4E3B-9AD3-A8B7-5A780A3F8924}"/>
              </a:ext>
            </a:extLst>
          </p:cNvPr>
          <p:cNvSpPr>
            <a:spLocks noGrp="1"/>
          </p:cNvSpPr>
          <p:nvPr>
            <p:ph type="sldNum" sz="quarter" idx="7"/>
          </p:nvPr>
        </p:nvSpPr>
        <p:spPr/>
        <p:txBody>
          <a:bodyPr/>
          <a:lstStyle/>
          <a:p>
            <a:pPr marL="38100">
              <a:lnSpc>
                <a:spcPts val="1650"/>
              </a:lnSpc>
            </a:pPr>
            <a:fld id="{81D60167-4931-47E6-BA6A-407CBD079E47}" type="slidenum">
              <a:rPr lang="en-TW" smtClean="0"/>
              <a:t>3</a:t>
            </a:fld>
            <a:endParaRPr lang="en-TW" dirty="0"/>
          </a:p>
        </p:txBody>
      </p:sp>
    </p:spTree>
    <p:extLst>
      <p:ext uri="{BB962C8B-B14F-4D97-AF65-F5344CB8AC3E}">
        <p14:creationId xmlns:p14="http://schemas.microsoft.com/office/powerpoint/2010/main" val="1994925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65B94-3848-4E6E-9DB1-3BE4D471D45D}"/>
              </a:ext>
            </a:extLst>
          </p:cNvPr>
          <p:cNvSpPr>
            <a:spLocks noGrp="1"/>
          </p:cNvSpPr>
          <p:nvPr>
            <p:ph type="title"/>
          </p:nvPr>
        </p:nvSpPr>
        <p:spPr/>
        <p:txBody>
          <a:bodyPr/>
          <a:lstStyle/>
          <a:p>
            <a:r>
              <a:rPr lang="en-MY" dirty="0">
                <a:latin typeface="+mj-lt"/>
              </a:rPr>
              <a:t>Overview</a:t>
            </a:r>
          </a:p>
        </p:txBody>
      </p:sp>
      <p:sp>
        <p:nvSpPr>
          <p:cNvPr id="4" name="Rectangle 3">
            <a:extLst>
              <a:ext uri="{FF2B5EF4-FFF2-40B4-BE49-F238E27FC236}">
                <a16:creationId xmlns:a16="http://schemas.microsoft.com/office/drawing/2014/main" id="{B5FFCDE0-6AE7-4448-AC7B-DB965B98A728}"/>
              </a:ext>
            </a:extLst>
          </p:cNvPr>
          <p:cNvSpPr/>
          <p:nvPr/>
        </p:nvSpPr>
        <p:spPr>
          <a:xfrm>
            <a:off x="391676" y="987996"/>
            <a:ext cx="9285723" cy="47270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5" name="TextBox 4">
            <a:extLst>
              <a:ext uri="{FF2B5EF4-FFF2-40B4-BE49-F238E27FC236}">
                <a16:creationId xmlns:a16="http://schemas.microsoft.com/office/drawing/2014/main" id="{7FF2EF93-8312-42FE-9B94-79DBF9361703}"/>
              </a:ext>
            </a:extLst>
          </p:cNvPr>
          <p:cNvSpPr txBox="1"/>
          <p:nvPr/>
        </p:nvSpPr>
        <p:spPr>
          <a:xfrm>
            <a:off x="645451" y="1331007"/>
            <a:ext cx="2281074" cy="369332"/>
          </a:xfrm>
          <a:prstGeom prst="rect">
            <a:avLst/>
          </a:prstGeom>
          <a:noFill/>
        </p:spPr>
        <p:txBody>
          <a:bodyPr wrap="none" rtlCol="0">
            <a:spAutoFit/>
          </a:bodyPr>
          <a:lstStyle/>
          <a:p>
            <a:r>
              <a:rPr lang="en-US" altLang="zh-CN" dirty="0"/>
              <a:t>Layer with parameters</a:t>
            </a:r>
            <a:endParaRPr lang="en-MY" dirty="0"/>
          </a:p>
        </p:txBody>
      </p:sp>
      <p:grpSp>
        <p:nvGrpSpPr>
          <p:cNvPr id="28" name="Group 27">
            <a:extLst>
              <a:ext uri="{FF2B5EF4-FFF2-40B4-BE49-F238E27FC236}">
                <a16:creationId xmlns:a16="http://schemas.microsoft.com/office/drawing/2014/main" id="{E633768F-FF4A-9DFE-EC5E-D34D96E953B4}"/>
              </a:ext>
            </a:extLst>
          </p:cNvPr>
          <p:cNvGrpSpPr/>
          <p:nvPr/>
        </p:nvGrpSpPr>
        <p:grpSpPr>
          <a:xfrm>
            <a:off x="645451" y="1997917"/>
            <a:ext cx="4180324" cy="3031284"/>
            <a:chOff x="645451" y="1997917"/>
            <a:chExt cx="4180324" cy="3031284"/>
          </a:xfrm>
        </p:grpSpPr>
        <p:sp>
          <p:nvSpPr>
            <p:cNvPr id="34" name="Rectangle 33">
              <a:extLst>
                <a:ext uri="{FF2B5EF4-FFF2-40B4-BE49-F238E27FC236}">
                  <a16:creationId xmlns:a16="http://schemas.microsoft.com/office/drawing/2014/main" id="{39249FFF-2BF4-4430-BDC4-4BAC62046B25}"/>
                </a:ext>
              </a:extLst>
            </p:cNvPr>
            <p:cNvSpPr/>
            <p:nvPr/>
          </p:nvSpPr>
          <p:spPr>
            <a:xfrm>
              <a:off x="645451" y="1997917"/>
              <a:ext cx="4180324" cy="303128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MY"/>
            </a:p>
          </p:txBody>
        </p:sp>
        <p:sp>
          <p:nvSpPr>
            <p:cNvPr id="35" name="TextBox 34">
              <a:extLst>
                <a:ext uri="{FF2B5EF4-FFF2-40B4-BE49-F238E27FC236}">
                  <a16:creationId xmlns:a16="http://schemas.microsoft.com/office/drawing/2014/main" id="{E8DEE1B1-7B43-4B69-922E-E074BAC2A9AF}"/>
                </a:ext>
              </a:extLst>
            </p:cNvPr>
            <p:cNvSpPr txBox="1"/>
            <p:nvPr/>
          </p:nvSpPr>
          <p:spPr>
            <a:xfrm>
              <a:off x="729107" y="2095575"/>
              <a:ext cx="1801519" cy="369332"/>
            </a:xfrm>
            <a:prstGeom prst="rect">
              <a:avLst/>
            </a:prstGeom>
            <a:noFill/>
          </p:spPr>
          <p:txBody>
            <a:bodyPr wrap="none" rtlCol="0">
              <a:spAutoFit/>
            </a:bodyPr>
            <a:lstStyle/>
            <a:p>
              <a:r>
                <a:rPr lang="en-US" altLang="zh-CN" dirty="0"/>
                <a:t>convolution layer</a:t>
              </a:r>
              <a:endParaRPr lang="en-MY" dirty="0"/>
            </a:p>
          </p:txBody>
        </p:sp>
        <p:grpSp>
          <p:nvGrpSpPr>
            <p:cNvPr id="71" name="Group 70">
              <a:extLst>
                <a:ext uri="{FF2B5EF4-FFF2-40B4-BE49-F238E27FC236}">
                  <a16:creationId xmlns:a16="http://schemas.microsoft.com/office/drawing/2014/main" id="{8D840558-DB08-43EB-85BD-B3CAD2152106}"/>
                </a:ext>
              </a:extLst>
            </p:cNvPr>
            <p:cNvGrpSpPr/>
            <p:nvPr/>
          </p:nvGrpSpPr>
          <p:grpSpPr>
            <a:xfrm>
              <a:off x="988479" y="2608306"/>
              <a:ext cx="3456560" cy="1881660"/>
              <a:chOff x="1085225" y="2756178"/>
              <a:chExt cx="3456560" cy="1881660"/>
            </a:xfrm>
          </p:grpSpPr>
          <p:sp>
            <p:nvSpPr>
              <p:cNvPr id="42" name="TextBox 41">
                <a:extLst>
                  <a:ext uri="{FF2B5EF4-FFF2-40B4-BE49-F238E27FC236}">
                    <a16:creationId xmlns:a16="http://schemas.microsoft.com/office/drawing/2014/main" id="{096869B0-B740-4D10-BA35-3178C8331899}"/>
                  </a:ext>
                </a:extLst>
              </p:cNvPr>
              <p:cNvSpPr txBox="1"/>
              <p:nvPr/>
            </p:nvSpPr>
            <p:spPr>
              <a:xfrm>
                <a:off x="1748853" y="2756178"/>
                <a:ext cx="184731" cy="369332"/>
              </a:xfrm>
              <a:prstGeom prst="rect">
                <a:avLst/>
              </a:prstGeom>
              <a:noFill/>
            </p:spPr>
            <p:txBody>
              <a:bodyPr wrap="none" rtlCol="0">
                <a:spAutoFit/>
              </a:bodyPr>
              <a:lstStyle/>
              <a:p>
                <a:endParaRPr lang="en-MY" dirty="0"/>
              </a:p>
            </p:txBody>
          </p:sp>
          <p:grpSp>
            <p:nvGrpSpPr>
              <p:cNvPr id="70" name="Group 69">
                <a:extLst>
                  <a:ext uri="{FF2B5EF4-FFF2-40B4-BE49-F238E27FC236}">
                    <a16:creationId xmlns:a16="http://schemas.microsoft.com/office/drawing/2014/main" id="{D8C6CC5E-548E-454B-9B68-518084639AAE}"/>
                  </a:ext>
                </a:extLst>
              </p:cNvPr>
              <p:cNvGrpSpPr/>
              <p:nvPr/>
            </p:nvGrpSpPr>
            <p:grpSpPr>
              <a:xfrm>
                <a:off x="1085225" y="2967272"/>
                <a:ext cx="3456560" cy="1670566"/>
                <a:chOff x="1085225" y="2967272"/>
                <a:chExt cx="3456560" cy="1670566"/>
              </a:xfrm>
            </p:grpSpPr>
            <p:sp>
              <p:nvSpPr>
                <p:cNvPr id="41" name="Rectangle 40">
                  <a:extLst>
                    <a:ext uri="{FF2B5EF4-FFF2-40B4-BE49-F238E27FC236}">
                      <a16:creationId xmlns:a16="http://schemas.microsoft.com/office/drawing/2014/main" id="{324102EB-7B5C-4DFE-B4CF-74D1C3EFECD6}"/>
                    </a:ext>
                  </a:extLst>
                </p:cNvPr>
                <p:cNvSpPr/>
                <p:nvPr/>
              </p:nvSpPr>
              <p:spPr>
                <a:xfrm>
                  <a:off x="1104471" y="2967272"/>
                  <a:ext cx="3437314" cy="4513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MY"/>
                </a:p>
              </p:txBody>
            </p:sp>
            <p:sp>
              <p:nvSpPr>
                <p:cNvPr id="43" name="TextBox 42">
                  <a:extLst>
                    <a:ext uri="{FF2B5EF4-FFF2-40B4-BE49-F238E27FC236}">
                      <a16:creationId xmlns:a16="http://schemas.microsoft.com/office/drawing/2014/main" id="{7863C09F-D6BE-46E0-A43A-7B3398A217CE}"/>
                    </a:ext>
                  </a:extLst>
                </p:cNvPr>
                <p:cNvSpPr txBox="1"/>
                <p:nvPr/>
              </p:nvSpPr>
              <p:spPr>
                <a:xfrm>
                  <a:off x="2341127" y="3003703"/>
                  <a:ext cx="925510" cy="369332"/>
                </a:xfrm>
                <a:prstGeom prst="rect">
                  <a:avLst/>
                </a:prstGeom>
                <a:noFill/>
              </p:spPr>
              <p:txBody>
                <a:bodyPr wrap="none" rtlCol="0">
                  <a:spAutoFit/>
                </a:bodyPr>
                <a:lstStyle/>
                <a:p>
                  <a:r>
                    <a:rPr lang="en-MY" dirty="0"/>
                    <a:t>forward</a:t>
                  </a:r>
                </a:p>
              </p:txBody>
            </p:sp>
            <p:sp>
              <p:nvSpPr>
                <p:cNvPr id="3" name="Rectangle 2">
                  <a:extLst>
                    <a:ext uri="{FF2B5EF4-FFF2-40B4-BE49-F238E27FC236}">
                      <a16:creationId xmlns:a16="http://schemas.microsoft.com/office/drawing/2014/main" id="{1851F0BD-425F-6EA4-EBD7-FC27BD80FFE0}"/>
                    </a:ext>
                  </a:extLst>
                </p:cNvPr>
                <p:cNvSpPr/>
                <p:nvPr/>
              </p:nvSpPr>
              <p:spPr>
                <a:xfrm>
                  <a:off x="1093692" y="3573953"/>
                  <a:ext cx="3437314" cy="4513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MY"/>
                </a:p>
              </p:txBody>
            </p:sp>
            <p:sp>
              <p:nvSpPr>
                <p:cNvPr id="15" name="TextBox 14">
                  <a:extLst>
                    <a:ext uri="{FF2B5EF4-FFF2-40B4-BE49-F238E27FC236}">
                      <a16:creationId xmlns:a16="http://schemas.microsoft.com/office/drawing/2014/main" id="{92DA3B90-13D6-B27A-4A2D-2F87A5BCF1A1}"/>
                    </a:ext>
                  </a:extLst>
                </p:cNvPr>
                <p:cNvSpPr txBox="1"/>
                <p:nvPr/>
              </p:nvSpPr>
              <p:spPr>
                <a:xfrm>
                  <a:off x="2286825" y="3611400"/>
                  <a:ext cx="1091068" cy="369332"/>
                </a:xfrm>
                <a:prstGeom prst="rect">
                  <a:avLst/>
                </a:prstGeom>
                <a:noFill/>
              </p:spPr>
              <p:txBody>
                <a:bodyPr wrap="none" rtlCol="0">
                  <a:spAutoFit/>
                </a:bodyPr>
                <a:lstStyle/>
                <a:p>
                  <a:r>
                    <a:rPr lang="en-MY" dirty="0"/>
                    <a:t>backward</a:t>
                  </a:r>
                </a:p>
              </p:txBody>
            </p:sp>
            <p:sp>
              <p:nvSpPr>
                <p:cNvPr id="16" name="Rectangle 15">
                  <a:extLst>
                    <a:ext uri="{FF2B5EF4-FFF2-40B4-BE49-F238E27FC236}">
                      <a16:creationId xmlns:a16="http://schemas.microsoft.com/office/drawing/2014/main" id="{7BDD4684-0E5E-A795-41F8-B93E39D77170}"/>
                    </a:ext>
                  </a:extLst>
                </p:cNvPr>
                <p:cNvSpPr/>
                <p:nvPr/>
              </p:nvSpPr>
              <p:spPr>
                <a:xfrm>
                  <a:off x="1085225" y="4186473"/>
                  <a:ext cx="3437314" cy="4513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MY"/>
                </a:p>
              </p:txBody>
            </p:sp>
            <p:sp>
              <p:nvSpPr>
                <p:cNvPr id="17" name="TextBox 16">
                  <a:extLst>
                    <a:ext uri="{FF2B5EF4-FFF2-40B4-BE49-F238E27FC236}">
                      <a16:creationId xmlns:a16="http://schemas.microsoft.com/office/drawing/2014/main" id="{D8AD5F3C-DBB2-BA5F-5686-F3192ACFAAF8}"/>
                    </a:ext>
                  </a:extLst>
                </p:cNvPr>
                <p:cNvSpPr txBox="1"/>
                <p:nvPr/>
              </p:nvSpPr>
              <p:spPr>
                <a:xfrm>
                  <a:off x="2379631" y="4227489"/>
                  <a:ext cx="848502" cy="369332"/>
                </a:xfrm>
                <a:prstGeom prst="rect">
                  <a:avLst/>
                </a:prstGeom>
                <a:noFill/>
              </p:spPr>
              <p:txBody>
                <a:bodyPr wrap="none" rtlCol="0">
                  <a:spAutoFit/>
                </a:bodyPr>
                <a:lstStyle/>
                <a:p>
                  <a:r>
                    <a:rPr lang="en-MY" dirty="0"/>
                    <a:t>update</a:t>
                  </a:r>
                </a:p>
              </p:txBody>
            </p:sp>
          </p:grpSp>
        </p:grpSp>
      </p:grpSp>
      <p:grpSp>
        <p:nvGrpSpPr>
          <p:cNvPr id="29" name="Group 28">
            <a:extLst>
              <a:ext uri="{FF2B5EF4-FFF2-40B4-BE49-F238E27FC236}">
                <a16:creationId xmlns:a16="http://schemas.microsoft.com/office/drawing/2014/main" id="{C276629D-2A6B-4240-8ABC-69104D19AC05}"/>
              </a:ext>
            </a:extLst>
          </p:cNvPr>
          <p:cNvGrpSpPr/>
          <p:nvPr/>
        </p:nvGrpSpPr>
        <p:grpSpPr>
          <a:xfrm>
            <a:off x="5198725" y="1997917"/>
            <a:ext cx="4180324" cy="3031284"/>
            <a:chOff x="645451" y="1997917"/>
            <a:chExt cx="4180324" cy="3031284"/>
          </a:xfrm>
        </p:grpSpPr>
        <p:sp>
          <p:nvSpPr>
            <p:cNvPr id="30" name="Rectangle 29">
              <a:extLst>
                <a:ext uri="{FF2B5EF4-FFF2-40B4-BE49-F238E27FC236}">
                  <a16:creationId xmlns:a16="http://schemas.microsoft.com/office/drawing/2014/main" id="{AF015642-03EC-CFB4-D307-3ACE7A2E7A46}"/>
                </a:ext>
              </a:extLst>
            </p:cNvPr>
            <p:cNvSpPr/>
            <p:nvPr/>
          </p:nvSpPr>
          <p:spPr>
            <a:xfrm>
              <a:off x="645451" y="1997917"/>
              <a:ext cx="4180324" cy="303128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MY"/>
            </a:p>
          </p:txBody>
        </p:sp>
        <p:sp>
          <p:nvSpPr>
            <p:cNvPr id="31" name="TextBox 30">
              <a:extLst>
                <a:ext uri="{FF2B5EF4-FFF2-40B4-BE49-F238E27FC236}">
                  <a16:creationId xmlns:a16="http://schemas.microsoft.com/office/drawing/2014/main" id="{321A2B00-7D34-25FF-8D68-CA11440C8DD0}"/>
                </a:ext>
              </a:extLst>
            </p:cNvPr>
            <p:cNvSpPr txBox="1"/>
            <p:nvPr/>
          </p:nvSpPr>
          <p:spPr>
            <a:xfrm>
              <a:off x="729107" y="2095575"/>
              <a:ext cx="3070905" cy="369332"/>
            </a:xfrm>
            <a:prstGeom prst="rect">
              <a:avLst/>
            </a:prstGeom>
            <a:noFill/>
          </p:spPr>
          <p:txBody>
            <a:bodyPr wrap="none" rtlCol="0">
              <a:spAutoFit/>
            </a:bodyPr>
            <a:lstStyle/>
            <a:p>
              <a:r>
                <a:rPr lang="en-US" altLang="zh-CN" dirty="0"/>
                <a:t>Max pooling layer, flatten layer</a:t>
              </a:r>
              <a:endParaRPr lang="en-MY" dirty="0"/>
            </a:p>
          </p:txBody>
        </p:sp>
        <p:grpSp>
          <p:nvGrpSpPr>
            <p:cNvPr id="37" name="Group 36">
              <a:extLst>
                <a:ext uri="{FF2B5EF4-FFF2-40B4-BE49-F238E27FC236}">
                  <a16:creationId xmlns:a16="http://schemas.microsoft.com/office/drawing/2014/main" id="{DF51EBC6-3DAA-B899-4515-2B27E28521B4}"/>
                </a:ext>
              </a:extLst>
            </p:cNvPr>
            <p:cNvGrpSpPr/>
            <p:nvPr/>
          </p:nvGrpSpPr>
          <p:grpSpPr>
            <a:xfrm>
              <a:off x="1074119" y="3130035"/>
              <a:ext cx="3437314" cy="1015810"/>
              <a:chOff x="1170865" y="3277907"/>
              <a:chExt cx="3437314" cy="1015810"/>
            </a:xfrm>
          </p:grpSpPr>
          <p:sp>
            <p:nvSpPr>
              <p:cNvPr id="44" name="Rectangle 43">
                <a:extLst>
                  <a:ext uri="{FF2B5EF4-FFF2-40B4-BE49-F238E27FC236}">
                    <a16:creationId xmlns:a16="http://schemas.microsoft.com/office/drawing/2014/main" id="{EA365649-4D73-BD1A-0319-46062F432C4D}"/>
                  </a:ext>
                </a:extLst>
              </p:cNvPr>
              <p:cNvSpPr/>
              <p:nvPr/>
            </p:nvSpPr>
            <p:spPr>
              <a:xfrm>
                <a:off x="1170865" y="3277907"/>
                <a:ext cx="3437314" cy="4513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MY"/>
              </a:p>
            </p:txBody>
          </p:sp>
          <p:sp>
            <p:nvSpPr>
              <p:cNvPr id="45" name="TextBox 44">
                <a:extLst>
                  <a:ext uri="{FF2B5EF4-FFF2-40B4-BE49-F238E27FC236}">
                    <a16:creationId xmlns:a16="http://schemas.microsoft.com/office/drawing/2014/main" id="{64F79F3A-0494-3F31-D44F-CDAFDB692EA3}"/>
                  </a:ext>
                </a:extLst>
              </p:cNvPr>
              <p:cNvSpPr txBox="1"/>
              <p:nvPr/>
            </p:nvSpPr>
            <p:spPr>
              <a:xfrm>
                <a:off x="2369604" y="3314704"/>
                <a:ext cx="925510" cy="369332"/>
              </a:xfrm>
              <a:prstGeom prst="rect">
                <a:avLst/>
              </a:prstGeom>
              <a:noFill/>
            </p:spPr>
            <p:txBody>
              <a:bodyPr wrap="none" rtlCol="0">
                <a:spAutoFit/>
              </a:bodyPr>
              <a:lstStyle/>
              <a:p>
                <a:r>
                  <a:rPr lang="en-MY" dirty="0"/>
                  <a:t>forward</a:t>
                </a:r>
              </a:p>
            </p:txBody>
          </p:sp>
          <p:sp>
            <p:nvSpPr>
              <p:cNvPr id="46" name="Rectangle 45">
                <a:extLst>
                  <a:ext uri="{FF2B5EF4-FFF2-40B4-BE49-F238E27FC236}">
                    <a16:creationId xmlns:a16="http://schemas.microsoft.com/office/drawing/2014/main" id="{83CFEDFD-E875-65B1-55EA-40C398B0F7B9}"/>
                  </a:ext>
                </a:extLst>
              </p:cNvPr>
              <p:cNvSpPr/>
              <p:nvPr/>
            </p:nvSpPr>
            <p:spPr>
              <a:xfrm>
                <a:off x="1170865" y="3842352"/>
                <a:ext cx="3437314" cy="4513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MY"/>
              </a:p>
            </p:txBody>
          </p:sp>
          <p:sp>
            <p:nvSpPr>
              <p:cNvPr id="48" name="TextBox 47">
                <a:extLst>
                  <a:ext uri="{FF2B5EF4-FFF2-40B4-BE49-F238E27FC236}">
                    <a16:creationId xmlns:a16="http://schemas.microsoft.com/office/drawing/2014/main" id="{88687A71-35DD-ECB8-D8AD-C0D4B6070082}"/>
                  </a:ext>
                </a:extLst>
              </p:cNvPr>
              <p:cNvSpPr txBox="1"/>
              <p:nvPr/>
            </p:nvSpPr>
            <p:spPr>
              <a:xfrm>
                <a:off x="2286825" y="3883368"/>
                <a:ext cx="1091068" cy="369332"/>
              </a:xfrm>
              <a:prstGeom prst="rect">
                <a:avLst/>
              </a:prstGeom>
              <a:noFill/>
            </p:spPr>
            <p:txBody>
              <a:bodyPr wrap="none" rtlCol="0">
                <a:spAutoFit/>
              </a:bodyPr>
              <a:lstStyle/>
              <a:p>
                <a:r>
                  <a:rPr lang="en-MY" dirty="0"/>
                  <a:t>backward</a:t>
                </a:r>
              </a:p>
            </p:txBody>
          </p:sp>
        </p:grpSp>
      </p:grpSp>
      <p:sp>
        <p:nvSpPr>
          <p:cNvPr id="54" name="TextBox 53">
            <a:extLst>
              <a:ext uri="{FF2B5EF4-FFF2-40B4-BE49-F238E27FC236}">
                <a16:creationId xmlns:a16="http://schemas.microsoft.com/office/drawing/2014/main" id="{CE5CF78C-75CB-A39E-5072-AA766B21393D}"/>
              </a:ext>
            </a:extLst>
          </p:cNvPr>
          <p:cNvSpPr txBox="1"/>
          <p:nvPr/>
        </p:nvSpPr>
        <p:spPr>
          <a:xfrm>
            <a:off x="5161425" y="1331007"/>
            <a:ext cx="2652970" cy="369332"/>
          </a:xfrm>
          <a:prstGeom prst="rect">
            <a:avLst/>
          </a:prstGeom>
          <a:noFill/>
        </p:spPr>
        <p:txBody>
          <a:bodyPr wrap="none" rtlCol="0">
            <a:spAutoFit/>
          </a:bodyPr>
          <a:lstStyle/>
          <a:p>
            <a:r>
              <a:rPr lang="en-US" altLang="zh-CN" dirty="0"/>
              <a:t>Layer without parameters</a:t>
            </a:r>
            <a:endParaRPr lang="en-MY" dirty="0"/>
          </a:p>
        </p:txBody>
      </p:sp>
      <p:sp>
        <p:nvSpPr>
          <p:cNvPr id="6" name="Footer Placeholder 5">
            <a:extLst>
              <a:ext uri="{FF2B5EF4-FFF2-40B4-BE49-F238E27FC236}">
                <a16:creationId xmlns:a16="http://schemas.microsoft.com/office/drawing/2014/main" id="{BB9B5995-3EB6-F112-FBAD-1AC4989E7EB1}"/>
              </a:ext>
            </a:extLst>
          </p:cNvPr>
          <p:cNvSpPr>
            <a:spLocks noGrp="1"/>
          </p:cNvSpPr>
          <p:nvPr>
            <p:ph type="ftr" sz="quarter" idx="5"/>
          </p:nvPr>
        </p:nvSpPr>
        <p:spPr/>
        <p:txBody>
          <a:bodyPr/>
          <a:lstStyle/>
          <a:p>
            <a:r>
              <a:rPr lang="en-US"/>
              <a:t>2022 CS 460200</a:t>
            </a:r>
          </a:p>
        </p:txBody>
      </p:sp>
      <p:sp>
        <p:nvSpPr>
          <p:cNvPr id="7" name="Slide Number Placeholder 6">
            <a:extLst>
              <a:ext uri="{FF2B5EF4-FFF2-40B4-BE49-F238E27FC236}">
                <a16:creationId xmlns:a16="http://schemas.microsoft.com/office/drawing/2014/main" id="{5BD51373-5DF6-95DB-1AF9-DCE1B933698F}"/>
              </a:ext>
            </a:extLst>
          </p:cNvPr>
          <p:cNvSpPr>
            <a:spLocks noGrp="1"/>
          </p:cNvSpPr>
          <p:nvPr>
            <p:ph type="sldNum" sz="quarter" idx="7"/>
          </p:nvPr>
        </p:nvSpPr>
        <p:spPr/>
        <p:txBody>
          <a:bodyPr/>
          <a:lstStyle/>
          <a:p>
            <a:pPr marL="38100">
              <a:lnSpc>
                <a:spcPts val="1650"/>
              </a:lnSpc>
            </a:pPr>
            <a:fld id="{81D60167-4931-47E6-BA6A-407CBD079E47}" type="slidenum">
              <a:rPr lang="en-TW" smtClean="0"/>
              <a:t>4</a:t>
            </a:fld>
            <a:endParaRPr lang="en-TW" dirty="0"/>
          </a:p>
        </p:txBody>
      </p:sp>
    </p:spTree>
    <p:extLst>
      <p:ext uri="{BB962C8B-B14F-4D97-AF65-F5344CB8AC3E}">
        <p14:creationId xmlns:p14="http://schemas.microsoft.com/office/powerpoint/2010/main" val="19399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65B94-3848-4E6E-9DB1-3BE4D471D45D}"/>
              </a:ext>
            </a:extLst>
          </p:cNvPr>
          <p:cNvSpPr>
            <a:spLocks noGrp="1"/>
          </p:cNvSpPr>
          <p:nvPr>
            <p:ph type="title"/>
          </p:nvPr>
        </p:nvSpPr>
        <p:spPr/>
        <p:txBody>
          <a:bodyPr/>
          <a:lstStyle/>
          <a:p>
            <a:r>
              <a:rPr lang="en-MY" dirty="0">
                <a:latin typeface="+mj-lt"/>
              </a:rPr>
              <a:t>Overview</a:t>
            </a:r>
          </a:p>
        </p:txBody>
      </p:sp>
      <p:sp>
        <p:nvSpPr>
          <p:cNvPr id="4" name="Rectangle 3">
            <a:extLst>
              <a:ext uri="{FF2B5EF4-FFF2-40B4-BE49-F238E27FC236}">
                <a16:creationId xmlns:a16="http://schemas.microsoft.com/office/drawing/2014/main" id="{B5FFCDE0-6AE7-4448-AC7B-DB965B98A728}"/>
              </a:ext>
            </a:extLst>
          </p:cNvPr>
          <p:cNvSpPr/>
          <p:nvPr/>
        </p:nvSpPr>
        <p:spPr>
          <a:xfrm>
            <a:off x="391676" y="987996"/>
            <a:ext cx="9285723" cy="5717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5" name="TextBox 4">
            <a:extLst>
              <a:ext uri="{FF2B5EF4-FFF2-40B4-BE49-F238E27FC236}">
                <a16:creationId xmlns:a16="http://schemas.microsoft.com/office/drawing/2014/main" id="{7FF2EF93-8312-42FE-9B94-79DBF9361703}"/>
              </a:ext>
            </a:extLst>
          </p:cNvPr>
          <p:cNvSpPr txBox="1"/>
          <p:nvPr/>
        </p:nvSpPr>
        <p:spPr>
          <a:xfrm>
            <a:off x="533400" y="1128757"/>
            <a:ext cx="793807" cy="369332"/>
          </a:xfrm>
          <a:prstGeom prst="rect">
            <a:avLst/>
          </a:prstGeom>
          <a:noFill/>
        </p:spPr>
        <p:txBody>
          <a:bodyPr wrap="none" rtlCol="0">
            <a:spAutoFit/>
          </a:bodyPr>
          <a:lstStyle/>
          <a:p>
            <a:r>
              <a:rPr lang="en-MY" dirty="0"/>
              <a:t>Model</a:t>
            </a:r>
          </a:p>
        </p:txBody>
      </p:sp>
      <p:cxnSp>
        <p:nvCxnSpPr>
          <p:cNvPr id="47" name="Straight Arrow Connector 46">
            <a:extLst>
              <a:ext uri="{FF2B5EF4-FFF2-40B4-BE49-F238E27FC236}">
                <a16:creationId xmlns:a16="http://schemas.microsoft.com/office/drawing/2014/main" id="{757F68FB-79AC-4991-B5CA-3E6EB7A25F6E}"/>
              </a:ext>
            </a:extLst>
          </p:cNvPr>
          <p:cNvCxnSpPr>
            <a:cxnSpLocks/>
            <a:stCxn id="6" idx="2"/>
            <a:endCxn id="34" idx="0"/>
          </p:cNvCxnSpPr>
          <p:nvPr/>
        </p:nvCxnSpPr>
        <p:spPr>
          <a:xfrm>
            <a:off x="7383894" y="2291227"/>
            <a:ext cx="0" cy="2786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7EE3EE41-DADC-4DC5-A4D2-FF4579425ECD}"/>
              </a:ext>
            </a:extLst>
          </p:cNvPr>
          <p:cNvCxnSpPr>
            <a:cxnSpLocks/>
            <a:stCxn id="10" idx="2"/>
            <a:endCxn id="18" idx="0"/>
          </p:cNvCxnSpPr>
          <p:nvPr/>
        </p:nvCxnSpPr>
        <p:spPr>
          <a:xfrm>
            <a:off x="7383894" y="3814920"/>
            <a:ext cx="3967" cy="2707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31" name="Group 130">
            <a:extLst>
              <a:ext uri="{FF2B5EF4-FFF2-40B4-BE49-F238E27FC236}">
                <a16:creationId xmlns:a16="http://schemas.microsoft.com/office/drawing/2014/main" id="{F83F2CA1-DBDC-26EE-F477-13A88765BAAA}"/>
              </a:ext>
            </a:extLst>
          </p:cNvPr>
          <p:cNvGrpSpPr/>
          <p:nvPr/>
        </p:nvGrpSpPr>
        <p:grpSpPr>
          <a:xfrm>
            <a:off x="1407451" y="1752600"/>
            <a:ext cx="2641526" cy="3977927"/>
            <a:chOff x="984859" y="1887500"/>
            <a:chExt cx="2641526" cy="3977927"/>
          </a:xfrm>
        </p:grpSpPr>
        <p:sp>
          <p:nvSpPr>
            <p:cNvPr id="15" name="Rectangle 14">
              <a:extLst>
                <a:ext uri="{FF2B5EF4-FFF2-40B4-BE49-F238E27FC236}">
                  <a16:creationId xmlns:a16="http://schemas.microsoft.com/office/drawing/2014/main" id="{1B2B529B-D2CE-8A3A-7074-175A646B1A55}"/>
                </a:ext>
              </a:extLst>
            </p:cNvPr>
            <p:cNvSpPr/>
            <p:nvPr/>
          </p:nvSpPr>
          <p:spPr>
            <a:xfrm>
              <a:off x="995236" y="1887500"/>
              <a:ext cx="2631149" cy="4960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MY" dirty="0">
                  <a:solidFill>
                    <a:schemeClr val="tx1"/>
                  </a:solidFill>
                </a:rPr>
                <a:t>Convolution layer</a:t>
              </a:r>
            </a:p>
          </p:txBody>
        </p:sp>
        <p:sp>
          <p:nvSpPr>
            <p:cNvPr id="48" name="Rectangle 47">
              <a:extLst>
                <a:ext uri="{FF2B5EF4-FFF2-40B4-BE49-F238E27FC236}">
                  <a16:creationId xmlns:a16="http://schemas.microsoft.com/office/drawing/2014/main" id="{1443A814-6C2B-48CB-3F9C-9D912F644340}"/>
                </a:ext>
              </a:extLst>
            </p:cNvPr>
            <p:cNvSpPr/>
            <p:nvPr/>
          </p:nvSpPr>
          <p:spPr>
            <a:xfrm>
              <a:off x="994879" y="2532508"/>
              <a:ext cx="2631149" cy="4960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MY" dirty="0">
                  <a:solidFill>
                    <a:schemeClr val="tx1"/>
                  </a:solidFill>
                </a:rPr>
                <a:t>*Activation function layer</a:t>
              </a:r>
            </a:p>
          </p:txBody>
        </p:sp>
        <p:sp>
          <p:nvSpPr>
            <p:cNvPr id="49" name="Rectangle 48">
              <a:extLst>
                <a:ext uri="{FF2B5EF4-FFF2-40B4-BE49-F238E27FC236}">
                  <a16:creationId xmlns:a16="http://schemas.microsoft.com/office/drawing/2014/main" id="{F6B4190E-9B3F-0FE5-A0E0-E83C05775E10}"/>
                </a:ext>
              </a:extLst>
            </p:cNvPr>
            <p:cNvSpPr/>
            <p:nvPr/>
          </p:nvSpPr>
          <p:spPr>
            <a:xfrm>
              <a:off x="994522" y="3177516"/>
              <a:ext cx="2631149" cy="4960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MY" dirty="0">
                  <a:solidFill>
                    <a:schemeClr val="tx1"/>
                  </a:solidFill>
                </a:rPr>
                <a:t>Max pooling layer</a:t>
              </a:r>
            </a:p>
          </p:txBody>
        </p:sp>
        <p:sp>
          <p:nvSpPr>
            <p:cNvPr id="50" name="Rectangle 49">
              <a:extLst>
                <a:ext uri="{FF2B5EF4-FFF2-40B4-BE49-F238E27FC236}">
                  <a16:creationId xmlns:a16="http://schemas.microsoft.com/office/drawing/2014/main" id="{36A8D837-BCF0-2D5F-C601-1C6C109F5B6D}"/>
                </a:ext>
              </a:extLst>
            </p:cNvPr>
            <p:cNvSpPr/>
            <p:nvPr/>
          </p:nvSpPr>
          <p:spPr>
            <a:xfrm>
              <a:off x="984859" y="4071094"/>
              <a:ext cx="2631149" cy="4960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MY" dirty="0">
                  <a:solidFill>
                    <a:schemeClr val="tx1"/>
                  </a:solidFill>
                </a:rPr>
                <a:t>Flatten layer</a:t>
              </a:r>
            </a:p>
          </p:txBody>
        </p:sp>
        <p:sp>
          <p:nvSpPr>
            <p:cNvPr id="51" name="Rectangle 50">
              <a:extLst>
                <a:ext uri="{FF2B5EF4-FFF2-40B4-BE49-F238E27FC236}">
                  <a16:creationId xmlns:a16="http://schemas.microsoft.com/office/drawing/2014/main" id="{EE8FDDE7-83CA-A311-E108-350D51CE059A}"/>
                </a:ext>
              </a:extLst>
            </p:cNvPr>
            <p:cNvSpPr/>
            <p:nvPr/>
          </p:nvSpPr>
          <p:spPr>
            <a:xfrm>
              <a:off x="993808" y="4724400"/>
              <a:ext cx="2631149" cy="4960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MY" dirty="0">
                  <a:solidFill>
                    <a:schemeClr val="tx1"/>
                  </a:solidFill>
                </a:rPr>
                <a:t>*Dense layer</a:t>
              </a:r>
            </a:p>
          </p:txBody>
        </p:sp>
        <p:sp>
          <p:nvSpPr>
            <p:cNvPr id="53" name="Rectangle 52">
              <a:extLst>
                <a:ext uri="{FF2B5EF4-FFF2-40B4-BE49-F238E27FC236}">
                  <a16:creationId xmlns:a16="http://schemas.microsoft.com/office/drawing/2014/main" id="{E30FD66F-F6C3-909E-C2C4-65793976B73F}"/>
                </a:ext>
              </a:extLst>
            </p:cNvPr>
            <p:cNvSpPr/>
            <p:nvPr/>
          </p:nvSpPr>
          <p:spPr>
            <a:xfrm>
              <a:off x="993451" y="5369408"/>
              <a:ext cx="2631149" cy="4960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MY" dirty="0">
                  <a:solidFill>
                    <a:schemeClr val="tx1"/>
                  </a:solidFill>
                </a:rPr>
                <a:t>*Activation function layer</a:t>
              </a:r>
            </a:p>
          </p:txBody>
        </p:sp>
        <p:sp>
          <p:nvSpPr>
            <p:cNvPr id="59" name="TextBox 58">
              <a:extLst>
                <a:ext uri="{FF2B5EF4-FFF2-40B4-BE49-F238E27FC236}">
                  <a16:creationId xmlns:a16="http://schemas.microsoft.com/office/drawing/2014/main" id="{E4B697D6-8B6C-42C6-5C39-F2CD9DE1B3BB}"/>
                </a:ext>
              </a:extLst>
            </p:cNvPr>
            <p:cNvSpPr txBox="1"/>
            <p:nvPr/>
          </p:nvSpPr>
          <p:spPr>
            <a:xfrm>
              <a:off x="2129644" y="3673535"/>
              <a:ext cx="343364" cy="369332"/>
            </a:xfrm>
            <a:prstGeom prst="rect">
              <a:avLst/>
            </a:prstGeom>
            <a:noFill/>
          </p:spPr>
          <p:txBody>
            <a:bodyPr wrap="none" rtlCol="0">
              <a:spAutoFit/>
            </a:bodyPr>
            <a:lstStyle/>
            <a:p>
              <a:r>
                <a:rPr lang="en-MY" dirty="0"/>
                <a:t>…</a:t>
              </a:r>
            </a:p>
          </p:txBody>
        </p:sp>
      </p:grpSp>
      <p:cxnSp>
        <p:nvCxnSpPr>
          <p:cNvPr id="102" name="Straight Arrow Connector 101">
            <a:extLst>
              <a:ext uri="{FF2B5EF4-FFF2-40B4-BE49-F238E27FC236}">
                <a16:creationId xmlns:a16="http://schemas.microsoft.com/office/drawing/2014/main" id="{02B5EFF8-2B15-D9DA-ADBF-9879C83A157C}"/>
              </a:ext>
            </a:extLst>
          </p:cNvPr>
          <p:cNvCxnSpPr>
            <a:cxnSpLocks/>
            <a:stCxn id="34" idx="2"/>
            <a:endCxn id="10" idx="0"/>
          </p:cNvCxnSpPr>
          <p:nvPr/>
        </p:nvCxnSpPr>
        <p:spPr>
          <a:xfrm>
            <a:off x="7383894" y="3065874"/>
            <a:ext cx="0" cy="2684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6" name="Straight Arrow Connector 105">
            <a:extLst>
              <a:ext uri="{FF2B5EF4-FFF2-40B4-BE49-F238E27FC236}">
                <a16:creationId xmlns:a16="http://schemas.microsoft.com/office/drawing/2014/main" id="{5888E0AD-B26F-191C-AAD1-181D94B6916B}"/>
              </a:ext>
            </a:extLst>
          </p:cNvPr>
          <p:cNvCxnSpPr>
            <a:cxnSpLocks/>
            <a:stCxn id="18" idx="2"/>
            <a:endCxn id="13" idx="0"/>
          </p:cNvCxnSpPr>
          <p:nvPr/>
        </p:nvCxnSpPr>
        <p:spPr>
          <a:xfrm>
            <a:off x="7387861" y="4581681"/>
            <a:ext cx="4998" cy="2707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1" name="群組 10">
            <a:extLst>
              <a:ext uri="{FF2B5EF4-FFF2-40B4-BE49-F238E27FC236}">
                <a16:creationId xmlns:a16="http://schemas.microsoft.com/office/drawing/2014/main" id="{0E014F54-723C-69A8-91A2-9D81D48B8674}"/>
              </a:ext>
            </a:extLst>
          </p:cNvPr>
          <p:cNvGrpSpPr/>
          <p:nvPr/>
        </p:nvGrpSpPr>
        <p:grpSpPr>
          <a:xfrm>
            <a:off x="5181600" y="1752600"/>
            <a:ext cx="3738130" cy="3595843"/>
            <a:chOff x="5181600" y="2135509"/>
            <a:chExt cx="3738130" cy="3595843"/>
          </a:xfrm>
        </p:grpSpPr>
        <p:grpSp>
          <p:nvGrpSpPr>
            <p:cNvPr id="9" name="群組 8">
              <a:extLst>
                <a:ext uri="{FF2B5EF4-FFF2-40B4-BE49-F238E27FC236}">
                  <a16:creationId xmlns:a16="http://schemas.microsoft.com/office/drawing/2014/main" id="{948B5B47-3047-A237-4137-8F70378ED224}"/>
                </a:ext>
              </a:extLst>
            </p:cNvPr>
            <p:cNvGrpSpPr/>
            <p:nvPr/>
          </p:nvGrpSpPr>
          <p:grpSpPr>
            <a:xfrm>
              <a:off x="5181600" y="2135509"/>
              <a:ext cx="3738130" cy="3595843"/>
              <a:chOff x="5181600" y="2135509"/>
              <a:chExt cx="3738130" cy="3595843"/>
            </a:xfrm>
          </p:grpSpPr>
          <p:sp>
            <p:nvSpPr>
              <p:cNvPr id="6" name="Rectangle 5">
                <a:extLst>
                  <a:ext uri="{FF2B5EF4-FFF2-40B4-BE49-F238E27FC236}">
                    <a16:creationId xmlns:a16="http://schemas.microsoft.com/office/drawing/2014/main" id="{41D3A233-986A-42BE-BA35-79F67D03FFF2}"/>
                  </a:ext>
                </a:extLst>
              </p:cNvPr>
              <p:cNvSpPr/>
              <p:nvPr/>
            </p:nvSpPr>
            <p:spPr>
              <a:xfrm>
                <a:off x="5857024" y="2135509"/>
                <a:ext cx="3053740" cy="538627"/>
              </a:xfrm>
              <a:prstGeom prst="rect">
                <a:avLst/>
              </a:prstGeom>
              <a:solidFill>
                <a:schemeClr val="accent6"/>
              </a:solidFill>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MY" dirty="0" err="1">
                    <a:solidFill>
                      <a:schemeClr val="tx1"/>
                    </a:solidFill>
                  </a:rPr>
                  <a:t>model_initialize_parameters</a:t>
                </a:r>
                <a:endParaRPr lang="en-MY" dirty="0">
                  <a:solidFill>
                    <a:schemeClr val="tx1"/>
                  </a:solidFill>
                </a:endParaRPr>
              </a:p>
            </p:txBody>
          </p:sp>
          <p:sp>
            <p:nvSpPr>
              <p:cNvPr id="10" name="Rectangle 9">
                <a:extLst>
                  <a:ext uri="{FF2B5EF4-FFF2-40B4-BE49-F238E27FC236}">
                    <a16:creationId xmlns:a16="http://schemas.microsoft.com/office/drawing/2014/main" id="{34551627-0A67-4870-A2A3-35837B54BBE0}"/>
                  </a:ext>
                </a:extLst>
              </p:cNvPr>
              <p:cNvSpPr/>
              <p:nvPr/>
            </p:nvSpPr>
            <p:spPr>
              <a:xfrm>
                <a:off x="5857024" y="3717274"/>
                <a:ext cx="3053740" cy="480555"/>
              </a:xfrm>
              <a:prstGeom prst="rect">
                <a:avLst/>
              </a:prstGeom>
              <a:solidFill>
                <a:schemeClr val="accent6"/>
              </a:solidFill>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solidFill>
                      <a:schemeClr val="tx1"/>
                    </a:solidFill>
                  </a:rPr>
                  <a:t>compute_cost</a:t>
                </a:r>
                <a:endParaRPr lang="en-US" dirty="0">
                  <a:solidFill>
                    <a:schemeClr val="tx1"/>
                  </a:solidFill>
                </a:endParaRPr>
              </a:p>
            </p:txBody>
          </p:sp>
          <p:sp>
            <p:nvSpPr>
              <p:cNvPr id="13" name="Rectangle 12">
                <a:extLst>
                  <a:ext uri="{FF2B5EF4-FFF2-40B4-BE49-F238E27FC236}">
                    <a16:creationId xmlns:a16="http://schemas.microsoft.com/office/drawing/2014/main" id="{7DFD3245-8074-40BB-A59B-6A1CBA70DFDF}"/>
                  </a:ext>
                </a:extLst>
              </p:cNvPr>
              <p:cNvSpPr/>
              <p:nvPr/>
            </p:nvSpPr>
            <p:spPr>
              <a:xfrm>
                <a:off x="5865989" y="5235333"/>
                <a:ext cx="3053740" cy="496019"/>
              </a:xfrm>
              <a:prstGeom prst="rect">
                <a:avLst/>
              </a:prstGeom>
              <a:solidFill>
                <a:schemeClr val="accent6"/>
              </a:solidFill>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model_</a:t>
                </a:r>
                <a:r>
                  <a:rPr lang="en-MY" dirty="0" err="1"/>
                  <a:t>update_parameters</a:t>
                </a:r>
                <a:endParaRPr lang="en-MY" dirty="0"/>
              </a:p>
            </p:txBody>
          </p:sp>
          <p:sp>
            <p:nvSpPr>
              <p:cNvPr id="18" name="Rectangle 17">
                <a:extLst>
                  <a:ext uri="{FF2B5EF4-FFF2-40B4-BE49-F238E27FC236}">
                    <a16:creationId xmlns:a16="http://schemas.microsoft.com/office/drawing/2014/main" id="{C137BC27-C1D3-4A32-9443-F27EC1510887}"/>
                  </a:ext>
                </a:extLst>
              </p:cNvPr>
              <p:cNvSpPr/>
              <p:nvPr/>
            </p:nvSpPr>
            <p:spPr>
              <a:xfrm>
                <a:off x="5855992" y="4468571"/>
                <a:ext cx="3063738" cy="496019"/>
              </a:xfrm>
              <a:prstGeom prst="rect">
                <a:avLst/>
              </a:prstGeom>
              <a:solidFill>
                <a:schemeClr val="accent6"/>
              </a:solidFill>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MY" dirty="0">
                    <a:solidFill>
                      <a:schemeClr val="tx1"/>
                    </a:solidFill>
                  </a:rPr>
                  <a:t>*</a:t>
                </a:r>
                <a:r>
                  <a:rPr lang="en-MY" dirty="0" err="1">
                    <a:solidFill>
                      <a:schemeClr val="tx1"/>
                    </a:solidFill>
                  </a:rPr>
                  <a:t>model_backward</a:t>
                </a:r>
                <a:endParaRPr lang="en-MY" dirty="0">
                  <a:solidFill>
                    <a:schemeClr val="tx1"/>
                  </a:solidFill>
                </a:endParaRPr>
              </a:p>
            </p:txBody>
          </p:sp>
          <p:sp>
            <p:nvSpPr>
              <p:cNvPr id="34" name="Rectangle 33">
                <a:extLst>
                  <a:ext uri="{FF2B5EF4-FFF2-40B4-BE49-F238E27FC236}">
                    <a16:creationId xmlns:a16="http://schemas.microsoft.com/office/drawing/2014/main" id="{39249FFF-2BF4-4430-BDC4-4BAC62046B25}"/>
                  </a:ext>
                </a:extLst>
              </p:cNvPr>
              <p:cNvSpPr/>
              <p:nvPr/>
            </p:nvSpPr>
            <p:spPr>
              <a:xfrm>
                <a:off x="5857024" y="2952764"/>
                <a:ext cx="3053740" cy="496019"/>
              </a:xfrm>
              <a:prstGeom prst="rect">
                <a:avLst/>
              </a:prstGeom>
              <a:solidFill>
                <a:schemeClr val="accent6"/>
              </a:solidFill>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a:solidFill>
                      <a:schemeClr val="tx1"/>
                    </a:solidFill>
                  </a:rPr>
                  <a:t>model_forward</a:t>
                </a:r>
                <a:endParaRPr lang="en-MY" dirty="0">
                  <a:solidFill>
                    <a:schemeClr val="tx1"/>
                  </a:solidFill>
                </a:endParaRPr>
              </a:p>
            </p:txBody>
          </p:sp>
          <p:cxnSp>
            <p:nvCxnSpPr>
              <p:cNvPr id="138" name="Straight Connector 137">
                <a:extLst>
                  <a:ext uri="{FF2B5EF4-FFF2-40B4-BE49-F238E27FC236}">
                    <a16:creationId xmlns:a16="http://schemas.microsoft.com/office/drawing/2014/main" id="{9763D63C-CEF9-DC4A-4508-E8C58BC92519}"/>
                  </a:ext>
                </a:extLst>
              </p:cNvPr>
              <p:cNvCxnSpPr>
                <a:stCxn id="13" idx="1"/>
              </p:cNvCxnSpPr>
              <p:nvPr/>
            </p:nvCxnSpPr>
            <p:spPr>
              <a:xfrm flipH="1" flipV="1">
                <a:off x="5181600" y="5483342"/>
                <a:ext cx="684389" cy="1"/>
              </a:xfrm>
              <a:prstGeom prst="line">
                <a:avLst/>
              </a:prstGeom>
            </p:spPr>
            <p:style>
              <a:lnRef idx="1">
                <a:schemeClr val="dk1"/>
              </a:lnRef>
              <a:fillRef idx="0">
                <a:schemeClr val="dk1"/>
              </a:fillRef>
              <a:effectRef idx="0">
                <a:schemeClr val="dk1"/>
              </a:effectRef>
              <a:fontRef idx="minor">
                <a:schemeClr val="tx1"/>
              </a:fontRef>
            </p:style>
          </p:cxnSp>
        </p:grpSp>
        <p:cxnSp>
          <p:nvCxnSpPr>
            <p:cNvPr id="140" name="Straight Connector 139">
              <a:extLst>
                <a:ext uri="{FF2B5EF4-FFF2-40B4-BE49-F238E27FC236}">
                  <a16:creationId xmlns:a16="http://schemas.microsoft.com/office/drawing/2014/main" id="{62CD4618-B240-1A77-3A66-274CEC1E344B}"/>
                </a:ext>
              </a:extLst>
            </p:cNvPr>
            <p:cNvCxnSpPr/>
            <p:nvPr/>
          </p:nvCxnSpPr>
          <p:spPr>
            <a:xfrm flipV="1">
              <a:off x="5181600" y="3200773"/>
              <a:ext cx="0" cy="2282569"/>
            </a:xfrm>
            <a:prstGeom prst="line">
              <a:avLst/>
            </a:prstGeom>
          </p:spPr>
          <p:style>
            <a:lnRef idx="1">
              <a:schemeClr val="dk1"/>
            </a:lnRef>
            <a:fillRef idx="0">
              <a:schemeClr val="dk1"/>
            </a:fillRef>
            <a:effectRef idx="0">
              <a:schemeClr val="dk1"/>
            </a:effectRef>
            <a:fontRef idx="minor">
              <a:schemeClr val="tx1"/>
            </a:fontRef>
          </p:style>
        </p:cxnSp>
      </p:grpSp>
      <p:cxnSp>
        <p:nvCxnSpPr>
          <p:cNvPr id="142" name="Straight Arrow Connector 141">
            <a:extLst>
              <a:ext uri="{FF2B5EF4-FFF2-40B4-BE49-F238E27FC236}">
                <a16:creationId xmlns:a16="http://schemas.microsoft.com/office/drawing/2014/main" id="{07A04FFB-3043-1CA7-BF0C-0123CE47EEBA}"/>
              </a:ext>
            </a:extLst>
          </p:cNvPr>
          <p:cNvCxnSpPr>
            <a:endCxn id="34" idx="1"/>
          </p:cNvCxnSpPr>
          <p:nvPr/>
        </p:nvCxnSpPr>
        <p:spPr>
          <a:xfrm>
            <a:off x="5181600" y="2817864"/>
            <a:ext cx="67542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Footer Placeholder 2">
            <a:extLst>
              <a:ext uri="{FF2B5EF4-FFF2-40B4-BE49-F238E27FC236}">
                <a16:creationId xmlns:a16="http://schemas.microsoft.com/office/drawing/2014/main" id="{ABA5B0D4-B10A-3361-A947-EAD863285933}"/>
              </a:ext>
            </a:extLst>
          </p:cNvPr>
          <p:cNvSpPr>
            <a:spLocks noGrp="1"/>
          </p:cNvSpPr>
          <p:nvPr>
            <p:ph type="ftr" sz="quarter" idx="5"/>
          </p:nvPr>
        </p:nvSpPr>
        <p:spPr/>
        <p:txBody>
          <a:bodyPr/>
          <a:lstStyle/>
          <a:p>
            <a:r>
              <a:rPr lang="en-US"/>
              <a:t>2022 CS 460200</a:t>
            </a:r>
          </a:p>
        </p:txBody>
      </p:sp>
      <p:sp>
        <p:nvSpPr>
          <p:cNvPr id="7" name="Slide Number Placeholder 6">
            <a:extLst>
              <a:ext uri="{FF2B5EF4-FFF2-40B4-BE49-F238E27FC236}">
                <a16:creationId xmlns:a16="http://schemas.microsoft.com/office/drawing/2014/main" id="{9A079777-64EA-DCA6-9003-E4DF257AAE73}"/>
              </a:ext>
            </a:extLst>
          </p:cNvPr>
          <p:cNvSpPr>
            <a:spLocks noGrp="1"/>
          </p:cNvSpPr>
          <p:nvPr>
            <p:ph type="sldNum" sz="quarter" idx="7"/>
          </p:nvPr>
        </p:nvSpPr>
        <p:spPr/>
        <p:txBody>
          <a:bodyPr/>
          <a:lstStyle/>
          <a:p>
            <a:pPr marL="38100">
              <a:lnSpc>
                <a:spcPts val="1650"/>
              </a:lnSpc>
            </a:pPr>
            <a:fld id="{81D60167-4931-47E6-BA6A-407CBD079E47}" type="slidenum">
              <a:rPr lang="en-TW" smtClean="0"/>
              <a:t>5</a:t>
            </a:fld>
            <a:endParaRPr lang="en-TW" dirty="0"/>
          </a:p>
        </p:txBody>
      </p:sp>
      <p:sp>
        <p:nvSpPr>
          <p:cNvPr id="12" name="文字方塊 11">
            <a:extLst>
              <a:ext uri="{FF2B5EF4-FFF2-40B4-BE49-F238E27FC236}">
                <a16:creationId xmlns:a16="http://schemas.microsoft.com/office/drawing/2014/main" id="{303082BB-1EA1-B43D-709A-276BD739D980}"/>
              </a:ext>
            </a:extLst>
          </p:cNvPr>
          <p:cNvSpPr txBox="1"/>
          <p:nvPr/>
        </p:nvSpPr>
        <p:spPr>
          <a:xfrm>
            <a:off x="5747206" y="5749504"/>
            <a:ext cx="3354211" cy="646331"/>
          </a:xfrm>
          <a:prstGeom prst="rect">
            <a:avLst/>
          </a:prstGeom>
          <a:noFill/>
        </p:spPr>
        <p:txBody>
          <a:bodyPr wrap="square" rtlCol="0">
            <a:spAutoFit/>
          </a:bodyPr>
          <a:lstStyle/>
          <a:p>
            <a:r>
              <a:rPr kumimoji="1" lang="en-US" altLang="zh-TW" dirty="0"/>
              <a:t>*: you don’t need to implement in this assignment</a:t>
            </a:r>
            <a:endParaRPr kumimoji="1" lang="zh-TW" altLang="en-US" dirty="0"/>
          </a:p>
        </p:txBody>
      </p:sp>
    </p:spTree>
    <p:extLst>
      <p:ext uri="{BB962C8B-B14F-4D97-AF65-F5344CB8AC3E}">
        <p14:creationId xmlns:p14="http://schemas.microsoft.com/office/powerpoint/2010/main" val="3453609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F2182-C545-4E12-AB97-2DC47F9C10D9}"/>
              </a:ext>
            </a:extLst>
          </p:cNvPr>
          <p:cNvSpPr>
            <a:spLocks noGrp="1"/>
          </p:cNvSpPr>
          <p:nvPr>
            <p:ph type="title"/>
          </p:nvPr>
        </p:nvSpPr>
        <p:spPr/>
        <p:txBody>
          <a:bodyPr/>
          <a:lstStyle/>
          <a:p>
            <a:r>
              <a:rPr lang="en-MY" dirty="0">
                <a:latin typeface="+mj-lt"/>
              </a:rPr>
              <a:t>Basic Implementation (65%)</a:t>
            </a:r>
          </a:p>
        </p:txBody>
      </p:sp>
      <p:sp>
        <p:nvSpPr>
          <p:cNvPr id="3" name="Text Placeholder 2">
            <a:extLst>
              <a:ext uri="{FF2B5EF4-FFF2-40B4-BE49-F238E27FC236}">
                <a16:creationId xmlns:a16="http://schemas.microsoft.com/office/drawing/2014/main" id="{024AB6E3-8AB1-42B8-86C2-84511A93FB8F}"/>
              </a:ext>
            </a:extLst>
          </p:cNvPr>
          <p:cNvSpPr>
            <a:spLocks noGrp="1"/>
          </p:cNvSpPr>
          <p:nvPr>
            <p:ph type="body" idx="1"/>
          </p:nvPr>
        </p:nvSpPr>
        <p:spPr>
          <a:xfrm>
            <a:off x="298450" y="1335086"/>
            <a:ext cx="9318625" cy="4985980"/>
          </a:xfrm>
        </p:spPr>
        <p:txBody>
          <a:bodyPr/>
          <a:lstStyle/>
          <a:p>
            <a:r>
              <a:rPr lang="en-US" sz="2800" dirty="0">
                <a:solidFill>
                  <a:srgbClr val="212121"/>
                </a:solidFill>
              </a:rPr>
              <a:t>Convolution</a:t>
            </a:r>
            <a:r>
              <a:rPr lang="en-US" sz="2800" b="0" i="0" dirty="0">
                <a:solidFill>
                  <a:srgbClr val="212121"/>
                </a:solidFill>
                <a:effectLst/>
              </a:rPr>
              <a:t> layer</a:t>
            </a:r>
          </a:p>
          <a:p>
            <a:pPr marL="457200" indent="-457200" algn="l">
              <a:buFont typeface="+mj-lt"/>
              <a:buAutoNum type="arabicPeriod"/>
            </a:pPr>
            <a:r>
              <a:rPr lang="en-US" altLang="zh-TW" sz="2400" dirty="0">
                <a:solidFill>
                  <a:srgbClr val="212121"/>
                </a:solidFill>
              </a:rPr>
              <a:t>Initialize the weight of the layer</a:t>
            </a:r>
            <a:r>
              <a:rPr lang="en-MY" altLang="zh-TW" sz="2400" dirty="0">
                <a:solidFill>
                  <a:srgbClr val="212121"/>
                </a:solidFill>
              </a:rPr>
              <a:t> (1%)</a:t>
            </a:r>
            <a:endParaRPr lang="en-US" altLang="zh-TW" sz="2400" dirty="0">
              <a:solidFill>
                <a:srgbClr val="212121"/>
              </a:solidFill>
            </a:endParaRPr>
          </a:p>
          <a:p>
            <a:pPr marL="457200" indent="-457200" algn="l">
              <a:buFont typeface="+mj-lt"/>
              <a:buAutoNum type="arabicPeriod"/>
            </a:pPr>
            <a:r>
              <a:rPr lang="en-US" sz="2400" dirty="0">
                <a:solidFill>
                  <a:srgbClr val="212121"/>
                </a:solidFill>
              </a:rPr>
              <a:t>Implement </a:t>
            </a:r>
            <a:r>
              <a:rPr lang="en" altLang="zh-TW" sz="2400" dirty="0">
                <a:solidFill>
                  <a:srgbClr val="212121"/>
                </a:solidFill>
              </a:rPr>
              <a:t>Zero-Padding function</a:t>
            </a:r>
            <a:r>
              <a:rPr lang="en-US" sz="2400" dirty="0">
                <a:solidFill>
                  <a:srgbClr val="212121"/>
                </a:solidFill>
              </a:rPr>
              <a:t>. (3%)</a:t>
            </a:r>
          </a:p>
          <a:p>
            <a:pPr marL="457200" indent="-457200" algn="l">
              <a:buFont typeface="+mj-lt"/>
              <a:buAutoNum type="arabicPeriod"/>
            </a:pPr>
            <a:r>
              <a:rPr lang="en-US" sz="2400" dirty="0">
                <a:solidFill>
                  <a:srgbClr val="212121"/>
                </a:solidFill>
              </a:rPr>
              <a:t>Implement </a:t>
            </a:r>
            <a:r>
              <a:rPr lang="en" altLang="zh-TW" sz="2400" dirty="0" err="1">
                <a:solidFill>
                  <a:srgbClr val="212121"/>
                </a:solidFill>
              </a:rPr>
              <a:t>conv_single_step</a:t>
            </a:r>
            <a:r>
              <a:rPr lang="en" altLang="zh-TW" sz="2400" dirty="0">
                <a:solidFill>
                  <a:srgbClr val="212121"/>
                </a:solidFill>
              </a:rPr>
              <a:t>() function.</a:t>
            </a:r>
            <a:r>
              <a:rPr lang="en-US" altLang="zh-TW" sz="2400" dirty="0">
                <a:solidFill>
                  <a:srgbClr val="212121"/>
                </a:solidFill>
              </a:rPr>
              <a:t> (5%)</a:t>
            </a:r>
            <a:endParaRPr lang="en-US" sz="2400" dirty="0">
              <a:solidFill>
                <a:srgbClr val="212121"/>
              </a:solidFill>
            </a:endParaRPr>
          </a:p>
          <a:p>
            <a:pPr marL="457200" indent="-457200">
              <a:buFont typeface="+mj-lt"/>
              <a:buAutoNum type="arabicPeriod"/>
            </a:pPr>
            <a:r>
              <a:rPr lang="en-MY" sz="2400" dirty="0">
                <a:solidFill>
                  <a:srgbClr val="212121"/>
                </a:solidFill>
              </a:rPr>
              <a:t>Implement forward pass</a:t>
            </a:r>
            <a:r>
              <a:rPr lang="en-US" sz="2400" dirty="0">
                <a:solidFill>
                  <a:srgbClr val="212121"/>
                </a:solidFill>
              </a:rPr>
              <a:t>. (15%)</a:t>
            </a:r>
          </a:p>
          <a:p>
            <a:pPr marL="457200" indent="-457200">
              <a:buFont typeface="+mj-lt"/>
              <a:buAutoNum type="arabicPeriod"/>
            </a:pPr>
            <a:r>
              <a:rPr lang="en-MY" sz="2400" dirty="0">
                <a:solidFill>
                  <a:srgbClr val="212121"/>
                </a:solidFill>
              </a:rPr>
              <a:t>Implement convolution update parameters. (1%)</a:t>
            </a:r>
          </a:p>
          <a:p>
            <a:endParaRPr lang="en-MY" sz="2400" dirty="0">
              <a:solidFill>
                <a:srgbClr val="212121"/>
              </a:solidFill>
            </a:endParaRPr>
          </a:p>
          <a:p>
            <a:r>
              <a:rPr lang="en-MY" sz="2800" dirty="0"/>
              <a:t>Max pooling layer</a:t>
            </a:r>
            <a:endParaRPr lang="en-US" sz="2800" dirty="0"/>
          </a:p>
          <a:p>
            <a:pPr marL="457200" indent="-457200">
              <a:buFont typeface="+mj-lt"/>
              <a:buAutoNum type="arabicPeriod"/>
            </a:pPr>
            <a:r>
              <a:rPr lang="en-US" sz="2400" dirty="0"/>
              <a:t>Implement forward pass. (15%)</a:t>
            </a:r>
          </a:p>
          <a:p>
            <a:pPr marL="342900" indent="-342900">
              <a:buFont typeface="+mj-lt"/>
              <a:buAutoNum type="arabicPeriod"/>
            </a:pPr>
            <a:endParaRPr lang="en-US" sz="2400" dirty="0"/>
          </a:p>
          <a:p>
            <a:r>
              <a:rPr lang="en-MY" altLang="zh-TW" sz="2800" dirty="0"/>
              <a:t>Flatten layer</a:t>
            </a:r>
          </a:p>
          <a:p>
            <a:pPr marL="457200" indent="-457200">
              <a:buFont typeface="+mj-lt"/>
              <a:buAutoNum type="arabicPeriod"/>
            </a:pPr>
            <a:r>
              <a:rPr lang="en-MY" altLang="zh-TW" sz="2400" dirty="0"/>
              <a:t>Forward pass </a:t>
            </a:r>
            <a:r>
              <a:rPr lang="en-US" altLang="zh-TW" sz="2400" dirty="0"/>
              <a:t>(5%)</a:t>
            </a:r>
            <a:endParaRPr lang="en-MY" altLang="zh-TW" sz="2400" dirty="0"/>
          </a:p>
          <a:p>
            <a:pPr marL="457200" indent="-457200">
              <a:buFont typeface="+mj-lt"/>
              <a:buAutoNum type="arabicPeriod"/>
            </a:pPr>
            <a:r>
              <a:rPr lang="en-MY" altLang="zh-TW" sz="2400" dirty="0"/>
              <a:t>Backward pass </a:t>
            </a:r>
            <a:r>
              <a:rPr lang="en-US" altLang="zh-TW" sz="2400" dirty="0"/>
              <a:t>(5%)</a:t>
            </a:r>
          </a:p>
        </p:txBody>
      </p:sp>
      <p:sp>
        <p:nvSpPr>
          <p:cNvPr id="4" name="Footer Placeholder 3">
            <a:extLst>
              <a:ext uri="{FF2B5EF4-FFF2-40B4-BE49-F238E27FC236}">
                <a16:creationId xmlns:a16="http://schemas.microsoft.com/office/drawing/2014/main" id="{AA76F291-88BF-4E71-B7BA-8F8A757F4E09}"/>
              </a:ext>
            </a:extLst>
          </p:cNvPr>
          <p:cNvSpPr>
            <a:spLocks noGrp="1"/>
          </p:cNvSpPr>
          <p:nvPr>
            <p:ph type="ftr" sz="quarter" idx="5"/>
          </p:nvPr>
        </p:nvSpPr>
        <p:spPr/>
        <p:txBody>
          <a:bodyPr/>
          <a:lstStyle/>
          <a:p>
            <a:r>
              <a:rPr lang="en-US"/>
              <a:t>2022 CS 460200</a:t>
            </a:r>
          </a:p>
        </p:txBody>
      </p:sp>
      <p:sp>
        <p:nvSpPr>
          <p:cNvPr id="5" name="Slide Number Placeholder 4">
            <a:extLst>
              <a:ext uri="{FF2B5EF4-FFF2-40B4-BE49-F238E27FC236}">
                <a16:creationId xmlns:a16="http://schemas.microsoft.com/office/drawing/2014/main" id="{B80F4085-0417-0832-6AF8-6415681A33E2}"/>
              </a:ext>
            </a:extLst>
          </p:cNvPr>
          <p:cNvSpPr>
            <a:spLocks noGrp="1"/>
          </p:cNvSpPr>
          <p:nvPr>
            <p:ph type="sldNum" sz="quarter" idx="7"/>
          </p:nvPr>
        </p:nvSpPr>
        <p:spPr/>
        <p:txBody>
          <a:bodyPr/>
          <a:lstStyle/>
          <a:p>
            <a:pPr marL="38100">
              <a:lnSpc>
                <a:spcPts val="1650"/>
              </a:lnSpc>
            </a:pPr>
            <a:fld id="{81D60167-4931-47E6-BA6A-407CBD079E47}" type="slidenum">
              <a:rPr lang="en-TW" smtClean="0"/>
              <a:t>6</a:t>
            </a:fld>
            <a:endParaRPr lang="en-TW" dirty="0"/>
          </a:p>
        </p:txBody>
      </p:sp>
      <p:pic>
        <p:nvPicPr>
          <p:cNvPr id="7" name="圖片 6">
            <a:extLst>
              <a:ext uri="{FF2B5EF4-FFF2-40B4-BE49-F238E27FC236}">
                <a16:creationId xmlns:a16="http://schemas.microsoft.com/office/drawing/2014/main" id="{F020A8EC-EB23-B0F4-934A-CC704886A2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86600" y="1600200"/>
            <a:ext cx="2213966" cy="1955800"/>
          </a:xfrm>
          <a:prstGeom prst="rect">
            <a:avLst/>
          </a:prstGeom>
        </p:spPr>
      </p:pic>
      <p:pic>
        <p:nvPicPr>
          <p:cNvPr id="9" name="圖片 8" descr="一張含有 桌 的圖片&#10;&#10;自動產生的描述">
            <a:extLst>
              <a:ext uri="{FF2B5EF4-FFF2-40B4-BE49-F238E27FC236}">
                <a16:creationId xmlns:a16="http://schemas.microsoft.com/office/drawing/2014/main" id="{5C186B73-0926-5B03-6673-AF69000F0E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9800" y="3848857"/>
            <a:ext cx="2908300" cy="1408943"/>
          </a:xfrm>
          <a:prstGeom prst="rect">
            <a:avLst/>
          </a:prstGeom>
        </p:spPr>
      </p:pic>
    </p:spTree>
    <p:extLst>
      <p:ext uri="{BB962C8B-B14F-4D97-AF65-F5344CB8AC3E}">
        <p14:creationId xmlns:p14="http://schemas.microsoft.com/office/powerpoint/2010/main" val="187546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F2182-C545-4E12-AB97-2DC47F9C10D9}"/>
              </a:ext>
            </a:extLst>
          </p:cNvPr>
          <p:cNvSpPr>
            <a:spLocks noGrp="1"/>
          </p:cNvSpPr>
          <p:nvPr>
            <p:ph type="title"/>
          </p:nvPr>
        </p:nvSpPr>
        <p:spPr/>
        <p:txBody>
          <a:bodyPr/>
          <a:lstStyle/>
          <a:p>
            <a:r>
              <a:rPr lang="en-MY" dirty="0">
                <a:latin typeface="+mj-lt"/>
              </a:rPr>
              <a:t>Basic Implementation (65%)</a:t>
            </a:r>
          </a:p>
        </p:txBody>
      </p:sp>
      <p:sp>
        <p:nvSpPr>
          <p:cNvPr id="3" name="Text Placeholder 2">
            <a:extLst>
              <a:ext uri="{FF2B5EF4-FFF2-40B4-BE49-F238E27FC236}">
                <a16:creationId xmlns:a16="http://schemas.microsoft.com/office/drawing/2014/main" id="{024AB6E3-8AB1-42B8-86C2-84511A93FB8F}"/>
              </a:ext>
            </a:extLst>
          </p:cNvPr>
          <p:cNvSpPr>
            <a:spLocks noGrp="1"/>
          </p:cNvSpPr>
          <p:nvPr>
            <p:ph type="body" idx="1"/>
          </p:nvPr>
        </p:nvSpPr>
        <p:spPr>
          <a:xfrm>
            <a:off x="298450" y="1335087"/>
            <a:ext cx="9318625" cy="3447098"/>
          </a:xfrm>
        </p:spPr>
        <p:txBody>
          <a:bodyPr/>
          <a:lstStyle/>
          <a:p>
            <a:r>
              <a:rPr lang="en-US" altLang="zh-TW" sz="2800" dirty="0"/>
              <a:t>Model</a:t>
            </a:r>
          </a:p>
          <a:p>
            <a:pPr marL="457200" indent="-457200">
              <a:buFont typeface="+mj-lt"/>
              <a:buAutoNum type="arabicPeriod"/>
            </a:pPr>
            <a:r>
              <a:rPr lang="en-US" altLang="zh-TW" sz="2400" dirty="0"/>
              <a:t>Implement model forward, backward and update. (5%)</a:t>
            </a:r>
          </a:p>
          <a:p>
            <a:endParaRPr lang="en-US" altLang="zh-TW" sz="2400" dirty="0"/>
          </a:p>
          <a:p>
            <a:r>
              <a:rPr lang="en-US" altLang="zh-TW" sz="2800" dirty="0"/>
              <a:t>Designing a binary classifier (10%)</a:t>
            </a:r>
          </a:p>
          <a:p>
            <a:pPr marL="457200" indent="-457200">
              <a:buFont typeface="+mj-lt"/>
              <a:buAutoNum type="arabicPeriod"/>
            </a:pPr>
            <a:r>
              <a:rPr lang="en-US" altLang="zh-TW" sz="2400" dirty="0"/>
              <a:t>Implement a binary classifier and try to get a good performance.</a:t>
            </a:r>
          </a:p>
          <a:p>
            <a:pPr marL="457200" indent="-457200" algn="l" rtl="0">
              <a:buFont typeface="+mj-lt"/>
              <a:buAutoNum type="arabicPeriod"/>
            </a:pPr>
            <a:r>
              <a:rPr lang="en-US" altLang="zh-TW" sz="2400" dirty="0"/>
              <a:t>You can only use the functions you implement in the previous step.</a:t>
            </a:r>
          </a:p>
          <a:p>
            <a:pPr marL="457200" indent="-457200" algn="l" rtl="0">
              <a:buFont typeface="+mj-lt"/>
              <a:buAutoNum type="arabicPeriod"/>
            </a:pPr>
            <a:r>
              <a:rPr lang="en-US" altLang="zh-TW" sz="2400" dirty="0"/>
              <a:t>You will get all 10% if your prediction achieves accuracy greater than 0.55 in the testing set. </a:t>
            </a:r>
          </a:p>
          <a:p>
            <a:pPr algn="l" rtl="0"/>
            <a:endParaRPr lang="en-US" altLang="zh-TW" sz="2400" dirty="0"/>
          </a:p>
        </p:txBody>
      </p:sp>
      <p:sp>
        <p:nvSpPr>
          <p:cNvPr id="4" name="Footer Placeholder 3">
            <a:extLst>
              <a:ext uri="{FF2B5EF4-FFF2-40B4-BE49-F238E27FC236}">
                <a16:creationId xmlns:a16="http://schemas.microsoft.com/office/drawing/2014/main" id="{DCEA92B8-3AA0-2218-69A1-33382E5E422F}"/>
              </a:ext>
            </a:extLst>
          </p:cNvPr>
          <p:cNvSpPr>
            <a:spLocks noGrp="1"/>
          </p:cNvSpPr>
          <p:nvPr>
            <p:ph type="ftr" sz="quarter" idx="5"/>
          </p:nvPr>
        </p:nvSpPr>
        <p:spPr/>
        <p:txBody>
          <a:bodyPr/>
          <a:lstStyle/>
          <a:p>
            <a:r>
              <a:rPr lang="en-US" dirty="0"/>
              <a:t>2022 CS 460200</a:t>
            </a:r>
          </a:p>
        </p:txBody>
      </p:sp>
      <p:sp>
        <p:nvSpPr>
          <p:cNvPr id="5" name="Slide Number Placeholder 4">
            <a:extLst>
              <a:ext uri="{FF2B5EF4-FFF2-40B4-BE49-F238E27FC236}">
                <a16:creationId xmlns:a16="http://schemas.microsoft.com/office/drawing/2014/main" id="{D7671B87-CE49-68BE-05F5-F801897347EF}"/>
              </a:ext>
            </a:extLst>
          </p:cNvPr>
          <p:cNvSpPr>
            <a:spLocks noGrp="1"/>
          </p:cNvSpPr>
          <p:nvPr>
            <p:ph type="sldNum" sz="quarter" idx="7"/>
          </p:nvPr>
        </p:nvSpPr>
        <p:spPr/>
        <p:txBody>
          <a:bodyPr/>
          <a:lstStyle/>
          <a:p>
            <a:pPr marL="38100">
              <a:lnSpc>
                <a:spcPts val="1650"/>
              </a:lnSpc>
            </a:pPr>
            <a:fld id="{81D60167-4931-47E6-BA6A-407CBD079E47}" type="slidenum">
              <a:rPr lang="en-TW" smtClean="0"/>
              <a:t>7</a:t>
            </a:fld>
            <a:endParaRPr lang="en-TW" dirty="0"/>
          </a:p>
        </p:txBody>
      </p:sp>
    </p:spTree>
    <p:extLst>
      <p:ext uri="{BB962C8B-B14F-4D97-AF65-F5344CB8AC3E}">
        <p14:creationId xmlns:p14="http://schemas.microsoft.com/office/powerpoint/2010/main" val="2831169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D10A8DC-6107-1BF0-B362-BD84B098825C}"/>
              </a:ext>
            </a:extLst>
          </p:cNvPr>
          <p:cNvSpPr>
            <a:spLocks noGrp="1"/>
          </p:cNvSpPr>
          <p:nvPr>
            <p:ph type="title"/>
          </p:nvPr>
        </p:nvSpPr>
        <p:spPr/>
        <p:txBody>
          <a:bodyPr/>
          <a:lstStyle/>
          <a:p>
            <a:r>
              <a:rPr lang="en-MY" dirty="0">
                <a:latin typeface="+mj-lt"/>
              </a:rPr>
              <a:t>Basic Implementation (65%)</a:t>
            </a:r>
          </a:p>
        </p:txBody>
      </p:sp>
      <p:sp>
        <p:nvSpPr>
          <p:cNvPr id="3" name="文字版面配置區 2">
            <a:extLst>
              <a:ext uri="{FF2B5EF4-FFF2-40B4-BE49-F238E27FC236}">
                <a16:creationId xmlns:a16="http://schemas.microsoft.com/office/drawing/2014/main" id="{A3DB9B80-9C09-A03A-DD1F-E9A64AF7EE8E}"/>
              </a:ext>
            </a:extLst>
          </p:cNvPr>
          <p:cNvSpPr>
            <a:spLocks noGrp="1"/>
          </p:cNvSpPr>
          <p:nvPr>
            <p:ph type="body" idx="1"/>
          </p:nvPr>
        </p:nvSpPr>
        <p:spPr>
          <a:xfrm>
            <a:off x="298450" y="1335087"/>
            <a:ext cx="9318625" cy="4801314"/>
          </a:xfrm>
        </p:spPr>
        <p:txBody>
          <a:bodyPr/>
          <a:lstStyle/>
          <a:p>
            <a:pPr marL="342900" indent="-342900">
              <a:buFont typeface="Arial" panose="020B0604020202020204" pitchFamily="34" charset="0"/>
              <a:buChar char="•"/>
            </a:pPr>
            <a:r>
              <a:rPr lang="en" altLang="zh-TW" sz="2400" dirty="0"/>
              <a:t>For </a:t>
            </a:r>
            <a:r>
              <a:rPr lang="en-US" altLang="zh-TW" sz="2400" dirty="0"/>
              <a:t>the </a:t>
            </a:r>
            <a:r>
              <a:rPr lang="en" altLang="zh-TW" sz="2400" dirty="0"/>
              <a:t>basic part, if you want to use any other packages that are used for </a:t>
            </a:r>
            <a:r>
              <a:rPr lang="en" altLang="zh-TW" sz="2400" b="1" dirty="0"/>
              <a:t>speeding up </a:t>
            </a:r>
            <a:r>
              <a:rPr lang="en" altLang="zh-TW" sz="2400" dirty="0"/>
              <a:t>your training, you must ensure that the final output you submitted must match the output format we specify in the ppt, or otherwise, zero marks will be given for that code implementation.</a:t>
            </a:r>
          </a:p>
          <a:p>
            <a:pPr marL="342900" indent="-342900">
              <a:buFont typeface="Arial" panose="020B0604020202020204" pitchFamily="34" charset="0"/>
              <a:buChar char="•"/>
            </a:pPr>
            <a:endParaRPr lang="en" altLang="zh-TW" sz="2400" dirty="0"/>
          </a:p>
          <a:p>
            <a:pPr marL="342900" indent="-342900">
              <a:buFont typeface="Arial" panose="020B0604020202020204" pitchFamily="34" charset="0"/>
              <a:buChar char="•"/>
            </a:pPr>
            <a:r>
              <a:rPr lang="en" altLang="zh-TW" sz="2400" dirty="0"/>
              <a:t>If you use any other packages, you must write the reason why you want to do so in the report, where you use them and the result of using these packages.</a:t>
            </a:r>
          </a:p>
          <a:p>
            <a:pPr marL="342900" indent="-342900">
              <a:buFont typeface="Arial" panose="020B0604020202020204" pitchFamily="34" charset="0"/>
              <a:buChar char="•"/>
            </a:pPr>
            <a:endParaRPr lang="en" altLang="zh-TW" sz="2400" dirty="0"/>
          </a:p>
          <a:p>
            <a:pPr marL="342900" indent="-342900" algn="l">
              <a:buFont typeface="Arial" panose="020B0604020202020204" pitchFamily="34" charset="0"/>
              <a:buChar char="•"/>
            </a:pPr>
            <a:r>
              <a:rPr lang="en" altLang="zh-TW" sz="2400" dirty="0"/>
              <a:t>Although you don’t need to implement the backward pass of the convolutional neural network, you still can try to understand it. It will give you a deeper understanding </a:t>
            </a:r>
            <a:r>
              <a:rPr lang="en-US" altLang="zh-TW" sz="2400" dirty="0"/>
              <a:t>of</a:t>
            </a:r>
            <a:r>
              <a:rPr lang="en" altLang="zh-TW" sz="2400" dirty="0"/>
              <a:t> deep learning.</a:t>
            </a:r>
          </a:p>
          <a:p>
            <a:pPr marL="342900" indent="-342900">
              <a:buFont typeface="Arial" panose="020B0604020202020204" pitchFamily="34" charset="0"/>
              <a:buChar char="•"/>
            </a:pPr>
            <a:endParaRPr lang="zh-TW" altLang="en-US" sz="2400" dirty="0"/>
          </a:p>
        </p:txBody>
      </p:sp>
      <p:sp>
        <p:nvSpPr>
          <p:cNvPr id="4" name="頁尾版面配置區 3">
            <a:extLst>
              <a:ext uri="{FF2B5EF4-FFF2-40B4-BE49-F238E27FC236}">
                <a16:creationId xmlns:a16="http://schemas.microsoft.com/office/drawing/2014/main" id="{1988CBDB-AD1B-3776-1741-DFF7A5835619}"/>
              </a:ext>
            </a:extLst>
          </p:cNvPr>
          <p:cNvSpPr>
            <a:spLocks noGrp="1"/>
          </p:cNvSpPr>
          <p:nvPr>
            <p:ph type="ftr" sz="quarter" idx="5"/>
          </p:nvPr>
        </p:nvSpPr>
        <p:spPr/>
        <p:txBody>
          <a:bodyPr/>
          <a:lstStyle/>
          <a:p>
            <a:r>
              <a:rPr lang="en-US"/>
              <a:t>2022 CS 460200</a:t>
            </a:r>
          </a:p>
        </p:txBody>
      </p:sp>
      <p:sp>
        <p:nvSpPr>
          <p:cNvPr id="5" name="投影片編號版面配置區 4">
            <a:extLst>
              <a:ext uri="{FF2B5EF4-FFF2-40B4-BE49-F238E27FC236}">
                <a16:creationId xmlns:a16="http://schemas.microsoft.com/office/drawing/2014/main" id="{F464B9DD-0926-FBEF-4D59-8BD2652F1263}"/>
              </a:ext>
            </a:extLst>
          </p:cNvPr>
          <p:cNvSpPr>
            <a:spLocks noGrp="1"/>
          </p:cNvSpPr>
          <p:nvPr>
            <p:ph type="sldNum" sz="quarter" idx="7"/>
          </p:nvPr>
        </p:nvSpPr>
        <p:spPr/>
        <p:txBody>
          <a:bodyPr/>
          <a:lstStyle/>
          <a:p>
            <a:pPr marL="38100">
              <a:lnSpc>
                <a:spcPts val="1650"/>
              </a:lnSpc>
            </a:pPr>
            <a:fld id="{81D60167-4931-47E6-BA6A-407CBD079E47}" type="slidenum">
              <a:rPr lang="en-US" altLang="zh-TW" smtClean="0"/>
              <a:t>8</a:t>
            </a:fld>
            <a:endParaRPr lang="en-US" altLang="zh-TW" dirty="0"/>
          </a:p>
        </p:txBody>
      </p:sp>
    </p:spTree>
    <p:extLst>
      <p:ext uri="{BB962C8B-B14F-4D97-AF65-F5344CB8AC3E}">
        <p14:creationId xmlns:p14="http://schemas.microsoft.com/office/powerpoint/2010/main" val="3737243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D10A8DC-6107-1BF0-B362-BD84B098825C}"/>
              </a:ext>
            </a:extLst>
          </p:cNvPr>
          <p:cNvSpPr>
            <a:spLocks noGrp="1"/>
          </p:cNvSpPr>
          <p:nvPr>
            <p:ph type="title"/>
          </p:nvPr>
        </p:nvSpPr>
        <p:spPr/>
        <p:txBody>
          <a:bodyPr/>
          <a:lstStyle/>
          <a:p>
            <a:r>
              <a:rPr lang="en-MY" altLang="zh-TW" dirty="0">
                <a:latin typeface="+mj-lt"/>
              </a:rPr>
              <a:t>Advanced Implementation (25%)</a:t>
            </a:r>
            <a:endParaRPr lang="en-MY" dirty="0">
              <a:latin typeface="+mj-lt"/>
            </a:endParaRPr>
          </a:p>
        </p:txBody>
      </p:sp>
      <p:sp>
        <p:nvSpPr>
          <p:cNvPr id="3" name="文字版面配置區 2">
            <a:extLst>
              <a:ext uri="{FF2B5EF4-FFF2-40B4-BE49-F238E27FC236}">
                <a16:creationId xmlns:a16="http://schemas.microsoft.com/office/drawing/2014/main" id="{A3DB9B80-9C09-A03A-DD1F-E9A64AF7EE8E}"/>
              </a:ext>
            </a:extLst>
          </p:cNvPr>
          <p:cNvSpPr>
            <a:spLocks noGrp="1"/>
          </p:cNvSpPr>
          <p:nvPr>
            <p:ph type="body" idx="1"/>
          </p:nvPr>
        </p:nvSpPr>
        <p:spPr>
          <a:xfrm>
            <a:off x="298450" y="1335087"/>
            <a:ext cx="9318625" cy="4216539"/>
          </a:xfrm>
        </p:spPr>
        <p:txBody>
          <a:bodyPr/>
          <a:lstStyle/>
          <a:p>
            <a:r>
              <a:rPr lang="en-US" altLang="zh-TW" sz="2800" dirty="0"/>
              <a:t>Designing a binary classifier in </a:t>
            </a:r>
            <a:r>
              <a:rPr lang="en-US" altLang="zh-TW" sz="2800" b="1" dirty="0"/>
              <a:t>TensorFlow</a:t>
            </a:r>
          </a:p>
          <a:p>
            <a:pPr marL="457200" indent="-457200">
              <a:buFont typeface="+mj-lt"/>
              <a:buAutoNum type="arabicPeriod"/>
            </a:pPr>
            <a:r>
              <a:rPr lang="en-US" altLang="zh-TW" sz="2400" dirty="0"/>
              <a:t>Build a convolutional neural network in TensorFlow.</a:t>
            </a:r>
          </a:p>
          <a:p>
            <a:pPr marL="457200" indent="-457200" algn="l" rtl="0">
              <a:buFont typeface="+mj-lt"/>
              <a:buAutoNum type="arabicPeriod"/>
            </a:pPr>
            <a:r>
              <a:rPr lang="en-US" altLang="zh-TW" sz="2400" dirty="0"/>
              <a:t>You can import any packages in this part.</a:t>
            </a:r>
          </a:p>
          <a:p>
            <a:pPr marL="457200" indent="-457200" algn="l" rtl="0">
              <a:buFont typeface="+mj-lt"/>
              <a:buAutoNum type="arabicPeriod"/>
            </a:pPr>
            <a:r>
              <a:rPr lang="en-US" altLang="zh-TW" sz="2400" dirty="0"/>
              <a:t>You will get 15 % if your prediction achieves accuracy greater than 0.7 in the testing set. </a:t>
            </a:r>
          </a:p>
          <a:p>
            <a:pPr marL="457200" indent="-457200" algn="l" rtl="0">
              <a:buFont typeface="+mj-lt"/>
              <a:buAutoNum type="arabicPeriod"/>
            </a:pPr>
            <a:r>
              <a:rPr lang="en-US" altLang="zh-TW" sz="2400" dirty="0"/>
              <a:t>The rest 10 % will be graded by your rank.</a:t>
            </a:r>
          </a:p>
          <a:p>
            <a:pPr marL="457200" indent="-457200" algn="l" rtl="0">
              <a:buFont typeface="+mj-lt"/>
              <a:buAutoNum type="arabicPeriod"/>
            </a:pPr>
            <a:r>
              <a:rPr lang="en-US" altLang="zh-TW" sz="2400" dirty="0"/>
              <a:t>Some TensorFlow tutorials:</a:t>
            </a:r>
          </a:p>
          <a:p>
            <a:pPr algn="l" rtl="0"/>
            <a:r>
              <a:rPr lang="en-US" altLang="zh-TW" sz="2400" dirty="0"/>
              <a:t>       There is no limitation!!!</a:t>
            </a:r>
          </a:p>
          <a:p>
            <a:pPr lvl="1"/>
            <a:r>
              <a:rPr lang="zh-TW" altLang="en-US" dirty="0">
                <a:hlinkClick r:id="rId2"/>
              </a:rPr>
              <a:t>https://www.tensorflow.org/tutorials/images/cnn</a:t>
            </a:r>
            <a:endParaRPr lang="en-US" altLang="zh-TW" dirty="0"/>
          </a:p>
          <a:p>
            <a:pPr lvl="1"/>
            <a:r>
              <a:rPr lang="en" altLang="zh-TW" dirty="0">
                <a:hlinkClick r:id="rId3"/>
              </a:rPr>
              <a:t>https://www.tensorflow.org/tutorials/images/data_augmentation</a:t>
            </a:r>
            <a:endParaRPr lang="en" altLang="zh-TW" dirty="0"/>
          </a:p>
          <a:p>
            <a:pPr lvl="1"/>
            <a:r>
              <a:rPr lang="en" altLang="zh-TW" dirty="0">
                <a:hlinkClick r:id="rId4"/>
              </a:rPr>
              <a:t>https://www.tensorflow.org/tutorials/images/transfer_learning</a:t>
            </a:r>
            <a:endParaRPr lang="zh-TW" altLang="en-US" dirty="0"/>
          </a:p>
          <a:p>
            <a:endParaRPr lang="en-US" altLang="zh-TW" sz="2400" dirty="0"/>
          </a:p>
        </p:txBody>
      </p:sp>
      <p:sp>
        <p:nvSpPr>
          <p:cNvPr id="4" name="頁尾版面配置區 3">
            <a:extLst>
              <a:ext uri="{FF2B5EF4-FFF2-40B4-BE49-F238E27FC236}">
                <a16:creationId xmlns:a16="http://schemas.microsoft.com/office/drawing/2014/main" id="{1988CBDB-AD1B-3776-1741-DFF7A5835619}"/>
              </a:ext>
            </a:extLst>
          </p:cNvPr>
          <p:cNvSpPr>
            <a:spLocks noGrp="1"/>
          </p:cNvSpPr>
          <p:nvPr>
            <p:ph type="ftr" sz="quarter" idx="5"/>
          </p:nvPr>
        </p:nvSpPr>
        <p:spPr/>
        <p:txBody>
          <a:bodyPr/>
          <a:lstStyle/>
          <a:p>
            <a:r>
              <a:rPr lang="en-US"/>
              <a:t>2022 CS 460200</a:t>
            </a:r>
          </a:p>
        </p:txBody>
      </p:sp>
      <p:sp>
        <p:nvSpPr>
          <p:cNvPr id="5" name="投影片編號版面配置區 4">
            <a:extLst>
              <a:ext uri="{FF2B5EF4-FFF2-40B4-BE49-F238E27FC236}">
                <a16:creationId xmlns:a16="http://schemas.microsoft.com/office/drawing/2014/main" id="{F464B9DD-0926-FBEF-4D59-8BD2652F1263}"/>
              </a:ext>
            </a:extLst>
          </p:cNvPr>
          <p:cNvSpPr>
            <a:spLocks noGrp="1"/>
          </p:cNvSpPr>
          <p:nvPr>
            <p:ph type="sldNum" sz="quarter" idx="7"/>
          </p:nvPr>
        </p:nvSpPr>
        <p:spPr/>
        <p:txBody>
          <a:bodyPr/>
          <a:lstStyle/>
          <a:p>
            <a:pPr marL="38100">
              <a:lnSpc>
                <a:spcPts val="1650"/>
              </a:lnSpc>
            </a:pPr>
            <a:fld id="{81D60167-4931-47E6-BA6A-407CBD079E47}" type="slidenum">
              <a:rPr lang="en-US" altLang="zh-TW" smtClean="0"/>
              <a:t>9</a:t>
            </a:fld>
            <a:endParaRPr lang="en-US" altLang="zh-TW" dirty="0"/>
          </a:p>
        </p:txBody>
      </p:sp>
    </p:spTree>
    <p:extLst>
      <p:ext uri="{BB962C8B-B14F-4D97-AF65-F5344CB8AC3E}">
        <p14:creationId xmlns:p14="http://schemas.microsoft.com/office/powerpoint/2010/main" val="17726771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21583</TotalTime>
  <Words>1436</Words>
  <Application>Microsoft Macintosh PowerPoint</Application>
  <PresentationFormat>A4 紙張 (210x297 公釐)</PresentationFormat>
  <Paragraphs>198</Paragraphs>
  <Slides>19</Slides>
  <Notes>4</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19</vt:i4>
      </vt:variant>
    </vt:vector>
  </HeadingPairs>
  <TitlesOfParts>
    <vt:vector size="24" baseType="lpstr">
      <vt:lpstr>ArialMT</vt:lpstr>
      <vt:lpstr>zeitung</vt:lpstr>
      <vt:lpstr>Arial</vt:lpstr>
      <vt:lpstr>Calibri</vt:lpstr>
      <vt:lpstr>Office Theme</vt:lpstr>
      <vt:lpstr>PowerPoint 簡報</vt:lpstr>
      <vt:lpstr>Goal</vt:lpstr>
      <vt:lpstr>Grading Policy</vt:lpstr>
      <vt:lpstr>Overview</vt:lpstr>
      <vt:lpstr>Overview</vt:lpstr>
      <vt:lpstr>Basic Implementation (65%)</vt:lpstr>
      <vt:lpstr>Basic Implementation (65%)</vt:lpstr>
      <vt:lpstr>Basic Implementation (65%)</vt:lpstr>
      <vt:lpstr>Advanced Implementation (25%)</vt:lpstr>
      <vt:lpstr>Report (Basic and Advanced) (10%)</vt:lpstr>
      <vt:lpstr>Data (Basic and Advanced)</vt:lpstr>
      <vt:lpstr>Items for you</vt:lpstr>
      <vt:lpstr>Template</vt:lpstr>
      <vt:lpstr>Output NPY File Format</vt:lpstr>
      <vt:lpstr>Output NPY File Format</vt:lpstr>
      <vt:lpstr>The Evaluation Metric</vt:lpstr>
      <vt:lpstr>Requirement</vt:lpstr>
      <vt:lpstr>Penalty</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Graphics</dc:title>
  <dc:subject>Overview</dc:subject>
  <dc:creator>Ruen-Rone Lee</dc:creator>
  <cp:lastModifiedBy>允暘 黃</cp:lastModifiedBy>
  <cp:revision>395</cp:revision>
  <dcterms:created xsi:type="dcterms:W3CDTF">2020-09-22T08:31:53Z</dcterms:created>
  <dcterms:modified xsi:type="dcterms:W3CDTF">2022-12-06T16:20:02Z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2020-04-15T00:00:00Z</vt:filetime>
  </property>
  <property fmtid="{D5CDD505-2E9C-101B-9397-08002B2CF9AE}" pid="3" name="Creator">
    <vt:lpwstr>Acrobat PDFMaker 17 for PowerPoint</vt:lpwstr>
  </property>
  <property fmtid="{D5CDD505-2E9C-101B-9397-08002B2CF9AE}" pid="4" name="LastSaved">
    <vt:filetime>2020-09-22T00:00:00Z</vt:filetime>
  </property>
</Properties>
</file>