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81" r:id="rId2"/>
    <p:sldId id="257" r:id="rId3"/>
    <p:sldId id="282" r:id="rId4"/>
    <p:sldId id="298" r:id="rId5"/>
    <p:sldId id="300" r:id="rId6"/>
    <p:sldId id="283" r:id="rId7"/>
    <p:sldId id="301" r:id="rId8"/>
    <p:sldId id="284" r:id="rId9"/>
    <p:sldId id="285" r:id="rId10"/>
    <p:sldId id="292" r:id="rId11"/>
    <p:sldId id="291" r:id="rId12"/>
    <p:sldId id="290" r:id="rId13"/>
    <p:sldId id="293" r:id="rId14"/>
    <p:sldId id="294" r:id="rId15"/>
    <p:sldId id="299" r:id="rId16"/>
    <p:sldId id="295" r:id="rId17"/>
    <p:sldId id="296" r:id="rId18"/>
    <p:sldId id="289" r:id="rId19"/>
    <p:sldId id="288" r:id="rId20"/>
  </p:sldIdLst>
  <p:sldSz cx="9906000" cy="6858000" type="A4"/>
  <p:notesSz cx="9906000" cy="6858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26" autoAdjust="0"/>
    <p:restoredTop sz="94639"/>
  </p:normalViewPr>
  <p:slideViewPr>
    <p:cSldViewPr>
      <p:cViewPr varScale="1">
        <p:scale>
          <a:sx n="107" d="100"/>
          <a:sy n="107" d="100"/>
        </p:scale>
        <p:origin x="121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92600" cy="3444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5611813" y="0"/>
            <a:ext cx="4292600" cy="344488"/>
          </a:xfrm>
          <a:prstGeom prst="rect">
            <a:avLst/>
          </a:prstGeom>
        </p:spPr>
        <p:txBody>
          <a:bodyPr vert="horz" lIns="91440" tIns="45720" rIns="91440" bIns="45720" rtlCol="0"/>
          <a:lstStyle>
            <a:lvl1pPr algn="r">
              <a:defRPr sz="1200"/>
            </a:lvl1pPr>
          </a:lstStyle>
          <a:p>
            <a:fld id="{54CE2DA4-D712-E744-A224-7CF68A81C86E}" type="datetimeFigureOut">
              <a:rPr lang="en-TW" smtClean="0"/>
              <a:t>11/09/2022</a:t>
            </a:fld>
            <a:endParaRPr lang="en-TW"/>
          </a:p>
        </p:txBody>
      </p:sp>
      <p:sp>
        <p:nvSpPr>
          <p:cNvPr id="4" name="Slide Image Placeholder 3"/>
          <p:cNvSpPr>
            <a:spLocks noGrp="1" noRot="1" noChangeAspect="1"/>
          </p:cNvSpPr>
          <p:nvPr>
            <p:ph type="sldImg" idx="2"/>
          </p:nvPr>
        </p:nvSpPr>
        <p:spPr>
          <a:xfrm>
            <a:off x="3281363" y="857250"/>
            <a:ext cx="3343275" cy="2314575"/>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990600" y="3300413"/>
            <a:ext cx="79248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6513513"/>
            <a:ext cx="4292600" cy="3444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5611813" y="6513513"/>
            <a:ext cx="4292600" cy="344487"/>
          </a:xfrm>
          <a:prstGeom prst="rect">
            <a:avLst/>
          </a:prstGeom>
        </p:spPr>
        <p:txBody>
          <a:bodyPr vert="horz" lIns="91440" tIns="45720" rIns="91440" bIns="45720" rtlCol="0" anchor="b"/>
          <a:lstStyle>
            <a:lvl1pPr algn="r">
              <a:defRPr sz="1200"/>
            </a:lvl1pPr>
          </a:lstStyle>
          <a:p>
            <a:fld id="{0370BD5A-EE0B-9749-B553-AA1C64871138}" type="slidenum">
              <a:rPr lang="en-TW" smtClean="0"/>
              <a:t>‹#›</a:t>
            </a:fld>
            <a:endParaRPr lang="en-TW"/>
          </a:p>
        </p:txBody>
      </p:sp>
    </p:spTree>
    <p:extLst>
      <p:ext uri="{BB962C8B-B14F-4D97-AF65-F5344CB8AC3E}">
        <p14:creationId xmlns:p14="http://schemas.microsoft.com/office/powerpoint/2010/main" val="200375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950" y="2125980"/>
            <a:ext cx="84201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900" y="3840480"/>
            <a:ext cx="69342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368040" y="6377940"/>
            <a:ext cx="3169920" cy="276999"/>
          </a:xfrm>
        </p:spPr>
        <p:txBody>
          <a:bodyPr lIns="0" tIns="0" rIns="0" bIns="0"/>
          <a:lstStyle>
            <a:lvl1pPr algn="ctr">
              <a:defRPr>
                <a:solidFill>
                  <a:schemeClr val="tx1">
                    <a:tint val="75000"/>
                  </a:schemeClr>
                </a:solidFill>
              </a:defRPr>
            </a:lvl1pPr>
          </a:lstStyle>
          <a:p>
            <a:r>
              <a:rPr lang="en-US">
                <a:solidFill>
                  <a:srgbClr val="878787"/>
                </a:solidFill>
                <a:latin typeface="ArialMT"/>
              </a:rPr>
              <a:t>2022 CS 460200</a:t>
            </a:r>
            <a:endParaRPr lang="en-US" dirty="0">
              <a:solidFill>
                <a:srgbClr val="878787"/>
              </a:solidFill>
              <a:latin typeface="ArialMT"/>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ABB3ABB-B943-5B46-A26A-F76C38BE11A4}" type="datetime1">
              <a:rPr lang="en-US" smtClean="0"/>
              <a:t>11/9/2022</a:t>
            </a:fld>
            <a:endParaRPr lang="en-US"/>
          </a:p>
        </p:txBody>
      </p:sp>
      <p:sp>
        <p:nvSpPr>
          <p:cNvPr id="6" name="Holder 6"/>
          <p:cNvSpPr>
            <a:spLocks noGrp="1"/>
          </p:cNvSpPr>
          <p:nvPr>
            <p:ph type="sldNum" sz="quarter" idx="7"/>
          </p:nvPr>
        </p:nvSpPr>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00669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2022 CS 460200</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212C710-F03B-5544-A484-54B8EC567FDB}" type="datetime1">
              <a:rPr lang="en-US" smtClean="0"/>
              <a:t>11/9/2022</a:t>
            </a:fld>
            <a:endParaRPr lang="en-US"/>
          </a:p>
        </p:txBody>
      </p:sp>
      <p:sp>
        <p:nvSpPr>
          <p:cNvPr id="6" name="Holder 6"/>
          <p:cNvSpPr>
            <a:spLocks noGrp="1"/>
          </p:cNvSpPr>
          <p:nvPr>
            <p:ph type="sldNum" sz="quarter" idx="7"/>
          </p:nvPr>
        </p:nvSpPr>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006699"/>
                </a:solidFill>
                <a:latin typeface="Arial"/>
                <a:cs typeface="Arial"/>
              </a:defRPr>
            </a:lvl1pPr>
          </a:lstStyle>
          <a:p>
            <a:endParaRPr/>
          </a:p>
        </p:txBody>
      </p:sp>
      <p:sp>
        <p:nvSpPr>
          <p:cNvPr id="3" name="Holder 3"/>
          <p:cNvSpPr>
            <a:spLocks noGrp="1"/>
          </p:cNvSpPr>
          <p:nvPr>
            <p:ph sz="half" idx="2"/>
          </p:nvPr>
        </p:nvSpPr>
        <p:spPr>
          <a:xfrm>
            <a:off x="495300" y="1577340"/>
            <a:ext cx="430911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01590" y="1577340"/>
            <a:ext cx="430911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2022 CS 460200</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3CCFD61-3C60-9D43-8AE1-B1E06DF683C7}" type="datetime1">
              <a:rPr lang="en-US" smtClean="0"/>
              <a:t>11/9/2022</a:t>
            </a:fld>
            <a:endParaRPr lang="en-US"/>
          </a:p>
        </p:txBody>
      </p:sp>
      <p:sp>
        <p:nvSpPr>
          <p:cNvPr id="7" name="Holder 7"/>
          <p:cNvSpPr>
            <a:spLocks noGrp="1"/>
          </p:cNvSpPr>
          <p:nvPr>
            <p:ph type="sldNum" sz="quarter" idx="7"/>
          </p:nvPr>
        </p:nvSpPr>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00669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2022 CS 460200</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574CC05-A336-AC4C-BE50-E52B96FDE1FA}" type="datetime1">
              <a:rPr lang="en-US" smtClean="0"/>
              <a:t>11/9/2022</a:t>
            </a:fld>
            <a:endParaRPr lang="en-US"/>
          </a:p>
        </p:txBody>
      </p:sp>
      <p:sp>
        <p:nvSpPr>
          <p:cNvPr id="5" name="Holder 5"/>
          <p:cNvSpPr>
            <a:spLocks noGrp="1"/>
          </p:cNvSpPr>
          <p:nvPr>
            <p:ph type="sldNum" sz="quarter" idx="7"/>
          </p:nvPr>
        </p:nvSpPr>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58F7945-BC51-A749-85F3-1D2F54A64D49}" type="datetime1">
              <a:rPr lang="en-US" smtClean="0"/>
              <a:t>11/9/2022</a:t>
            </a:fld>
            <a:endParaRPr lang="en-US"/>
          </a:p>
        </p:txBody>
      </p:sp>
      <p:sp>
        <p:nvSpPr>
          <p:cNvPr id="4" name="Holder 4"/>
          <p:cNvSpPr>
            <a:spLocks noGrp="1"/>
          </p:cNvSpPr>
          <p:nvPr>
            <p:ph type="sldNum" sz="quarter" idx="7"/>
          </p:nvPr>
        </p:nvSpPr>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pic>
        <p:nvPicPr>
          <p:cNvPr id="7" name="Picture 6">
            <a:extLst>
              <a:ext uri="{FF2B5EF4-FFF2-40B4-BE49-F238E27FC236}">
                <a16:creationId xmlns:a16="http://schemas.microsoft.com/office/drawing/2014/main" id="{3E76084F-B1CB-44F8-AF6A-C82A8C3D48D4}"/>
              </a:ext>
            </a:extLst>
          </p:cNvPr>
          <p:cNvPicPr>
            <a:picLocks noChangeAspect="1"/>
          </p:cNvPicPr>
          <p:nvPr userDrawn="1"/>
        </p:nvPicPr>
        <p:blipFill rotWithShape="1">
          <a:blip r:embed="rId2">
            <a:lum bright="70000" contrast="-70000"/>
            <a:extLst>
              <a:ext uri="{28A0092B-C50C-407E-A947-70E740481C1C}">
                <a14:useLocalDpi xmlns:a14="http://schemas.microsoft.com/office/drawing/2010/main" val="0"/>
              </a:ext>
            </a:extLst>
          </a:blip>
          <a:srcRect t="21093" r="27348"/>
          <a:stretch/>
        </p:blipFill>
        <p:spPr>
          <a:xfrm>
            <a:off x="7543800" y="0"/>
            <a:ext cx="2362199" cy="2565567"/>
          </a:xfrm>
          <a:prstGeom prst="rect">
            <a:avLst/>
          </a:prstGeom>
        </p:spPr>
      </p:pic>
      <p:pic>
        <p:nvPicPr>
          <p:cNvPr id="10" name="Picture 9">
            <a:extLst>
              <a:ext uri="{FF2B5EF4-FFF2-40B4-BE49-F238E27FC236}">
                <a16:creationId xmlns:a16="http://schemas.microsoft.com/office/drawing/2014/main" id="{EE22A056-5F2C-4BD0-89AA-2F792B4AAA6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95800" y="6098232"/>
            <a:ext cx="1351789" cy="62260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3540" y="352996"/>
            <a:ext cx="9138919" cy="635000"/>
          </a:xfrm>
          <a:prstGeom prst="rect">
            <a:avLst/>
          </a:prstGeom>
        </p:spPr>
        <p:txBody>
          <a:bodyPr wrap="square" lIns="0" tIns="0" rIns="0" bIns="0">
            <a:spAutoFit/>
          </a:bodyPr>
          <a:lstStyle>
            <a:lvl1pPr>
              <a:defRPr sz="4000" b="1" i="1">
                <a:solidFill>
                  <a:srgbClr val="006699"/>
                </a:solidFill>
                <a:latin typeface="Arial"/>
                <a:cs typeface="Arial"/>
              </a:defRPr>
            </a:lvl1pPr>
          </a:lstStyle>
          <a:p>
            <a:endParaRPr/>
          </a:p>
        </p:txBody>
      </p:sp>
      <p:sp>
        <p:nvSpPr>
          <p:cNvPr id="3" name="Holder 3"/>
          <p:cNvSpPr>
            <a:spLocks noGrp="1"/>
          </p:cNvSpPr>
          <p:nvPr>
            <p:ph type="body" idx="1"/>
          </p:nvPr>
        </p:nvSpPr>
        <p:spPr>
          <a:xfrm>
            <a:off x="298450" y="1335087"/>
            <a:ext cx="9318625" cy="44323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368040" y="6377940"/>
            <a:ext cx="3169920" cy="342900"/>
          </a:xfrm>
          <a:prstGeom prst="rect">
            <a:avLst/>
          </a:prstGeom>
        </p:spPr>
        <p:txBody>
          <a:bodyPr wrap="square" lIns="0" tIns="0" rIns="0" bIns="0">
            <a:spAutoFit/>
          </a:bodyPr>
          <a:lstStyle>
            <a:lvl1pPr algn="ctr">
              <a:defRPr>
                <a:solidFill>
                  <a:schemeClr val="tx1">
                    <a:tint val="75000"/>
                  </a:schemeClr>
                </a:solidFill>
              </a:defRPr>
            </a:lvl1pPr>
          </a:lstStyle>
          <a:p>
            <a:r>
              <a:rPr lang="en-US"/>
              <a:t>2022 CS 460200</a:t>
            </a:r>
            <a:endParaRPr/>
          </a:p>
        </p:txBody>
      </p:sp>
      <p:sp>
        <p:nvSpPr>
          <p:cNvPr id="5" name="Holder 5"/>
          <p:cNvSpPr>
            <a:spLocks noGrp="1"/>
          </p:cNvSpPr>
          <p:nvPr>
            <p:ph type="dt" sz="half" idx="6"/>
          </p:nvPr>
        </p:nvSpPr>
        <p:spPr>
          <a:xfrm>
            <a:off x="495300" y="6377940"/>
            <a:ext cx="2278380" cy="342900"/>
          </a:xfrm>
          <a:prstGeom prst="rect">
            <a:avLst/>
          </a:prstGeom>
        </p:spPr>
        <p:txBody>
          <a:bodyPr wrap="square" lIns="0" tIns="0" rIns="0" bIns="0">
            <a:spAutoFit/>
          </a:bodyPr>
          <a:lstStyle>
            <a:lvl1pPr algn="l">
              <a:defRPr>
                <a:solidFill>
                  <a:schemeClr val="tx1">
                    <a:tint val="75000"/>
                  </a:schemeClr>
                </a:solidFill>
              </a:defRPr>
            </a:lvl1pPr>
          </a:lstStyle>
          <a:p>
            <a:fld id="{1128DA37-C561-074C-8615-827512D0E2FE}" type="datetime1">
              <a:rPr lang="en-US" smtClean="0"/>
              <a:t>11/9/2022</a:t>
            </a:fld>
            <a:endParaRPr lang="en-US"/>
          </a:p>
        </p:txBody>
      </p:sp>
      <p:sp>
        <p:nvSpPr>
          <p:cNvPr id="6" name="Holder 6"/>
          <p:cNvSpPr>
            <a:spLocks noGrp="1"/>
          </p:cNvSpPr>
          <p:nvPr>
            <p:ph type="sldNum" sz="quarter" idx="7"/>
          </p:nvPr>
        </p:nvSpPr>
        <p:spPr>
          <a:xfrm>
            <a:off x="9678733" y="6595426"/>
            <a:ext cx="175895" cy="224790"/>
          </a:xfrm>
          <a:prstGeom prst="rect">
            <a:avLst/>
          </a:prstGeom>
        </p:spPr>
        <p:txBody>
          <a:bodyPr wrap="square" lIns="0" tIns="0" rIns="0" bIns="0">
            <a:spAutoFit/>
          </a:bodyPr>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dirty="0"/>
          </a:p>
        </p:txBody>
      </p:sp>
      <p:pic>
        <p:nvPicPr>
          <p:cNvPr id="8" name="Picture 7">
            <a:extLst>
              <a:ext uri="{FF2B5EF4-FFF2-40B4-BE49-F238E27FC236}">
                <a16:creationId xmlns:a16="http://schemas.microsoft.com/office/drawing/2014/main" id="{9C9A466E-3EC7-428D-BA99-A9EAD2654E3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575071" y="6035039"/>
            <a:ext cx="755857" cy="348133"/>
          </a:xfrm>
          <a:prstGeom prst="rect">
            <a:avLst/>
          </a:prstGeom>
        </p:spPr>
      </p:pic>
      <p:pic>
        <p:nvPicPr>
          <p:cNvPr id="15" name="Picture 14">
            <a:extLst>
              <a:ext uri="{FF2B5EF4-FFF2-40B4-BE49-F238E27FC236}">
                <a16:creationId xmlns:a16="http://schemas.microsoft.com/office/drawing/2014/main" id="{AA0ACF12-D744-4A24-B830-CA9F62D26366}"/>
              </a:ext>
            </a:extLst>
          </p:cNvPr>
          <p:cNvPicPr>
            <a:picLocks noChangeAspect="1"/>
          </p:cNvPicPr>
          <p:nvPr userDrawn="1"/>
        </p:nvPicPr>
        <p:blipFill rotWithShape="1">
          <a:blip r:embed="rId8">
            <a:lum bright="70000" contrast="-70000"/>
            <a:extLst>
              <a:ext uri="{28A0092B-C50C-407E-A947-70E740481C1C}">
                <a14:useLocalDpi xmlns:a14="http://schemas.microsoft.com/office/drawing/2010/main" val="0"/>
              </a:ext>
            </a:extLst>
          </a:blip>
          <a:srcRect t="21093" r="27348"/>
          <a:stretch/>
        </p:blipFill>
        <p:spPr>
          <a:xfrm>
            <a:off x="7543800" y="0"/>
            <a:ext cx="2362199" cy="256556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mailto:ivanljh123@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a:t>
            </a:fld>
            <a:endParaRPr dirty="0"/>
          </a:p>
        </p:txBody>
      </p:sp>
      <p:sp>
        <p:nvSpPr>
          <p:cNvPr id="3" name="object 3"/>
          <p:cNvSpPr txBox="1"/>
          <p:nvPr/>
        </p:nvSpPr>
        <p:spPr>
          <a:xfrm>
            <a:off x="535940" y="1545024"/>
            <a:ext cx="9173210" cy="1502976"/>
          </a:xfrm>
          <a:prstGeom prst="rect">
            <a:avLst/>
          </a:prstGeom>
        </p:spPr>
        <p:txBody>
          <a:bodyPr vert="horz" wrap="square" lIns="0" tIns="12700" rIns="0" bIns="0" rtlCol="0">
            <a:spAutoFit/>
          </a:bodyPr>
          <a:lstStyle/>
          <a:p>
            <a:pPr marL="12700" marR="5080" algn="ctr">
              <a:lnSpc>
                <a:spcPct val="100000"/>
              </a:lnSpc>
              <a:spcBef>
                <a:spcPts val="100"/>
              </a:spcBef>
            </a:pPr>
            <a:r>
              <a:rPr sz="4800" spc="-5" dirty="0">
                <a:latin typeface="+mj-lt"/>
                <a:cs typeface="Arial"/>
              </a:rPr>
              <a:t>Assignment </a:t>
            </a:r>
            <a:r>
              <a:rPr lang="en-US" altLang="zh-TW" sz="4800" spc="-5" dirty="0">
                <a:latin typeface="+mj-lt"/>
                <a:cs typeface="Arial"/>
              </a:rPr>
              <a:t>3</a:t>
            </a:r>
            <a:r>
              <a:rPr sz="4800" spc="-5" dirty="0">
                <a:latin typeface="+mj-lt"/>
                <a:cs typeface="Arial"/>
              </a:rPr>
              <a:t> </a:t>
            </a:r>
            <a:endParaRPr lang="en-US" sz="4800" spc="-5" dirty="0">
              <a:latin typeface="+mj-lt"/>
              <a:cs typeface="Arial"/>
            </a:endParaRPr>
          </a:p>
          <a:p>
            <a:pPr marL="12700" marR="5080" algn="ctr">
              <a:lnSpc>
                <a:spcPct val="100000"/>
              </a:lnSpc>
              <a:spcBef>
                <a:spcPts val="100"/>
              </a:spcBef>
            </a:pPr>
            <a:r>
              <a:rPr lang="en-US" altLang="zh-CN" sz="4800" spc="-5" dirty="0">
                <a:latin typeface="+mj-lt"/>
                <a:cs typeface="Arial"/>
              </a:rPr>
              <a:t>Neural Network</a:t>
            </a:r>
            <a:r>
              <a:rPr lang="en-US" sz="4800" spc="-5" dirty="0">
                <a:latin typeface="+mj-lt"/>
                <a:cs typeface="Arial"/>
              </a:rPr>
              <a:t> </a:t>
            </a:r>
          </a:p>
        </p:txBody>
      </p:sp>
      <p:sp>
        <p:nvSpPr>
          <p:cNvPr id="2" name="TextBox 1">
            <a:extLst>
              <a:ext uri="{FF2B5EF4-FFF2-40B4-BE49-F238E27FC236}">
                <a16:creationId xmlns:a16="http://schemas.microsoft.com/office/drawing/2014/main" id="{DFC7B2B4-FE9E-4E48-92D1-A39419F3F2AE}"/>
              </a:ext>
            </a:extLst>
          </p:cNvPr>
          <p:cNvSpPr txBox="1"/>
          <p:nvPr/>
        </p:nvSpPr>
        <p:spPr>
          <a:xfrm>
            <a:off x="3750945" y="3505200"/>
            <a:ext cx="2743200" cy="1200329"/>
          </a:xfrm>
          <a:prstGeom prst="rect">
            <a:avLst/>
          </a:prstGeom>
          <a:noFill/>
        </p:spPr>
        <p:txBody>
          <a:bodyPr wrap="square" rtlCol="0">
            <a:spAutoFit/>
          </a:bodyPr>
          <a:lstStyle/>
          <a:p>
            <a:pPr algn="ctr"/>
            <a:r>
              <a:rPr lang="en-MY" sz="2400" dirty="0">
                <a:cs typeface="Arial" panose="020B0604020202020204" pitchFamily="34" charset="0"/>
              </a:rPr>
              <a:t>Jia He Lim</a:t>
            </a:r>
          </a:p>
          <a:p>
            <a:pPr algn="ctr"/>
            <a:r>
              <a:rPr lang="en-MY" sz="2400" dirty="0">
                <a:cs typeface="Arial" panose="020B0604020202020204" pitchFamily="34" charset="0"/>
              </a:rPr>
              <a:t>Po-</a:t>
            </a:r>
            <a:r>
              <a:rPr lang="en-MY" sz="2400" dirty="0" err="1">
                <a:cs typeface="Arial" panose="020B0604020202020204" pitchFamily="34" charset="0"/>
              </a:rPr>
              <a:t>Chih</a:t>
            </a:r>
            <a:r>
              <a:rPr lang="en-MY" sz="2400" dirty="0">
                <a:cs typeface="Arial" panose="020B0604020202020204" pitchFamily="34" charset="0"/>
              </a:rPr>
              <a:t> </a:t>
            </a:r>
            <a:r>
              <a:rPr lang="en-MY" sz="2400" dirty="0" err="1">
                <a:cs typeface="Arial" panose="020B0604020202020204" pitchFamily="34" charset="0"/>
              </a:rPr>
              <a:t>Kuo</a:t>
            </a:r>
            <a:endParaRPr lang="en-MY" sz="2400" dirty="0">
              <a:cs typeface="Arial" panose="020B0604020202020204" pitchFamily="34" charset="0"/>
            </a:endParaRPr>
          </a:p>
          <a:p>
            <a:pPr algn="ctr"/>
            <a:endParaRPr lang="en-MY" sz="2400" dirty="0">
              <a:cs typeface="Arial" panose="020B0604020202020204" pitchFamily="34" charset="0"/>
            </a:endParaRPr>
          </a:p>
        </p:txBody>
      </p:sp>
    </p:spTree>
    <p:extLst>
      <p:ext uri="{BB962C8B-B14F-4D97-AF65-F5344CB8AC3E}">
        <p14:creationId xmlns:p14="http://schemas.microsoft.com/office/powerpoint/2010/main" val="282313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5962-F4AF-4C36-BF61-5D29B8205C77}"/>
              </a:ext>
            </a:extLst>
          </p:cNvPr>
          <p:cNvSpPr>
            <a:spLocks noGrp="1"/>
          </p:cNvSpPr>
          <p:nvPr>
            <p:ph type="title"/>
          </p:nvPr>
        </p:nvSpPr>
        <p:spPr/>
        <p:txBody>
          <a:bodyPr/>
          <a:lstStyle/>
          <a:p>
            <a:r>
              <a:rPr lang="en-MY" dirty="0">
                <a:latin typeface="+mj-lt"/>
              </a:rPr>
              <a:t>Data</a:t>
            </a:r>
          </a:p>
        </p:txBody>
      </p:sp>
      <p:sp>
        <p:nvSpPr>
          <p:cNvPr id="3" name="Text Placeholder 2">
            <a:extLst>
              <a:ext uri="{FF2B5EF4-FFF2-40B4-BE49-F238E27FC236}">
                <a16:creationId xmlns:a16="http://schemas.microsoft.com/office/drawing/2014/main" id="{AC2ED175-8E15-4A3F-BF2E-379DA546847A}"/>
              </a:ext>
            </a:extLst>
          </p:cNvPr>
          <p:cNvSpPr>
            <a:spLocks noGrp="1"/>
          </p:cNvSpPr>
          <p:nvPr>
            <p:ph type="body" idx="1"/>
          </p:nvPr>
        </p:nvSpPr>
        <p:spPr>
          <a:xfrm>
            <a:off x="298450" y="1066800"/>
            <a:ext cx="9318625" cy="4862870"/>
          </a:xfrm>
        </p:spPr>
        <p:txBody>
          <a:bodyPr/>
          <a:lstStyle/>
          <a:p>
            <a:r>
              <a:rPr lang="en-MY" sz="2800" b="1" dirty="0"/>
              <a:t>Binary classification: </a:t>
            </a:r>
            <a:r>
              <a:rPr lang="en-US" sz="2800" b="1" dirty="0"/>
              <a:t>Breast Cancer Data Set</a:t>
            </a:r>
          </a:p>
          <a:p>
            <a:br>
              <a:rPr lang="en-MY" sz="2400" dirty="0"/>
            </a:br>
            <a:r>
              <a:rPr lang="en-US" sz="2400" dirty="0"/>
              <a:t>The data set consists of 569 samples (357 benign and 212 malignant). Ten real-valued features are computed for each cell nucleus: radius, texture, perimeter, area, smoothness, compactness, concavity, concave points, symmetry, and fractal dimension. The mean, standard error, and "worst" or largest (mean of the three largest values) of these features were computed for each image, resulting in 30 features. </a:t>
            </a:r>
            <a:br>
              <a:rPr lang="en-US" sz="2400" dirty="0"/>
            </a:br>
            <a:br>
              <a:rPr lang="en-US" sz="2400" dirty="0"/>
            </a:br>
            <a:r>
              <a:rPr lang="en-US" sz="2400" dirty="0"/>
              <a:t>The details of the training set and validation set are shown below:</a:t>
            </a:r>
          </a:p>
          <a:p>
            <a:pPr marL="342900" indent="-342900">
              <a:buFont typeface="Arial" panose="020B0604020202020204" pitchFamily="34" charset="0"/>
              <a:buChar char="•"/>
            </a:pPr>
            <a:r>
              <a:rPr lang="en-US" sz="2400" dirty="0"/>
              <a:t>shape of X: (500</a:t>
            </a:r>
            <a:r>
              <a:rPr lang="en-MY" sz="2400" dirty="0"/>
              <a:t>,</a:t>
            </a:r>
            <a:r>
              <a:rPr lang="zh-CN" altLang="en-US" sz="2400" dirty="0"/>
              <a:t> </a:t>
            </a:r>
            <a:r>
              <a:rPr lang="en-MY" altLang="zh-CN" sz="2400" dirty="0"/>
              <a:t>30</a:t>
            </a:r>
            <a:r>
              <a:rPr lang="en-US" sz="2400" dirty="0"/>
              <a:t>); shape of y: (500, 1)</a:t>
            </a:r>
          </a:p>
          <a:p>
            <a:pPr marL="342900" indent="-342900">
              <a:buFont typeface="Arial" panose="020B0604020202020204" pitchFamily="34" charset="0"/>
              <a:buChar char="•"/>
            </a:pPr>
            <a:r>
              <a:rPr lang="en-US" sz="2400" dirty="0"/>
              <a:t>shape of </a:t>
            </a:r>
            <a:r>
              <a:rPr lang="en-US" sz="2400" dirty="0" err="1"/>
              <a:t>X_train</a:t>
            </a:r>
            <a:r>
              <a:rPr lang="en-US" sz="2400" dirty="0"/>
              <a:t>: (400, 30); shape of </a:t>
            </a:r>
            <a:r>
              <a:rPr lang="en-US" sz="2400" dirty="0" err="1"/>
              <a:t>y_train</a:t>
            </a:r>
            <a:r>
              <a:rPr lang="en-US" sz="2400" dirty="0"/>
              <a:t>: (400, 1)</a:t>
            </a:r>
          </a:p>
          <a:p>
            <a:pPr marL="342900" indent="-342900">
              <a:buFont typeface="Arial" panose="020B0604020202020204" pitchFamily="34" charset="0"/>
              <a:buChar char="•"/>
            </a:pPr>
            <a:r>
              <a:rPr lang="en-US" sz="2400" dirty="0"/>
              <a:t>shape of </a:t>
            </a:r>
            <a:r>
              <a:rPr lang="en-US" sz="2400" dirty="0" err="1"/>
              <a:t>X_val</a:t>
            </a:r>
            <a:r>
              <a:rPr lang="en-US" sz="2400" dirty="0"/>
              <a:t>: (400, 30); shape of </a:t>
            </a:r>
            <a:r>
              <a:rPr lang="en-US" sz="2400" dirty="0" err="1"/>
              <a:t>y_val</a:t>
            </a:r>
            <a:r>
              <a:rPr lang="en-US" sz="2400" dirty="0"/>
              <a:t>: (100, 1)</a:t>
            </a:r>
          </a:p>
        </p:txBody>
      </p:sp>
      <p:sp>
        <p:nvSpPr>
          <p:cNvPr id="4" name="Footer Placeholder 3">
            <a:extLst>
              <a:ext uri="{FF2B5EF4-FFF2-40B4-BE49-F238E27FC236}">
                <a16:creationId xmlns:a16="http://schemas.microsoft.com/office/drawing/2014/main" id="{67ECCFDA-C00E-6A9E-3D52-0BDE9555795C}"/>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BBD0B264-6E97-C307-B214-40C22A819CAC}"/>
              </a:ext>
            </a:extLst>
          </p:cNvPr>
          <p:cNvSpPr>
            <a:spLocks noGrp="1"/>
          </p:cNvSpPr>
          <p:nvPr>
            <p:ph type="sldNum" sz="quarter" idx="7"/>
          </p:nvPr>
        </p:nvSpPr>
        <p:spPr/>
        <p:txBody>
          <a:bodyPr/>
          <a:lstStyle/>
          <a:p>
            <a:pPr marL="38100">
              <a:lnSpc>
                <a:spcPts val="1650"/>
              </a:lnSpc>
            </a:pPr>
            <a:fld id="{81D60167-4931-47E6-BA6A-407CBD079E47}" type="slidenum">
              <a:rPr lang="en-TW" smtClean="0"/>
              <a:t>10</a:t>
            </a:fld>
            <a:endParaRPr lang="en-TW" dirty="0"/>
          </a:p>
        </p:txBody>
      </p:sp>
    </p:spTree>
    <p:extLst>
      <p:ext uri="{BB962C8B-B14F-4D97-AF65-F5344CB8AC3E}">
        <p14:creationId xmlns:p14="http://schemas.microsoft.com/office/powerpoint/2010/main" val="22337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E401-B2E0-4F64-8927-EC4A0EF5B83C}"/>
              </a:ext>
            </a:extLst>
          </p:cNvPr>
          <p:cNvSpPr>
            <a:spLocks noGrp="1"/>
          </p:cNvSpPr>
          <p:nvPr>
            <p:ph type="title"/>
          </p:nvPr>
        </p:nvSpPr>
        <p:spPr/>
        <p:txBody>
          <a:bodyPr/>
          <a:lstStyle/>
          <a:p>
            <a:r>
              <a:rPr lang="en-MY" dirty="0">
                <a:latin typeface="+mj-lt"/>
              </a:rPr>
              <a:t>Data</a:t>
            </a:r>
          </a:p>
        </p:txBody>
      </p:sp>
      <p:sp>
        <p:nvSpPr>
          <p:cNvPr id="3" name="Text Placeholder 2">
            <a:extLst>
              <a:ext uri="{FF2B5EF4-FFF2-40B4-BE49-F238E27FC236}">
                <a16:creationId xmlns:a16="http://schemas.microsoft.com/office/drawing/2014/main" id="{A8CF8B69-D697-4BE9-97A3-F537870F719B}"/>
              </a:ext>
            </a:extLst>
          </p:cNvPr>
          <p:cNvSpPr>
            <a:spLocks noGrp="1"/>
          </p:cNvSpPr>
          <p:nvPr>
            <p:ph type="body" idx="1"/>
          </p:nvPr>
        </p:nvSpPr>
        <p:spPr>
          <a:xfrm>
            <a:off x="298450" y="1335087"/>
            <a:ext cx="9318625" cy="4124206"/>
          </a:xfrm>
        </p:spPr>
        <p:txBody>
          <a:bodyPr/>
          <a:lstStyle/>
          <a:p>
            <a:r>
              <a:rPr lang="en-US" sz="2800" b="1" dirty="0"/>
              <a:t>Multi-class classification: MNIST handwritten digit dataset</a:t>
            </a:r>
          </a:p>
          <a:p>
            <a:br>
              <a:rPr lang="en-US" sz="2400" dirty="0"/>
            </a:br>
            <a:r>
              <a:rPr lang="en-US" sz="2400" dirty="0"/>
              <a:t>The MNIST dataset is an acronym that stands for the Modified National Institute of Standards and Technology dataset. It is a dataset of 70,000 small square 28×28 pixels grayscale images of handwritten single digits between 0 and 9.</a:t>
            </a:r>
          </a:p>
          <a:p>
            <a:endParaRPr lang="en-US" sz="2400" dirty="0"/>
          </a:p>
          <a:p>
            <a:r>
              <a:rPr lang="en-US" sz="2400" kern="0" dirty="0"/>
              <a:t>The details of the training set and testing set:</a:t>
            </a:r>
          </a:p>
          <a:p>
            <a:pPr marL="285750" indent="-285750">
              <a:buFont typeface="Arial" panose="020B0604020202020204" pitchFamily="34" charset="0"/>
              <a:buChar char="•"/>
            </a:pPr>
            <a:r>
              <a:rPr lang="en-US" sz="2400" kern="0" dirty="0"/>
              <a:t>shape of </a:t>
            </a:r>
            <a:r>
              <a:rPr lang="en-US" sz="2400" kern="0" dirty="0" err="1"/>
              <a:t>X_train</a:t>
            </a:r>
            <a:r>
              <a:rPr lang="en-US" sz="2400" kern="0" dirty="0"/>
              <a:t>: (60000, 28, 28)</a:t>
            </a:r>
          </a:p>
          <a:p>
            <a:pPr marL="285750" indent="-285750">
              <a:buFont typeface="Arial" panose="020B0604020202020204" pitchFamily="34" charset="0"/>
              <a:buChar char="•"/>
            </a:pPr>
            <a:r>
              <a:rPr lang="en-US" sz="2400" kern="0" dirty="0"/>
              <a:t>shape of </a:t>
            </a:r>
            <a:r>
              <a:rPr lang="en-US" sz="2400" kern="0" dirty="0" err="1"/>
              <a:t>y_train</a:t>
            </a:r>
            <a:r>
              <a:rPr lang="en-US" sz="2400" kern="0" dirty="0"/>
              <a:t>: (60000,)</a:t>
            </a:r>
          </a:p>
          <a:p>
            <a:pPr marL="285750" indent="-285750">
              <a:buFont typeface="Arial" panose="020B0604020202020204" pitchFamily="34" charset="0"/>
              <a:buChar char="•"/>
            </a:pPr>
            <a:r>
              <a:rPr lang="en-US" sz="2400" kern="0" dirty="0"/>
              <a:t>shape of </a:t>
            </a:r>
            <a:r>
              <a:rPr lang="en-US" sz="2400" kern="0" dirty="0" err="1"/>
              <a:t>X_test</a:t>
            </a:r>
            <a:r>
              <a:rPr lang="en-US" sz="2400" kern="0" dirty="0"/>
              <a:t>: (10000, 28, 28)</a:t>
            </a:r>
            <a:endParaRPr lang="en-US" sz="2400" dirty="0"/>
          </a:p>
        </p:txBody>
      </p:sp>
      <p:pic>
        <p:nvPicPr>
          <p:cNvPr id="2050" name="Picture 2" descr="MNIST database - Wikipedia">
            <a:extLst>
              <a:ext uri="{FF2B5EF4-FFF2-40B4-BE49-F238E27FC236}">
                <a16:creationId xmlns:a16="http://schemas.microsoft.com/office/drawing/2014/main" id="{446BE48D-EDCB-697B-5500-2FA092D06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429000"/>
            <a:ext cx="3816350" cy="232091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D3FFB00-5A5F-3BD6-F0DC-CA0578AEB3D5}"/>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3D84CE24-B6F9-AD3B-A648-A8722236D335}"/>
              </a:ext>
            </a:extLst>
          </p:cNvPr>
          <p:cNvSpPr>
            <a:spLocks noGrp="1"/>
          </p:cNvSpPr>
          <p:nvPr>
            <p:ph type="sldNum" sz="quarter" idx="7"/>
          </p:nvPr>
        </p:nvSpPr>
        <p:spPr/>
        <p:txBody>
          <a:bodyPr/>
          <a:lstStyle/>
          <a:p>
            <a:pPr marL="38100">
              <a:lnSpc>
                <a:spcPts val="1650"/>
              </a:lnSpc>
            </a:pPr>
            <a:fld id="{81D60167-4931-47E6-BA6A-407CBD079E47}" type="slidenum">
              <a:rPr lang="en-TW" smtClean="0"/>
              <a:t>11</a:t>
            </a:fld>
            <a:endParaRPr lang="en-TW" dirty="0"/>
          </a:p>
        </p:txBody>
      </p:sp>
    </p:spTree>
    <p:extLst>
      <p:ext uri="{BB962C8B-B14F-4D97-AF65-F5344CB8AC3E}">
        <p14:creationId xmlns:p14="http://schemas.microsoft.com/office/powerpoint/2010/main" val="198435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0E61-84B9-46DD-9EA8-0D1A91E86B70}"/>
              </a:ext>
            </a:extLst>
          </p:cNvPr>
          <p:cNvSpPr>
            <a:spLocks noGrp="1"/>
          </p:cNvSpPr>
          <p:nvPr>
            <p:ph type="title"/>
          </p:nvPr>
        </p:nvSpPr>
        <p:spPr/>
        <p:txBody>
          <a:bodyPr/>
          <a:lstStyle/>
          <a:p>
            <a:r>
              <a:rPr lang="en-MY" dirty="0">
                <a:latin typeface="+mj-lt"/>
              </a:rPr>
              <a:t>Items for you</a:t>
            </a:r>
          </a:p>
        </p:txBody>
      </p:sp>
      <p:sp>
        <p:nvSpPr>
          <p:cNvPr id="3" name="Text Placeholder 2">
            <a:extLst>
              <a:ext uri="{FF2B5EF4-FFF2-40B4-BE49-F238E27FC236}">
                <a16:creationId xmlns:a16="http://schemas.microsoft.com/office/drawing/2014/main" id="{30EE5F2D-4BC4-4024-8351-E9A4EC11F693}"/>
              </a:ext>
            </a:extLst>
          </p:cNvPr>
          <p:cNvSpPr>
            <a:spLocks noGrp="1"/>
          </p:cNvSpPr>
          <p:nvPr>
            <p:ph type="body" idx="1"/>
          </p:nvPr>
        </p:nvSpPr>
        <p:spPr>
          <a:xfrm>
            <a:off x="298450" y="1335087"/>
            <a:ext cx="9318625" cy="1477328"/>
          </a:xfrm>
        </p:spPr>
        <p:txBody>
          <a:bodyPr/>
          <a:lstStyle/>
          <a:p>
            <a:pPr marL="285750" indent="-285750">
              <a:buFont typeface="Arial" panose="020B0604020202020204" pitchFamily="34" charset="0"/>
              <a:buChar char="•"/>
            </a:pPr>
            <a:r>
              <a:rPr lang="en-MY" sz="2400" dirty="0"/>
              <a:t>Template: HW3_Neural_Network.ipynb (basic input data inside) (</a:t>
            </a:r>
            <a:r>
              <a:rPr lang="en-US" altLang="zh-CN" sz="2400" dirty="0"/>
              <a:t>You are encouraged to use Colab!)</a:t>
            </a:r>
          </a:p>
          <a:p>
            <a:pPr marL="285750" indent="-285750">
              <a:buFont typeface="Arial" panose="020B0604020202020204" pitchFamily="34" charset="0"/>
              <a:buChar char="•"/>
            </a:pPr>
            <a:r>
              <a:rPr lang="en-US" sz="2400" dirty="0"/>
              <a:t>Advanced data: </a:t>
            </a:r>
            <a:r>
              <a:rPr lang="en-US" sz="2400" dirty="0" err="1"/>
              <a:t>advanced_data.npz</a:t>
            </a:r>
            <a:endParaRPr lang="en-US" sz="2400" dirty="0"/>
          </a:p>
          <a:p>
            <a:pPr marL="285750" indent="-285750">
              <a:buFont typeface="Arial" panose="020B0604020202020204" pitchFamily="34" charset="0"/>
              <a:buChar char="•"/>
            </a:pPr>
            <a:r>
              <a:rPr lang="en-US" sz="2400" dirty="0"/>
              <a:t>Sample output: </a:t>
            </a:r>
            <a:r>
              <a:rPr lang="en-US" altLang="zh-CN" sz="2400" dirty="0" err="1"/>
              <a:t>sample_output.npy</a:t>
            </a:r>
            <a:endParaRPr lang="en-US" altLang="zh-CN" sz="2400" dirty="0"/>
          </a:p>
        </p:txBody>
      </p:sp>
      <p:sp>
        <p:nvSpPr>
          <p:cNvPr id="4" name="Footer Placeholder 3">
            <a:extLst>
              <a:ext uri="{FF2B5EF4-FFF2-40B4-BE49-F238E27FC236}">
                <a16:creationId xmlns:a16="http://schemas.microsoft.com/office/drawing/2014/main" id="{07BE9185-FC2D-8CD4-8678-19B5C43D9CD7}"/>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FC66AC85-4CB7-68DC-D603-9F081556CF91}"/>
              </a:ext>
            </a:extLst>
          </p:cNvPr>
          <p:cNvSpPr>
            <a:spLocks noGrp="1"/>
          </p:cNvSpPr>
          <p:nvPr>
            <p:ph type="sldNum" sz="quarter" idx="7"/>
          </p:nvPr>
        </p:nvSpPr>
        <p:spPr/>
        <p:txBody>
          <a:bodyPr/>
          <a:lstStyle/>
          <a:p>
            <a:pPr marL="38100">
              <a:lnSpc>
                <a:spcPts val="1650"/>
              </a:lnSpc>
            </a:pPr>
            <a:fld id="{81D60167-4931-47E6-BA6A-407CBD079E47}" type="slidenum">
              <a:rPr lang="en-TW" smtClean="0"/>
              <a:t>12</a:t>
            </a:fld>
            <a:endParaRPr lang="en-TW" dirty="0"/>
          </a:p>
        </p:txBody>
      </p:sp>
    </p:spTree>
    <p:extLst>
      <p:ext uri="{BB962C8B-B14F-4D97-AF65-F5344CB8AC3E}">
        <p14:creationId xmlns:p14="http://schemas.microsoft.com/office/powerpoint/2010/main" val="23244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8405-ACF5-41B9-B6B1-4B976CA8FFAF}"/>
              </a:ext>
            </a:extLst>
          </p:cNvPr>
          <p:cNvSpPr>
            <a:spLocks noGrp="1"/>
          </p:cNvSpPr>
          <p:nvPr>
            <p:ph type="title"/>
          </p:nvPr>
        </p:nvSpPr>
        <p:spPr/>
        <p:txBody>
          <a:bodyPr/>
          <a:lstStyle/>
          <a:p>
            <a:r>
              <a:rPr lang="en-MY" dirty="0">
                <a:latin typeface="+mj-lt"/>
              </a:rPr>
              <a:t>Template</a:t>
            </a:r>
          </a:p>
        </p:txBody>
      </p:sp>
      <p:sp>
        <p:nvSpPr>
          <p:cNvPr id="3" name="Text Placeholder 2">
            <a:extLst>
              <a:ext uri="{FF2B5EF4-FFF2-40B4-BE49-F238E27FC236}">
                <a16:creationId xmlns:a16="http://schemas.microsoft.com/office/drawing/2014/main" id="{0898DB3F-D6FA-405F-AF20-307B068E496E}"/>
              </a:ext>
            </a:extLst>
          </p:cNvPr>
          <p:cNvSpPr>
            <a:spLocks noGrp="1"/>
          </p:cNvSpPr>
          <p:nvPr>
            <p:ph type="body" idx="1"/>
          </p:nvPr>
        </p:nvSpPr>
        <p:spPr>
          <a:xfrm>
            <a:off x="298450" y="1335087"/>
            <a:ext cx="9318625" cy="1107996"/>
          </a:xfrm>
        </p:spPr>
        <p:txBody>
          <a:bodyPr/>
          <a:lstStyle/>
          <a:p>
            <a:r>
              <a:rPr lang="en-US" sz="2400" dirty="0"/>
              <a:t>Except for the imported packages in the template, you cannot use any other packages.</a:t>
            </a:r>
          </a:p>
          <a:p>
            <a:r>
              <a:rPr lang="en-US" sz="2400" dirty="0"/>
              <a:t>Remember to save the code file to </a:t>
            </a:r>
            <a:r>
              <a:rPr lang="en-US" sz="2400" b="1" dirty="0"/>
              <a:t>HW3_Neural_Network.ipynb</a:t>
            </a:r>
          </a:p>
        </p:txBody>
      </p:sp>
      <p:sp>
        <p:nvSpPr>
          <p:cNvPr id="4" name="Footer Placeholder 3">
            <a:extLst>
              <a:ext uri="{FF2B5EF4-FFF2-40B4-BE49-F238E27FC236}">
                <a16:creationId xmlns:a16="http://schemas.microsoft.com/office/drawing/2014/main" id="{F60B0504-53D2-2FD7-E69C-7E03B9CFF377}"/>
              </a:ext>
            </a:extLst>
          </p:cNvPr>
          <p:cNvSpPr>
            <a:spLocks noGrp="1"/>
          </p:cNvSpPr>
          <p:nvPr>
            <p:ph type="ftr" sz="quarter" idx="5"/>
          </p:nvPr>
        </p:nvSpPr>
        <p:spPr/>
        <p:txBody>
          <a:bodyPr/>
          <a:lstStyle/>
          <a:p>
            <a:r>
              <a:rPr lang="en-US"/>
              <a:t>2022 CS 460200</a:t>
            </a:r>
          </a:p>
        </p:txBody>
      </p:sp>
      <p:sp>
        <p:nvSpPr>
          <p:cNvPr id="6" name="Slide Number Placeholder 5">
            <a:extLst>
              <a:ext uri="{FF2B5EF4-FFF2-40B4-BE49-F238E27FC236}">
                <a16:creationId xmlns:a16="http://schemas.microsoft.com/office/drawing/2014/main" id="{ED46C921-AEBC-A2A0-F796-5876ED415FAA}"/>
              </a:ext>
            </a:extLst>
          </p:cNvPr>
          <p:cNvSpPr>
            <a:spLocks noGrp="1"/>
          </p:cNvSpPr>
          <p:nvPr>
            <p:ph type="sldNum" sz="quarter" idx="7"/>
          </p:nvPr>
        </p:nvSpPr>
        <p:spPr/>
        <p:txBody>
          <a:bodyPr/>
          <a:lstStyle/>
          <a:p>
            <a:pPr marL="38100">
              <a:lnSpc>
                <a:spcPts val="1650"/>
              </a:lnSpc>
            </a:pPr>
            <a:fld id="{81D60167-4931-47E6-BA6A-407CBD079E47}" type="slidenum">
              <a:rPr lang="en-TW" smtClean="0"/>
              <a:t>13</a:t>
            </a:fld>
            <a:endParaRPr lang="en-TW" dirty="0"/>
          </a:p>
        </p:txBody>
      </p:sp>
      <p:pic>
        <p:nvPicPr>
          <p:cNvPr id="9" name="Picture 8">
            <a:extLst>
              <a:ext uri="{FF2B5EF4-FFF2-40B4-BE49-F238E27FC236}">
                <a16:creationId xmlns:a16="http://schemas.microsoft.com/office/drawing/2014/main" id="{53FF677B-E2BA-D87B-D796-DFE8AE251AAB}"/>
              </a:ext>
            </a:extLst>
          </p:cNvPr>
          <p:cNvPicPr>
            <a:picLocks noChangeAspect="1"/>
          </p:cNvPicPr>
          <p:nvPr/>
        </p:nvPicPr>
        <p:blipFill>
          <a:blip r:embed="rId2"/>
          <a:stretch>
            <a:fillRect/>
          </a:stretch>
        </p:blipFill>
        <p:spPr>
          <a:xfrm>
            <a:off x="1752599" y="2628481"/>
            <a:ext cx="6400800" cy="4056500"/>
          </a:xfrm>
          <a:prstGeom prst="rect">
            <a:avLst/>
          </a:prstGeom>
        </p:spPr>
      </p:pic>
    </p:spTree>
    <p:extLst>
      <p:ext uri="{BB962C8B-B14F-4D97-AF65-F5344CB8AC3E}">
        <p14:creationId xmlns:p14="http://schemas.microsoft.com/office/powerpoint/2010/main" val="114185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B9F3-6D35-4B21-AF30-E100EF7DD228}"/>
              </a:ext>
            </a:extLst>
          </p:cNvPr>
          <p:cNvSpPr>
            <a:spLocks noGrp="1"/>
          </p:cNvSpPr>
          <p:nvPr>
            <p:ph type="title"/>
          </p:nvPr>
        </p:nvSpPr>
        <p:spPr/>
        <p:txBody>
          <a:bodyPr/>
          <a:lstStyle/>
          <a:p>
            <a:r>
              <a:rPr lang="en-MY" dirty="0">
                <a:latin typeface="+mj-lt"/>
              </a:rPr>
              <a:t>Output NPY File Format</a:t>
            </a:r>
          </a:p>
        </p:txBody>
      </p:sp>
      <p:sp>
        <p:nvSpPr>
          <p:cNvPr id="3" name="Text Placeholder 2">
            <a:extLst>
              <a:ext uri="{FF2B5EF4-FFF2-40B4-BE49-F238E27FC236}">
                <a16:creationId xmlns:a16="http://schemas.microsoft.com/office/drawing/2014/main" id="{1B197770-6CF0-4661-A9EF-D7B019F371F4}"/>
              </a:ext>
            </a:extLst>
          </p:cNvPr>
          <p:cNvSpPr>
            <a:spLocks noGrp="1"/>
          </p:cNvSpPr>
          <p:nvPr>
            <p:ph type="body" idx="1"/>
          </p:nvPr>
        </p:nvSpPr>
        <p:spPr>
          <a:xfrm>
            <a:off x="298450" y="1001554"/>
            <a:ext cx="9318625" cy="5078313"/>
          </a:xfrm>
        </p:spPr>
        <p:txBody>
          <a:bodyPr/>
          <a:lstStyle/>
          <a:p>
            <a:pPr marL="285750" indent="-285750">
              <a:buFont typeface="Arial" panose="020B0604020202020204" pitchFamily="34" charset="0"/>
              <a:buChar char="•"/>
            </a:pPr>
            <a:r>
              <a:rPr lang="en-US" sz="2200" dirty="0"/>
              <a:t>Named as “</a:t>
            </a:r>
            <a:r>
              <a:rPr lang="en-US" sz="2200" b="1" dirty="0" err="1"/>
              <a:t>output.npy</a:t>
            </a:r>
            <a:r>
              <a:rPr lang="en-US" sz="2200" dirty="0"/>
              <a:t>”</a:t>
            </a:r>
          </a:p>
          <a:p>
            <a:pPr marL="285750" indent="-285750">
              <a:buFont typeface="Arial" panose="020B0604020202020204" pitchFamily="34" charset="0"/>
              <a:buChar char="•"/>
            </a:pPr>
            <a:r>
              <a:rPr lang="en-US" sz="2200" dirty="0"/>
              <a:t>This file is a dictionary that stores your output for each function and the binary and multi-class classification prediction. Note that the hyperparameter and weights of both classifiers will also be stored in the output file to check whether your predictions come from the same classifier you submitted.</a:t>
            </a:r>
          </a:p>
          <a:p>
            <a:pPr marL="285750" indent="-285750">
              <a:buFont typeface="Arial" panose="020B0604020202020204" pitchFamily="34" charset="0"/>
              <a:buChar char="•"/>
            </a:pPr>
            <a:r>
              <a:rPr lang="en-MY" sz="2200" dirty="0"/>
              <a:t>The dictionary should have the following keys: </a:t>
            </a:r>
            <a:br>
              <a:rPr lang="en-MY" sz="2200" dirty="0"/>
            </a:br>
            <a:r>
              <a:rPr lang="en-MY" sz="2200" dirty="0"/>
              <a:t>'</a:t>
            </a:r>
            <a:r>
              <a:rPr lang="en-MY" sz="2200" dirty="0" err="1"/>
              <a:t>linear_initialize_parameters</a:t>
            </a:r>
            <a:r>
              <a:rPr lang="en-MY" sz="2200" dirty="0"/>
              <a:t>', '</a:t>
            </a:r>
            <a:r>
              <a:rPr lang="en-MY" sz="2200" dirty="0" err="1"/>
              <a:t>linear_forward</a:t>
            </a:r>
            <a:r>
              <a:rPr lang="en-MY" sz="2200" dirty="0"/>
              <a:t>', '</a:t>
            </a:r>
            <a:r>
              <a:rPr lang="en-MY" sz="2200" dirty="0" err="1"/>
              <a:t>linear_backward</a:t>
            </a:r>
            <a:r>
              <a:rPr lang="en-MY" sz="2200" dirty="0"/>
              <a:t>', '</a:t>
            </a:r>
            <a:r>
              <a:rPr lang="en-MY" sz="2200" dirty="0" err="1"/>
              <a:t>linear_update_parameters</a:t>
            </a:r>
            <a:r>
              <a:rPr lang="en-MY" sz="2200" dirty="0"/>
              <a:t>', 'sigmoid', '</a:t>
            </a:r>
            <a:r>
              <a:rPr lang="en-MY" sz="2200" dirty="0" err="1"/>
              <a:t>relu</a:t>
            </a:r>
            <a:r>
              <a:rPr lang="en-MY" sz="2200" dirty="0"/>
              <a:t>', '</a:t>
            </a:r>
            <a:r>
              <a:rPr lang="en-MY" sz="2200" dirty="0" err="1"/>
              <a:t>softmax</a:t>
            </a:r>
            <a:r>
              <a:rPr lang="en-MY" sz="2200" dirty="0"/>
              <a:t>', '</a:t>
            </a:r>
            <a:r>
              <a:rPr lang="en-MY" sz="2200" dirty="0" err="1"/>
              <a:t>sigmoid_backward</a:t>
            </a:r>
            <a:r>
              <a:rPr lang="en-MY" sz="2200" dirty="0"/>
              <a:t>', '</a:t>
            </a:r>
            <a:r>
              <a:rPr lang="en-MY" sz="2200" dirty="0" err="1"/>
              <a:t>relu_backward</a:t>
            </a:r>
            <a:r>
              <a:rPr lang="en-MY" sz="2200" dirty="0"/>
              <a:t>', '</a:t>
            </a:r>
            <a:r>
              <a:rPr lang="en-MY" sz="2200" dirty="0" err="1"/>
              <a:t>softmax_CCE_backward</a:t>
            </a:r>
            <a:r>
              <a:rPr lang="en-MY" sz="2200" dirty="0"/>
              <a:t>', '</a:t>
            </a:r>
            <a:r>
              <a:rPr lang="en-MY" sz="2200" dirty="0" err="1"/>
              <a:t>model_initialize_parameters</a:t>
            </a:r>
            <a:r>
              <a:rPr lang="en-MY" sz="2200" dirty="0"/>
              <a:t>', '</a:t>
            </a:r>
            <a:r>
              <a:rPr lang="en-MY" sz="2200" dirty="0" err="1"/>
              <a:t>model_forward_sigmoid</a:t>
            </a:r>
            <a:r>
              <a:rPr lang="en-MY" sz="2200" dirty="0"/>
              <a:t>', '</a:t>
            </a:r>
            <a:r>
              <a:rPr lang="en-MY" sz="2200" dirty="0" err="1"/>
              <a:t>model_forward_relu</a:t>
            </a:r>
            <a:r>
              <a:rPr lang="en-MY" sz="2200" dirty="0"/>
              <a:t>', '</a:t>
            </a:r>
            <a:r>
              <a:rPr lang="en-MY" sz="2200" dirty="0" err="1"/>
              <a:t>model_forward_softmax</a:t>
            </a:r>
            <a:r>
              <a:rPr lang="en-MY" sz="2200" dirty="0"/>
              <a:t>', '</a:t>
            </a:r>
            <a:r>
              <a:rPr lang="en-MY" sz="2200" dirty="0" err="1"/>
              <a:t>model_backward_sigmoid</a:t>
            </a:r>
            <a:r>
              <a:rPr lang="en-MY" sz="2200" dirty="0"/>
              <a:t>', '</a:t>
            </a:r>
            <a:r>
              <a:rPr lang="en-MY" sz="2200" dirty="0" err="1"/>
              <a:t>model_backward_relu</a:t>
            </a:r>
            <a:r>
              <a:rPr lang="en-MY" sz="2200" dirty="0"/>
              <a:t>', '</a:t>
            </a:r>
            <a:r>
              <a:rPr lang="en-MY" sz="2200" dirty="0" err="1"/>
              <a:t>model_update_parameters</a:t>
            </a:r>
            <a:r>
              <a:rPr lang="en-MY" sz="2200" dirty="0"/>
              <a:t>', '</a:t>
            </a:r>
            <a:r>
              <a:rPr lang="en-MY" sz="2200" dirty="0" err="1"/>
              <a:t>compute_BCE_cost</a:t>
            </a:r>
            <a:r>
              <a:rPr lang="en-MY" sz="2200" dirty="0"/>
              <a:t>', '</a:t>
            </a:r>
            <a:r>
              <a:rPr lang="en-MY" sz="2200" dirty="0" err="1"/>
              <a:t>compute_CCE_cost</a:t>
            </a:r>
            <a:r>
              <a:rPr lang="en-MY" sz="2200" dirty="0"/>
              <a:t>', '</a:t>
            </a:r>
            <a:r>
              <a:rPr lang="en-MY" sz="2200" dirty="0" err="1"/>
              <a:t>basic_pred_val</a:t>
            </a:r>
            <a:r>
              <a:rPr lang="en-MY" sz="2200" dirty="0"/>
              <a:t>', '</a:t>
            </a:r>
            <a:r>
              <a:rPr lang="en-MY" sz="2200" dirty="0" err="1"/>
              <a:t>basic_layers_dims</a:t>
            </a:r>
            <a:r>
              <a:rPr lang="en-MY" sz="2200" dirty="0"/>
              <a:t>', '</a:t>
            </a:r>
            <a:r>
              <a:rPr lang="en-MY" sz="2200" dirty="0" err="1"/>
              <a:t>basic_activation_fn</a:t>
            </a:r>
            <a:r>
              <a:rPr lang="en-MY" sz="2200" dirty="0"/>
              <a:t>', '</a:t>
            </a:r>
            <a:r>
              <a:rPr lang="en-MY" sz="2200" dirty="0" err="1"/>
              <a:t>basic_model_parameters</a:t>
            </a:r>
            <a:r>
              <a:rPr lang="en-MY" sz="2200" dirty="0"/>
              <a:t>', '</a:t>
            </a:r>
            <a:r>
              <a:rPr lang="en-MY" sz="2200" dirty="0" err="1"/>
              <a:t>advanced_pred_test</a:t>
            </a:r>
            <a:r>
              <a:rPr lang="en-MY" sz="2200" dirty="0"/>
              <a:t>', '</a:t>
            </a:r>
            <a:r>
              <a:rPr lang="en-MY" sz="2200" dirty="0" err="1"/>
              <a:t>advanced_layers_dims</a:t>
            </a:r>
            <a:r>
              <a:rPr lang="en-MY" sz="2200" dirty="0"/>
              <a:t>', '</a:t>
            </a:r>
            <a:r>
              <a:rPr lang="en-MY" sz="2200" dirty="0" err="1"/>
              <a:t>advanced_activation_fn</a:t>
            </a:r>
            <a:r>
              <a:rPr lang="en-MY" sz="2200" dirty="0"/>
              <a:t>', '</a:t>
            </a:r>
            <a:r>
              <a:rPr lang="en-MY" sz="2200" dirty="0" err="1"/>
              <a:t>advanced_model_parameters</a:t>
            </a:r>
            <a:r>
              <a:rPr lang="en-MY" sz="2200" dirty="0"/>
              <a:t>'</a:t>
            </a:r>
          </a:p>
        </p:txBody>
      </p:sp>
      <p:sp>
        <p:nvSpPr>
          <p:cNvPr id="4" name="Footer Placeholder 3">
            <a:extLst>
              <a:ext uri="{FF2B5EF4-FFF2-40B4-BE49-F238E27FC236}">
                <a16:creationId xmlns:a16="http://schemas.microsoft.com/office/drawing/2014/main" id="{E5D9A5EC-F008-A387-1B88-1B14317315A5}"/>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9610DB3E-B0AE-98D5-7338-659B060F756F}"/>
              </a:ext>
            </a:extLst>
          </p:cNvPr>
          <p:cNvSpPr>
            <a:spLocks noGrp="1"/>
          </p:cNvSpPr>
          <p:nvPr>
            <p:ph type="sldNum" sz="quarter" idx="7"/>
          </p:nvPr>
        </p:nvSpPr>
        <p:spPr/>
        <p:txBody>
          <a:bodyPr/>
          <a:lstStyle/>
          <a:p>
            <a:pPr marL="38100">
              <a:lnSpc>
                <a:spcPts val="1650"/>
              </a:lnSpc>
            </a:pPr>
            <a:fld id="{81D60167-4931-47E6-BA6A-407CBD079E47}" type="slidenum">
              <a:rPr lang="en-TW" smtClean="0"/>
              <a:t>14</a:t>
            </a:fld>
            <a:endParaRPr lang="en-TW" dirty="0"/>
          </a:p>
        </p:txBody>
      </p:sp>
    </p:spTree>
    <p:extLst>
      <p:ext uri="{BB962C8B-B14F-4D97-AF65-F5344CB8AC3E}">
        <p14:creationId xmlns:p14="http://schemas.microsoft.com/office/powerpoint/2010/main" val="1946444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F39C-22F7-4269-A233-ACBE47736D18}"/>
              </a:ext>
            </a:extLst>
          </p:cNvPr>
          <p:cNvSpPr>
            <a:spLocks noGrp="1"/>
          </p:cNvSpPr>
          <p:nvPr>
            <p:ph type="title"/>
          </p:nvPr>
        </p:nvSpPr>
        <p:spPr/>
        <p:txBody>
          <a:bodyPr/>
          <a:lstStyle/>
          <a:p>
            <a:r>
              <a:rPr lang="en-MY" dirty="0">
                <a:latin typeface="+mj-lt"/>
              </a:rPr>
              <a:t>Output NPY File Format</a:t>
            </a:r>
          </a:p>
        </p:txBody>
      </p:sp>
      <p:sp>
        <p:nvSpPr>
          <p:cNvPr id="3" name="Footer Placeholder 2">
            <a:extLst>
              <a:ext uri="{FF2B5EF4-FFF2-40B4-BE49-F238E27FC236}">
                <a16:creationId xmlns:a16="http://schemas.microsoft.com/office/drawing/2014/main" id="{4AC1F90F-6460-6E49-4036-17AF3E3E57BA}"/>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CE65B234-B258-CE96-1A28-3DD1D01B9FE0}"/>
              </a:ext>
            </a:extLst>
          </p:cNvPr>
          <p:cNvSpPr>
            <a:spLocks noGrp="1"/>
          </p:cNvSpPr>
          <p:nvPr>
            <p:ph type="sldNum" sz="quarter" idx="7"/>
          </p:nvPr>
        </p:nvSpPr>
        <p:spPr/>
        <p:txBody>
          <a:bodyPr/>
          <a:lstStyle/>
          <a:p>
            <a:pPr marL="38100">
              <a:lnSpc>
                <a:spcPts val="1650"/>
              </a:lnSpc>
            </a:pPr>
            <a:fld id="{81D60167-4931-47E6-BA6A-407CBD079E47}" type="slidenum">
              <a:rPr lang="en-TW" smtClean="0"/>
              <a:t>15</a:t>
            </a:fld>
            <a:endParaRPr lang="en-TW" dirty="0"/>
          </a:p>
        </p:txBody>
      </p:sp>
      <p:pic>
        <p:nvPicPr>
          <p:cNvPr id="7" name="Picture 6">
            <a:extLst>
              <a:ext uri="{FF2B5EF4-FFF2-40B4-BE49-F238E27FC236}">
                <a16:creationId xmlns:a16="http://schemas.microsoft.com/office/drawing/2014/main" id="{19D69684-2531-3663-B9E6-70E033AD9EF1}"/>
              </a:ext>
            </a:extLst>
          </p:cNvPr>
          <p:cNvPicPr>
            <a:picLocks noChangeAspect="1"/>
          </p:cNvPicPr>
          <p:nvPr/>
        </p:nvPicPr>
        <p:blipFill>
          <a:blip r:embed="rId2"/>
          <a:stretch>
            <a:fillRect/>
          </a:stretch>
        </p:blipFill>
        <p:spPr>
          <a:xfrm>
            <a:off x="6248400" y="9047"/>
            <a:ext cx="3048425" cy="6839905"/>
          </a:xfrm>
          <a:prstGeom prst="rect">
            <a:avLst/>
          </a:prstGeom>
        </p:spPr>
      </p:pic>
    </p:spTree>
    <p:extLst>
      <p:ext uri="{BB962C8B-B14F-4D97-AF65-F5344CB8AC3E}">
        <p14:creationId xmlns:p14="http://schemas.microsoft.com/office/powerpoint/2010/main" val="111127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DB1F-9395-4B4D-BF1F-4FB5329A99CB}"/>
              </a:ext>
            </a:extLst>
          </p:cNvPr>
          <p:cNvSpPr>
            <a:spLocks noGrp="1"/>
          </p:cNvSpPr>
          <p:nvPr>
            <p:ph type="title"/>
          </p:nvPr>
        </p:nvSpPr>
        <p:spPr/>
        <p:txBody>
          <a:bodyPr/>
          <a:lstStyle/>
          <a:p>
            <a:r>
              <a:rPr lang="en-US" altLang="zh-CN" dirty="0">
                <a:latin typeface="+mj-lt"/>
              </a:rPr>
              <a:t>Requirement</a:t>
            </a:r>
            <a:endParaRPr lang="en-MY" dirty="0">
              <a:latin typeface="+mj-lt"/>
            </a:endParaRPr>
          </a:p>
        </p:txBody>
      </p:sp>
      <p:sp>
        <p:nvSpPr>
          <p:cNvPr id="3" name="Text Placeholder 2">
            <a:extLst>
              <a:ext uri="{FF2B5EF4-FFF2-40B4-BE49-F238E27FC236}">
                <a16:creationId xmlns:a16="http://schemas.microsoft.com/office/drawing/2014/main" id="{45FDA570-1AF3-4777-A78E-A27D0334385B}"/>
              </a:ext>
            </a:extLst>
          </p:cNvPr>
          <p:cNvSpPr>
            <a:spLocks noGrp="1"/>
          </p:cNvSpPr>
          <p:nvPr>
            <p:ph type="body" idx="1"/>
          </p:nvPr>
        </p:nvSpPr>
        <p:spPr>
          <a:xfrm>
            <a:off x="298450" y="1335087"/>
            <a:ext cx="9318625" cy="4062651"/>
          </a:xfrm>
        </p:spPr>
        <p:txBody>
          <a:bodyPr/>
          <a:lstStyle/>
          <a:p>
            <a:pPr marL="285750" indent="-285750">
              <a:buFont typeface="Arial" panose="020B0604020202020204" pitchFamily="34" charset="0"/>
              <a:buChar char="•"/>
            </a:pPr>
            <a:r>
              <a:rPr lang="en-US" sz="2400" dirty="0"/>
              <a:t>Do it individually! Not as a team! (team is for final project)</a:t>
            </a:r>
          </a:p>
          <a:p>
            <a:pPr marL="285750" indent="-285750">
              <a:buFont typeface="Arial" panose="020B0604020202020204" pitchFamily="34" charset="0"/>
              <a:buChar char="•"/>
            </a:pPr>
            <a:r>
              <a:rPr lang="en-US" sz="2400" dirty="0"/>
              <a:t>Announce date: 2022/11/10</a:t>
            </a:r>
          </a:p>
          <a:p>
            <a:pPr marL="285750" indent="-285750">
              <a:buFont typeface="Arial" panose="020B0604020202020204" pitchFamily="34" charset="0"/>
              <a:buChar char="•"/>
            </a:pPr>
            <a:r>
              <a:rPr lang="en-US" sz="2400" dirty="0"/>
              <a:t>Deadline:</a:t>
            </a:r>
            <a:r>
              <a:rPr lang="en-US" sz="2400" dirty="0">
                <a:solidFill>
                  <a:srgbClr val="FF0000"/>
                </a:solidFill>
              </a:rPr>
              <a:t> 2022/11/23 23:59 </a:t>
            </a:r>
            <a:r>
              <a:rPr lang="en-US" sz="2400" dirty="0"/>
              <a:t>(Late submission is not allowed!)</a:t>
            </a:r>
          </a:p>
          <a:p>
            <a:pPr marL="285750" indent="-285750">
              <a:buFont typeface="Arial" panose="020B0604020202020204" pitchFamily="34" charset="0"/>
              <a:buChar char="•"/>
            </a:pPr>
            <a:r>
              <a:rPr lang="en-US" sz="2400" dirty="0"/>
              <a:t>Hand in your files in the following format (Do not compressed!)</a:t>
            </a:r>
            <a:br>
              <a:rPr lang="en-US" sz="2400" dirty="0"/>
            </a:br>
            <a:r>
              <a:rPr lang="en-US" sz="2400" dirty="0"/>
              <a:t>- HW3_Neural_Network.ipynb (Please keep your execution output)</a:t>
            </a:r>
            <a:br>
              <a:rPr lang="en-US" sz="2400" dirty="0"/>
            </a:br>
            <a:r>
              <a:rPr lang="en-US" sz="2400" dirty="0"/>
              <a:t>- </a:t>
            </a:r>
            <a:r>
              <a:rPr lang="en-US" sz="2400" dirty="0" err="1"/>
              <a:t>output.npy</a:t>
            </a:r>
            <a:br>
              <a:rPr lang="en-US" sz="2400" dirty="0"/>
            </a:br>
            <a:r>
              <a:rPr lang="en-US" sz="2400" dirty="0"/>
              <a:t>- report.pdf</a:t>
            </a:r>
          </a:p>
          <a:p>
            <a:pPr marL="285750" indent="-285750" algn="l" rtl="0">
              <a:buFont typeface="Arial" panose="020B0604020202020204" pitchFamily="34" charset="0"/>
              <a:buChar char="•"/>
            </a:pPr>
            <a:r>
              <a:rPr lang="en-US" sz="2400" dirty="0"/>
              <a:t>Assignment 3 will be covered on the next exam.</a:t>
            </a:r>
          </a:p>
          <a:p>
            <a:pPr marL="285750" indent="-285750" algn="l" rtl="0">
              <a:buFont typeface="Arial" panose="020B0604020202020204" pitchFamily="34" charset="0"/>
              <a:buChar char="•"/>
            </a:pPr>
            <a:r>
              <a:rPr lang="en-US" sz="2400" dirty="0"/>
              <a:t>Note that Assignment 4 will be based on Assignment 3; it is recommended to put much effort into this assignment so you will have a good start for your next assignment.</a:t>
            </a:r>
          </a:p>
        </p:txBody>
      </p:sp>
      <p:sp>
        <p:nvSpPr>
          <p:cNvPr id="4" name="Footer Placeholder 3">
            <a:extLst>
              <a:ext uri="{FF2B5EF4-FFF2-40B4-BE49-F238E27FC236}">
                <a16:creationId xmlns:a16="http://schemas.microsoft.com/office/drawing/2014/main" id="{8FC47D1F-9BB2-AEDF-A6F5-9FEFC5B27199}"/>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F73B8676-0833-7741-58F8-4916D416FEF8}"/>
              </a:ext>
            </a:extLst>
          </p:cNvPr>
          <p:cNvSpPr>
            <a:spLocks noGrp="1"/>
          </p:cNvSpPr>
          <p:nvPr>
            <p:ph type="sldNum" sz="quarter" idx="7"/>
          </p:nvPr>
        </p:nvSpPr>
        <p:spPr/>
        <p:txBody>
          <a:bodyPr/>
          <a:lstStyle/>
          <a:p>
            <a:pPr marL="38100">
              <a:lnSpc>
                <a:spcPts val="1650"/>
              </a:lnSpc>
            </a:pPr>
            <a:fld id="{81D60167-4931-47E6-BA6A-407CBD079E47}" type="slidenum">
              <a:rPr lang="en-TW" smtClean="0"/>
              <a:t>16</a:t>
            </a:fld>
            <a:endParaRPr lang="en-TW" dirty="0"/>
          </a:p>
        </p:txBody>
      </p:sp>
    </p:spTree>
    <p:extLst>
      <p:ext uri="{BB962C8B-B14F-4D97-AF65-F5344CB8AC3E}">
        <p14:creationId xmlns:p14="http://schemas.microsoft.com/office/powerpoint/2010/main" val="44580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B104-95DB-4AA0-8B0B-6831B7912623}"/>
              </a:ext>
            </a:extLst>
          </p:cNvPr>
          <p:cNvSpPr>
            <a:spLocks noGrp="1"/>
          </p:cNvSpPr>
          <p:nvPr>
            <p:ph type="title"/>
          </p:nvPr>
        </p:nvSpPr>
        <p:spPr/>
        <p:txBody>
          <a:bodyPr/>
          <a:lstStyle/>
          <a:p>
            <a:r>
              <a:rPr lang="en-US" altLang="zh-CN" dirty="0">
                <a:latin typeface="+mj-lt"/>
              </a:rPr>
              <a:t>The Evaluation Metric</a:t>
            </a:r>
            <a:endParaRPr lang="en-MY" dirty="0">
              <a:latin typeface="+mj-lt"/>
            </a:endParaRPr>
          </a:p>
        </p:txBody>
      </p:sp>
      <p:sp>
        <p:nvSpPr>
          <p:cNvPr id="3" name="Text Placeholder 2">
            <a:extLst>
              <a:ext uri="{FF2B5EF4-FFF2-40B4-BE49-F238E27FC236}">
                <a16:creationId xmlns:a16="http://schemas.microsoft.com/office/drawing/2014/main" id="{F1CDCD17-8E90-42AA-B105-7A7E2D4037C1}"/>
              </a:ext>
            </a:extLst>
          </p:cNvPr>
          <p:cNvSpPr>
            <a:spLocks noGrp="1"/>
          </p:cNvSpPr>
          <p:nvPr>
            <p:ph type="body" idx="1"/>
          </p:nvPr>
        </p:nvSpPr>
        <p:spPr>
          <a:xfrm>
            <a:off x="298450" y="1335087"/>
            <a:ext cx="9318625" cy="3693319"/>
          </a:xfrm>
        </p:spPr>
        <p:txBody>
          <a:bodyPr/>
          <a:lstStyle/>
          <a:p>
            <a:r>
              <a:rPr lang="en-US" altLang="zh-CN" sz="2400" dirty="0"/>
              <a:t>In the basic and advanced function implementations, you will get a full score if your output is exactly the same as the standard answer, or else you will get a zero mark for each function implementation.</a:t>
            </a:r>
          </a:p>
          <a:p>
            <a:endParaRPr lang="en-US" sz="2400" dirty="0"/>
          </a:p>
          <a:p>
            <a:r>
              <a:rPr lang="en-US" sz="2400" dirty="0"/>
              <a:t>For the binary classifier and multi-class classifier, we will use </a:t>
            </a:r>
            <a:r>
              <a:rPr lang="en-US" sz="2400" b="1" dirty="0"/>
              <a:t>accuracy</a:t>
            </a:r>
            <a:r>
              <a:rPr lang="en-US" sz="2400" dirty="0"/>
              <a:t> to evaluate your classifier.</a:t>
            </a:r>
          </a:p>
          <a:p>
            <a:pPr marL="285750" indent="-285750">
              <a:buFont typeface="Arial" panose="020B0604020202020204" pitchFamily="34" charset="0"/>
              <a:buChar char="•"/>
            </a:pPr>
            <a:r>
              <a:rPr lang="en-MY" sz="2400" dirty="0"/>
              <a:t>Binary classification: You will be compared with others who submit the basic prediction.</a:t>
            </a:r>
          </a:p>
          <a:p>
            <a:pPr marL="285750" indent="-285750">
              <a:buFont typeface="Arial" panose="020B0604020202020204" pitchFamily="34" charset="0"/>
              <a:buChar char="•"/>
            </a:pPr>
            <a:r>
              <a:rPr lang="en-MY" sz="2400" dirty="0"/>
              <a:t>Multi-class classification: You will be compared with others who submit the advanced prediction.</a:t>
            </a:r>
          </a:p>
        </p:txBody>
      </p:sp>
      <p:sp>
        <p:nvSpPr>
          <p:cNvPr id="4" name="Footer Placeholder 3">
            <a:extLst>
              <a:ext uri="{FF2B5EF4-FFF2-40B4-BE49-F238E27FC236}">
                <a16:creationId xmlns:a16="http://schemas.microsoft.com/office/drawing/2014/main" id="{E30ADE83-AD8D-49E4-3A8A-3A7E526FF287}"/>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D6C2420E-BD47-14FB-5E7A-D571ECF89EDF}"/>
              </a:ext>
            </a:extLst>
          </p:cNvPr>
          <p:cNvSpPr>
            <a:spLocks noGrp="1"/>
          </p:cNvSpPr>
          <p:nvPr>
            <p:ph type="sldNum" sz="quarter" idx="7"/>
          </p:nvPr>
        </p:nvSpPr>
        <p:spPr/>
        <p:txBody>
          <a:bodyPr/>
          <a:lstStyle/>
          <a:p>
            <a:pPr marL="38100">
              <a:lnSpc>
                <a:spcPts val="1650"/>
              </a:lnSpc>
            </a:pPr>
            <a:fld id="{81D60167-4931-47E6-BA6A-407CBD079E47}" type="slidenum">
              <a:rPr lang="en-TW" smtClean="0"/>
              <a:t>17</a:t>
            </a:fld>
            <a:endParaRPr lang="en-TW" dirty="0"/>
          </a:p>
        </p:txBody>
      </p:sp>
    </p:spTree>
    <p:extLst>
      <p:ext uri="{BB962C8B-B14F-4D97-AF65-F5344CB8AC3E}">
        <p14:creationId xmlns:p14="http://schemas.microsoft.com/office/powerpoint/2010/main" val="598821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3711-A55A-4EEA-AB51-3C550BFB71F7}"/>
              </a:ext>
            </a:extLst>
          </p:cNvPr>
          <p:cNvSpPr>
            <a:spLocks noGrp="1"/>
          </p:cNvSpPr>
          <p:nvPr>
            <p:ph type="title"/>
          </p:nvPr>
        </p:nvSpPr>
        <p:spPr/>
        <p:txBody>
          <a:bodyPr/>
          <a:lstStyle/>
          <a:p>
            <a:r>
              <a:rPr lang="en-MY" dirty="0">
                <a:latin typeface="+mj-lt"/>
              </a:rPr>
              <a:t>Penalty</a:t>
            </a:r>
          </a:p>
        </p:txBody>
      </p:sp>
      <p:sp>
        <p:nvSpPr>
          <p:cNvPr id="3" name="Text Placeholder 2">
            <a:extLst>
              <a:ext uri="{FF2B5EF4-FFF2-40B4-BE49-F238E27FC236}">
                <a16:creationId xmlns:a16="http://schemas.microsoft.com/office/drawing/2014/main" id="{EECB5E80-B2AA-41B3-A9D2-8F262628AECB}"/>
              </a:ext>
            </a:extLst>
          </p:cNvPr>
          <p:cNvSpPr>
            <a:spLocks noGrp="1"/>
          </p:cNvSpPr>
          <p:nvPr>
            <p:ph type="body" idx="1"/>
          </p:nvPr>
        </p:nvSpPr>
        <p:spPr>
          <a:xfrm>
            <a:off x="298450" y="1335087"/>
            <a:ext cx="9318625" cy="3323987"/>
          </a:xfrm>
        </p:spPr>
        <p:txBody>
          <a:bodyPr/>
          <a:lstStyle/>
          <a:p>
            <a:r>
              <a:rPr lang="en-US" sz="2400" dirty="0"/>
              <a:t>0 points if any of the following conditions:</a:t>
            </a:r>
          </a:p>
          <a:p>
            <a:pPr marL="285750" indent="-285750">
              <a:buFont typeface="Arial" panose="020B0604020202020204" pitchFamily="34" charset="0"/>
              <a:buChar char="•"/>
            </a:pPr>
            <a:r>
              <a:rPr lang="en-US" sz="2400" dirty="0"/>
              <a:t>Plagiarism </a:t>
            </a:r>
          </a:p>
          <a:p>
            <a:pPr marL="285750" indent="-285750">
              <a:buFont typeface="Arial" panose="020B0604020202020204" pitchFamily="34" charset="0"/>
              <a:buChar char="•"/>
            </a:pPr>
            <a:r>
              <a:rPr lang="en-US" sz="2400" dirty="0"/>
              <a:t>Late submission</a:t>
            </a:r>
          </a:p>
          <a:p>
            <a:pPr marL="285750" indent="-285750">
              <a:buFont typeface="Arial" panose="020B0604020202020204" pitchFamily="34" charset="0"/>
              <a:buChar char="•"/>
            </a:pPr>
            <a:r>
              <a:rPr lang="en-US" sz="2400" dirty="0"/>
              <a:t>Not using template or import any other packages</a:t>
            </a:r>
          </a:p>
          <a:p>
            <a:pPr marL="285750" indent="-285750">
              <a:buFont typeface="Arial" panose="020B0604020202020204" pitchFamily="34" charset="0"/>
              <a:buChar char="•"/>
            </a:pPr>
            <a:r>
              <a:rPr lang="en-US" sz="2400" dirty="0"/>
              <a:t>Incorrect input/output format</a:t>
            </a:r>
          </a:p>
          <a:p>
            <a:pPr marL="285750" indent="-285750">
              <a:buFont typeface="Arial" panose="020B0604020202020204" pitchFamily="34" charset="0"/>
              <a:buChar char="•"/>
            </a:pPr>
            <a:r>
              <a:rPr lang="en-US" sz="2400" dirty="0"/>
              <a:t>Incorrect submission format </a:t>
            </a:r>
          </a:p>
          <a:p>
            <a:pPr marL="285750" indent="-285750">
              <a:buFont typeface="Arial" panose="020B0604020202020204" pitchFamily="34" charset="0"/>
              <a:buChar char="•"/>
            </a:pPr>
            <a:r>
              <a:rPr lang="en-US" altLang="zh-CN" sz="2400" dirty="0"/>
              <a:t>Predictions mismatch (your predictions did not come from the same classifier you submitted)</a:t>
            </a:r>
            <a:endParaRPr lang="en-US" sz="2400" dirty="0"/>
          </a:p>
          <a:p>
            <a:pPr marL="285750" indent="-285750">
              <a:buFont typeface="Arial" panose="020B0604020202020204" pitchFamily="34" charset="0"/>
              <a:buChar char="•"/>
            </a:pPr>
            <a:endParaRPr lang="en-US" sz="2400" dirty="0"/>
          </a:p>
        </p:txBody>
      </p:sp>
      <p:sp>
        <p:nvSpPr>
          <p:cNvPr id="4" name="Footer Placeholder 3">
            <a:extLst>
              <a:ext uri="{FF2B5EF4-FFF2-40B4-BE49-F238E27FC236}">
                <a16:creationId xmlns:a16="http://schemas.microsoft.com/office/drawing/2014/main" id="{0561C8DD-5485-1CD2-A9A6-4BADDF83966F}"/>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77F29B35-8B43-F302-B5D7-31B6B37637D3}"/>
              </a:ext>
            </a:extLst>
          </p:cNvPr>
          <p:cNvSpPr>
            <a:spLocks noGrp="1"/>
          </p:cNvSpPr>
          <p:nvPr>
            <p:ph type="sldNum" sz="quarter" idx="7"/>
          </p:nvPr>
        </p:nvSpPr>
        <p:spPr/>
        <p:txBody>
          <a:bodyPr/>
          <a:lstStyle/>
          <a:p>
            <a:pPr marL="38100">
              <a:lnSpc>
                <a:spcPts val="1650"/>
              </a:lnSpc>
            </a:pPr>
            <a:fld id="{81D60167-4931-47E6-BA6A-407CBD079E47}" type="slidenum">
              <a:rPr lang="en-TW" smtClean="0"/>
              <a:t>18</a:t>
            </a:fld>
            <a:endParaRPr lang="en-TW" dirty="0"/>
          </a:p>
        </p:txBody>
      </p:sp>
    </p:spTree>
    <p:extLst>
      <p:ext uri="{BB962C8B-B14F-4D97-AF65-F5344CB8AC3E}">
        <p14:creationId xmlns:p14="http://schemas.microsoft.com/office/powerpoint/2010/main" val="194279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99C0-E7E2-4AA7-8C06-DB5E2A454D89}"/>
              </a:ext>
            </a:extLst>
          </p:cNvPr>
          <p:cNvSpPr>
            <a:spLocks noGrp="1"/>
          </p:cNvSpPr>
          <p:nvPr>
            <p:ph type="title"/>
          </p:nvPr>
        </p:nvSpPr>
        <p:spPr/>
        <p:txBody>
          <a:bodyPr/>
          <a:lstStyle/>
          <a:p>
            <a:r>
              <a:rPr lang="en-MY" dirty="0">
                <a:latin typeface="+mj-lt"/>
              </a:rPr>
              <a:t>Questions?</a:t>
            </a:r>
          </a:p>
        </p:txBody>
      </p:sp>
      <p:sp>
        <p:nvSpPr>
          <p:cNvPr id="3" name="Text Placeholder 2">
            <a:extLst>
              <a:ext uri="{FF2B5EF4-FFF2-40B4-BE49-F238E27FC236}">
                <a16:creationId xmlns:a16="http://schemas.microsoft.com/office/drawing/2014/main" id="{DFFC6E05-2527-4B13-A38F-D4AFBB22C003}"/>
              </a:ext>
            </a:extLst>
          </p:cNvPr>
          <p:cNvSpPr>
            <a:spLocks noGrp="1"/>
          </p:cNvSpPr>
          <p:nvPr>
            <p:ph type="body" idx="1"/>
          </p:nvPr>
        </p:nvSpPr>
        <p:spPr>
          <a:xfrm>
            <a:off x="298450" y="1335087"/>
            <a:ext cx="9318625" cy="738664"/>
          </a:xfrm>
        </p:spPr>
        <p:txBody>
          <a:bodyPr/>
          <a:lstStyle/>
          <a:p>
            <a:pPr marL="285750" indent="-285750">
              <a:buFont typeface="Arial" panose="020B0604020202020204" pitchFamily="34" charset="0"/>
              <a:buChar char="•"/>
            </a:pPr>
            <a:r>
              <a:rPr lang="en-US" sz="2400" dirty="0"/>
              <a:t>TA: Jia He Lim (</a:t>
            </a:r>
            <a:r>
              <a:rPr lang="en-US" sz="2400" dirty="0">
                <a:hlinkClick r:id="rId2"/>
              </a:rPr>
              <a:t>ivanljh123@gmail.com</a:t>
            </a:r>
            <a:r>
              <a:rPr lang="en-US" sz="2400" dirty="0"/>
              <a:t>)</a:t>
            </a:r>
          </a:p>
          <a:p>
            <a:pPr marL="285750" indent="-285750" algn="l" rtl="0">
              <a:buFont typeface="Arial" panose="020B0604020202020204" pitchFamily="34" charset="0"/>
              <a:buChar char="•"/>
            </a:pPr>
            <a:r>
              <a:rPr lang="en-US" sz="2400" dirty="0"/>
              <a:t>No debugging service</a:t>
            </a:r>
          </a:p>
        </p:txBody>
      </p:sp>
      <p:pic>
        <p:nvPicPr>
          <p:cNvPr id="1028" name="Picture 4" descr="Eric Jang: Machine Learning Memes">
            <a:extLst>
              <a:ext uri="{FF2B5EF4-FFF2-40B4-BE49-F238E27FC236}">
                <a16:creationId xmlns:a16="http://schemas.microsoft.com/office/drawing/2014/main" id="{B7B237B3-0E90-6FCC-A318-89E13655C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449" y="2240233"/>
            <a:ext cx="5597099" cy="413770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E0830DF-A9E3-FB22-C1E7-F8F94AC61ACF}"/>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C748D41B-BF56-A4EC-F17B-41C6A140446D}"/>
              </a:ext>
            </a:extLst>
          </p:cNvPr>
          <p:cNvSpPr>
            <a:spLocks noGrp="1"/>
          </p:cNvSpPr>
          <p:nvPr>
            <p:ph type="sldNum" sz="quarter" idx="7"/>
          </p:nvPr>
        </p:nvSpPr>
        <p:spPr/>
        <p:txBody>
          <a:bodyPr/>
          <a:lstStyle/>
          <a:p>
            <a:pPr marL="38100">
              <a:lnSpc>
                <a:spcPts val="1650"/>
              </a:lnSpc>
            </a:pPr>
            <a:fld id="{81D60167-4931-47E6-BA6A-407CBD079E47}" type="slidenum">
              <a:rPr lang="en-TW" smtClean="0"/>
              <a:t>19</a:t>
            </a:fld>
            <a:endParaRPr lang="en-TW" dirty="0"/>
          </a:p>
        </p:txBody>
      </p:sp>
    </p:spTree>
    <p:extLst>
      <p:ext uri="{BB962C8B-B14F-4D97-AF65-F5344CB8AC3E}">
        <p14:creationId xmlns:p14="http://schemas.microsoft.com/office/powerpoint/2010/main" val="9087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999F-8D66-44F6-A6B0-A9A66F742FA2}"/>
              </a:ext>
            </a:extLst>
          </p:cNvPr>
          <p:cNvSpPr>
            <a:spLocks noGrp="1"/>
          </p:cNvSpPr>
          <p:nvPr>
            <p:ph type="title"/>
          </p:nvPr>
        </p:nvSpPr>
        <p:spPr>
          <a:xfrm>
            <a:off x="383540" y="352996"/>
            <a:ext cx="9138919" cy="738664"/>
          </a:xfrm>
        </p:spPr>
        <p:txBody>
          <a:bodyPr/>
          <a:lstStyle/>
          <a:p>
            <a:r>
              <a:rPr lang="en-MY" sz="4800" dirty="0">
                <a:latin typeface="+mn-lt"/>
              </a:rPr>
              <a:t>Goal</a:t>
            </a:r>
          </a:p>
        </p:txBody>
      </p:sp>
      <p:sp>
        <p:nvSpPr>
          <p:cNvPr id="3" name="Content Placeholder 2">
            <a:extLst>
              <a:ext uri="{FF2B5EF4-FFF2-40B4-BE49-F238E27FC236}">
                <a16:creationId xmlns:a16="http://schemas.microsoft.com/office/drawing/2014/main" id="{D04CC6A7-B976-4E8C-B2EF-35D95F83D327}"/>
              </a:ext>
            </a:extLst>
          </p:cNvPr>
          <p:cNvSpPr>
            <a:spLocks noGrp="1"/>
          </p:cNvSpPr>
          <p:nvPr>
            <p:ph idx="1"/>
          </p:nvPr>
        </p:nvSpPr>
        <p:spPr/>
        <p:txBody>
          <a:bodyPr>
            <a:normAutofit/>
          </a:bodyPr>
          <a:lstStyle/>
          <a:p>
            <a:pPr marL="285750" indent="-285750">
              <a:buFont typeface="Arial" panose="020B0604020202020204" pitchFamily="34" charset="0"/>
              <a:buChar char="•"/>
            </a:pPr>
            <a:r>
              <a:rPr lang="en-MY" sz="2800" dirty="0"/>
              <a:t>Build your own deep neural network </a:t>
            </a:r>
            <a:r>
              <a:rPr lang="en-US" altLang="zh-CN" sz="2800" dirty="0"/>
              <a:t>step by step</a:t>
            </a:r>
          </a:p>
          <a:p>
            <a:pPr marL="285750" indent="-285750">
              <a:buFont typeface="Arial" panose="020B0604020202020204" pitchFamily="34" charset="0"/>
              <a:buChar char="•"/>
            </a:pPr>
            <a:r>
              <a:rPr lang="en-MY" sz="2800" dirty="0"/>
              <a:t>Implement all the functions required to build a deep neural network</a:t>
            </a:r>
          </a:p>
          <a:p>
            <a:pPr marL="285750" indent="-285750">
              <a:buFont typeface="Arial" panose="020B0604020202020204" pitchFamily="34" charset="0"/>
              <a:buChar char="•"/>
            </a:pPr>
            <a:r>
              <a:rPr lang="en-MY" sz="2800" dirty="0"/>
              <a:t>Understanding forward propagation, backward propagation and update</a:t>
            </a:r>
          </a:p>
          <a:p>
            <a:pPr marL="285750" indent="-285750">
              <a:buFont typeface="Arial" panose="020B0604020202020204" pitchFamily="34" charset="0"/>
              <a:buChar char="•"/>
            </a:pPr>
            <a:r>
              <a:rPr lang="en-MY" sz="2800" dirty="0"/>
              <a:t>Implement Binary Cross-Entropy loss (basic</a:t>
            </a:r>
            <a:r>
              <a:rPr lang="zh-CN" altLang="en-US" sz="2800" dirty="0"/>
              <a:t> </a:t>
            </a:r>
            <a:r>
              <a:rPr lang="en-MY" altLang="zh-CN" sz="2800" dirty="0"/>
              <a:t>part)</a:t>
            </a:r>
            <a:r>
              <a:rPr lang="en-MY" sz="2800" dirty="0"/>
              <a:t> and Categorical Cross-Entropy loss (advanced part)</a:t>
            </a:r>
          </a:p>
          <a:p>
            <a:pPr marL="285750" indent="-285750">
              <a:buFont typeface="Arial" panose="020B0604020202020204" pitchFamily="34" charset="0"/>
              <a:buChar char="•"/>
            </a:pPr>
            <a:r>
              <a:rPr lang="en-MY" sz="2800" dirty="0"/>
              <a:t>Implement binary classifier (basic part) and multi-class classifier (advanced part)</a:t>
            </a:r>
          </a:p>
        </p:txBody>
      </p:sp>
      <p:sp>
        <p:nvSpPr>
          <p:cNvPr id="5" name="Footer Placeholder 4">
            <a:extLst>
              <a:ext uri="{FF2B5EF4-FFF2-40B4-BE49-F238E27FC236}">
                <a16:creationId xmlns:a16="http://schemas.microsoft.com/office/drawing/2014/main" id="{7062D0EE-A69F-21AD-4D17-B8F9D949BEB2}"/>
              </a:ext>
            </a:extLst>
          </p:cNvPr>
          <p:cNvSpPr>
            <a:spLocks noGrp="1"/>
          </p:cNvSpPr>
          <p:nvPr>
            <p:ph type="ftr" sz="quarter" idx="5"/>
          </p:nvPr>
        </p:nvSpPr>
        <p:spPr/>
        <p:txBody>
          <a:bodyPr/>
          <a:lstStyle/>
          <a:p>
            <a:r>
              <a:rPr lang="en-US"/>
              <a:t>2022 CS 460200</a:t>
            </a:r>
          </a:p>
        </p:txBody>
      </p:sp>
      <p:sp>
        <p:nvSpPr>
          <p:cNvPr id="6" name="Slide Number Placeholder 5">
            <a:extLst>
              <a:ext uri="{FF2B5EF4-FFF2-40B4-BE49-F238E27FC236}">
                <a16:creationId xmlns:a16="http://schemas.microsoft.com/office/drawing/2014/main" id="{C49C0A9D-0D8A-8EF2-8875-CB9655E2A932}"/>
              </a:ext>
            </a:extLst>
          </p:cNvPr>
          <p:cNvSpPr>
            <a:spLocks noGrp="1"/>
          </p:cNvSpPr>
          <p:nvPr>
            <p:ph type="sldNum" sz="quarter" idx="7"/>
          </p:nvPr>
        </p:nvSpPr>
        <p:spPr/>
        <p:txBody>
          <a:bodyPr/>
          <a:lstStyle/>
          <a:p>
            <a:pPr marL="38100">
              <a:lnSpc>
                <a:spcPts val="1650"/>
              </a:lnSpc>
            </a:pPr>
            <a:fld id="{81D60167-4931-47E6-BA6A-407CBD079E47}" type="slidenum">
              <a:rPr lang="en-TW" smtClean="0"/>
              <a:t>2</a:t>
            </a:fld>
            <a:endParaRPr lang="en-TW" dirty="0"/>
          </a:p>
        </p:txBody>
      </p:sp>
    </p:spTree>
    <p:extLst>
      <p:ext uri="{BB962C8B-B14F-4D97-AF65-F5344CB8AC3E}">
        <p14:creationId xmlns:p14="http://schemas.microsoft.com/office/powerpoint/2010/main" val="344526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1BE6-898E-409E-A01C-46B95B460849}"/>
              </a:ext>
            </a:extLst>
          </p:cNvPr>
          <p:cNvSpPr>
            <a:spLocks noGrp="1"/>
          </p:cNvSpPr>
          <p:nvPr>
            <p:ph type="title"/>
          </p:nvPr>
        </p:nvSpPr>
        <p:spPr/>
        <p:txBody>
          <a:bodyPr/>
          <a:lstStyle/>
          <a:p>
            <a:r>
              <a:rPr lang="en-MY" dirty="0">
                <a:latin typeface="+mj-lt"/>
              </a:rPr>
              <a:t>Grading Policy</a:t>
            </a:r>
          </a:p>
        </p:txBody>
      </p:sp>
      <p:graphicFrame>
        <p:nvGraphicFramePr>
          <p:cNvPr id="4" name="Table 4">
            <a:extLst>
              <a:ext uri="{FF2B5EF4-FFF2-40B4-BE49-F238E27FC236}">
                <a16:creationId xmlns:a16="http://schemas.microsoft.com/office/drawing/2014/main" id="{AC547F81-3BFE-4EBB-BC84-63674AB84292}"/>
              </a:ext>
            </a:extLst>
          </p:cNvPr>
          <p:cNvGraphicFramePr>
            <a:graphicFrameLocks noGrp="1"/>
          </p:cNvGraphicFramePr>
          <p:nvPr>
            <p:extLst>
              <p:ext uri="{D42A27DB-BD31-4B8C-83A1-F6EECF244321}">
                <p14:modId xmlns:p14="http://schemas.microsoft.com/office/powerpoint/2010/main" val="2311973596"/>
              </p:ext>
            </p:extLst>
          </p:nvPr>
        </p:nvGraphicFramePr>
        <p:xfrm>
          <a:off x="383541" y="1979082"/>
          <a:ext cx="9138918" cy="2319868"/>
        </p:xfrm>
        <a:graphic>
          <a:graphicData uri="http://schemas.openxmlformats.org/drawingml/2006/table">
            <a:tbl>
              <a:tblPr firstRow="1" bandRow="1">
                <a:tableStyleId>{5C22544A-7EE6-4342-B048-85BDC9FD1C3A}</a:tableStyleId>
              </a:tblPr>
              <a:tblGrid>
                <a:gridCol w="7311134">
                  <a:extLst>
                    <a:ext uri="{9D8B030D-6E8A-4147-A177-3AD203B41FA5}">
                      <a16:colId xmlns:a16="http://schemas.microsoft.com/office/drawing/2014/main" val="1052203908"/>
                    </a:ext>
                  </a:extLst>
                </a:gridCol>
                <a:gridCol w="1827784">
                  <a:extLst>
                    <a:ext uri="{9D8B030D-6E8A-4147-A177-3AD203B41FA5}">
                      <a16:colId xmlns:a16="http://schemas.microsoft.com/office/drawing/2014/main" val="3022877024"/>
                    </a:ext>
                  </a:extLst>
                </a:gridCol>
              </a:tblGrid>
              <a:tr h="579967">
                <a:tc>
                  <a:txBody>
                    <a:bodyPr/>
                    <a:lstStyle/>
                    <a:p>
                      <a:r>
                        <a:rPr lang="en-MY" sz="2400" dirty="0"/>
                        <a:t>Item</a:t>
                      </a:r>
                    </a:p>
                  </a:txBody>
                  <a:tcPr/>
                </a:tc>
                <a:tc>
                  <a:txBody>
                    <a:bodyPr/>
                    <a:lstStyle/>
                    <a:p>
                      <a:pPr algn="ctr"/>
                      <a:r>
                        <a:rPr lang="en-MY" sz="2400" dirty="0"/>
                        <a:t>Score</a:t>
                      </a:r>
                    </a:p>
                  </a:txBody>
                  <a:tcPr/>
                </a:tc>
                <a:extLst>
                  <a:ext uri="{0D108BD9-81ED-4DB2-BD59-A6C34878D82A}">
                    <a16:rowId xmlns:a16="http://schemas.microsoft.com/office/drawing/2014/main" val="62198201"/>
                  </a:ext>
                </a:extLst>
              </a:tr>
              <a:tr h="579967">
                <a:tc>
                  <a:txBody>
                    <a:bodyPr/>
                    <a:lstStyle/>
                    <a:p>
                      <a:r>
                        <a:rPr lang="en-MY" sz="2400" dirty="0"/>
                        <a:t>Basic Implementation</a:t>
                      </a:r>
                    </a:p>
                  </a:txBody>
                  <a:tcPr/>
                </a:tc>
                <a:tc>
                  <a:txBody>
                    <a:bodyPr/>
                    <a:lstStyle/>
                    <a:p>
                      <a:pPr algn="ctr"/>
                      <a:r>
                        <a:rPr lang="en-MY" sz="2400" dirty="0"/>
                        <a:t>65%</a:t>
                      </a:r>
                    </a:p>
                  </a:txBody>
                  <a:tcPr/>
                </a:tc>
                <a:extLst>
                  <a:ext uri="{0D108BD9-81ED-4DB2-BD59-A6C34878D82A}">
                    <a16:rowId xmlns:a16="http://schemas.microsoft.com/office/drawing/2014/main" val="3907162759"/>
                  </a:ext>
                </a:extLst>
              </a:tr>
              <a:tr h="579967">
                <a:tc>
                  <a:txBody>
                    <a:bodyPr/>
                    <a:lstStyle/>
                    <a:p>
                      <a:r>
                        <a:rPr lang="en-MY" sz="2400" dirty="0"/>
                        <a:t>Advanced Implementation</a:t>
                      </a:r>
                    </a:p>
                  </a:txBody>
                  <a:tcPr/>
                </a:tc>
                <a:tc>
                  <a:txBody>
                    <a:bodyPr/>
                    <a:lstStyle/>
                    <a:p>
                      <a:pPr algn="ctr"/>
                      <a:r>
                        <a:rPr lang="en-MY" sz="2400" dirty="0"/>
                        <a:t>30%</a:t>
                      </a:r>
                    </a:p>
                  </a:txBody>
                  <a:tcPr/>
                </a:tc>
                <a:extLst>
                  <a:ext uri="{0D108BD9-81ED-4DB2-BD59-A6C34878D82A}">
                    <a16:rowId xmlns:a16="http://schemas.microsoft.com/office/drawing/2014/main" val="3613429103"/>
                  </a:ext>
                </a:extLst>
              </a:tr>
              <a:tr h="579967">
                <a:tc>
                  <a:txBody>
                    <a:bodyPr/>
                    <a:lstStyle/>
                    <a:p>
                      <a:r>
                        <a:rPr lang="en-MY" sz="2400" dirty="0"/>
                        <a:t>Basic &amp; Advanced R</a:t>
                      </a:r>
                      <a:r>
                        <a:rPr lang="en-US" altLang="zh-CN" sz="2400" dirty="0" err="1"/>
                        <a:t>eport</a:t>
                      </a:r>
                      <a:endParaRPr lang="en-MY" sz="2400" dirty="0"/>
                    </a:p>
                  </a:txBody>
                  <a:tcPr/>
                </a:tc>
                <a:tc>
                  <a:txBody>
                    <a:bodyPr/>
                    <a:lstStyle/>
                    <a:p>
                      <a:pPr algn="ctr"/>
                      <a:r>
                        <a:rPr lang="en-MY" sz="2400" dirty="0"/>
                        <a:t>5%</a:t>
                      </a:r>
                    </a:p>
                  </a:txBody>
                  <a:tcPr/>
                </a:tc>
                <a:extLst>
                  <a:ext uri="{0D108BD9-81ED-4DB2-BD59-A6C34878D82A}">
                    <a16:rowId xmlns:a16="http://schemas.microsoft.com/office/drawing/2014/main" val="812907891"/>
                  </a:ext>
                </a:extLst>
              </a:tr>
            </a:tbl>
          </a:graphicData>
        </a:graphic>
      </p:graphicFrame>
      <p:sp>
        <p:nvSpPr>
          <p:cNvPr id="3" name="Footer Placeholder 2">
            <a:extLst>
              <a:ext uri="{FF2B5EF4-FFF2-40B4-BE49-F238E27FC236}">
                <a16:creationId xmlns:a16="http://schemas.microsoft.com/office/drawing/2014/main" id="{AD238AE8-CC55-D67D-07D3-5508BD50B0BE}"/>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6D03175E-4E3B-9AD3-A8B7-5A780A3F8924}"/>
              </a:ext>
            </a:extLst>
          </p:cNvPr>
          <p:cNvSpPr>
            <a:spLocks noGrp="1"/>
          </p:cNvSpPr>
          <p:nvPr>
            <p:ph type="sldNum" sz="quarter" idx="7"/>
          </p:nvPr>
        </p:nvSpPr>
        <p:spPr/>
        <p:txBody>
          <a:bodyPr/>
          <a:lstStyle/>
          <a:p>
            <a:pPr marL="38100">
              <a:lnSpc>
                <a:spcPts val="1650"/>
              </a:lnSpc>
            </a:pPr>
            <a:fld id="{81D60167-4931-47E6-BA6A-407CBD079E47}" type="slidenum">
              <a:rPr lang="en-TW" smtClean="0"/>
              <a:t>3</a:t>
            </a:fld>
            <a:endParaRPr lang="en-TW" dirty="0"/>
          </a:p>
        </p:txBody>
      </p:sp>
    </p:spTree>
    <p:extLst>
      <p:ext uri="{BB962C8B-B14F-4D97-AF65-F5344CB8AC3E}">
        <p14:creationId xmlns:p14="http://schemas.microsoft.com/office/powerpoint/2010/main" val="199492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5B94-3848-4E6E-9DB1-3BE4D471D45D}"/>
              </a:ext>
            </a:extLst>
          </p:cNvPr>
          <p:cNvSpPr>
            <a:spLocks noGrp="1"/>
          </p:cNvSpPr>
          <p:nvPr>
            <p:ph type="title"/>
          </p:nvPr>
        </p:nvSpPr>
        <p:spPr/>
        <p:txBody>
          <a:bodyPr/>
          <a:lstStyle/>
          <a:p>
            <a:r>
              <a:rPr lang="en-MY" dirty="0">
                <a:latin typeface="+mj-lt"/>
              </a:rPr>
              <a:t>Overview</a:t>
            </a:r>
          </a:p>
        </p:txBody>
      </p:sp>
      <p:sp>
        <p:nvSpPr>
          <p:cNvPr id="4" name="Rectangle 3">
            <a:extLst>
              <a:ext uri="{FF2B5EF4-FFF2-40B4-BE49-F238E27FC236}">
                <a16:creationId xmlns:a16="http://schemas.microsoft.com/office/drawing/2014/main" id="{B5FFCDE0-6AE7-4448-AC7B-DB965B98A728}"/>
              </a:ext>
            </a:extLst>
          </p:cNvPr>
          <p:cNvSpPr/>
          <p:nvPr/>
        </p:nvSpPr>
        <p:spPr>
          <a:xfrm>
            <a:off x="391676" y="987996"/>
            <a:ext cx="9285723" cy="4727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 name="TextBox 4">
            <a:extLst>
              <a:ext uri="{FF2B5EF4-FFF2-40B4-BE49-F238E27FC236}">
                <a16:creationId xmlns:a16="http://schemas.microsoft.com/office/drawing/2014/main" id="{7FF2EF93-8312-42FE-9B94-79DBF9361703}"/>
              </a:ext>
            </a:extLst>
          </p:cNvPr>
          <p:cNvSpPr txBox="1"/>
          <p:nvPr/>
        </p:nvSpPr>
        <p:spPr>
          <a:xfrm>
            <a:off x="645451" y="1331007"/>
            <a:ext cx="2281074" cy="369332"/>
          </a:xfrm>
          <a:prstGeom prst="rect">
            <a:avLst/>
          </a:prstGeom>
          <a:noFill/>
        </p:spPr>
        <p:txBody>
          <a:bodyPr wrap="none" rtlCol="0">
            <a:spAutoFit/>
          </a:bodyPr>
          <a:lstStyle/>
          <a:p>
            <a:r>
              <a:rPr lang="en-US" altLang="zh-CN" dirty="0"/>
              <a:t>Layer with parameters</a:t>
            </a:r>
            <a:endParaRPr lang="en-MY" dirty="0"/>
          </a:p>
        </p:txBody>
      </p:sp>
      <p:grpSp>
        <p:nvGrpSpPr>
          <p:cNvPr id="28" name="Group 27">
            <a:extLst>
              <a:ext uri="{FF2B5EF4-FFF2-40B4-BE49-F238E27FC236}">
                <a16:creationId xmlns:a16="http://schemas.microsoft.com/office/drawing/2014/main" id="{E633768F-FF4A-9DFE-EC5E-D34D96E953B4}"/>
              </a:ext>
            </a:extLst>
          </p:cNvPr>
          <p:cNvGrpSpPr/>
          <p:nvPr/>
        </p:nvGrpSpPr>
        <p:grpSpPr>
          <a:xfrm>
            <a:off x="645451" y="1997917"/>
            <a:ext cx="4180324" cy="3031284"/>
            <a:chOff x="645451" y="1997917"/>
            <a:chExt cx="4180324" cy="3031284"/>
          </a:xfrm>
        </p:grpSpPr>
        <p:sp>
          <p:nvSpPr>
            <p:cNvPr id="34" name="Rectangle 33">
              <a:extLst>
                <a:ext uri="{FF2B5EF4-FFF2-40B4-BE49-F238E27FC236}">
                  <a16:creationId xmlns:a16="http://schemas.microsoft.com/office/drawing/2014/main" id="{39249FFF-2BF4-4430-BDC4-4BAC62046B25}"/>
                </a:ext>
              </a:extLst>
            </p:cNvPr>
            <p:cNvSpPr/>
            <p:nvPr/>
          </p:nvSpPr>
          <p:spPr>
            <a:xfrm>
              <a:off x="645451" y="1997917"/>
              <a:ext cx="4180324" cy="30312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MY"/>
            </a:p>
          </p:txBody>
        </p:sp>
        <p:sp>
          <p:nvSpPr>
            <p:cNvPr id="35" name="TextBox 34">
              <a:extLst>
                <a:ext uri="{FF2B5EF4-FFF2-40B4-BE49-F238E27FC236}">
                  <a16:creationId xmlns:a16="http://schemas.microsoft.com/office/drawing/2014/main" id="{E8DEE1B1-7B43-4B69-922E-E074BAC2A9AF}"/>
                </a:ext>
              </a:extLst>
            </p:cNvPr>
            <p:cNvSpPr txBox="1"/>
            <p:nvPr/>
          </p:nvSpPr>
          <p:spPr>
            <a:xfrm>
              <a:off x="729107" y="2095575"/>
              <a:ext cx="1278812" cy="369332"/>
            </a:xfrm>
            <a:prstGeom prst="rect">
              <a:avLst/>
            </a:prstGeom>
            <a:noFill/>
          </p:spPr>
          <p:txBody>
            <a:bodyPr wrap="none" rtlCol="0">
              <a:spAutoFit/>
            </a:bodyPr>
            <a:lstStyle/>
            <a:p>
              <a:r>
                <a:rPr lang="en-US" altLang="zh-CN" dirty="0"/>
                <a:t>Dense layer</a:t>
              </a:r>
              <a:endParaRPr lang="en-MY" dirty="0"/>
            </a:p>
          </p:txBody>
        </p:sp>
        <p:grpSp>
          <p:nvGrpSpPr>
            <p:cNvPr id="71" name="Group 70">
              <a:extLst>
                <a:ext uri="{FF2B5EF4-FFF2-40B4-BE49-F238E27FC236}">
                  <a16:creationId xmlns:a16="http://schemas.microsoft.com/office/drawing/2014/main" id="{8D840558-DB08-43EB-85BD-B3CAD2152106}"/>
                </a:ext>
              </a:extLst>
            </p:cNvPr>
            <p:cNvGrpSpPr/>
            <p:nvPr/>
          </p:nvGrpSpPr>
          <p:grpSpPr>
            <a:xfrm>
              <a:off x="1007725" y="2565590"/>
              <a:ext cx="3437314" cy="2144700"/>
              <a:chOff x="1104471" y="2713462"/>
              <a:chExt cx="3437314" cy="2144700"/>
            </a:xfrm>
          </p:grpSpPr>
          <p:grpSp>
            <p:nvGrpSpPr>
              <p:cNvPr id="69" name="Group 68">
                <a:extLst>
                  <a:ext uri="{FF2B5EF4-FFF2-40B4-BE49-F238E27FC236}">
                    <a16:creationId xmlns:a16="http://schemas.microsoft.com/office/drawing/2014/main" id="{11CAB8D8-DFC0-4759-AC99-F6CD88DEF981}"/>
                  </a:ext>
                </a:extLst>
              </p:cNvPr>
              <p:cNvGrpSpPr/>
              <p:nvPr/>
            </p:nvGrpSpPr>
            <p:grpSpPr>
              <a:xfrm>
                <a:off x="1104471" y="2713462"/>
                <a:ext cx="3437314" cy="451365"/>
                <a:chOff x="1104471" y="2713462"/>
                <a:chExt cx="3437314" cy="451365"/>
              </a:xfrm>
            </p:grpSpPr>
            <p:sp>
              <p:nvSpPr>
                <p:cNvPr id="40" name="Rectangle 39">
                  <a:extLst>
                    <a:ext uri="{FF2B5EF4-FFF2-40B4-BE49-F238E27FC236}">
                      <a16:creationId xmlns:a16="http://schemas.microsoft.com/office/drawing/2014/main" id="{93B56FC5-F9D3-419C-8122-6DD8289E1A87}"/>
                    </a:ext>
                  </a:extLst>
                </p:cNvPr>
                <p:cNvSpPr/>
                <p:nvPr/>
              </p:nvSpPr>
              <p:spPr>
                <a:xfrm>
                  <a:off x="1104471" y="2713462"/>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42" name="TextBox 41">
                  <a:extLst>
                    <a:ext uri="{FF2B5EF4-FFF2-40B4-BE49-F238E27FC236}">
                      <a16:creationId xmlns:a16="http://schemas.microsoft.com/office/drawing/2014/main" id="{096869B0-B740-4D10-BA35-3178C8331899}"/>
                    </a:ext>
                  </a:extLst>
                </p:cNvPr>
                <p:cNvSpPr txBox="1"/>
                <p:nvPr/>
              </p:nvSpPr>
              <p:spPr>
                <a:xfrm>
                  <a:off x="1748853" y="2756178"/>
                  <a:ext cx="2148345" cy="369332"/>
                </a:xfrm>
                <a:prstGeom prst="rect">
                  <a:avLst/>
                </a:prstGeom>
                <a:noFill/>
              </p:spPr>
              <p:txBody>
                <a:bodyPr wrap="none" rtlCol="0">
                  <a:spAutoFit/>
                </a:bodyPr>
                <a:lstStyle/>
                <a:p>
                  <a:r>
                    <a:rPr lang="en-MY" dirty="0" err="1"/>
                    <a:t>initialize_parameters</a:t>
                  </a:r>
                  <a:endParaRPr lang="en-MY" dirty="0"/>
                </a:p>
              </p:txBody>
            </p:sp>
          </p:grpSp>
          <p:grpSp>
            <p:nvGrpSpPr>
              <p:cNvPr id="70" name="Group 69">
                <a:extLst>
                  <a:ext uri="{FF2B5EF4-FFF2-40B4-BE49-F238E27FC236}">
                    <a16:creationId xmlns:a16="http://schemas.microsoft.com/office/drawing/2014/main" id="{D8C6CC5E-548E-454B-9B68-518084639AAE}"/>
                  </a:ext>
                </a:extLst>
              </p:cNvPr>
              <p:cNvGrpSpPr/>
              <p:nvPr/>
            </p:nvGrpSpPr>
            <p:grpSpPr>
              <a:xfrm>
                <a:off x="1104471" y="3277907"/>
                <a:ext cx="3437314" cy="1580255"/>
                <a:chOff x="1104471" y="3277907"/>
                <a:chExt cx="3437314" cy="1580255"/>
              </a:xfrm>
            </p:grpSpPr>
            <p:sp>
              <p:nvSpPr>
                <p:cNvPr id="41" name="Rectangle 40">
                  <a:extLst>
                    <a:ext uri="{FF2B5EF4-FFF2-40B4-BE49-F238E27FC236}">
                      <a16:creationId xmlns:a16="http://schemas.microsoft.com/office/drawing/2014/main" id="{324102EB-7B5C-4DFE-B4CF-74D1C3EFECD6}"/>
                    </a:ext>
                  </a:extLst>
                </p:cNvPr>
                <p:cNvSpPr/>
                <p:nvPr/>
              </p:nvSpPr>
              <p:spPr>
                <a:xfrm>
                  <a:off x="1104471" y="3277907"/>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43" name="TextBox 42">
                  <a:extLst>
                    <a:ext uri="{FF2B5EF4-FFF2-40B4-BE49-F238E27FC236}">
                      <a16:creationId xmlns:a16="http://schemas.microsoft.com/office/drawing/2014/main" id="{7863C09F-D6BE-46E0-A43A-7B3398A217CE}"/>
                    </a:ext>
                  </a:extLst>
                </p:cNvPr>
                <p:cNvSpPr txBox="1"/>
                <p:nvPr/>
              </p:nvSpPr>
              <p:spPr>
                <a:xfrm>
                  <a:off x="2349594" y="3318923"/>
                  <a:ext cx="925510" cy="369332"/>
                </a:xfrm>
                <a:prstGeom prst="rect">
                  <a:avLst/>
                </a:prstGeom>
                <a:noFill/>
              </p:spPr>
              <p:txBody>
                <a:bodyPr wrap="none" rtlCol="0">
                  <a:spAutoFit/>
                </a:bodyPr>
                <a:lstStyle/>
                <a:p>
                  <a:r>
                    <a:rPr lang="en-MY" dirty="0"/>
                    <a:t>forward</a:t>
                  </a:r>
                </a:p>
              </p:txBody>
            </p:sp>
            <p:sp>
              <p:nvSpPr>
                <p:cNvPr id="3" name="Rectangle 2">
                  <a:extLst>
                    <a:ext uri="{FF2B5EF4-FFF2-40B4-BE49-F238E27FC236}">
                      <a16:creationId xmlns:a16="http://schemas.microsoft.com/office/drawing/2014/main" id="{1851F0BD-425F-6EA4-EBD7-FC27BD80FFE0}"/>
                    </a:ext>
                  </a:extLst>
                </p:cNvPr>
                <p:cNvSpPr/>
                <p:nvPr/>
              </p:nvSpPr>
              <p:spPr>
                <a:xfrm>
                  <a:off x="1104471" y="3842352"/>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5" name="TextBox 14">
                  <a:extLst>
                    <a:ext uri="{FF2B5EF4-FFF2-40B4-BE49-F238E27FC236}">
                      <a16:creationId xmlns:a16="http://schemas.microsoft.com/office/drawing/2014/main" id="{92DA3B90-13D6-B27A-4A2D-2F87A5BCF1A1}"/>
                    </a:ext>
                  </a:extLst>
                </p:cNvPr>
                <p:cNvSpPr txBox="1"/>
                <p:nvPr/>
              </p:nvSpPr>
              <p:spPr>
                <a:xfrm>
                  <a:off x="2286825" y="3880384"/>
                  <a:ext cx="1091068" cy="369332"/>
                </a:xfrm>
                <a:prstGeom prst="rect">
                  <a:avLst/>
                </a:prstGeom>
                <a:noFill/>
              </p:spPr>
              <p:txBody>
                <a:bodyPr wrap="none" rtlCol="0">
                  <a:spAutoFit/>
                </a:bodyPr>
                <a:lstStyle/>
                <a:p>
                  <a:r>
                    <a:rPr lang="en-MY" dirty="0"/>
                    <a:t>backward</a:t>
                  </a:r>
                </a:p>
              </p:txBody>
            </p:sp>
            <p:sp>
              <p:nvSpPr>
                <p:cNvPr id="16" name="Rectangle 15">
                  <a:extLst>
                    <a:ext uri="{FF2B5EF4-FFF2-40B4-BE49-F238E27FC236}">
                      <a16:creationId xmlns:a16="http://schemas.microsoft.com/office/drawing/2014/main" id="{7BDD4684-0E5E-A795-41F8-B93E39D77170}"/>
                    </a:ext>
                  </a:extLst>
                </p:cNvPr>
                <p:cNvSpPr/>
                <p:nvPr/>
              </p:nvSpPr>
              <p:spPr>
                <a:xfrm>
                  <a:off x="1104471" y="4406797"/>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7" name="TextBox 16">
                  <a:extLst>
                    <a:ext uri="{FF2B5EF4-FFF2-40B4-BE49-F238E27FC236}">
                      <a16:creationId xmlns:a16="http://schemas.microsoft.com/office/drawing/2014/main" id="{D8AD5F3C-DBB2-BA5F-5686-F3192ACFAAF8}"/>
                    </a:ext>
                  </a:extLst>
                </p:cNvPr>
                <p:cNvSpPr txBox="1"/>
                <p:nvPr/>
              </p:nvSpPr>
              <p:spPr>
                <a:xfrm>
                  <a:off x="2398774" y="4451684"/>
                  <a:ext cx="848502" cy="369332"/>
                </a:xfrm>
                <a:prstGeom prst="rect">
                  <a:avLst/>
                </a:prstGeom>
                <a:noFill/>
              </p:spPr>
              <p:txBody>
                <a:bodyPr wrap="none" rtlCol="0">
                  <a:spAutoFit/>
                </a:bodyPr>
                <a:lstStyle/>
                <a:p>
                  <a:r>
                    <a:rPr lang="en-MY" dirty="0"/>
                    <a:t>update</a:t>
                  </a:r>
                </a:p>
              </p:txBody>
            </p:sp>
          </p:grpSp>
        </p:grpSp>
      </p:grpSp>
      <p:grpSp>
        <p:nvGrpSpPr>
          <p:cNvPr id="29" name="Group 28">
            <a:extLst>
              <a:ext uri="{FF2B5EF4-FFF2-40B4-BE49-F238E27FC236}">
                <a16:creationId xmlns:a16="http://schemas.microsoft.com/office/drawing/2014/main" id="{C276629D-2A6B-4240-8ABC-69104D19AC05}"/>
              </a:ext>
            </a:extLst>
          </p:cNvPr>
          <p:cNvGrpSpPr/>
          <p:nvPr/>
        </p:nvGrpSpPr>
        <p:grpSpPr>
          <a:xfrm>
            <a:off x="5198725" y="1997917"/>
            <a:ext cx="4180324" cy="3031284"/>
            <a:chOff x="645451" y="1997917"/>
            <a:chExt cx="4180324" cy="3031284"/>
          </a:xfrm>
        </p:grpSpPr>
        <p:sp>
          <p:nvSpPr>
            <p:cNvPr id="30" name="Rectangle 29">
              <a:extLst>
                <a:ext uri="{FF2B5EF4-FFF2-40B4-BE49-F238E27FC236}">
                  <a16:creationId xmlns:a16="http://schemas.microsoft.com/office/drawing/2014/main" id="{AF015642-03EC-CFB4-D307-3ACE7A2E7A46}"/>
                </a:ext>
              </a:extLst>
            </p:cNvPr>
            <p:cNvSpPr/>
            <p:nvPr/>
          </p:nvSpPr>
          <p:spPr>
            <a:xfrm>
              <a:off x="645451" y="1997917"/>
              <a:ext cx="4180324" cy="30312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MY"/>
            </a:p>
          </p:txBody>
        </p:sp>
        <p:sp>
          <p:nvSpPr>
            <p:cNvPr id="31" name="TextBox 30">
              <a:extLst>
                <a:ext uri="{FF2B5EF4-FFF2-40B4-BE49-F238E27FC236}">
                  <a16:creationId xmlns:a16="http://schemas.microsoft.com/office/drawing/2014/main" id="{321A2B00-7D34-25FF-8D68-CA11440C8DD0}"/>
                </a:ext>
              </a:extLst>
            </p:cNvPr>
            <p:cNvSpPr txBox="1"/>
            <p:nvPr/>
          </p:nvSpPr>
          <p:spPr>
            <a:xfrm>
              <a:off x="729107" y="2095575"/>
              <a:ext cx="2475549" cy="369332"/>
            </a:xfrm>
            <a:prstGeom prst="rect">
              <a:avLst/>
            </a:prstGeom>
            <a:noFill/>
          </p:spPr>
          <p:txBody>
            <a:bodyPr wrap="none" rtlCol="0">
              <a:spAutoFit/>
            </a:bodyPr>
            <a:lstStyle/>
            <a:p>
              <a:r>
                <a:rPr lang="en-US" altLang="zh-CN" dirty="0"/>
                <a:t>Activation function layer</a:t>
              </a:r>
              <a:endParaRPr lang="en-MY" dirty="0"/>
            </a:p>
          </p:txBody>
        </p:sp>
        <p:grpSp>
          <p:nvGrpSpPr>
            <p:cNvPr id="37" name="Group 36">
              <a:extLst>
                <a:ext uri="{FF2B5EF4-FFF2-40B4-BE49-F238E27FC236}">
                  <a16:creationId xmlns:a16="http://schemas.microsoft.com/office/drawing/2014/main" id="{DF51EBC6-3DAA-B899-4515-2B27E28521B4}"/>
                </a:ext>
              </a:extLst>
            </p:cNvPr>
            <p:cNvGrpSpPr/>
            <p:nvPr/>
          </p:nvGrpSpPr>
          <p:grpSpPr>
            <a:xfrm>
              <a:off x="1074119" y="3130035"/>
              <a:ext cx="3437314" cy="1015810"/>
              <a:chOff x="1170865" y="3277907"/>
              <a:chExt cx="3437314" cy="1015810"/>
            </a:xfrm>
          </p:grpSpPr>
          <p:sp>
            <p:nvSpPr>
              <p:cNvPr id="44" name="Rectangle 43">
                <a:extLst>
                  <a:ext uri="{FF2B5EF4-FFF2-40B4-BE49-F238E27FC236}">
                    <a16:creationId xmlns:a16="http://schemas.microsoft.com/office/drawing/2014/main" id="{EA365649-4D73-BD1A-0319-46062F432C4D}"/>
                  </a:ext>
                </a:extLst>
              </p:cNvPr>
              <p:cNvSpPr/>
              <p:nvPr/>
            </p:nvSpPr>
            <p:spPr>
              <a:xfrm>
                <a:off x="1170865" y="3277907"/>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45" name="TextBox 44">
                <a:extLst>
                  <a:ext uri="{FF2B5EF4-FFF2-40B4-BE49-F238E27FC236}">
                    <a16:creationId xmlns:a16="http://schemas.microsoft.com/office/drawing/2014/main" id="{64F79F3A-0494-3F31-D44F-CDAFDB692EA3}"/>
                  </a:ext>
                </a:extLst>
              </p:cNvPr>
              <p:cNvSpPr txBox="1"/>
              <p:nvPr/>
            </p:nvSpPr>
            <p:spPr>
              <a:xfrm>
                <a:off x="2415988" y="3318923"/>
                <a:ext cx="925510" cy="369332"/>
              </a:xfrm>
              <a:prstGeom prst="rect">
                <a:avLst/>
              </a:prstGeom>
              <a:noFill/>
            </p:spPr>
            <p:txBody>
              <a:bodyPr wrap="none" rtlCol="0">
                <a:spAutoFit/>
              </a:bodyPr>
              <a:lstStyle/>
              <a:p>
                <a:r>
                  <a:rPr lang="en-MY" dirty="0"/>
                  <a:t>forward</a:t>
                </a:r>
              </a:p>
            </p:txBody>
          </p:sp>
          <p:sp>
            <p:nvSpPr>
              <p:cNvPr id="46" name="Rectangle 45">
                <a:extLst>
                  <a:ext uri="{FF2B5EF4-FFF2-40B4-BE49-F238E27FC236}">
                    <a16:creationId xmlns:a16="http://schemas.microsoft.com/office/drawing/2014/main" id="{83CFEDFD-E875-65B1-55EA-40C398B0F7B9}"/>
                  </a:ext>
                </a:extLst>
              </p:cNvPr>
              <p:cNvSpPr/>
              <p:nvPr/>
            </p:nvSpPr>
            <p:spPr>
              <a:xfrm>
                <a:off x="1170865" y="3842352"/>
                <a:ext cx="3437314" cy="4513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48" name="TextBox 47">
                <a:extLst>
                  <a:ext uri="{FF2B5EF4-FFF2-40B4-BE49-F238E27FC236}">
                    <a16:creationId xmlns:a16="http://schemas.microsoft.com/office/drawing/2014/main" id="{88687A71-35DD-ECB8-D8AD-C0D4B6070082}"/>
                  </a:ext>
                </a:extLst>
              </p:cNvPr>
              <p:cNvSpPr txBox="1"/>
              <p:nvPr/>
            </p:nvSpPr>
            <p:spPr>
              <a:xfrm>
                <a:off x="2353219" y="3880384"/>
                <a:ext cx="1091068" cy="369332"/>
              </a:xfrm>
              <a:prstGeom prst="rect">
                <a:avLst/>
              </a:prstGeom>
              <a:noFill/>
            </p:spPr>
            <p:txBody>
              <a:bodyPr wrap="none" rtlCol="0">
                <a:spAutoFit/>
              </a:bodyPr>
              <a:lstStyle/>
              <a:p>
                <a:r>
                  <a:rPr lang="en-MY" dirty="0"/>
                  <a:t>backward</a:t>
                </a:r>
              </a:p>
            </p:txBody>
          </p:sp>
        </p:grpSp>
      </p:grpSp>
      <p:sp>
        <p:nvSpPr>
          <p:cNvPr id="54" name="TextBox 53">
            <a:extLst>
              <a:ext uri="{FF2B5EF4-FFF2-40B4-BE49-F238E27FC236}">
                <a16:creationId xmlns:a16="http://schemas.microsoft.com/office/drawing/2014/main" id="{CE5CF78C-75CB-A39E-5072-AA766B21393D}"/>
              </a:ext>
            </a:extLst>
          </p:cNvPr>
          <p:cNvSpPr txBox="1"/>
          <p:nvPr/>
        </p:nvSpPr>
        <p:spPr>
          <a:xfrm>
            <a:off x="5161425" y="1331007"/>
            <a:ext cx="2652970" cy="369332"/>
          </a:xfrm>
          <a:prstGeom prst="rect">
            <a:avLst/>
          </a:prstGeom>
          <a:noFill/>
        </p:spPr>
        <p:txBody>
          <a:bodyPr wrap="none" rtlCol="0">
            <a:spAutoFit/>
          </a:bodyPr>
          <a:lstStyle/>
          <a:p>
            <a:r>
              <a:rPr lang="en-US" altLang="zh-CN" dirty="0"/>
              <a:t>Layer without parameters</a:t>
            </a:r>
            <a:endParaRPr lang="en-MY" dirty="0"/>
          </a:p>
        </p:txBody>
      </p:sp>
      <p:sp>
        <p:nvSpPr>
          <p:cNvPr id="6" name="Footer Placeholder 5">
            <a:extLst>
              <a:ext uri="{FF2B5EF4-FFF2-40B4-BE49-F238E27FC236}">
                <a16:creationId xmlns:a16="http://schemas.microsoft.com/office/drawing/2014/main" id="{BB9B5995-3EB6-F112-FBAD-1AC4989E7EB1}"/>
              </a:ext>
            </a:extLst>
          </p:cNvPr>
          <p:cNvSpPr>
            <a:spLocks noGrp="1"/>
          </p:cNvSpPr>
          <p:nvPr>
            <p:ph type="ftr" sz="quarter" idx="5"/>
          </p:nvPr>
        </p:nvSpPr>
        <p:spPr/>
        <p:txBody>
          <a:bodyPr/>
          <a:lstStyle/>
          <a:p>
            <a:r>
              <a:rPr lang="en-US"/>
              <a:t>2022 CS 460200</a:t>
            </a:r>
          </a:p>
        </p:txBody>
      </p:sp>
      <p:sp>
        <p:nvSpPr>
          <p:cNvPr id="7" name="Slide Number Placeholder 6">
            <a:extLst>
              <a:ext uri="{FF2B5EF4-FFF2-40B4-BE49-F238E27FC236}">
                <a16:creationId xmlns:a16="http://schemas.microsoft.com/office/drawing/2014/main" id="{5BD51373-5DF6-95DB-1AF9-DCE1B933698F}"/>
              </a:ext>
            </a:extLst>
          </p:cNvPr>
          <p:cNvSpPr>
            <a:spLocks noGrp="1"/>
          </p:cNvSpPr>
          <p:nvPr>
            <p:ph type="sldNum" sz="quarter" idx="7"/>
          </p:nvPr>
        </p:nvSpPr>
        <p:spPr/>
        <p:txBody>
          <a:bodyPr/>
          <a:lstStyle/>
          <a:p>
            <a:pPr marL="38100">
              <a:lnSpc>
                <a:spcPts val="1650"/>
              </a:lnSpc>
            </a:pPr>
            <a:fld id="{81D60167-4931-47E6-BA6A-407CBD079E47}" type="slidenum">
              <a:rPr lang="en-TW" smtClean="0"/>
              <a:t>4</a:t>
            </a:fld>
            <a:endParaRPr lang="en-TW" dirty="0"/>
          </a:p>
        </p:txBody>
      </p:sp>
    </p:spTree>
    <p:extLst>
      <p:ext uri="{BB962C8B-B14F-4D97-AF65-F5344CB8AC3E}">
        <p14:creationId xmlns:p14="http://schemas.microsoft.com/office/powerpoint/2010/main" val="1939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5B94-3848-4E6E-9DB1-3BE4D471D45D}"/>
              </a:ext>
            </a:extLst>
          </p:cNvPr>
          <p:cNvSpPr>
            <a:spLocks noGrp="1"/>
          </p:cNvSpPr>
          <p:nvPr>
            <p:ph type="title"/>
          </p:nvPr>
        </p:nvSpPr>
        <p:spPr/>
        <p:txBody>
          <a:bodyPr/>
          <a:lstStyle/>
          <a:p>
            <a:r>
              <a:rPr lang="en-MY" dirty="0">
                <a:latin typeface="+mj-lt"/>
              </a:rPr>
              <a:t>Overview</a:t>
            </a:r>
          </a:p>
        </p:txBody>
      </p:sp>
      <p:sp>
        <p:nvSpPr>
          <p:cNvPr id="4" name="Rectangle 3">
            <a:extLst>
              <a:ext uri="{FF2B5EF4-FFF2-40B4-BE49-F238E27FC236}">
                <a16:creationId xmlns:a16="http://schemas.microsoft.com/office/drawing/2014/main" id="{B5FFCDE0-6AE7-4448-AC7B-DB965B98A728}"/>
              </a:ext>
            </a:extLst>
          </p:cNvPr>
          <p:cNvSpPr/>
          <p:nvPr/>
        </p:nvSpPr>
        <p:spPr>
          <a:xfrm>
            <a:off x="391676" y="987996"/>
            <a:ext cx="9285723" cy="5717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 name="TextBox 4">
            <a:extLst>
              <a:ext uri="{FF2B5EF4-FFF2-40B4-BE49-F238E27FC236}">
                <a16:creationId xmlns:a16="http://schemas.microsoft.com/office/drawing/2014/main" id="{7FF2EF93-8312-42FE-9B94-79DBF9361703}"/>
              </a:ext>
            </a:extLst>
          </p:cNvPr>
          <p:cNvSpPr txBox="1"/>
          <p:nvPr/>
        </p:nvSpPr>
        <p:spPr>
          <a:xfrm>
            <a:off x="533400" y="1128757"/>
            <a:ext cx="793807" cy="369332"/>
          </a:xfrm>
          <a:prstGeom prst="rect">
            <a:avLst/>
          </a:prstGeom>
          <a:noFill/>
        </p:spPr>
        <p:txBody>
          <a:bodyPr wrap="none" rtlCol="0">
            <a:spAutoFit/>
          </a:bodyPr>
          <a:lstStyle/>
          <a:p>
            <a:r>
              <a:rPr lang="en-MY" dirty="0"/>
              <a:t>Model</a:t>
            </a:r>
          </a:p>
        </p:txBody>
      </p:sp>
      <p:sp>
        <p:nvSpPr>
          <p:cNvPr id="6" name="Rectangle 5">
            <a:extLst>
              <a:ext uri="{FF2B5EF4-FFF2-40B4-BE49-F238E27FC236}">
                <a16:creationId xmlns:a16="http://schemas.microsoft.com/office/drawing/2014/main" id="{41D3A233-986A-42BE-BA35-79F67D03FFF2}"/>
              </a:ext>
            </a:extLst>
          </p:cNvPr>
          <p:cNvSpPr/>
          <p:nvPr/>
        </p:nvSpPr>
        <p:spPr>
          <a:xfrm>
            <a:off x="5857024" y="2135509"/>
            <a:ext cx="3053740" cy="538627"/>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err="1">
                <a:solidFill>
                  <a:schemeClr val="tx1"/>
                </a:solidFill>
              </a:rPr>
              <a:t>model_initialize_parameters</a:t>
            </a:r>
            <a:endParaRPr lang="en-MY" dirty="0">
              <a:solidFill>
                <a:schemeClr val="tx1"/>
              </a:solidFill>
            </a:endParaRPr>
          </a:p>
        </p:txBody>
      </p:sp>
      <p:sp>
        <p:nvSpPr>
          <p:cNvPr id="10" name="Rectangle 9">
            <a:extLst>
              <a:ext uri="{FF2B5EF4-FFF2-40B4-BE49-F238E27FC236}">
                <a16:creationId xmlns:a16="http://schemas.microsoft.com/office/drawing/2014/main" id="{34551627-0A67-4870-A2A3-35837B54BBE0}"/>
              </a:ext>
            </a:extLst>
          </p:cNvPr>
          <p:cNvSpPr/>
          <p:nvPr/>
        </p:nvSpPr>
        <p:spPr>
          <a:xfrm>
            <a:off x="5857024" y="3717274"/>
            <a:ext cx="3053740" cy="480555"/>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solidFill>
                  <a:schemeClr val="tx1"/>
                </a:solidFill>
              </a:rPr>
              <a:t>compute_cost</a:t>
            </a:r>
            <a:endParaRPr lang="en-US" dirty="0">
              <a:solidFill>
                <a:schemeClr val="tx1"/>
              </a:solidFill>
            </a:endParaRPr>
          </a:p>
        </p:txBody>
      </p:sp>
      <p:sp>
        <p:nvSpPr>
          <p:cNvPr id="13" name="Rectangle 12">
            <a:extLst>
              <a:ext uri="{FF2B5EF4-FFF2-40B4-BE49-F238E27FC236}">
                <a16:creationId xmlns:a16="http://schemas.microsoft.com/office/drawing/2014/main" id="{7DFD3245-8074-40BB-A59B-6A1CBA70DFDF}"/>
              </a:ext>
            </a:extLst>
          </p:cNvPr>
          <p:cNvSpPr/>
          <p:nvPr/>
        </p:nvSpPr>
        <p:spPr>
          <a:xfrm>
            <a:off x="5865989" y="5235333"/>
            <a:ext cx="3053740" cy="496019"/>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model_</a:t>
            </a:r>
            <a:r>
              <a:rPr lang="en-MY" dirty="0" err="1"/>
              <a:t>update_parameters</a:t>
            </a:r>
            <a:endParaRPr lang="en-MY" dirty="0"/>
          </a:p>
        </p:txBody>
      </p:sp>
      <p:sp>
        <p:nvSpPr>
          <p:cNvPr id="18" name="Rectangle 17">
            <a:extLst>
              <a:ext uri="{FF2B5EF4-FFF2-40B4-BE49-F238E27FC236}">
                <a16:creationId xmlns:a16="http://schemas.microsoft.com/office/drawing/2014/main" id="{C137BC27-C1D3-4A32-9443-F27EC1510887}"/>
              </a:ext>
            </a:extLst>
          </p:cNvPr>
          <p:cNvSpPr/>
          <p:nvPr/>
        </p:nvSpPr>
        <p:spPr>
          <a:xfrm>
            <a:off x="5855992" y="4468571"/>
            <a:ext cx="3063738" cy="496019"/>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err="1">
                <a:solidFill>
                  <a:schemeClr val="tx1"/>
                </a:solidFill>
              </a:rPr>
              <a:t>model_backward</a:t>
            </a:r>
            <a:endParaRPr lang="en-MY" dirty="0">
              <a:solidFill>
                <a:schemeClr val="tx1"/>
              </a:solidFill>
            </a:endParaRPr>
          </a:p>
        </p:txBody>
      </p:sp>
      <p:sp>
        <p:nvSpPr>
          <p:cNvPr id="34" name="Rectangle 33">
            <a:extLst>
              <a:ext uri="{FF2B5EF4-FFF2-40B4-BE49-F238E27FC236}">
                <a16:creationId xmlns:a16="http://schemas.microsoft.com/office/drawing/2014/main" id="{39249FFF-2BF4-4430-BDC4-4BAC62046B25}"/>
              </a:ext>
            </a:extLst>
          </p:cNvPr>
          <p:cNvSpPr/>
          <p:nvPr/>
        </p:nvSpPr>
        <p:spPr>
          <a:xfrm>
            <a:off x="5857024" y="2952764"/>
            <a:ext cx="3053740" cy="496019"/>
          </a:xfrm>
          <a:prstGeom prst="rect">
            <a:avLst/>
          </a:prstGeom>
          <a:solidFill>
            <a:schemeClr val="accent6"/>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solidFill>
                  <a:schemeClr val="tx1"/>
                </a:solidFill>
              </a:rPr>
              <a:t>model_forward</a:t>
            </a:r>
            <a:endParaRPr lang="en-MY" dirty="0">
              <a:solidFill>
                <a:schemeClr val="tx1"/>
              </a:solidFill>
            </a:endParaRPr>
          </a:p>
        </p:txBody>
      </p:sp>
      <p:cxnSp>
        <p:nvCxnSpPr>
          <p:cNvPr id="47" name="Straight Arrow Connector 46">
            <a:extLst>
              <a:ext uri="{FF2B5EF4-FFF2-40B4-BE49-F238E27FC236}">
                <a16:creationId xmlns:a16="http://schemas.microsoft.com/office/drawing/2014/main" id="{757F68FB-79AC-4991-B5CA-3E6EB7A25F6E}"/>
              </a:ext>
            </a:extLst>
          </p:cNvPr>
          <p:cNvCxnSpPr>
            <a:cxnSpLocks/>
            <a:stCxn id="6" idx="2"/>
            <a:endCxn id="34" idx="0"/>
          </p:cNvCxnSpPr>
          <p:nvPr/>
        </p:nvCxnSpPr>
        <p:spPr>
          <a:xfrm>
            <a:off x="7383894" y="2674136"/>
            <a:ext cx="0" cy="278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EE3EE41-DADC-4DC5-A4D2-FF4579425ECD}"/>
              </a:ext>
            </a:extLst>
          </p:cNvPr>
          <p:cNvCxnSpPr>
            <a:cxnSpLocks/>
            <a:stCxn id="10" idx="2"/>
            <a:endCxn id="18" idx="0"/>
          </p:cNvCxnSpPr>
          <p:nvPr/>
        </p:nvCxnSpPr>
        <p:spPr>
          <a:xfrm>
            <a:off x="7383894" y="4197829"/>
            <a:ext cx="3967" cy="2707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1" name="Group 130">
            <a:extLst>
              <a:ext uri="{FF2B5EF4-FFF2-40B4-BE49-F238E27FC236}">
                <a16:creationId xmlns:a16="http://schemas.microsoft.com/office/drawing/2014/main" id="{F83F2CA1-DBDC-26EE-F477-13A88765BAAA}"/>
              </a:ext>
            </a:extLst>
          </p:cNvPr>
          <p:cNvGrpSpPr/>
          <p:nvPr/>
        </p:nvGrpSpPr>
        <p:grpSpPr>
          <a:xfrm>
            <a:off x="1416043" y="1968587"/>
            <a:ext cx="2632934" cy="3977927"/>
            <a:chOff x="993451" y="1887500"/>
            <a:chExt cx="2632934" cy="3977927"/>
          </a:xfrm>
        </p:grpSpPr>
        <p:sp>
          <p:nvSpPr>
            <p:cNvPr id="15" name="Rectangle 14">
              <a:extLst>
                <a:ext uri="{FF2B5EF4-FFF2-40B4-BE49-F238E27FC236}">
                  <a16:creationId xmlns:a16="http://schemas.microsoft.com/office/drawing/2014/main" id="{1B2B529B-D2CE-8A3A-7074-175A646B1A55}"/>
                </a:ext>
              </a:extLst>
            </p:cNvPr>
            <p:cNvSpPr/>
            <p:nvPr/>
          </p:nvSpPr>
          <p:spPr>
            <a:xfrm>
              <a:off x="995236" y="1887500"/>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Dense layer</a:t>
              </a:r>
            </a:p>
          </p:txBody>
        </p:sp>
        <p:sp>
          <p:nvSpPr>
            <p:cNvPr id="48" name="Rectangle 47">
              <a:extLst>
                <a:ext uri="{FF2B5EF4-FFF2-40B4-BE49-F238E27FC236}">
                  <a16:creationId xmlns:a16="http://schemas.microsoft.com/office/drawing/2014/main" id="{1443A814-6C2B-48CB-3F9C-9D912F644340}"/>
                </a:ext>
              </a:extLst>
            </p:cNvPr>
            <p:cNvSpPr/>
            <p:nvPr/>
          </p:nvSpPr>
          <p:spPr>
            <a:xfrm>
              <a:off x="994879" y="2532508"/>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Activation function layer</a:t>
              </a:r>
            </a:p>
          </p:txBody>
        </p:sp>
        <p:sp>
          <p:nvSpPr>
            <p:cNvPr id="49" name="Rectangle 48">
              <a:extLst>
                <a:ext uri="{FF2B5EF4-FFF2-40B4-BE49-F238E27FC236}">
                  <a16:creationId xmlns:a16="http://schemas.microsoft.com/office/drawing/2014/main" id="{F6B4190E-9B3F-0FE5-A0E0-E83C05775E10}"/>
                </a:ext>
              </a:extLst>
            </p:cNvPr>
            <p:cNvSpPr/>
            <p:nvPr/>
          </p:nvSpPr>
          <p:spPr>
            <a:xfrm>
              <a:off x="994522" y="3177516"/>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Dense layer</a:t>
              </a:r>
            </a:p>
          </p:txBody>
        </p:sp>
        <p:sp>
          <p:nvSpPr>
            <p:cNvPr id="50" name="Rectangle 49">
              <a:extLst>
                <a:ext uri="{FF2B5EF4-FFF2-40B4-BE49-F238E27FC236}">
                  <a16:creationId xmlns:a16="http://schemas.microsoft.com/office/drawing/2014/main" id="{36A8D837-BCF0-2D5F-C601-1C6C109F5B6D}"/>
                </a:ext>
              </a:extLst>
            </p:cNvPr>
            <p:cNvSpPr/>
            <p:nvPr/>
          </p:nvSpPr>
          <p:spPr>
            <a:xfrm>
              <a:off x="994165" y="3822524"/>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Activation function layer</a:t>
              </a:r>
            </a:p>
          </p:txBody>
        </p:sp>
        <p:sp>
          <p:nvSpPr>
            <p:cNvPr id="51" name="Rectangle 50">
              <a:extLst>
                <a:ext uri="{FF2B5EF4-FFF2-40B4-BE49-F238E27FC236}">
                  <a16:creationId xmlns:a16="http://schemas.microsoft.com/office/drawing/2014/main" id="{EE8FDDE7-83CA-A311-E108-350D51CE059A}"/>
                </a:ext>
              </a:extLst>
            </p:cNvPr>
            <p:cNvSpPr/>
            <p:nvPr/>
          </p:nvSpPr>
          <p:spPr>
            <a:xfrm>
              <a:off x="993808" y="4724400"/>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Dense layer</a:t>
              </a:r>
            </a:p>
          </p:txBody>
        </p:sp>
        <p:sp>
          <p:nvSpPr>
            <p:cNvPr id="53" name="Rectangle 52">
              <a:extLst>
                <a:ext uri="{FF2B5EF4-FFF2-40B4-BE49-F238E27FC236}">
                  <a16:creationId xmlns:a16="http://schemas.microsoft.com/office/drawing/2014/main" id="{E30FD66F-F6C3-909E-C2C4-65793976B73F}"/>
                </a:ext>
              </a:extLst>
            </p:cNvPr>
            <p:cNvSpPr/>
            <p:nvPr/>
          </p:nvSpPr>
          <p:spPr>
            <a:xfrm>
              <a:off x="993451" y="5369408"/>
              <a:ext cx="2631149" cy="4960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MY" dirty="0">
                  <a:solidFill>
                    <a:schemeClr val="tx1"/>
                  </a:solidFill>
                </a:rPr>
                <a:t>Activation function layer</a:t>
              </a:r>
            </a:p>
          </p:txBody>
        </p:sp>
        <p:sp>
          <p:nvSpPr>
            <p:cNvPr id="59" name="TextBox 58">
              <a:extLst>
                <a:ext uri="{FF2B5EF4-FFF2-40B4-BE49-F238E27FC236}">
                  <a16:creationId xmlns:a16="http://schemas.microsoft.com/office/drawing/2014/main" id="{E4B697D6-8B6C-42C6-5C39-F2CD9DE1B3BB}"/>
                </a:ext>
              </a:extLst>
            </p:cNvPr>
            <p:cNvSpPr txBox="1"/>
            <p:nvPr/>
          </p:nvSpPr>
          <p:spPr>
            <a:xfrm>
              <a:off x="2137343" y="4267200"/>
              <a:ext cx="343364" cy="369332"/>
            </a:xfrm>
            <a:prstGeom prst="rect">
              <a:avLst/>
            </a:prstGeom>
            <a:noFill/>
          </p:spPr>
          <p:txBody>
            <a:bodyPr wrap="none" rtlCol="0">
              <a:spAutoFit/>
            </a:bodyPr>
            <a:lstStyle/>
            <a:p>
              <a:r>
                <a:rPr lang="en-MY" dirty="0"/>
                <a:t>…</a:t>
              </a:r>
            </a:p>
          </p:txBody>
        </p:sp>
      </p:grpSp>
      <p:cxnSp>
        <p:nvCxnSpPr>
          <p:cNvPr id="102" name="Straight Arrow Connector 101">
            <a:extLst>
              <a:ext uri="{FF2B5EF4-FFF2-40B4-BE49-F238E27FC236}">
                <a16:creationId xmlns:a16="http://schemas.microsoft.com/office/drawing/2014/main" id="{02B5EFF8-2B15-D9DA-ADBF-9879C83A157C}"/>
              </a:ext>
            </a:extLst>
          </p:cNvPr>
          <p:cNvCxnSpPr>
            <a:cxnSpLocks/>
            <a:stCxn id="34" idx="2"/>
            <a:endCxn id="10" idx="0"/>
          </p:cNvCxnSpPr>
          <p:nvPr/>
        </p:nvCxnSpPr>
        <p:spPr>
          <a:xfrm>
            <a:off x="7383894" y="3448783"/>
            <a:ext cx="0" cy="268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5888E0AD-B26F-191C-AAD1-181D94B6916B}"/>
              </a:ext>
            </a:extLst>
          </p:cNvPr>
          <p:cNvCxnSpPr>
            <a:cxnSpLocks/>
            <a:stCxn id="18" idx="2"/>
            <a:endCxn id="13" idx="0"/>
          </p:cNvCxnSpPr>
          <p:nvPr/>
        </p:nvCxnSpPr>
        <p:spPr>
          <a:xfrm>
            <a:off x="7387861" y="4964590"/>
            <a:ext cx="4998" cy="270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9763D63C-CEF9-DC4A-4508-E8C58BC92519}"/>
              </a:ext>
            </a:extLst>
          </p:cNvPr>
          <p:cNvCxnSpPr>
            <a:stCxn id="13" idx="1"/>
          </p:cNvCxnSpPr>
          <p:nvPr/>
        </p:nvCxnSpPr>
        <p:spPr>
          <a:xfrm flipH="1" flipV="1">
            <a:off x="5181600" y="5483342"/>
            <a:ext cx="684389" cy="1"/>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62CD4618-B240-1A77-3A66-274CEC1E344B}"/>
              </a:ext>
            </a:extLst>
          </p:cNvPr>
          <p:cNvCxnSpPr/>
          <p:nvPr/>
        </p:nvCxnSpPr>
        <p:spPr>
          <a:xfrm flipV="1">
            <a:off x="5181600" y="3200773"/>
            <a:ext cx="0" cy="2282569"/>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Arrow Connector 141">
            <a:extLst>
              <a:ext uri="{FF2B5EF4-FFF2-40B4-BE49-F238E27FC236}">
                <a16:creationId xmlns:a16="http://schemas.microsoft.com/office/drawing/2014/main" id="{07A04FFB-3043-1CA7-BF0C-0123CE47EEBA}"/>
              </a:ext>
            </a:extLst>
          </p:cNvPr>
          <p:cNvCxnSpPr>
            <a:endCxn id="34" idx="1"/>
          </p:cNvCxnSpPr>
          <p:nvPr/>
        </p:nvCxnSpPr>
        <p:spPr>
          <a:xfrm>
            <a:off x="5181600" y="3200773"/>
            <a:ext cx="67542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ABA5B0D4-B10A-3361-A947-EAD863285933}"/>
              </a:ext>
            </a:extLst>
          </p:cNvPr>
          <p:cNvSpPr>
            <a:spLocks noGrp="1"/>
          </p:cNvSpPr>
          <p:nvPr>
            <p:ph type="ftr" sz="quarter" idx="5"/>
          </p:nvPr>
        </p:nvSpPr>
        <p:spPr/>
        <p:txBody>
          <a:bodyPr/>
          <a:lstStyle/>
          <a:p>
            <a:r>
              <a:rPr lang="en-US"/>
              <a:t>2022 CS 460200</a:t>
            </a:r>
          </a:p>
        </p:txBody>
      </p:sp>
      <p:sp>
        <p:nvSpPr>
          <p:cNvPr id="7" name="Slide Number Placeholder 6">
            <a:extLst>
              <a:ext uri="{FF2B5EF4-FFF2-40B4-BE49-F238E27FC236}">
                <a16:creationId xmlns:a16="http://schemas.microsoft.com/office/drawing/2014/main" id="{9A079777-64EA-DCA6-9003-E4DF257AAE73}"/>
              </a:ext>
            </a:extLst>
          </p:cNvPr>
          <p:cNvSpPr>
            <a:spLocks noGrp="1"/>
          </p:cNvSpPr>
          <p:nvPr>
            <p:ph type="sldNum" sz="quarter" idx="7"/>
          </p:nvPr>
        </p:nvSpPr>
        <p:spPr/>
        <p:txBody>
          <a:bodyPr/>
          <a:lstStyle/>
          <a:p>
            <a:pPr marL="38100">
              <a:lnSpc>
                <a:spcPts val="1650"/>
              </a:lnSpc>
            </a:pPr>
            <a:fld id="{81D60167-4931-47E6-BA6A-407CBD079E47}" type="slidenum">
              <a:rPr lang="en-TW" smtClean="0"/>
              <a:t>5</a:t>
            </a:fld>
            <a:endParaRPr lang="en-TW" dirty="0"/>
          </a:p>
        </p:txBody>
      </p:sp>
    </p:spTree>
    <p:extLst>
      <p:ext uri="{BB962C8B-B14F-4D97-AF65-F5344CB8AC3E}">
        <p14:creationId xmlns:p14="http://schemas.microsoft.com/office/powerpoint/2010/main" val="345360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2182-C545-4E12-AB97-2DC47F9C10D9}"/>
              </a:ext>
            </a:extLst>
          </p:cNvPr>
          <p:cNvSpPr>
            <a:spLocks noGrp="1"/>
          </p:cNvSpPr>
          <p:nvPr>
            <p:ph type="title"/>
          </p:nvPr>
        </p:nvSpPr>
        <p:spPr/>
        <p:txBody>
          <a:bodyPr/>
          <a:lstStyle/>
          <a:p>
            <a:r>
              <a:rPr lang="en-MY" dirty="0">
                <a:latin typeface="+mj-lt"/>
              </a:rPr>
              <a:t>Basic Implementation (65%)</a:t>
            </a:r>
          </a:p>
        </p:txBody>
      </p:sp>
      <p:sp>
        <p:nvSpPr>
          <p:cNvPr id="3" name="Text Placeholder 2">
            <a:extLst>
              <a:ext uri="{FF2B5EF4-FFF2-40B4-BE49-F238E27FC236}">
                <a16:creationId xmlns:a16="http://schemas.microsoft.com/office/drawing/2014/main" id="{024AB6E3-8AB1-42B8-86C2-84511A93FB8F}"/>
              </a:ext>
            </a:extLst>
          </p:cNvPr>
          <p:cNvSpPr>
            <a:spLocks noGrp="1"/>
          </p:cNvSpPr>
          <p:nvPr>
            <p:ph type="body" idx="1"/>
          </p:nvPr>
        </p:nvSpPr>
        <p:spPr>
          <a:xfrm>
            <a:off x="298450" y="1335087"/>
            <a:ext cx="9318625" cy="3816429"/>
          </a:xfrm>
        </p:spPr>
        <p:txBody>
          <a:bodyPr/>
          <a:lstStyle/>
          <a:p>
            <a:r>
              <a:rPr lang="en-US" sz="2800" b="0" i="0" dirty="0">
                <a:solidFill>
                  <a:srgbClr val="212121"/>
                </a:solidFill>
                <a:effectLst/>
              </a:rPr>
              <a:t>Dense layer</a:t>
            </a:r>
          </a:p>
          <a:p>
            <a:pPr marL="342900" indent="-342900">
              <a:buFont typeface="+mj-lt"/>
              <a:buAutoNum type="arabicPeriod"/>
            </a:pPr>
            <a:r>
              <a:rPr lang="en-US" sz="2400" b="0" i="0" dirty="0">
                <a:solidFill>
                  <a:srgbClr val="212121"/>
                </a:solidFill>
                <a:effectLst/>
              </a:rPr>
              <a:t>Create and initialize parameters of a linear layer with </a:t>
            </a:r>
            <a:r>
              <a:rPr lang="en-US" sz="2400" b="0" i="0" dirty="0" err="1">
                <a:solidFill>
                  <a:srgbClr val="212121"/>
                </a:solidFill>
                <a:effectLst/>
              </a:rPr>
              <a:t>Glorot</a:t>
            </a:r>
            <a:r>
              <a:rPr lang="en-US" sz="2400" b="0" i="0">
                <a:solidFill>
                  <a:srgbClr val="212121"/>
                </a:solidFill>
                <a:effectLst/>
              </a:rPr>
              <a:t> uniform initialization. </a:t>
            </a:r>
            <a:r>
              <a:rPr lang="en-US" sz="2400" b="0" i="0" dirty="0">
                <a:solidFill>
                  <a:srgbClr val="212121"/>
                </a:solidFill>
                <a:effectLst/>
              </a:rPr>
              <a:t>(5%)</a:t>
            </a:r>
          </a:p>
          <a:p>
            <a:pPr marL="342900" indent="-342900">
              <a:buFont typeface="+mj-lt"/>
              <a:buAutoNum type="arabicPeriod"/>
            </a:pPr>
            <a:r>
              <a:rPr lang="en-MY" sz="2400" dirty="0"/>
              <a:t>Implement linear forward</a:t>
            </a:r>
            <a:r>
              <a:rPr lang="en-US" sz="2400" dirty="0"/>
              <a:t>. (5%)</a:t>
            </a:r>
          </a:p>
          <a:p>
            <a:pPr marL="342900" indent="-342900">
              <a:buFont typeface="+mj-lt"/>
              <a:buAutoNum type="arabicPeriod"/>
            </a:pPr>
            <a:r>
              <a:rPr lang="en-MY" sz="2400" dirty="0"/>
              <a:t>Implement linear backward. (5%)</a:t>
            </a:r>
          </a:p>
          <a:p>
            <a:pPr marL="342900" indent="-342900">
              <a:buFont typeface="+mj-lt"/>
              <a:buAutoNum type="arabicPeriod"/>
            </a:pPr>
            <a:r>
              <a:rPr lang="en-MY" sz="2400" dirty="0"/>
              <a:t>Implement linear update parameters. (5%)</a:t>
            </a:r>
          </a:p>
          <a:p>
            <a:endParaRPr lang="en-MY" sz="2400" dirty="0"/>
          </a:p>
          <a:p>
            <a:r>
              <a:rPr lang="en-MY" sz="2800" dirty="0"/>
              <a:t>Activation function layer</a:t>
            </a:r>
            <a:endParaRPr lang="en-US" sz="2800" dirty="0"/>
          </a:p>
          <a:p>
            <a:pPr marL="342900" indent="-342900">
              <a:buFont typeface="+mj-lt"/>
              <a:buAutoNum type="arabicPeriod"/>
            </a:pPr>
            <a:r>
              <a:rPr lang="en-US" sz="2400" dirty="0"/>
              <a:t>Implement activation forward. (5%) (Sigmoid and </a:t>
            </a:r>
            <a:r>
              <a:rPr lang="en-US" sz="2400" dirty="0" err="1"/>
              <a:t>ReLU</a:t>
            </a:r>
            <a:r>
              <a:rPr lang="en-US" sz="2400" dirty="0"/>
              <a:t>)</a:t>
            </a:r>
          </a:p>
          <a:p>
            <a:pPr marL="342900" indent="-342900">
              <a:buFont typeface="+mj-lt"/>
              <a:buAutoNum type="arabicPeriod"/>
            </a:pPr>
            <a:r>
              <a:rPr lang="en-MY" sz="2400" dirty="0"/>
              <a:t>Implement activation backward. (5%)</a:t>
            </a:r>
            <a:r>
              <a:rPr lang="en-US" sz="2400" dirty="0"/>
              <a:t> (Sigmoid and </a:t>
            </a:r>
            <a:r>
              <a:rPr lang="en-US" sz="2400" dirty="0" err="1"/>
              <a:t>ReLU</a:t>
            </a:r>
            <a:r>
              <a:rPr lang="en-US" sz="2400" dirty="0"/>
              <a:t>)</a:t>
            </a:r>
          </a:p>
        </p:txBody>
      </p:sp>
      <p:sp>
        <p:nvSpPr>
          <p:cNvPr id="4" name="Footer Placeholder 3">
            <a:extLst>
              <a:ext uri="{FF2B5EF4-FFF2-40B4-BE49-F238E27FC236}">
                <a16:creationId xmlns:a16="http://schemas.microsoft.com/office/drawing/2014/main" id="{AA76F291-88BF-4E71-B7BA-8F8A757F4E09}"/>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B80F4085-0417-0832-6AF8-6415681A33E2}"/>
              </a:ext>
            </a:extLst>
          </p:cNvPr>
          <p:cNvSpPr>
            <a:spLocks noGrp="1"/>
          </p:cNvSpPr>
          <p:nvPr>
            <p:ph type="sldNum" sz="quarter" idx="7"/>
          </p:nvPr>
        </p:nvSpPr>
        <p:spPr/>
        <p:txBody>
          <a:bodyPr/>
          <a:lstStyle/>
          <a:p>
            <a:pPr marL="38100">
              <a:lnSpc>
                <a:spcPts val="1650"/>
              </a:lnSpc>
            </a:pPr>
            <a:fld id="{81D60167-4931-47E6-BA6A-407CBD079E47}" type="slidenum">
              <a:rPr lang="en-TW" smtClean="0"/>
              <a:t>6</a:t>
            </a:fld>
            <a:endParaRPr lang="en-TW" dirty="0"/>
          </a:p>
        </p:txBody>
      </p:sp>
    </p:spTree>
    <p:extLst>
      <p:ext uri="{BB962C8B-B14F-4D97-AF65-F5344CB8AC3E}">
        <p14:creationId xmlns:p14="http://schemas.microsoft.com/office/powerpoint/2010/main" val="18754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2182-C545-4E12-AB97-2DC47F9C10D9}"/>
              </a:ext>
            </a:extLst>
          </p:cNvPr>
          <p:cNvSpPr>
            <a:spLocks noGrp="1"/>
          </p:cNvSpPr>
          <p:nvPr>
            <p:ph type="title"/>
          </p:nvPr>
        </p:nvSpPr>
        <p:spPr/>
        <p:txBody>
          <a:bodyPr/>
          <a:lstStyle/>
          <a:p>
            <a:r>
              <a:rPr lang="en-MY" dirty="0">
                <a:latin typeface="+mj-lt"/>
              </a:rPr>
              <a:t>Basic Implementation (65%)</a:t>
            </a:r>
          </a:p>
        </p:txBody>
      </p:sp>
      <p:sp>
        <p:nvSpPr>
          <p:cNvPr id="3" name="Text Placeholder 2">
            <a:extLst>
              <a:ext uri="{FF2B5EF4-FFF2-40B4-BE49-F238E27FC236}">
                <a16:creationId xmlns:a16="http://schemas.microsoft.com/office/drawing/2014/main" id="{024AB6E3-8AB1-42B8-86C2-84511A93FB8F}"/>
              </a:ext>
            </a:extLst>
          </p:cNvPr>
          <p:cNvSpPr>
            <a:spLocks noGrp="1"/>
          </p:cNvSpPr>
          <p:nvPr>
            <p:ph type="body" idx="1"/>
          </p:nvPr>
        </p:nvSpPr>
        <p:spPr>
          <a:xfrm>
            <a:off x="298450" y="1335087"/>
            <a:ext cx="9318625" cy="3016210"/>
          </a:xfrm>
        </p:spPr>
        <p:txBody>
          <a:bodyPr/>
          <a:lstStyle/>
          <a:p>
            <a:r>
              <a:rPr lang="en-US" sz="2800" dirty="0"/>
              <a:t>Model</a:t>
            </a:r>
          </a:p>
          <a:p>
            <a:pPr marL="342900" indent="-342900">
              <a:buFont typeface="+mj-lt"/>
              <a:buAutoNum type="arabicPeriod"/>
            </a:pPr>
            <a:r>
              <a:rPr lang="en-US" sz="2400" dirty="0"/>
              <a:t>Implement model initialize parameters. (5%)</a:t>
            </a:r>
          </a:p>
          <a:p>
            <a:pPr marL="342900" indent="-342900">
              <a:buFont typeface="+mj-lt"/>
              <a:buAutoNum type="arabicPeriod"/>
            </a:pPr>
            <a:r>
              <a:rPr lang="en-US" sz="2400" dirty="0"/>
              <a:t>Implement model forward. (5%)</a:t>
            </a:r>
          </a:p>
          <a:p>
            <a:pPr marL="342900" indent="-342900">
              <a:buFont typeface="+mj-lt"/>
              <a:buAutoNum type="arabicPeriod"/>
            </a:pPr>
            <a:r>
              <a:rPr lang="en-US" sz="2400" dirty="0"/>
              <a:t>Implement model backward. (5%)</a:t>
            </a:r>
          </a:p>
          <a:p>
            <a:pPr marL="342900" indent="-342900">
              <a:buFont typeface="+mj-lt"/>
              <a:buAutoNum type="arabicPeriod"/>
            </a:pPr>
            <a:r>
              <a:rPr lang="en-US" sz="2400" dirty="0"/>
              <a:t>Implement model update parameters. (5%)</a:t>
            </a:r>
          </a:p>
          <a:p>
            <a:pPr marL="342900" indent="-342900">
              <a:buFont typeface="+mj-lt"/>
              <a:buAutoNum type="arabicPeriod"/>
            </a:pPr>
            <a:r>
              <a:rPr lang="en-US" sz="2400" dirty="0"/>
              <a:t>Compute the binary cross-entropy cost. (5%)</a:t>
            </a:r>
          </a:p>
          <a:p>
            <a:pPr marL="342900" indent="-342900">
              <a:buFont typeface="+mj-lt"/>
              <a:buAutoNum type="arabicPeriod"/>
            </a:pPr>
            <a:r>
              <a:rPr lang="en-US" sz="2400" dirty="0"/>
              <a:t>Implement a binary classifier and tune hyperparameter to get a good rank. (10%)</a:t>
            </a:r>
          </a:p>
        </p:txBody>
      </p:sp>
      <p:sp>
        <p:nvSpPr>
          <p:cNvPr id="4" name="Footer Placeholder 3">
            <a:extLst>
              <a:ext uri="{FF2B5EF4-FFF2-40B4-BE49-F238E27FC236}">
                <a16:creationId xmlns:a16="http://schemas.microsoft.com/office/drawing/2014/main" id="{DCEA92B8-3AA0-2218-69A1-33382E5E422F}"/>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D7671B87-CE49-68BE-05F5-F801897347EF}"/>
              </a:ext>
            </a:extLst>
          </p:cNvPr>
          <p:cNvSpPr>
            <a:spLocks noGrp="1"/>
          </p:cNvSpPr>
          <p:nvPr>
            <p:ph type="sldNum" sz="quarter" idx="7"/>
          </p:nvPr>
        </p:nvSpPr>
        <p:spPr/>
        <p:txBody>
          <a:bodyPr/>
          <a:lstStyle/>
          <a:p>
            <a:pPr marL="38100">
              <a:lnSpc>
                <a:spcPts val="1650"/>
              </a:lnSpc>
            </a:pPr>
            <a:fld id="{81D60167-4931-47E6-BA6A-407CBD079E47}" type="slidenum">
              <a:rPr lang="en-TW" smtClean="0"/>
              <a:t>7</a:t>
            </a:fld>
            <a:endParaRPr lang="en-TW" dirty="0"/>
          </a:p>
        </p:txBody>
      </p:sp>
    </p:spTree>
    <p:extLst>
      <p:ext uri="{BB962C8B-B14F-4D97-AF65-F5344CB8AC3E}">
        <p14:creationId xmlns:p14="http://schemas.microsoft.com/office/powerpoint/2010/main" val="283116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04E2-E6D5-4E1C-8E8D-577593FD1601}"/>
              </a:ext>
            </a:extLst>
          </p:cNvPr>
          <p:cNvSpPr>
            <a:spLocks noGrp="1"/>
          </p:cNvSpPr>
          <p:nvPr>
            <p:ph type="title"/>
          </p:nvPr>
        </p:nvSpPr>
        <p:spPr/>
        <p:txBody>
          <a:bodyPr/>
          <a:lstStyle/>
          <a:p>
            <a:r>
              <a:rPr lang="en-MY" dirty="0">
                <a:latin typeface="+mj-lt"/>
              </a:rPr>
              <a:t>Advanced </a:t>
            </a:r>
            <a:r>
              <a:rPr lang="en-US" altLang="zh-CN" dirty="0">
                <a:latin typeface="+mj-lt"/>
              </a:rPr>
              <a:t>Implementation (30%)</a:t>
            </a:r>
            <a:endParaRPr lang="en-MY" dirty="0">
              <a:latin typeface="+mj-lt"/>
            </a:endParaRPr>
          </a:p>
        </p:txBody>
      </p:sp>
      <p:sp>
        <p:nvSpPr>
          <p:cNvPr id="3" name="Text Placeholder 2">
            <a:extLst>
              <a:ext uri="{FF2B5EF4-FFF2-40B4-BE49-F238E27FC236}">
                <a16:creationId xmlns:a16="http://schemas.microsoft.com/office/drawing/2014/main" id="{9183F444-1C01-47D9-A4A8-EB73B9B014B8}"/>
              </a:ext>
            </a:extLst>
          </p:cNvPr>
          <p:cNvSpPr>
            <a:spLocks noGrp="1"/>
          </p:cNvSpPr>
          <p:nvPr>
            <p:ph type="body" idx="1"/>
          </p:nvPr>
        </p:nvSpPr>
        <p:spPr>
          <a:xfrm>
            <a:off x="298450" y="1335087"/>
            <a:ext cx="9318625" cy="3016210"/>
          </a:xfrm>
        </p:spPr>
        <p:txBody>
          <a:bodyPr/>
          <a:lstStyle/>
          <a:p>
            <a:r>
              <a:rPr lang="en-MY" sz="2800" dirty="0"/>
              <a:t>Activation function layer</a:t>
            </a:r>
            <a:endParaRPr lang="en-US" sz="2800" dirty="0"/>
          </a:p>
          <a:p>
            <a:pPr marL="342900" indent="-342900">
              <a:buFont typeface="+mj-lt"/>
              <a:buAutoNum type="arabicPeriod"/>
            </a:pPr>
            <a:r>
              <a:rPr lang="en-US" sz="2400" dirty="0"/>
              <a:t>Implement activation forward. (5%) (</a:t>
            </a:r>
            <a:r>
              <a:rPr lang="en-US" sz="2400" dirty="0" err="1"/>
              <a:t>Softmax</a:t>
            </a:r>
            <a:r>
              <a:rPr lang="en-US" sz="2400" dirty="0"/>
              <a:t>)</a:t>
            </a:r>
          </a:p>
          <a:p>
            <a:pPr marL="342900" indent="-342900">
              <a:buFont typeface="+mj-lt"/>
              <a:buAutoNum type="arabicPeriod"/>
            </a:pPr>
            <a:r>
              <a:rPr lang="en-MY" sz="2400" dirty="0"/>
              <a:t>Implement activation backward. (5%)</a:t>
            </a:r>
            <a:r>
              <a:rPr lang="en-US" sz="2400" dirty="0"/>
              <a:t> (</a:t>
            </a:r>
            <a:r>
              <a:rPr lang="en-US" sz="2400" dirty="0" err="1"/>
              <a:t>Softmax+CCE_loss</a:t>
            </a:r>
            <a:r>
              <a:rPr lang="en-US" sz="2400" dirty="0"/>
              <a:t>)</a:t>
            </a:r>
          </a:p>
          <a:p>
            <a:pPr marL="342900" indent="-342900">
              <a:buFont typeface="+mj-lt"/>
              <a:buAutoNum type="arabicPeriod"/>
            </a:pPr>
            <a:endParaRPr lang="en-US" sz="2400" dirty="0"/>
          </a:p>
          <a:p>
            <a:r>
              <a:rPr lang="en-US" sz="2400" dirty="0"/>
              <a:t>Model</a:t>
            </a:r>
          </a:p>
          <a:p>
            <a:pPr marL="342900" indent="-342900">
              <a:buFont typeface="+mj-lt"/>
              <a:buAutoNum type="arabicPeriod"/>
            </a:pPr>
            <a:r>
              <a:rPr lang="en-US" sz="2400" dirty="0"/>
              <a:t>Compute the categorical cross-entropy cost. (5%)</a:t>
            </a:r>
          </a:p>
          <a:p>
            <a:pPr marL="342900" indent="-342900">
              <a:buFont typeface="+mj-lt"/>
              <a:buAutoNum type="arabicPeriod"/>
            </a:pPr>
            <a:r>
              <a:rPr lang="en-US" sz="2400" dirty="0"/>
              <a:t>Implement a multi-class classifier and tune hyperparameter to get a good rank. (15%)</a:t>
            </a:r>
          </a:p>
        </p:txBody>
      </p:sp>
      <p:sp>
        <p:nvSpPr>
          <p:cNvPr id="4" name="Footer Placeholder 3">
            <a:extLst>
              <a:ext uri="{FF2B5EF4-FFF2-40B4-BE49-F238E27FC236}">
                <a16:creationId xmlns:a16="http://schemas.microsoft.com/office/drawing/2014/main" id="{3E0E84E3-E079-BD48-B4FD-D4C7CA103816}"/>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661B00D3-45E4-F1A1-B119-A4E168FB7DF2}"/>
              </a:ext>
            </a:extLst>
          </p:cNvPr>
          <p:cNvSpPr>
            <a:spLocks noGrp="1"/>
          </p:cNvSpPr>
          <p:nvPr>
            <p:ph type="sldNum" sz="quarter" idx="7"/>
          </p:nvPr>
        </p:nvSpPr>
        <p:spPr/>
        <p:txBody>
          <a:bodyPr/>
          <a:lstStyle/>
          <a:p>
            <a:pPr marL="38100">
              <a:lnSpc>
                <a:spcPts val="1650"/>
              </a:lnSpc>
            </a:pPr>
            <a:fld id="{81D60167-4931-47E6-BA6A-407CBD079E47}" type="slidenum">
              <a:rPr lang="en-TW" smtClean="0"/>
              <a:t>8</a:t>
            </a:fld>
            <a:endParaRPr lang="en-TW" dirty="0"/>
          </a:p>
        </p:txBody>
      </p:sp>
    </p:spTree>
    <p:extLst>
      <p:ext uri="{BB962C8B-B14F-4D97-AF65-F5344CB8AC3E}">
        <p14:creationId xmlns:p14="http://schemas.microsoft.com/office/powerpoint/2010/main" val="355637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A45F-FF56-41C5-BDCF-06565DF1A484}"/>
              </a:ext>
            </a:extLst>
          </p:cNvPr>
          <p:cNvSpPr>
            <a:spLocks noGrp="1"/>
          </p:cNvSpPr>
          <p:nvPr>
            <p:ph type="title"/>
          </p:nvPr>
        </p:nvSpPr>
        <p:spPr/>
        <p:txBody>
          <a:bodyPr/>
          <a:lstStyle/>
          <a:p>
            <a:r>
              <a:rPr lang="en-MY" dirty="0">
                <a:latin typeface="+mj-lt"/>
              </a:rPr>
              <a:t>Basic &amp; Advanced Report (5%)</a:t>
            </a:r>
          </a:p>
        </p:txBody>
      </p:sp>
      <p:sp>
        <p:nvSpPr>
          <p:cNvPr id="3" name="Text Placeholder 2">
            <a:extLst>
              <a:ext uri="{FF2B5EF4-FFF2-40B4-BE49-F238E27FC236}">
                <a16:creationId xmlns:a16="http://schemas.microsoft.com/office/drawing/2014/main" id="{F62DCA66-77D1-4E9A-B282-72E8735B29D3}"/>
              </a:ext>
            </a:extLst>
          </p:cNvPr>
          <p:cNvSpPr>
            <a:spLocks noGrp="1"/>
          </p:cNvSpPr>
          <p:nvPr>
            <p:ph type="body" idx="1"/>
          </p:nvPr>
        </p:nvSpPr>
        <p:spPr>
          <a:xfrm>
            <a:off x="298450" y="1335087"/>
            <a:ext cx="9318625" cy="2954655"/>
          </a:xfrm>
        </p:spPr>
        <p:txBody>
          <a:bodyPr/>
          <a:lstStyle/>
          <a:p>
            <a:pPr marL="285750" indent="-285750">
              <a:buFont typeface="Arial" panose="020B0604020202020204" pitchFamily="34" charset="0"/>
              <a:buChar char="•"/>
            </a:pPr>
            <a:r>
              <a:rPr lang="en-US" sz="2400" dirty="0"/>
              <a:t>Describe what problems you encountered and how did you solve them when implementing the basic and advanced functions. </a:t>
            </a:r>
            <a:r>
              <a:rPr lang="en-MY" sz="2400" dirty="0"/>
              <a:t>(2%)</a:t>
            </a:r>
            <a:endParaRPr lang="en-US" sz="2400" dirty="0"/>
          </a:p>
          <a:p>
            <a:pPr marL="285750" indent="-285750">
              <a:buFont typeface="Arial" panose="020B0604020202020204" pitchFamily="34" charset="0"/>
              <a:buChar char="•"/>
            </a:pPr>
            <a:r>
              <a:rPr lang="en-US" sz="2400" dirty="0"/>
              <a:t>Briefly describe the structure of your binary and multi-class classifiers. (2%)</a:t>
            </a:r>
          </a:p>
          <a:p>
            <a:pPr marL="285750" indent="-285750">
              <a:buFont typeface="Arial" panose="020B0604020202020204" pitchFamily="34" charset="0"/>
              <a:buChar char="•"/>
            </a:pPr>
            <a:r>
              <a:rPr lang="en-US" sz="2400" dirty="0"/>
              <a:t>Describe effort you put to improve your model (e.g., hyperparameter finetuning). (1%)</a:t>
            </a:r>
          </a:p>
          <a:p>
            <a:pPr marL="285750" indent="-285750">
              <a:buFont typeface="Arial" panose="020B0604020202020204" pitchFamily="34" charset="0"/>
              <a:buChar char="•"/>
            </a:pPr>
            <a:r>
              <a:rPr lang="en-US" altLang="zh-TW" sz="2400" dirty="0"/>
              <a:t>Do not exceed 1 page!</a:t>
            </a:r>
          </a:p>
          <a:p>
            <a:pPr marL="285750" indent="-285750">
              <a:buFont typeface="Arial" panose="020B0604020202020204" pitchFamily="34" charset="0"/>
              <a:buChar char="•"/>
            </a:pPr>
            <a:r>
              <a:rPr lang="en-US" altLang="zh-TW" sz="2400" dirty="0"/>
              <a:t>Name your report file as “</a:t>
            </a:r>
            <a:r>
              <a:rPr lang="en-US" altLang="zh-TW" sz="2400" b="1" dirty="0"/>
              <a:t>report.pdf</a:t>
            </a:r>
            <a:r>
              <a:rPr lang="en-US" altLang="zh-TW" sz="2400" dirty="0"/>
              <a:t>”.</a:t>
            </a:r>
          </a:p>
        </p:txBody>
      </p:sp>
      <p:sp>
        <p:nvSpPr>
          <p:cNvPr id="4" name="Footer Placeholder 3">
            <a:extLst>
              <a:ext uri="{FF2B5EF4-FFF2-40B4-BE49-F238E27FC236}">
                <a16:creationId xmlns:a16="http://schemas.microsoft.com/office/drawing/2014/main" id="{9DDBB34E-35F1-401D-491D-01EAA5B8DF92}"/>
              </a:ext>
            </a:extLst>
          </p:cNvPr>
          <p:cNvSpPr>
            <a:spLocks noGrp="1"/>
          </p:cNvSpPr>
          <p:nvPr>
            <p:ph type="ftr" sz="quarter" idx="5"/>
          </p:nvPr>
        </p:nvSpPr>
        <p:spPr/>
        <p:txBody>
          <a:bodyPr/>
          <a:lstStyle/>
          <a:p>
            <a:r>
              <a:rPr lang="en-US"/>
              <a:t>2022 CS 460200</a:t>
            </a:r>
          </a:p>
        </p:txBody>
      </p:sp>
      <p:sp>
        <p:nvSpPr>
          <p:cNvPr id="5" name="Slide Number Placeholder 4">
            <a:extLst>
              <a:ext uri="{FF2B5EF4-FFF2-40B4-BE49-F238E27FC236}">
                <a16:creationId xmlns:a16="http://schemas.microsoft.com/office/drawing/2014/main" id="{DDE1CC4B-47D7-F110-FD6C-8C5C3D26F632}"/>
              </a:ext>
            </a:extLst>
          </p:cNvPr>
          <p:cNvSpPr>
            <a:spLocks noGrp="1"/>
          </p:cNvSpPr>
          <p:nvPr>
            <p:ph type="sldNum" sz="quarter" idx="7"/>
          </p:nvPr>
        </p:nvSpPr>
        <p:spPr/>
        <p:txBody>
          <a:bodyPr/>
          <a:lstStyle/>
          <a:p>
            <a:pPr marL="38100">
              <a:lnSpc>
                <a:spcPts val="1650"/>
              </a:lnSpc>
            </a:pPr>
            <a:fld id="{81D60167-4931-47E6-BA6A-407CBD079E47}" type="slidenum">
              <a:rPr lang="en-TW" smtClean="0"/>
              <a:t>9</a:t>
            </a:fld>
            <a:endParaRPr lang="en-TW" dirty="0"/>
          </a:p>
        </p:txBody>
      </p:sp>
    </p:spTree>
    <p:extLst>
      <p:ext uri="{BB962C8B-B14F-4D97-AF65-F5344CB8AC3E}">
        <p14:creationId xmlns:p14="http://schemas.microsoft.com/office/powerpoint/2010/main" val="3073486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9965</TotalTime>
  <Words>1300</Words>
  <Application>Microsoft Office PowerPoint</Application>
  <PresentationFormat>A4 Paper (210x297 mm)</PresentationFormat>
  <Paragraphs>163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ArialMT</vt:lpstr>
      <vt:lpstr>Arial</vt:lpstr>
      <vt:lpstr>Calibri</vt:lpstr>
      <vt:lpstr>Office Theme</vt:lpstr>
      <vt:lpstr>PowerPoint Presentation</vt:lpstr>
      <vt:lpstr>Goal</vt:lpstr>
      <vt:lpstr>Grading Policy</vt:lpstr>
      <vt:lpstr>Overview</vt:lpstr>
      <vt:lpstr>Overview</vt:lpstr>
      <vt:lpstr>Basic Implementation (65%)</vt:lpstr>
      <vt:lpstr>Basic Implementation (65%)</vt:lpstr>
      <vt:lpstr>Advanced Implementation (30%)</vt:lpstr>
      <vt:lpstr>Basic &amp; Advanced Report (5%)</vt:lpstr>
      <vt:lpstr>Data</vt:lpstr>
      <vt:lpstr>Data</vt:lpstr>
      <vt:lpstr>Items for you</vt:lpstr>
      <vt:lpstr>Template</vt:lpstr>
      <vt:lpstr>Output NPY File Format</vt:lpstr>
      <vt:lpstr>Output NPY File Format</vt:lpstr>
      <vt:lpstr>Requirement</vt:lpstr>
      <vt:lpstr>The Evaluation Metric</vt:lpstr>
      <vt:lpstr>Penalty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Graphics</dc:title>
  <dc:subject>Overview</dc:subject>
  <dc:creator>Ruen-Rone Lee</dc:creator>
  <cp:lastModifiedBy>Ivan Lim</cp:lastModifiedBy>
  <cp:revision>223</cp:revision>
  <dcterms:created xsi:type="dcterms:W3CDTF">2020-09-22T08:31:53Z</dcterms:created>
  <dcterms:modified xsi:type="dcterms:W3CDTF">2022-11-09T22:31:41Z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2020-04-15T00:00:00Z</vt:filetime>
  </property>
  <property fmtid="{D5CDD505-2E9C-101B-9397-08002B2CF9AE}" pid="3" name="Creator">
    <vt:lpwstr>Acrobat PDFMaker 17 for PowerPoint</vt:lpwstr>
  </property>
  <property fmtid="{D5CDD505-2E9C-101B-9397-08002B2CF9AE}" pid="4" name="LastSaved">
    <vt:filetime>2020-09-22T00:00:00Z</vt:filetime>
  </property>
</Properties>
</file>