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906000" cy="6858000" type="A4"/>
  <p:notesSz cx="9906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95Xu/G3XshhqYUpzRldRmKb3a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F51D1C-3108-4792-808D-3F722666083C}">
  <a:tblStyle styleId="{3AF51D1C-3108-4792-808D-3F722666083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9252"/>
  </p:normalViewPr>
  <p:slideViewPr>
    <p:cSldViewPr snapToGrid="0">
      <p:cViewPr varScale="1">
        <p:scale>
          <a:sx n="86" d="100"/>
          <a:sy n="86" d="100"/>
        </p:scale>
        <p:origin x="1680" y="2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2926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11813" y="0"/>
            <a:ext cx="42926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42926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2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5" name="Google Shape;135;p12:notes"/>
          <p:cNvSpPr txBox="1">
            <a:spLocks noGrp="1"/>
          </p:cNvSpPr>
          <p:nvPr>
            <p:ph type="sldNum" idx="12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3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13:notes"/>
          <p:cNvSpPr txBox="1">
            <a:spLocks noGrp="1"/>
          </p:cNvSpPr>
          <p:nvPr>
            <p:ph type="sldNum" idx="12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2:notes"/>
          <p:cNvSpPr txBox="1">
            <a:spLocks noGrp="1"/>
          </p:cNvSpPr>
          <p:nvPr>
            <p:ph type="sldNum" idx="12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eaddacc7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eaddacc70_3_0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1beaddacc70_3_0:notes"/>
          <p:cNvSpPr txBox="1">
            <a:spLocks noGrp="1"/>
          </p:cNvSpPr>
          <p:nvPr>
            <p:ph type="sldNum" idx="12"/>
          </p:nvPr>
        </p:nvSpPr>
        <p:spPr>
          <a:xfrm>
            <a:off x="5611813" y="6513513"/>
            <a:ext cx="42927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3:notes"/>
          <p:cNvSpPr txBox="1">
            <a:spLocks noGrp="1"/>
          </p:cNvSpPr>
          <p:nvPr>
            <p:ph type="sldNum" idx="12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9:notes"/>
          <p:cNvSpPr txBox="1">
            <a:spLocks noGrp="1"/>
          </p:cNvSpPr>
          <p:nvPr>
            <p:ph type="sldNum" idx="12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9525001" y="6595426"/>
            <a:ext cx="329628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16"/>
          <p:cNvPicPr preferRelativeResize="0"/>
          <p:nvPr/>
        </p:nvPicPr>
        <p:blipFill rotWithShape="1">
          <a:blip r:embed="rId2">
            <a:alphaModFix/>
          </a:blip>
          <a:srcRect t="21093" r="27347"/>
          <a:stretch/>
        </p:blipFill>
        <p:spPr>
          <a:xfrm>
            <a:off x="7543800" y="0"/>
            <a:ext cx="2362199" cy="2565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5800" y="6098232"/>
            <a:ext cx="1351789" cy="62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25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ldNum" idx="12"/>
          </p:nvPr>
        </p:nvSpPr>
        <p:spPr>
          <a:xfrm>
            <a:off x="9525000" y="6595426"/>
            <a:ext cx="329628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subTitle" idx="1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9525001" y="6595426"/>
            <a:ext cx="329628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2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9678733" y="6595426"/>
            <a:ext cx="17589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sldNum" idx="12"/>
          </p:nvPr>
        </p:nvSpPr>
        <p:spPr>
          <a:xfrm>
            <a:off x="9678733" y="6595426"/>
            <a:ext cx="17589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1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25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9678733" y="6595426"/>
            <a:ext cx="17589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75071" y="6035039"/>
            <a:ext cx="755857" cy="348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5"/>
          <p:cNvPicPr preferRelativeResize="0"/>
          <p:nvPr/>
        </p:nvPicPr>
        <p:blipFill rotWithShape="1">
          <a:blip r:embed="rId8">
            <a:alphaModFix/>
          </a:blip>
          <a:srcRect t="21093" r="27347"/>
          <a:stretch/>
        </p:blipFill>
        <p:spPr>
          <a:xfrm>
            <a:off x="7543800" y="0"/>
            <a:ext cx="2362199" cy="25655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>
            <a:spLocks noGrp="1"/>
          </p:cNvSpPr>
          <p:nvPr>
            <p:ph type="sldNum" idx="12"/>
          </p:nvPr>
        </p:nvSpPr>
        <p:spPr>
          <a:xfrm>
            <a:off x="9525001" y="6595426"/>
            <a:ext cx="329628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1" name="Google Shape;51;p1"/>
          <p:cNvSpPr txBox="1"/>
          <p:nvPr/>
        </p:nvSpPr>
        <p:spPr>
          <a:xfrm>
            <a:off x="535940" y="1545024"/>
            <a:ext cx="9173100" cy="15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5 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 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Classification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3750945" y="3505200"/>
            <a:ext cx="2743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Chia-Yun Lee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Po-Chih Kuo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Files for you</a:t>
            </a:r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00" cy="3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Template: </a:t>
            </a:r>
            <a:r>
              <a:rPr lang="en-US" sz="2400" b="1"/>
              <a:t>hw5_template.ipynb</a:t>
            </a:r>
            <a:endParaRPr sz="240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Training, validation and testing data: </a:t>
            </a:r>
            <a:r>
              <a:rPr lang="en-US" sz="2400" b="1"/>
              <a:t>data.npz</a:t>
            </a:r>
            <a:r>
              <a:rPr lang="en-US" sz="2400"/>
              <a:t>, </a:t>
            </a:r>
            <a:r>
              <a:rPr lang="en-US" sz="2400" b="1"/>
              <a:t>label.npz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Sample output: </a:t>
            </a:r>
            <a:r>
              <a:rPr lang="en-US" sz="2400" b="1"/>
              <a:t>sample_output.csv</a:t>
            </a:r>
            <a:endParaRPr sz="2400" b="1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Paper: </a:t>
            </a:r>
            <a:r>
              <a:rPr lang="en-US" sz="2400" b="1"/>
              <a:t>hw5_paper.pdf</a:t>
            </a:r>
            <a:br>
              <a:rPr lang="en-US" sz="2400" b="1"/>
            </a:br>
            <a:endParaRPr sz="2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Remember to save the code file to </a:t>
            </a:r>
            <a:r>
              <a:rPr lang="en-US" sz="2400" b="1"/>
              <a:t>hw5_template.ipynb!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We recommend you use google colab to do your homework.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Reference: https://www.tensorflow.org/api_docs/python/tf/keras/layers/LSTM</a:t>
            </a:r>
            <a:endParaRPr sz="2400"/>
          </a:p>
        </p:txBody>
      </p:sp>
      <p:sp>
        <p:nvSpPr>
          <p:cNvPr id="130" name="Google Shape;130;p11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2022 CS 460200</a:t>
            </a:r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9525000" y="6595426"/>
            <a:ext cx="329628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2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00" cy="3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Do it individually! Not as a team! (team is for final project)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Announce date: 2022/12/22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Deadline: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b="1">
                <a:solidFill>
                  <a:srgbClr val="FF0000"/>
                </a:solidFill>
              </a:rPr>
              <a:t>2023/1/9 23:59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(Late submission is not allowed!)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Hand in your files in the following format (Do not zip the files!)</a:t>
            </a:r>
            <a:br>
              <a:rPr lang="en-US" sz="2400"/>
            </a:br>
            <a:r>
              <a:rPr lang="en-US" sz="2400"/>
              <a:t>- hw5_template.ipynb (</a:t>
            </a:r>
            <a:r>
              <a:rPr lang="en-US" sz="2400">
                <a:solidFill>
                  <a:srgbClr val="FF0000"/>
                </a:solidFill>
              </a:rPr>
              <a:t>Please keep your execution output</a:t>
            </a:r>
            <a:r>
              <a:rPr lang="en-US" sz="2400"/>
              <a:t>)</a:t>
            </a:r>
            <a:br>
              <a:rPr lang="en-US" sz="2400"/>
            </a:br>
            <a:r>
              <a:rPr lang="en-US" sz="240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2"/>
                  </a:ext>
                </a:extLst>
              </a:rPr>
              <a:t>- lstm_output.csv</a:t>
            </a:r>
            <a:br>
              <a:rPr lang="en-US" sz="240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2"/>
                  </a:ext>
                </a:extLst>
              </a:rPr>
            </a:br>
            <a:r>
              <a:rPr lang="en-US" sz="240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2"/>
                  </a:ext>
                </a:extLst>
              </a:rPr>
              <a:t>- eegnet_output.csv</a:t>
            </a:r>
            <a:br>
              <a:rPr lang="en-US" sz="2400"/>
            </a:br>
            <a:r>
              <a:rPr lang="en-US" sz="2400"/>
              <a:t>- competition_output.csv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    - hw5_report.pdf</a:t>
            </a:r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2022 CS 460200</a:t>
            </a:r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sldNum" idx="12"/>
          </p:nvPr>
        </p:nvSpPr>
        <p:spPr>
          <a:xfrm>
            <a:off x="9525000" y="6595426"/>
            <a:ext cx="329628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0 points if any of the following conditions: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Plagiarism 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Late submission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Incorrect prediction format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Incorrect submission format </a:t>
            </a:r>
            <a:endParaRPr sz="2400"/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</p:txBody>
      </p:sp>
      <p:sp>
        <p:nvSpPr>
          <p:cNvPr id="148" name="Google Shape;148;p13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2022 CS 460200</a:t>
            </a:r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sldNum" idx="12"/>
          </p:nvPr>
        </p:nvSpPr>
        <p:spPr>
          <a:xfrm>
            <a:off x="9525000" y="6595426"/>
            <a:ext cx="329628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TA: Chia-Yun Lee (ss111062529@gapp.nthu.edu.tw)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FF0000"/>
                </a:solidFill>
              </a:rPr>
              <a:t>Do not ask for debugging!</a:t>
            </a:r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2022 CS 460200</a:t>
            </a:r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ldNum" idx="12"/>
          </p:nvPr>
        </p:nvSpPr>
        <p:spPr>
          <a:xfrm>
            <a:off x="9525000" y="6595426"/>
            <a:ext cx="329628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Introduction</a:t>
            </a:r>
            <a:endParaRPr/>
          </a:p>
        </p:txBody>
      </p:sp>
      <p:sp>
        <p:nvSpPr>
          <p:cNvPr id="59" name="Google Shape;59;p2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25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857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Motor imagery describes the mental process in which a person merely imagines performing a certain action, such as extending or retracting the left or right hand without performing the left or right hand in actuality.</a:t>
            </a:r>
            <a:endParaRPr sz="2600"/>
          </a:p>
          <a:p>
            <a:pPr marL="2857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For patients with reduced mobility, motor imagery may be used to assist in communication and control some external instruments.</a:t>
            </a:r>
            <a:endParaRPr sz="2600"/>
          </a:p>
        </p:txBody>
      </p:sp>
      <p:sp>
        <p:nvSpPr>
          <p:cNvPr id="60" name="Google Shape;60;p2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2022 CS 460200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sldNum" idx="12"/>
          </p:nvPr>
        </p:nvSpPr>
        <p:spPr>
          <a:xfrm>
            <a:off x="9525000" y="6595426"/>
            <a:ext cx="329628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62" name="Google Shape;6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412" y="3951300"/>
            <a:ext cx="4961174" cy="27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eaddacc70_3_0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9" name="Google Shape;69;g1beaddacc70_3_0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00" cy="25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EEG is a method to record an electrogram of the spontaneous electrical activity of the brain.</a:t>
            </a:r>
            <a:endParaRPr sz="2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Motor imagery can be monitored by EEG signal via the electrodes placed above the motor areas.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 this assignment, we use the recorded EEG data in a motor imagery experiment to train models.</a:t>
            </a:r>
            <a:endParaRPr/>
          </a:p>
        </p:txBody>
      </p:sp>
      <p:sp>
        <p:nvSpPr>
          <p:cNvPr id="70" name="Google Shape;70;g1beaddacc70_3_0"/>
          <p:cNvSpPr txBox="1">
            <a:spLocks noGrp="1"/>
          </p:cNvSpPr>
          <p:nvPr>
            <p:ph type="sldNum" idx="12"/>
          </p:nvPr>
        </p:nvSpPr>
        <p:spPr>
          <a:xfrm>
            <a:off x="9525000" y="6595426"/>
            <a:ext cx="3297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71" name="Google Shape;71;g1beaddacc70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575" y="3921075"/>
            <a:ext cx="4181200" cy="27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1beaddacc70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475" y="4072363"/>
            <a:ext cx="41148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25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There are </a:t>
            </a:r>
            <a:r>
              <a:rPr lang="en-US" sz="280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six classes</a:t>
            </a:r>
            <a:r>
              <a:rPr lang="en-US" sz="2800"/>
              <a:t> of motor imagery class in our dataset, including left/right-hand movement, left/right leg movement, tongue movement and passive imagery.</a:t>
            </a:r>
            <a:endParaRPr sz="280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Predict motor imagery class based on the given EEG data.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Use RNN-based and CNN-based models to model time series data and compare the different performance between them.</a:t>
            </a:r>
            <a:endParaRPr sz="2800"/>
          </a:p>
          <a:p>
            <a:pPr marL="28575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</p:txBody>
      </p:sp>
      <p:sp>
        <p:nvSpPr>
          <p:cNvPr id="80" name="Google Shape;80;p3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2022 CS 460200</a:t>
            </a:r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9525000" y="6595426"/>
            <a:ext cx="329628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Grading Policy</a:t>
            </a:r>
            <a:endParaRPr/>
          </a:p>
        </p:txBody>
      </p:sp>
      <p:graphicFrame>
        <p:nvGraphicFramePr>
          <p:cNvPr id="87" name="Google Shape;87;p4"/>
          <p:cNvGraphicFramePr/>
          <p:nvPr/>
        </p:nvGraphicFramePr>
        <p:xfrm>
          <a:off x="383541" y="1979082"/>
          <a:ext cx="9138900" cy="2319900"/>
        </p:xfrm>
        <a:graphic>
          <a:graphicData uri="http://schemas.openxmlformats.org/drawingml/2006/table">
            <a:tbl>
              <a:tblPr firstRow="1" bandRow="1">
                <a:noFill/>
                <a:tableStyleId>{3AF51D1C-3108-4792-808D-3F722666083C}</a:tableStyleId>
              </a:tblPr>
              <a:tblGrid>
                <a:gridCol w="731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Item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Score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Model</a:t>
                      </a:r>
                      <a:r>
                        <a:rPr lang="en-US" sz="2400" u="none" strike="noStrike" cap="none"/>
                        <a:t> Implementation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70%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Model competition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20%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Report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          </a:ext>
                          </a:extLst>
                        </a:rPr>
                        <a:t>10%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" name="Google Shape;88;p4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2022 CS 460200</a:t>
            </a: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sldNum" idx="12"/>
          </p:nvPr>
        </p:nvSpPr>
        <p:spPr>
          <a:xfrm>
            <a:off x="9525000" y="6595426"/>
            <a:ext cx="329628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Model Implementation (70%)</a:t>
            </a:r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body" idx="1"/>
          </p:nvPr>
        </p:nvSpPr>
        <p:spPr>
          <a:xfrm>
            <a:off x="298450" y="1335086"/>
            <a:ext cx="9318600" cy="3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Design two models in </a:t>
            </a:r>
            <a:r>
              <a:rPr lang="en-US" sz="2400" b="1"/>
              <a:t>TensorFlow or Pytorch</a:t>
            </a:r>
            <a:r>
              <a:rPr lang="en-US" sz="2400"/>
              <a:t> to predict the class: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(35%) LSTM:</a:t>
            </a:r>
            <a:br>
              <a:rPr lang="en-US" sz="2400"/>
            </a:br>
            <a:r>
              <a:rPr lang="en-US" sz="2400"/>
              <a:t>Build your own LSTM model to reach a baseline. </a:t>
            </a:r>
            <a:br>
              <a:rPr lang="en-US" sz="2400"/>
            </a:br>
            <a:r>
              <a:rPr lang="en-US" sz="2400"/>
              <a:t>If your test accuracy reaches </a:t>
            </a:r>
            <a:r>
              <a:rPr lang="en-US" sz="2400" b="1"/>
              <a:t>0.6</a:t>
            </a:r>
            <a:r>
              <a:rPr lang="en-US" sz="2400"/>
              <a:t>, you will get all 35%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(35%) EEGNet:</a:t>
            </a:r>
            <a:br>
              <a:rPr lang="en-US" sz="2400"/>
            </a:br>
            <a:r>
              <a:rPr lang="en-US" sz="2400"/>
              <a:t>Build a model reproducing EEGNet architecture in the attached paper (hw5_paper.pdf) to reach a baseline.</a:t>
            </a:r>
            <a:br>
              <a:rPr lang="en-US" sz="2400"/>
            </a:br>
            <a:r>
              <a:rPr lang="en-US" sz="2400"/>
              <a:t>If your test accuracy reaches </a:t>
            </a:r>
            <a:r>
              <a:rPr lang="en-US" sz="2400" b="1"/>
              <a:t>0.6</a:t>
            </a:r>
            <a:r>
              <a:rPr lang="en-US" sz="2400"/>
              <a:t>, you will get all 35%.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"/>
                  </a:ext>
                </a:extLst>
              </a:rPr>
              <a:t>You can </a:t>
            </a:r>
            <a:r>
              <a:rPr lang="en-US" sz="240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"/>
                  </a:ext>
                </a:extLst>
              </a:rPr>
              <a:t>import any packages</a:t>
            </a:r>
            <a:r>
              <a:rPr lang="en-US" sz="2400"/>
              <a:t>.</a:t>
            </a:r>
            <a:endParaRPr sz="2400"/>
          </a:p>
        </p:txBody>
      </p:sp>
      <p:sp>
        <p:nvSpPr>
          <p:cNvPr id="96" name="Google Shape;96;p5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2022 CS 460200</a:t>
            </a:r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ldNum" idx="12"/>
          </p:nvPr>
        </p:nvSpPr>
        <p:spPr>
          <a:xfrm>
            <a:off x="9525000" y="6595426"/>
            <a:ext cx="329628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Model competition (20%)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/>
              <a:t>Ranking (20%) : We will use your test accuracy to compete with others. </a:t>
            </a:r>
            <a:endParaRPr sz="24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 dirty="0"/>
              <a:t>You can redesign a new model with any state-of-the-art architecture or directly use one of the predictions in the model implementation part!</a:t>
            </a:r>
            <a:endParaRPr sz="24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/>
              <a:t>There is no any limitation!</a:t>
            </a:r>
            <a:endParaRPr sz="2400" dirty="0"/>
          </a:p>
        </p:txBody>
      </p:sp>
      <p:sp>
        <p:nvSpPr>
          <p:cNvPr id="104" name="Google Shape;104;p7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2022 CS 460200</a:t>
            </a:r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sldNum" idx="12"/>
          </p:nvPr>
        </p:nvSpPr>
        <p:spPr>
          <a:xfrm>
            <a:off x="9525000" y="6595426"/>
            <a:ext cx="329628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Report (10%)</a:t>
            </a:r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1"/>
          </p:nvPr>
        </p:nvSpPr>
        <p:spPr>
          <a:xfrm>
            <a:off x="298450" y="1219200"/>
            <a:ext cx="9455100" cy="48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Below are some elements you need to address in the </a:t>
            </a:r>
            <a:r>
              <a:rPr lang="en-US" sz="2400" b="1"/>
              <a:t>Model Implementation Part</a:t>
            </a:r>
            <a:r>
              <a:rPr lang="en-US" sz="2400"/>
              <a:t>:</a:t>
            </a:r>
            <a:endParaRPr/>
          </a:p>
          <a:p>
            <a: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     - epochs(2%)</a:t>
            </a:r>
            <a:endParaRPr/>
          </a:p>
          <a:p>
            <a: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     - training time (1%)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     - accuracy (training and valid) (1%)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     - number of parameters (2%)</a:t>
            </a:r>
            <a:br>
              <a:rPr lang="en-US" sz="2400"/>
            </a:br>
            <a:r>
              <a:rPr lang="en-US" sz="2400"/>
              <a:t>     - training loss curve (2%)</a:t>
            </a:r>
            <a:br>
              <a:rPr lang="en-US"/>
            </a:br>
            <a:r>
              <a:rPr lang="en-US"/>
              <a:t>       </a:t>
            </a:r>
            <a:r>
              <a:rPr lang="en-US" sz="2400"/>
              <a:t>- others (optional)</a:t>
            </a:r>
            <a:br>
              <a:rPr lang="en-US" sz="2400"/>
            </a:b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40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5"/>
                  </a:ext>
                </a:extLst>
              </a:rPr>
              <a:t>For the </a:t>
            </a:r>
            <a:r>
              <a:rPr lang="en-US" sz="2400" b="1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6"/>
                  </a:ext>
                </a:extLst>
              </a:rPr>
              <a:t>Model Competition Part</a:t>
            </a:r>
            <a:r>
              <a:rPr lang="en-US" sz="2400" b="1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7"/>
                  </a:ext>
                </a:extLst>
              </a:rPr>
              <a:t> </a:t>
            </a:r>
            <a:r>
              <a:rPr lang="en-US" sz="240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8"/>
                  </a:ext>
                </a:extLst>
              </a:rPr>
              <a:t>: Describe which model you use in competition. </a:t>
            </a:r>
            <a:r>
              <a:rPr lang="en-US" sz="240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9"/>
                  </a:ext>
                </a:extLst>
              </a:rPr>
              <a:t>If you use other model architecture, explain how you design or choose the model.</a:t>
            </a:r>
            <a:r>
              <a:rPr lang="en-US" sz="240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0"/>
                  </a:ext>
                </a:extLst>
              </a:rPr>
              <a:t> (2%)</a:t>
            </a:r>
            <a:endParaRPr sz="240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400"/>
              <a:t>Do not exceed 2 pages!</a:t>
            </a:r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2022 CS 460200</a:t>
            </a:r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sldNum" idx="12"/>
          </p:nvPr>
        </p:nvSpPr>
        <p:spPr>
          <a:xfrm>
            <a:off x="9525000" y="6595426"/>
            <a:ext cx="329628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15" name="Google Shape;11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950" y="1741250"/>
            <a:ext cx="4653725" cy="24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556200" cy="618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/>
              <a:t>You will get 604 samples as training data, 152 samples as validation data and 190 samples as testing data.</a:t>
            </a:r>
            <a:endParaRPr sz="24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/>
              <a:t>Each sample data contains 22 channels x 200 time points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/>
              <a:t>The corresponding label is as below:</a:t>
            </a:r>
            <a:br>
              <a:rPr lang="en-US" sz="2400" dirty="0"/>
            </a:br>
            <a:r>
              <a:rPr lang="en-US" sz="2400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1"/>
                  </a:ext>
                </a:extLst>
              </a:rPr>
              <a:t>0 : left hand, 1 : right hand, 2 : passive, 3 : left leg, 4 : tongue, 5 : right leg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/>
              <a:t>Use the training data and validation data to train and tune your model. 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/>
              <a:t>Predict the class of each samples in test data. The shape of the prediction of </a:t>
            </a:r>
            <a:r>
              <a:rPr lang="en-US" sz="2400" dirty="0" err="1"/>
              <a:t>X_test</a:t>
            </a:r>
            <a:r>
              <a:rPr lang="en-US" sz="2400" dirty="0"/>
              <a:t> is </a:t>
            </a:r>
            <a:r>
              <a:rPr lang="en-US" sz="2400" b="1" dirty="0"/>
              <a:t>(190, 1).</a:t>
            </a:r>
            <a:endParaRPr sz="24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/>
              <a:t>The shape of the given data: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	</a:t>
            </a:r>
            <a:r>
              <a:rPr lang="en-US" sz="2400" dirty="0" err="1"/>
              <a:t>X_train</a:t>
            </a:r>
            <a:r>
              <a:rPr lang="en-US" sz="2400" dirty="0"/>
              <a:t> : (604, 22, 200)  </a:t>
            </a:r>
            <a:r>
              <a:rPr lang="en-US" sz="2400" dirty="0" err="1"/>
              <a:t>Y_train</a:t>
            </a:r>
            <a:r>
              <a:rPr lang="en-US" sz="2400" dirty="0"/>
              <a:t> : (604, 1)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 dirty="0"/>
              <a:t>	</a:t>
            </a:r>
            <a:r>
              <a:rPr lang="en-US" sz="2400" dirty="0" err="1"/>
              <a:t>X_val</a:t>
            </a:r>
            <a:r>
              <a:rPr lang="en-US" sz="2400" dirty="0"/>
              <a:t> : (152, 22, 200)     </a:t>
            </a:r>
            <a:r>
              <a:rPr lang="en-US" sz="2400" dirty="0" err="1"/>
              <a:t>Y_val</a:t>
            </a:r>
            <a:r>
              <a:rPr lang="en-US" sz="2400" dirty="0"/>
              <a:t> : (152, 1)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X_test</a:t>
            </a:r>
            <a:r>
              <a:rPr lang="en-US" sz="2400" dirty="0"/>
              <a:t> : (190, 22, 200)</a:t>
            </a:r>
            <a:endParaRPr sz="24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 startAt="6"/>
            </a:pPr>
            <a:r>
              <a:rPr lang="en-US" sz="2400" dirty="0"/>
              <a:t>The output format of your prediction should be the same as the </a:t>
            </a:r>
            <a:r>
              <a:rPr lang="en-US" sz="2400" b="1" dirty="0" err="1"/>
              <a:t>sample_output.csv</a:t>
            </a:r>
            <a:r>
              <a:rPr lang="en-US" sz="2400" b="1" dirty="0"/>
              <a:t> </a:t>
            </a:r>
            <a:r>
              <a:rPr lang="en-US" sz="2400" dirty="0"/>
              <a:t>file.</a:t>
            </a:r>
            <a:br>
              <a:rPr lang="en-US" sz="2400" dirty="0"/>
            </a:br>
            <a:endParaRPr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dirty="0"/>
          </a:p>
        </p:txBody>
      </p:sp>
      <p:sp>
        <p:nvSpPr>
          <p:cNvPr id="122" name="Google Shape;122;p10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2022 CS 460200</a:t>
            </a:r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sldNum" idx="12"/>
          </p:nvPr>
        </p:nvSpPr>
        <p:spPr>
          <a:xfrm>
            <a:off x="9525000" y="6595426"/>
            <a:ext cx="329628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906</Words>
  <Application>Microsoft Macintosh PowerPoint</Application>
  <PresentationFormat>A4 紙張 (210x297 公釐)</PresentationFormat>
  <Paragraphs>104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簡報</vt:lpstr>
      <vt:lpstr>Introduction</vt:lpstr>
      <vt:lpstr>Introduction</vt:lpstr>
      <vt:lpstr>Introduction</vt:lpstr>
      <vt:lpstr>Grading Policy</vt:lpstr>
      <vt:lpstr>Model Implementation (70%)</vt:lpstr>
      <vt:lpstr>Model competition (20%)</vt:lpstr>
      <vt:lpstr>Report (10%)</vt:lpstr>
      <vt:lpstr>Dataset</vt:lpstr>
      <vt:lpstr>Files for you</vt:lpstr>
      <vt:lpstr>Requirement</vt:lpstr>
      <vt:lpstr>Penalty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Ruen-Rone Lee</dc:creator>
  <cp:lastModifiedBy>李佳芸</cp:lastModifiedBy>
  <cp:revision>3</cp:revision>
  <dcterms:created xsi:type="dcterms:W3CDTF">2020-09-22T08:31:53Z</dcterms:created>
  <dcterms:modified xsi:type="dcterms:W3CDTF">2022-12-21T17:24:05Z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2020-04-15T00:00:00Z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2020-09-22T00:00:00Z</vt:filetime>
  </property>
</Properties>
</file>