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hCkiwszcfKEFvxba1X9n2smiB9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EDBB55-25E8-4701-9ABB-397663951834}">
  <a:tblStyle styleId="{57EDBB55-25E8-4701-9ABB-39766395183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  <a:defRPr sz="4400" b="1" i="1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9"/>
          <p:cNvPicPr preferRelativeResize="0"/>
          <p:nvPr/>
        </p:nvPicPr>
        <p:blipFill rotWithShape="1">
          <a:blip r:embed="rId13">
            <a:alphaModFix/>
          </a:blip>
          <a:srcRect t="21093" r="27347"/>
          <a:stretch/>
        </p:blipFill>
        <p:spPr>
          <a:xfrm>
            <a:off x="9829801" y="-37947"/>
            <a:ext cx="2362199" cy="256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9"/>
          <p:cNvSpPr/>
          <p:nvPr/>
        </p:nvSpPr>
        <p:spPr>
          <a:xfrm>
            <a:off x="10840212" y="5926256"/>
            <a:ext cx="1351788" cy="926591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1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-2059" y="6235392"/>
            <a:ext cx="1351789" cy="62260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ss111062511@gapp.nthu.edu.tw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6000"/>
              <a:buFont typeface="Calibri"/>
              <a:buNone/>
            </a:pPr>
            <a:r>
              <a:rPr lang="en-US"/>
              <a:t>Assignment 1</a:t>
            </a:r>
            <a:br>
              <a:rPr lang="en-US"/>
            </a:br>
            <a:r>
              <a:rPr lang="en-US"/>
              <a:t>Dengue Case Prediction</a:t>
            </a:r>
            <a:endParaRPr/>
          </a:p>
        </p:txBody>
      </p:sp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Yi-Ju Chen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Po-Chih Kuo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Template</a:t>
            </a:r>
            <a:endParaRPr/>
          </a:p>
        </p:txBody>
      </p:sp>
      <p:sp>
        <p:nvSpPr>
          <p:cNvPr id="157" name="Google Shape;15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00112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must use the given file “hw1_template.ipynb” to build the model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Except for the imported packages in the template, you cannot use any other packages in the basic part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is no restriction on the format of the advanced part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58" name="Google Shape;15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86491" y="1215911"/>
            <a:ext cx="5067560" cy="4426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Basic Input File Format</a:t>
            </a:r>
            <a:endParaRPr/>
          </a:p>
        </p:txBody>
      </p:sp>
      <p:sp>
        <p:nvSpPr>
          <p:cNvPr id="165" name="Google Shape;16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452413" cy="4842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Named “</a:t>
            </a:r>
            <a:r>
              <a:rPr lang="en-US" sz="2400" b="1"/>
              <a:t>hw1_basic_input.csv</a:t>
            </a:r>
            <a:r>
              <a:rPr lang="en-US" sz="2400"/>
              <a:t>” and containing a (n+1) * 7 matrix, n means the number of weeks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Each row represents “epiweek , TemperatureA, TemperatureB, TemperatureC, CityA, CityB, and CityC</a:t>
            </a: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CityA is the number of dengue case, and so are CityB, and CityC</a:t>
            </a: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TemperatureA is the average temperature of CityA, and so are TemperatureB,and TemperatureC</a:t>
            </a: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The part to be predicted (202143 ~ 202152 of CityA, CityB, and CityC) is filled with 0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We will use this format of csv file to test your model with n = 10 (202143 ~ 202152)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Please make sure your model can be correctly input into this format of csv file</a:t>
            </a:r>
            <a:endParaRPr sz="2400"/>
          </a:p>
        </p:txBody>
      </p:sp>
      <p:pic>
        <p:nvPicPr>
          <p:cNvPr id="166" name="Google Shape;16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5115" y="1690688"/>
            <a:ext cx="4267419" cy="2152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1"/>
          <p:cNvPicPr preferRelativeResize="0"/>
          <p:nvPr/>
        </p:nvPicPr>
        <p:blipFill rotWithShape="1">
          <a:blip r:embed="rId4">
            <a:alphaModFix/>
          </a:blip>
          <a:srcRect l="738"/>
          <a:stretch/>
        </p:blipFill>
        <p:spPr>
          <a:xfrm>
            <a:off x="7546867" y="3998736"/>
            <a:ext cx="4267419" cy="216546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1"/>
          <p:cNvSpPr/>
          <p:nvPr/>
        </p:nvSpPr>
        <p:spPr>
          <a:xfrm>
            <a:off x="10030331" y="3996972"/>
            <a:ext cx="1783955" cy="2165461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Advanced Input File Format</a:t>
            </a:r>
            <a:endParaRPr/>
          </a:p>
        </p:txBody>
      </p:sp>
      <p:sp>
        <p:nvSpPr>
          <p:cNvPr id="175" name="Google Shape;17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26693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Named “</a:t>
            </a:r>
            <a:r>
              <a:rPr lang="en-US" b="1"/>
              <a:t>hw1_advanced_input1.csv</a:t>
            </a:r>
            <a:r>
              <a:rPr lang="en-US"/>
              <a:t>” and “</a:t>
            </a:r>
            <a:r>
              <a:rPr lang="en-US" b="1"/>
              <a:t>hw1_advanced_input2.csv</a:t>
            </a:r>
            <a:r>
              <a:rPr lang="en-US"/>
              <a:t>”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“hw1_advanced_input1.csv” is the precipitation data, which contains a (n+1) * 4 matrix, n means the number of weeks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“hw1_advanced_input2.csv” is the sociodemographic data, which contains a (n+1) * 26 matrix, n means the number of cities</a:t>
            </a:r>
            <a:endParaRPr/>
          </a:p>
        </p:txBody>
      </p:sp>
      <p:pic>
        <p:nvPicPr>
          <p:cNvPr id="176" name="Google Shape;17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1688" y="1439917"/>
            <a:ext cx="3227199" cy="2561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54867" y="4237823"/>
            <a:ext cx="4800843" cy="1012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Output File Format</a:t>
            </a:r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630234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The prediction of both basic and advanced you turned in must follow this format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Named as “</a:t>
            </a:r>
            <a:r>
              <a:rPr lang="en-US" sz="2600" b="1"/>
              <a:t>hw1_basic.csv</a:t>
            </a:r>
            <a:r>
              <a:rPr lang="en-US" sz="2600"/>
              <a:t>” and “</a:t>
            </a:r>
            <a:r>
              <a:rPr lang="en-US" sz="2600" b="1"/>
              <a:t>hw1_advanced.csv</a:t>
            </a:r>
            <a:r>
              <a:rPr lang="en-US" sz="2600"/>
              <a:t>”, both contain a 10 * 4 matrix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Each row represents “</a:t>
            </a:r>
            <a:r>
              <a:rPr lang="en-US" sz="2600" dirty="0" err="1"/>
              <a:t>epiweek</a:t>
            </a:r>
            <a:r>
              <a:rPr lang="en-US" sz="2600" dirty="0"/>
              <a:t>, </a:t>
            </a:r>
            <a:r>
              <a:rPr lang="en-US" sz="2600" dirty="0" err="1"/>
              <a:t>CityA</a:t>
            </a:r>
            <a:r>
              <a:rPr lang="en-US" sz="2600" dirty="0"/>
              <a:t>, </a:t>
            </a:r>
            <a:r>
              <a:rPr lang="en-US" sz="2600" dirty="0" err="1"/>
              <a:t>CityB</a:t>
            </a:r>
            <a:r>
              <a:rPr lang="en-US" sz="2600" dirty="0"/>
              <a:t>, and </a:t>
            </a:r>
            <a:r>
              <a:rPr lang="en-US" sz="2600" dirty="0" err="1"/>
              <a:t>CityC</a:t>
            </a:r>
            <a:r>
              <a:rPr lang="en-US" sz="2600" dirty="0"/>
              <a:t>” without header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Please make sure your model can correctly output this format of csv file</a:t>
            </a:r>
            <a:endParaRPr dirty="0"/>
          </a:p>
        </p:txBody>
      </p:sp>
      <p:pic>
        <p:nvPicPr>
          <p:cNvPr id="185" name="Google Shape;18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64588" y="2043850"/>
            <a:ext cx="3097626" cy="277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Report</a:t>
            </a:r>
            <a:endParaRPr/>
          </a:p>
        </p:txBody>
      </p:sp>
      <p:sp>
        <p:nvSpPr>
          <p:cNvPr id="192" name="Google Shape;19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Named as “</a:t>
            </a:r>
            <a:r>
              <a:rPr lang="en-US" b="1"/>
              <a:t>hw1_report.pdf</a:t>
            </a:r>
            <a:r>
              <a:rPr lang="en-US"/>
              <a:t>”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Write down your </a:t>
            </a:r>
            <a:r>
              <a:rPr lang="en-US" b="1"/>
              <a:t>regression equation</a:t>
            </a:r>
            <a:r>
              <a:rPr lang="en-US"/>
              <a:t> in basic part (1%)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Briefly describe the </a:t>
            </a:r>
            <a:r>
              <a:rPr lang="en-US" b="1"/>
              <a:t>variables</a:t>
            </a:r>
            <a:r>
              <a:rPr lang="en-US"/>
              <a:t> you used in the advanced part (1%)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‐"/>
            </a:pPr>
            <a:r>
              <a:rPr lang="en-US"/>
              <a:t>No point would be given for the advanced part if you do not clearly point out the difference between the basic part and the advanced part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Briefly describe the difficulty you encountered (1%)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Summarize how you solve the difficulty and your reflections (2%)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 more than one page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Assignment 1 Requirement</a:t>
            </a:r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 it individually! Not as a team! (The team is for final project)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Announce date: 2022/9/29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Deadline: 2022/10/12 23:59 (Late submission is not allowed!)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Hand in your files in the following format (Do not compressed!)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‐"/>
            </a:pPr>
            <a:r>
              <a:rPr lang="en-US" sz="2600"/>
              <a:t>hw1_basic.csv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‐"/>
            </a:pPr>
            <a:r>
              <a:rPr lang="en-US" sz="2600"/>
              <a:t>hw1_advanced.csv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‐"/>
            </a:pPr>
            <a:r>
              <a:rPr lang="en-US" sz="2600"/>
              <a:t>hw1.ipynb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‐"/>
            </a:pPr>
            <a:r>
              <a:rPr lang="en-US" sz="2600"/>
              <a:t>hw1_report.pdf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Assignment 1 would be covered on the exam next time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The Evaluation Metric</a:t>
            </a:r>
            <a:endParaRPr/>
          </a:p>
        </p:txBody>
      </p:sp>
      <p:sp>
        <p:nvSpPr>
          <p:cNvPr id="206" name="Google Shape;206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929" t="-2799" b="-237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  <p:pic>
        <p:nvPicPr>
          <p:cNvPr id="207" name="Google Shape;207;p16" descr="Metric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90875" y="2454442"/>
            <a:ext cx="290512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Penalty</a:t>
            </a:r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12871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0 points if any of the following conditions happened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2800"/>
              <a:t>Plagiarism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2800"/>
              <a:t>Late submission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2800"/>
              <a:t>Not using a template or importing any other packages in the basic part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2800"/>
              <a:t>Incorrect prediction format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2800"/>
              <a:t>Incorrect submission format </a:t>
            </a: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TA: Yi-Ju Chen 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ss111062511@gapp.nthu.edu.tw</a:t>
            </a:r>
            <a:r>
              <a:rPr lang="en-US"/>
              <a:t>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 not ask for debugging.</a:t>
            </a:r>
            <a:endParaRPr/>
          </a:p>
        </p:txBody>
      </p:sp>
      <p:pic>
        <p:nvPicPr>
          <p:cNvPr id="222" name="Google Shape;22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8497" y="2349554"/>
            <a:ext cx="4143321" cy="4143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018200" cy="4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Millions of people suffer from the mosquito-borne disease dengue, whose primary habitat and breeding place is natural and artificial still-water bodies, which are directly related to environmental variables like temperature, precipitation, and so on. </a:t>
            </a:r>
            <a:endParaRPr/>
          </a:p>
          <a:p>
            <a:pPr marL="2286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Early prediction, detection, and subsequent action may reduce the risk of mass infection and save lives. </a:t>
            </a:r>
            <a:endParaRPr/>
          </a:p>
          <a:p>
            <a:pPr marL="2286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 in this assignment, we need to analyze the given dataset and predictive models to predict weekly dengue cases based in different cities in South America.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753600" cy="4842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True Data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‐"/>
            </a:pPr>
            <a:r>
              <a:rPr lang="en-US"/>
              <a:t>From the cities in South America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Parts of data have been manipulated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‐"/>
            </a:pPr>
            <a:r>
              <a:rPr lang="en-US"/>
              <a:t>Outliers and missing values were added</a:t>
            </a:r>
            <a:endParaRPr/>
          </a:p>
          <a:p>
            <a:pPr marL="6858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‐"/>
            </a:pPr>
            <a:r>
              <a:rPr lang="en-US"/>
              <a:t>Dates were shifted 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Time-dependent data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‐"/>
            </a:pPr>
            <a:r>
              <a:rPr lang="en-US"/>
              <a:t>Case number  </a:t>
            </a:r>
            <a:endParaRPr/>
          </a:p>
          <a:p>
            <a:pPr marL="685800" lvl="1" indent="-228600" algn="l" rtl="0">
              <a:spcBef>
                <a:spcPts val="1000"/>
              </a:spcBef>
              <a:spcAft>
                <a:spcPts val="0"/>
              </a:spcAft>
              <a:buSzPts val="1800"/>
              <a:buChar char="‐"/>
            </a:pPr>
            <a:r>
              <a:rPr lang="en-US"/>
              <a:t>Temperature</a:t>
            </a:r>
            <a:endParaRPr/>
          </a:p>
          <a:p>
            <a:pPr marL="685800" lvl="1" indent="-228600" algn="l" rtl="0">
              <a:spcBef>
                <a:spcPts val="1000"/>
              </a:spcBef>
              <a:spcAft>
                <a:spcPts val="0"/>
              </a:spcAft>
              <a:buSzPts val="1800"/>
              <a:buChar char="‐"/>
            </a:pPr>
            <a:r>
              <a:rPr lang="en-US"/>
              <a:t>Precipitation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Time-independent data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‐"/>
            </a:pPr>
            <a:r>
              <a:rPr lang="en-US"/>
              <a:t>Elevation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‐"/>
            </a:pPr>
            <a:r>
              <a:rPr lang="en-US"/>
              <a:t>Socio-economic variables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Goal</a:t>
            </a:r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Predict weekly dengue cases based in different cities. 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Combine temperature, precipitation, elevation, or other socio-economic variables to predict the weekly dengue cases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Implement the regression model to achieve the prediction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Preprocess/Split the data for model training/testing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15" name="Google Shape;115;p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Grading Policy</a:t>
            </a:r>
            <a:endParaRPr/>
          </a:p>
        </p:txBody>
      </p:sp>
      <p:graphicFrame>
        <p:nvGraphicFramePr>
          <p:cNvPr id="122" name="Google Shape;122;p5"/>
          <p:cNvGraphicFramePr/>
          <p:nvPr/>
        </p:nvGraphicFramePr>
        <p:xfrm>
          <a:off x="1526541" y="1979083"/>
          <a:ext cx="9138900" cy="2319900"/>
        </p:xfrm>
        <a:graphic>
          <a:graphicData uri="http://schemas.openxmlformats.org/drawingml/2006/table">
            <a:tbl>
              <a:tblPr firstRow="1" bandRow="1">
                <a:noFill/>
                <a:tableStyleId>{57EDBB55-25E8-4701-9ABB-397663951834}</a:tableStyleId>
              </a:tblPr>
              <a:tblGrid>
                <a:gridCol w="731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Item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Score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Basic Implementation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60%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Advanced Implementation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35%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Report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5%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 dirty="0"/>
              <a:t>Basic Implementation (60%)</a:t>
            </a:r>
            <a:endParaRPr dirty="0"/>
          </a:p>
        </p:txBody>
      </p:sp>
      <p:sp>
        <p:nvSpPr>
          <p:cNvPr id="129" name="Google Shape;12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Given the average temperature and dengue fever cases in three cities in the </a:t>
            </a:r>
            <a:r>
              <a:rPr lang="en-US" dirty="0">
                <a:solidFill>
                  <a:srgbClr val="FF0000"/>
                </a:solidFill>
              </a:rPr>
              <a:t>past 94 weeks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solidFill>
                  <a:srgbClr val="FF0000"/>
                </a:solidFill>
              </a:rPr>
              <a:t>Build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 regression model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for each city/all cities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using temperature as an input variable to predict the number of cases </a:t>
            </a:r>
            <a:r>
              <a:rPr lang="en-US" dirty="0">
                <a:solidFill>
                  <a:srgbClr val="FF0000"/>
                </a:solidFill>
              </a:rPr>
              <a:t>in the next 10 weeks</a:t>
            </a:r>
            <a:endParaRPr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Number of cases could be another input variable</a:t>
            </a:r>
            <a:endParaRPr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Please use the file we provide as your input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Print the coefficients of your model (5%)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Basic Grading Policy</a:t>
            </a:r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Baseline (including printing coefficients 5%) – 40%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Get all if average MAPE across all cities &lt;= 35%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Ranking – 20%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Average MAPE across all cities to compete with the whole class (only those above baseline)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Advanced Implementation (35%)</a:t>
            </a:r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Combined with other conditions or in a different way than the basic part to help your predictions for dengue cases </a:t>
            </a:r>
            <a:r>
              <a:rPr lang="en-US">
                <a:solidFill>
                  <a:srgbClr val="FF0000"/>
                </a:solidFill>
              </a:rPr>
              <a:t>in the next 10 weeks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can finish this part in any other way you like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only temperature (same approach as basic model) will not get points.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Advanced Grading Policy</a:t>
            </a:r>
            <a:endParaRPr/>
          </a:p>
        </p:txBody>
      </p:sp>
      <p:sp>
        <p:nvSpPr>
          <p:cNvPr id="150" name="Google Shape;150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Baseline – 25%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Average MAPE across all cities &lt;= 30%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Ranking – 10%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Average MAPE across all cities to compete with the whole class (only those above baseline)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987</Words>
  <Application>Microsoft Office PowerPoint</Application>
  <PresentationFormat>寬螢幕</PresentationFormat>
  <Paragraphs>124</Paragraphs>
  <Slides>18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佈景主題</vt:lpstr>
      <vt:lpstr>Assignment 1 Dengue Case Prediction</vt:lpstr>
      <vt:lpstr>Introduction</vt:lpstr>
      <vt:lpstr>Dataset</vt:lpstr>
      <vt:lpstr>Goal</vt:lpstr>
      <vt:lpstr>Grading Policy</vt:lpstr>
      <vt:lpstr>Basic Implementation (60%)</vt:lpstr>
      <vt:lpstr>Basic Grading Policy</vt:lpstr>
      <vt:lpstr>Advanced Implementation (35%)</vt:lpstr>
      <vt:lpstr>Advanced Grading Policy</vt:lpstr>
      <vt:lpstr>Template</vt:lpstr>
      <vt:lpstr>Basic Input File Format</vt:lpstr>
      <vt:lpstr>Advanced Input File Format</vt:lpstr>
      <vt:lpstr>Output File Format</vt:lpstr>
      <vt:lpstr>Report</vt:lpstr>
      <vt:lpstr>Assignment 1 Requirement</vt:lpstr>
      <vt:lpstr>The Evaluation Metric</vt:lpstr>
      <vt:lpstr>Penalty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Dengue Case Prediction</dc:title>
  <cp:lastModifiedBy>陳怡汝</cp:lastModifiedBy>
  <cp:revision>4</cp:revision>
  <dcterms:created xsi:type="dcterms:W3CDTF">2021-09-26T13:10:10Z</dcterms:created>
  <dcterms:modified xsi:type="dcterms:W3CDTF">2022-10-07T10:14:35Z</dcterms:modified>
</cp:coreProperties>
</file>