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355" r:id="rId2"/>
    <p:sldId id="465" r:id="rId3"/>
    <p:sldId id="448" r:id="rId4"/>
    <p:sldId id="464" r:id="rId5"/>
    <p:sldId id="458" r:id="rId6"/>
    <p:sldId id="457" r:id="rId7"/>
    <p:sldId id="459" r:id="rId8"/>
    <p:sldId id="466" r:id="rId9"/>
    <p:sldId id="460" r:id="rId10"/>
    <p:sldId id="467" r:id="rId11"/>
    <p:sldId id="461" r:id="rId12"/>
    <p:sldId id="462" r:id="rId13"/>
    <p:sldId id="463" r:id="rId14"/>
    <p:sldId id="454" r:id="rId15"/>
    <p:sldId id="468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9900CC"/>
    <a:srgbClr val="0080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0" autoAdjust="0"/>
    <p:restoredTop sz="78071" autoAdjust="0"/>
  </p:normalViewPr>
  <p:slideViewPr>
    <p:cSldViewPr>
      <p:cViewPr varScale="1">
        <p:scale>
          <a:sx n="88" d="100"/>
          <a:sy n="88" d="100"/>
        </p:scale>
        <p:origin x="2550" y="90"/>
      </p:cViewPr>
      <p:guideLst>
        <p:guide orient="horz" pos="2184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483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4351" y="-32763"/>
            <a:ext cx="3211033" cy="47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61" tIns="0" rIns="20261" bIns="0" numCol="1" anchor="t" anchorCtr="0" compatLnSpc="1">
            <a:prstTxWarp prst="textNoShape">
              <a:avLst/>
            </a:prstTxWarp>
          </a:bodyPr>
          <a:lstStyle>
            <a:lvl1pPr defTabSz="973138">
              <a:defRPr sz="1100" b="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519" y="-32763"/>
            <a:ext cx="3211033" cy="47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61" tIns="0" rIns="20261" bIns="0" numCol="1" anchor="t" anchorCtr="0" compatLnSpc="1">
            <a:prstTxWarp prst="textNoShape">
              <a:avLst/>
            </a:prstTxWarp>
          </a:bodyPr>
          <a:lstStyle>
            <a:lvl1pPr algn="r" defTabSz="973138">
              <a:defRPr sz="1100" b="0" i="1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6663" y="687388"/>
            <a:ext cx="4841875" cy="3632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9276" y="4564554"/>
            <a:ext cx="5296650" cy="435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30" tIns="48966" rIns="97930" bIns="489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4351" y="9157403"/>
            <a:ext cx="3211033" cy="47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61" tIns="0" rIns="20261" bIns="0" numCol="1" anchor="b" anchorCtr="0" compatLnSpc="1">
            <a:prstTxWarp prst="textNoShape">
              <a:avLst/>
            </a:prstTxWarp>
          </a:bodyPr>
          <a:lstStyle>
            <a:lvl1pPr defTabSz="973138">
              <a:defRPr sz="1100" b="0" i="1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519" y="9157403"/>
            <a:ext cx="3211033" cy="47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61" tIns="0" rIns="20261" bIns="0" numCol="1" anchor="b" anchorCtr="0" compatLnSpc="1">
            <a:prstTxWarp prst="textNoShape">
              <a:avLst/>
            </a:prstTxWarp>
          </a:bodyPr>
          <a:lstStyle>
            <a:lvl1pPr algn="r" defTabSz="973138">
              <a:defRPr sz="1100" b="0" i="1"/>
            </a:lvl1pPr>
          </a:lstStyle>
          <a:p>
            <a:fld id="{42ECC1CC-FE39-44D8-8865-BEC364325F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28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5614EBF-3A16-4223-9C13-FC6B2AE0F992}" type="slidenum">
              <a:rPr lang="en-US" sz="1100" b="0"/>
              <a:pPr/>
              <a:t>1</a:t>
            </a:fld>
            <a:endParaRPr lang="en-US" sz="1100" b="0"/>
          </a:p>
        </p:txBody>
      </p:sp>
    </p:spTree>
    <p:extLst>
      <p:ext uri="{BB962C8B-B14F-4D97-AF65-F5344CB8AC3E}">
        <p14:creationId xmlns:p14="http://schemas.microsoft.com/office/powerpoint/2010/main" val="727700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6663" y="685800"/>
            <a:ext cx="4846637" cy="36337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4873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6663" y="685800"/>
            <a:ext cx="4846637" cy="3633788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8609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7457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 15.03: Look at classes related</a:t>
            </a:r>
            <a:r>
              <a:rPr lang="en-US" baseline="0" dirty="0" smtClean="0"/>
              <a:t> to office visit functionality.  Are there any metrics that concern you?  If so, how would you address during Part 2?  If not, how will you maintain approximately the same values?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CC1CC-FE39-44D8-8865-BEC364325F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52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687388"/>
            <a:ext cx="4841875" cy="3630612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Exercise 15.01: Report your LOC and MLOC for the </a:t>
            </a:r>
            <a:r>
              <a:rPr lang="en-US" dirty="0" err="1" smtClean="0"/>
              <a:t>src</a:t>
            </a:r>
            <a:r>
              <a:rPr lang="en-US" dirty="0" smtClean="0"/>
              <a:t>/ folder in your </a:t>
            </a:r>
            <a:r>
              <a:rPr lang="en-US" dirty="0" err="1" smtClean="0"/>
              <a:t>iTrust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Considerations of counting.  Most if not all LOC tools will remove empty lines &amp; comments from LOC</a:t>
            </a:r>
            <a:r>
              <a:rPr lang="en-US" baseline="0" dirty="0" smtClean="0"/>
              <a:t> counts.  A closing } may be counted or not.  LOC counts may be </a:t>
            </a:r>
            <a:r>
              <a:rPr lang="en-US" baseline="0" dirty="0" err="1" smtClean="0"/>
              <a:t>inflaited</a:t>
            </a:r>
            <a:r>
              <a:rPr lang="en-US" baseline="0" dirty="0" smtClean="0"/>
              <a:t> depending on how you do your open curly braces.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Metrics 1.3.6 counts any line that is not blank or that is not a comment.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Method LOC counts non-blank and non-comment lines in method bodies (headers, fields, etc. are not counted – this is more of a measure of executable portions of the code base.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632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6663" y="685800"/>
            <a:ext cx="4846637" cy="3633788"/>
          </a:xfrm>
          <a:ln/>
        </p:spPr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Exercise 15.02</a:t>
            </a:r>
          </a:p>
          <a:p>
            <a:r>
              <a:rPr lang="en-US" dirty="0" smtClean="0"/>
              <a:t>What</a:t>
            </a:r>
            <a:r>
              <a:rPr lang="en-US" baseline="0" dirty="0" smtClean="0"/>
              <a:t> is the cyclomatic complexity of this control flow graph?</a:t>
            </a:r>
          </a:p>
          <a:p>
            <a:r>
              <a:rPr lang="en-US" baseline="0" dirty="0" smtClean="0"/>
              <a:t>What is the most complex class and method in the </a:t>
            </a:r>
            <a:r>
              <a:rPr lang="en-US" baseline="0" dirty="0" err="1" smtClean="0"/>
              <a:t>iTrust</a:t>
            </a:r>
            <a:r>
              <a:rPr lang="en-US" baseline="0" dirty="0" smtClean="0"/>
              <a:t> project? </a:t>
            </a:r>
            <a:r>
              <a:rPr lang="en-US" baseline="0" dirty="0" err="1" smtClean="0"/>
              <a:t>PatientValidator.validate</a:t>
            </a:r>
            <a:r>
              <a:rPr lang="en-US" baseline="0" dirty="0" smtClean="0"/>
              <a:t>().</a:t>
            </a:r>
          </a:p>
          <a:p>
            <a:r>
              <a:rPr lang="en-US" baseline="0" dirty="0" smtClean="0"/>
              <a:t>What type of action would you consider taking with this information?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53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6663" y="685800"/>
            <a:ext cx="4846637" cy="3633788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2900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6663" y="685800"/>
            <a:ext cx="4846637" cy="36337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446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Metrics 1.3.6 page: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measure for the Cohesiveness of a class. Calculated with the Henderson-Sellers method (LCOM*, see page 147). If (m(A) is the number of methods accessing an attribute A, calculate the average of m(A) for all attributes, subtract the number of methods m and divide the result by (1-m). A low value indicates a cohesive class and a value close to 1 indicates a lack of cohesion and suggests the class might better be split into a number of (sub)</a:t>
            </a:r>
            <a:r>
              <a:rPr lang="en-US" dirty="0" err="1" smtClean="0"/>
              <a:t>classes.I'm</a:t>
            </a:r>
            <a:r>
              <a:rPr lang="en-US" dirty="0" smtClean="0"/>
              <a:t> unsure of the </a:t>
            </a:r>
            <a:r>
              <a:rPr lang="en-US" dirty="0" err="1" smtClean="0"/>
              <a:t>usefullness</a:t>
            </a:r>
            <a:r>
              <a:rPr lang="en-US" dirty="0" smtClean="0"/>
              <a:t> of this metric in Java since it penalizes the proper use of getters and setters as the only methods that directly access an attribute and the other methods using the </a:t>
            </a:r>
            <a:r>
              <a:rPr lang="en-US" dirty="0" err="1" smtClean="0"/>
              <a:t>gettter</a:t>
            </a:r>
            <a:r>
              <a:rPr lang="en-US" dirty="0" smtClean="0"/>
              <a:t>/setter methods. Perhaps I could alter the implementation to take this into account, assuming standard JavaBean naming conventions.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CC1CC-FE39-44D8-8865-BEC364325F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32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6663" y="685800"/>
            <a:ext cx="4846637" cy="36337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1683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Afferent Coupling (</a:t>
            </a:r>
            <a:r>
              <a:rPr lang="en-US" b="1" dirty="0" err="1" smtClean="0"/>
              <a:t>Ca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The number of classes outside a package that depend on classes inside the package. </a:t>
            </a:r>
          </a:p>
          <a:p>
            <a:r>
              <a:rPr lang="en-US" b="1" dirty="0" smtClean="0"/>
              <a:t>Efferent Coupling (</a:t>
            </a:r>
            <a:r>
              <a:rPr lang="en-US" b="1" dirty="0" err="1" smtClean="0"/>
              <a:t>Ce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The number of classes inside a package that depend on classes outside the package. </a:t>
            </a:r>
          </a:p>
          <a:p>
            <a:r>
              <a:rPr lang="fr-FR" b="1" dirty="0" err="1" smtClean="0"/>
              <a:t>Instability</a:t>
            </a:r>
            <a:r>
              <a:rPr lang="fr-FR" b="1" dirty="0" smtClean="0"/>
              <a:t> (I)</a:t>
            </a:r>
          </a:p>
          <a:p>
            <a:r>
              <a:rPr lang="fr-FR" dirty="0" smtClean="0"/>
              <a:t>Ce / (Ca + Ce)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Robert Martin 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CC1CC-FE39-44D8-8865-BEC364325F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65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6663" y="685800"/>
            <a:ext cx="4846637" cy="36337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687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64008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L01 - </a:t>
            </a:r>
            <a:fld id="{263C7694-44C5-4720-8F2B-343094D0CD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8940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L01 - </a:t>
            </a:r>
            <a:fld id="{A2C9441C-EECF-4F70-9E02-8E9491AC04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271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609600"/>
            <a:ext cx="21336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L01 - </a:t>
            </a:r>
            <a:fld id="{DCBEBFAE-3A37-4FBD-87B8-F07A969B70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5263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609600"/>
            <a:ext cx="8534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L01 - </a:t>
            </a:r>
            <a:fld id="{510A0DCD-40F7-4C71-8816-6A0755F6F1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1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L01 - </a:t>
            </a:r>
            <a:fld id="{AF3BD49B-C89D-48F0-B8E2-0C49B9D395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6306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L01 - </a:t>
            </a:r>
            <a:fld id="{FF44F4E3-B2D9-4A98-AADD-D583FFB24D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7553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19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L01 - </a:t>
            </a:r>
            <a:fld id="{5FA6E8CC-D488-463B-8740-7D4399C8DB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7904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191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41910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9540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1981200"/>
            <a:ext cx="42703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L01 - </a:t>
            </a:r>
            <a:fld id="{292DE842-A667-4991-A11D-0ED691581E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208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L01 - </a:t>
            </a:r>
            <a:fld id="{2DCAE2DD-9A8C-4FC7-B380-A41E3DF9A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5486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L01 - </a:t>
            </a:r>
            <a:fld id="{A06EE8CC-8794-4106-9962-760F4326B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9101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L01 - </a:t>
            </a:r>
            <a:fld id="{D9204162-D6E8-4CDC-91C3-6B26A7185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1180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L01 - </a:t>
            </a:r>
            <a:fld id="{C288C5BC-371D-4A7F-8A02-55168297EA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2600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9750" y="32551"/>
            <a:ext cx="86542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610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6" name="Picture 12" descr="CSC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5791200"/>
            <a:ext cx="2108200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62378" y="6427556"/>
            <a:ext cx="5024022" cy="430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62600" y="64635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L01 - </a:t>
            </a:r>
            <a:fld id="{510A0DCD-40F7-4C71-8816-6A0755F6F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wipe dir="d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066800"/>
            <a:ext cx="8686800" cy="1600200"/>
          </a:xfrm>
        </p:spPr>
        <p:txBody>
          <a:bodyPr/>
          <a:lstStyle/>
          <a:p>
            <a:r>
              <a:rPr lang="en-US" sz="4800" dirty="0" smtClean="0">
                <a:solidFill>
                  <a:schemeClr val="tx1"/>
                </a:solidFill>
                <a:latin typeface="Tempus Sans ITC" pitchFamily="82" charset="0"/>
              </a:rPr>
              <a:t>Object-Oriented Metrics</a:t>
            </a:r>
          </a:p>
        </p:txBody>
      </p:sp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533400" y="2438400"/>
            <a:ext cx="3276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dirty="0"/>
              <a:t>CSC 326 </a:t>
            </a:r>
          </a:p>
          <a:p>
            <a:pPr algn="ctr"/>
            <a:endParaRPr lang="en-US" sz="4000" dirty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895600"/>
            <a:ext cx="34099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CSC326: Software Engineering © NC State Software Engineering Faculty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L01 - </a:t>
            </a:r>
            <a:fld id="{263C7694-44C5-4720-8F2B-343094D0CDD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Numerator: number of non-inheritance couplings</a:t>
            </a:r>
          </a:p>
          <a:p>
            <a:r>
              <a:rPr lang="en-US" dirty="0" smtClean="0"/>
              <a:t>Denominator: maximum number of couplings in a system</a:t>
            </a:r>
          </a:p>
          <a:p>
            <a:pPr lvl="1"/>
            <a:r>
              <a:rPr lang="en-US" dirty="0" smtClean="0"/>
              <a:t>Includes both inheritance and non-inheritance related coupling</a:t>
            </a:r>
          </a:p>
          <a:p>
            <a:pPr lvl="1"/>
            <a:r>
              <a:rPr lang="en-US" dirty="0" smtClean="0"/>
              <a:t>Inheritance related coupling are when subclasses inherit methods and attributes from a superclass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L01 - </a:t>
            </a:r>
            <a:fld id="{AF3BD49B-C89D-48F0-B8E2-0C49B9D395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34844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Encapsulation means that all that is seen of an object is its interface</a:t>
            </a:r>
          </a:p>
          <a:p>
            <a:pPr lvl="1"/>
            <a:r>
              <a:rPr lang="en-US" sz="2000" dirty="0" smtClean="0">
                <a:cs typeface="Times New Roman" pitchFamily="18" charset="0"/>
              </a:rPr>
              <a:t>namely the operations we can perform on the object</a:t>
            </a:r>
            <a:r>
              <a:rPr lang="en-US" sz="2000" dirty="0" smtClean="0"/>
              <a:t> </a:t>
            </a:r>
          </a:p>
          <a:p>
            <a:r>
              <a:rPr lang="en-US" dirty="0" smtClean="0"/>
              <a:t>Attribute Hiding Factor</a:t>
            </a:r>
          </a:p>
          <a:p>
            <a:pPr lvl="1"/>
            <a:r>
              <a:rPr lang="en-US" sz="2000" dirty="0" smtClean="0"/>
              <a:t>Measure of the proportion of attributes that are “invisible” from other classes or objects</a:t>
            </a:r>
          </a:p>
          <a:p>
            <a:r>
              <a:rPr lang="en-US" dirty="0" smtClean="0"/>
              <a:t>Method Hiding Factor</a:t>
            </a:r>
          </a:p>
          <a:p>
            <a:pPr lvl="1"/>
            <a:r>
              <a:rPr lang="en-US" sz="2000" dirty="0" smtClean="0"/>
              <a:t>Measure of the proportion of methods that are “invisible” from other classes or objects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L01 - </a:t>
            </a:r>
            <a:fld id="{AF3BD49B-C89D-48F0-B8E2-0C49B9D3952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Inheritance- </a:t>
            </a:r>
            <a:r>
              <a:rPr lang="en-US" sz="3200" dirty="0" smtClean="0"/>
              <a:t>Depth of Inheritance Tree</a:t>
            </a:r>
            <a:r>
              <a:rPr lang="en-US" dirty="0" smtClean="0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382000" cy="4800600"/>
          </a:xfrm>
        </p:spPr>
        <p:txBody>
          <a:bodyPr/>
          <a:lstStyle/>
          <a:p>
            <a:r>
              <a:rPr lang="en-US" sz="2800" dirty="0" smtClean="0">
                <a:cs typeface="Times New Roman" pitchFamily="18" charset="0"/>
              </a:rPr>
              <a:t>Max length from the class node to the root of the class hierarchy tree, measured by # ancestor classes.  </a:t>
            </a:r>
          </a:p>
          <a:p>
            <a:r>
              <a:rPr lang="en-US" sz="2800" dirty="0" smtClean="0">
                <a:cs typeface="Times New Roman" pitchFamily="18" charset="0"/>
              </a:rPr>
              <a:t>When involving multiple inheritance, the max length from the node to the root of the tree </a:t>
            </a:r>
          </a:p>
          <a:p>
            <a:r>
              <a:rPr lang="en-US" sz="2800" dirty="0" smtClean="0">
                <a:cs typeface="Times New Roman" pitchFamily="18" charset="0"/>
              </a:rPr>
              <a:t>Tradeoff: Deep trees </a:t>
            </a:r>
            <a:r>
              <a:rPr lang="en-US" sz="2800" dirty="0" smtClean="0">
                <a:cs typeface="Times New Roman" pitchFamily="18" charset="0"/>
                <a:sym typeface="Wingdings" pitchFamily="2" charset="2"/>
              </a:rPr>
              <a:t> </a:t>
            </a:r>
          </a:p>
          <a:p>
            <a:pPr lvl="1"/>
            <a:r>
              <a:rPr lang="en-US" sz="2400" dirty="0" smtClean="0">
                <a:cs typeface="Times New Roman" pitchFamily="18" charset="0"/>
                <a:sym typeface="Wingdings" pitchFamily="2" charset="2"/>
              </a:rPr>
              <a:t>conceptual integrity problem (hard to understand, so more complex)  </a:t>
            </a:r>
          </a:p>
          <a:p>
            <a:pPr lvl="1"/>
            <a:r>
              <a:rPr lang="en-US" sz="2400" dirty="0" smtClean="0">
                <a:cs typeface="Times New Roman" pitchFamily="18" charset="0"/>
                <a:sym typeface="Wingdings" pitchFamily="2" charset="2"/>
              </a:rPr>
              <a:t>but greater reuse </a:t>
            </a:r>
            <a:br>
              <a:rPr lang="en-US" sz="2400" dirty="0" smtClean="0">
                <a:cs typeface="Times New Roman" pitchFamily="18" charset="0"/>
                <a:sym typeface="Wingdings" pitchFamily="2" charset="2"/>
              </a:rPr>
            </a:br>
            <a:r>
              <a:rPr lang="en-US" sz="2400" dirty="0" smtClean="0">
                <a:cs typeface="Times New Roman" pitchFamily="18" charset="0"/>
                <a:sym typeface="Wingdings" pitchFamily="2" charset="2"/>
              </a:rPr>
              <a:t>(of inherited methods)  </a:t>
            </a:r>
            <a:endParaRPr lang="en-US" sz="2400" dirty="0" smtClean="0">
              <a:cs typeface="Times New Roman" pitchFamily="18" charset="0"/>
            </a:endParaRPr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24313"/>
            <a:ext cx="4495800" cy="283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L01 - </a:t>
            </a:r>
            <a:fld id="{AF3BD49B-C89D-48F0-B8E2-0C49B9D3952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Inheritance- </a:t>
            </a:r>
            <a:r>
              <a:rPr lang="en-US" sz="3200" smtClean="0">
                <a:cs typeface="Arial" charset="0"/>
              </a:rPr>
              <a:t>Number of Children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534400" cy="4724400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# direct descendants (subclasses) for each class. </a:t>
            </a:r>
          </a:p>
          <a:p>
            <a:r>
              <a:rPr lang="en-US" sz="2800" dirty="0" smtClean="0">
                <a:cs typeface="Times New Roman" pitchFamily="18" charset="0"/>
              </a:rPr>
              <a:t>Classes with large number of children </a:t>
            </a:r>
          </a:p>
          <a:p>
            <a:pPr lvl="1"/>
            <a:r>
              <a:rPr lang="en-US" sz="2400" dirty="0" smtClean="0">
                <a:cs typeface="Times New Roman" pitchFamily="18" charset="0"/>
              </a:rPr>
              <a:t>difficult to modify </a:t>
            </a:r>
            <a:r>
              <a:rPr lang="en-US" sz="2400" dirty="0" smtClean="0">
                <a:cs typeface="Times New Roman" pitchFamily="18" charset="0"/>
                <a:sym typeface="Wingdings" pitchFamily="2" charset="2"/>
              </a:rPr>
              <a:t></a:t>
            </a:r>
            <a:endParaRPr lang="en-US" sz="2400" dirty="0" smtClean="0">
              <a:cs typeface="Times New Roman" pitchFamily="18" charset="0"/>
            </a:endParaRPr>
          </a:p>
          <a:p>
            <a:pPr lvl="1"/>
            <a:r>
              <a:rPr lang="en-US" sz="2400" dirty="0" smtClean="0">
                <a:cs typeface="Times New Roman" pitchFamily="18" charset="0"/>
              </a:rPr>
              <a:t>require more testing </a:t>
            </a:r>
            <a:r>
              <a:rPr lang="en-US" sz="2400" dirty="0" smtClean="0">
                <a:cs typeface="Times New Roman" pitchFamily="18" charset="0"/>
                <a:sym typeface="Wingdings" pitchFamily="2" charset="2"/>
              </a:rPr>
              <a:t></a:t>
            </a:r>
            <a:endParaRPr lang="en-US" sz="2400" dirty="0" smtClean="0"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  (due to the effects on changes on all the children)</a:t>
            </a:r>
          </a:p>
          <a:p>
            <a:pPr lvl="1"/>
            <a:r>
              <a:rPr lang="en-US" sz="2400" dirty="0" smtClean="0">
                <a:cs typeface="Times New Roman" pitchFamily="18" charset="0"/>
              </a:rPr>
              <a:t>more complex and fault-prone </a:t>
            </a:r>
            <a:r>
              <a:rPr lang="en-US" sz="2400" dirty="0" smtClean="0">
                <a:cs typeface="Times New Roman" pitchFamily="18" charset="0"/>
                <a:sym typeface="Wingdings" pitchFamily="2" charset="2"/>
              </a:rPr>
              <a:t></a:t>
            </a:r>
            <a:endParaRPr lang="en-US" sz="2400" dirty="0" smtClean="0"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  (due to the need of providing services in a larger number of contexts and therefore must be more flexible)</a:t>
            </a:r>
          </a:p>
          <a:p>
            <a:pPr lvl="1"/>
            <a:r>
              <a:rPr lang="en-US" sz="2400" dirty="0" smtClean="0">
                <a:cs typeface="Times New Roman" pitchFamily="18" charset="0"/>
              </a:rPr>
              <a:t>but greater reuse </a:t>
            </a:r>
            <a:br>
              <a:rPr lang="en-US" sz="2400" dirty="0" smtClean="0"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>(of the defined methods) </a:t>
            </a:r>
            <a:r>
              <a:rPr lang="en-US" sz="2400" dirty="0" smtClean="0">
                <a:cs typeface="Times New Roman" pitchFamily="18" charset="0"/>
                <a:sym typeface="Wingdings" pitchFamily="2" charset="2"/>
              </a:rPr>
              <a:t> </a:t>
            </a:r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695825"/>
            <a:ext cx="39624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L01 - </a:t>
            </a:r>
            <a:fld id="{AF3BD49B-C89D-48F0-B8E2-0C49B9D3952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9613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113468"/>
              </p:ext>
            </p:extLst>
          </p:nvPr>
        </p:nvGraphicFramePr>
        <p:xfrm>
          <a:off x="1066800" y="304800"/>
          <a:ext cx="7391400" cy="5354005"/>
        </p:xfrm>
        <a:graphic>
          <a:graphicData uri="http://schemas.openxmlformats.org/drawingml/2006/table">
            <a:tbl>
              <a:tblPr/>
              <a:tblGrid>
                <a:gridCol w="4595813"/>
                <a:gridCol w="2795587"/>
              </a:tblGrid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Metric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Desirable Value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Coupling Factor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Lower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Lack of Cohesion of Methods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Lower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Cyclomatic Complexity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Lower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Attribute Hiding Factor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Higher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Method Hiding Factor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Higher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Depth of Inheritance Tree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Low (tradeoff)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Number of Children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Low (tradeoff)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Weighted Methods Per Class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Low (tradeoff)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Number of Classes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Higher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Lines of Code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Lower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L01 - </a:t>
            </a:r>
            <a:fld id="{A06EE8CC-8794-4106-9962-760F4326B35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OO Metrics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to measure metrics!</a:t>
            </a:r>
          </a:p>
          <a:p>
            <a:pPr lvl="1"/>
            <a:r>
              <a:rPr lang="en-US" sz="2400" dirty="0" smtClean="0"/>
              <a:t>Used a as a guideline on where you may want to improve your design or focus </a:t>
            </a:r>
            <a:r>
              <a:rPr lang="en-US" sz="2400" dirty="0" err="1" smtClean="0"/>
              <a:t>refactorings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L01 - </a:t>
            </a:r>
            <a:fld id="{A06EE8CC-8794-4106-9962-760F4326B35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915400" y="32551"/>
            <a:ext cx="76200" cy="119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33303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evaluate and predict the quality of software</a:t>
            </a:r>
          </a:p>
          <a:p>
            <a:pPr lvl="1"/>
            <a:r>
              <a:rPr lang="en-US" dirty="0" smtClean="0"/>
              <a:t>Validation of a metric implies that</a:t>
            </a:r>
          </a:p>
          <a:p>
            <a:pPr lvl="2"/>
            <a:r>
              <a:rPr lang="en-US" dirty="0" smtClean="0"/>
              <a:t>The metric measures what is purports to measure</a:t>
            </a:r>
          </a:p>
          <a:p>
            <a:pPr lvl="2"/>
            <a:r>
              <a:rPr lang="en-US" dirty="0" smtClean="0"/>
              <a:t>Metric is associated with an external metrics like reliability</a:t>
            </a:r>
          </a:p>
          <a:p>
            <a:pPr lvl="1"/>
            <a:r>
              <a:rPr lang="en-US" dirty="0" smtClean="0"/>
              <a:t>Used as an in-process measure of some external measure (like reliability) that cannot be measured until after the product is released</a:t>
            </a:r>
          </a:p>
          <a:p>
            <a:pPr lvl="1"/>
            <a:r>
              <a:rPr lang="en-US" dirty="0" smtClean="0"/>
              <a:t>Not a “silver bullet” to measure in-process quality – may be other factors that can change metrics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L01 - </a:t>
            </a:r>
            <a:fld id="{AF3BD49B-C89D-48F0-B8E2-0C49B9D395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9630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Basic Code Metrics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r>
              <a:rPr lang="en-US" sz="2800" dirty="0" smtClean="0"/>
              <a:t>Lines of Code</a:t>
            </a:r>
          </a:p>
          <a:p>
            <a:pPr lvl="1"/>
            <a:r>
              <a:rPr lang="en-US" sz="2400" dirty="0" smtClean="0"/>
              <a:t>More lines of code = more maintenance.  </a:t>
            </a:r>
          </a:p>
          <a:p>
            <a:pPr lvl="1"/>
            <a:r>
              <a:rPr lang="en-US" sz="2400" dirty="0" smtClean="0"/>
              <a:t>Of two programs of “equal functionality,” it is better to have fewer lines of code. </a:t>
            </a:r>
            <a:endParaRPr lang="en-US" sz="2400" dirty="0"/>
          </a:p>
          <a:p>
            <a:pPr lvl="2"/>
            <a:r>
              <a:rPr lang="en-US" sz="2000" dirty="0" smtClean="0"/>
              <a:t>But not at a cost of maintainability/readability</a:t>
            </a:r>
          </a:p>
          <a:p>
            <a:pPr lvl="1"/>
            <a:r>
              <a:rPr lang="en-US" sz="2400" dirty="0" smtClean="0"/>
              <a:t>How do you count?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n-US" sz="2800" dirty="0" smtClean="0"/>
              <a:t>Number of Classes</a:t>
            </a:r>
          </a:p>
          <a:p>
            <a:pPr lvl="1"/>
            <a:r>
              <a:rPr lang="en-US" sz="2400" dirty="0" smtClean="0"/>
              <a:t>To a point, more classes are preferred over fewer classes.  </a:t>
            </a:r>
          </a:p>
          <a:p>
            <a:pPr lvl="1"/>
            <a:r>
              <a:rPr lang="en-US" sz="2400" dirty="0" smtClean="0"/>
              <a:t>One class, one responsibility – better abstraction of project</a:t>
            </a:r>
          </a:p>
          <a:p>
            <a:pPr lvl="1"/>
            <a:r>
              <a:rPr lang="en-US" sz="2400" dirty="0" smtClean="0"/>
              <a:t>No “Master” classes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L01 - </a:t>
            </a:r>
            <a:fld id="{AF3BD49B-C89D-48F0-B8E2-0C49B9D395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915400" y="32551"/>
            <a:ext cx="76200" cy="119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Cyclomatic complexity </a:t>
            </a:r>
            <a:r>
              <a:rPr lang="en-US" dirty="0"/>
              <a:t>– </a:t>
            </a:r>
            <a:r>
              <a:rPr lang="en-US" dirty="0" smtClean="0"/>
              <a:t>estimate of the minimum </a:t>
            </a:r>
            <a:r>
              <a:rPr lang="en-US" dirty="0"/>
              <a:t># test cases that are needed to test a method </a:t>
            </a:r>
            <a:r>
              <a:rPr lang="en-US" dirty="0" smtClean="0"/>
              <a:t>comprehensively</a:t>
            </a:r>
          </a:p>
          <a:p>
            <a:pPr lvl="1"/>
            <a:r>
              <a:rPr lang="en-US" dirty="0" smtClean="0"/>
              <a:t>Measured at the method level</a:t>
            </a:r>
          </a:p>
          <a:p>
            <a:pPr lvl="1"/>
            <a:r>
              <a:rPr lang="en-US" dirty="0" smtClean="0"/>
              <a:t>Number of decisions in a method + 1</a:t>
            </a:r>
            <a:endParaRPr lang="en-US" dirty="0"/>
          </a:p>
          <a:p>
            <a:r>
              <a:rPr lang="en-US" u="sng" dirty="0"/>
              <a:t>Weighted Methods Per Class</a:t>
            </a:r>
            <a:r>
              <a:rPr lang="en-US" dirty="0"/>
              <a:t> – essentially #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Measured at the class level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</a:t>
            </a:r>
            <a:r>
              <a:rPr lang="en-US" dirty="0"/>
              <a:t>the sum of the </a:t>
            </a:r>
            <a:r>
              <a:rPr lang="en-US" dirty="0" err="1"/>
              <a:t>cyclomatic</a:t>
            </a:r>
            <a:r>
              <a:rPr lang="en-US" dirty="0"/>
              <a:t> complexity of methods.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L01 - </a:t>
            </a:r>
            <a:fld id="{AF3BD49B-C89D-48F0-B8E2-0C49B9D395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66625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its Cyclomatic Complexity?</a:t>
            </a: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2571750" y="-509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219200" y="-1019175"/>
          <a:ext cx="5867400" cy="787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Visio" r:id="rId4" imgW="4149566" imgH="8169593" progId="Visio.Drawing.11">
                  <p:embed/>
                </p:oleObj>
              </mc:Choice>
              <mc:Fallback>
                <p:oleObj name="Visio" r:id="rId4" imgW="4149566" imgH="8169593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-1019175"/>
                        <a:ext cx="5867400" cy="787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L01 - </a:t>
            </a:r>
            <a:fld id="{AF3BD49B-C89D-48F0-B8E2-0C49B9D3952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915400" y="32551"/>
            <a:ext cx="76200" cy="119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382000" cy="5105400"/>
          </a:xfrm>
        </p:spPr>
        <p:txBody>
          <a:bodyPr/>
          <a:lstStyle/>
          <a:p>
            <a:r>
              <a:rPr lang="en-US" dirty="0" smtClean="0"/>
              <a:t>Number of Methods</a:t>
            </a:r>
          </a:p>
          <a:p>
            <a:pPr lvl="1"/>
            <a:r>
              <a:rPr lang="en-US" dirty="0" smtClean="0"/>
              <a:t>Historically, more methods is discouraged </a:t>
            </a:r>
          </a:p>
          <a:p>
            <a:pPr lvl="2"/>
            <a:r>
              <a:rPr lang="en-US" sz="2000" dirty="0" smtClean="0"/>
              <a:t>More complex</a:t>
            </a:r>
          </a:p>
          <a:p>
            <a:pPr lvl="2"/>
            <a:r>
              <a:rPr lang="en-US" sz="2000" dirty="0"/>
              <a:t>G</a:t>
            </a:r>
            <a:r>
              <a:rPr lang="en-US" sz="2000" dirty="0" smtClean="0"/>
              <a:t>reater potential impact on child classes (more method to override)</a:t>
            </a:r>
          </a:p>
          <a:p>
            <a:pPr lvl="2"/>
            <a:r>
              <a:rPr lang="en-US" sz="2000" dirty="0" smtClean="0"/>
              <a:t>More likely to be application specific and limiting reuse.</a:t>
            </a:r>
          </a:p>
          <a:p>
            <a:pPr lvl="1"/>
            <a:r>
              <a:rPr lang="en-US" dirty="0" smtClean="0"/>
              <a:t>Currently, more, smaller methods are considered more prudent</a:t>
            </a:r>
          </a:p>
          <a:p>
            <a:pPr lvl="2"/>
            <a:r>
              <a:rPr lang="en-US" sz="2000" dirty="0" smtClean="0"/>
              <a:t>Reduced complexity (lower </a:t>
            </a:r>
            <a:r>
              <a:rPr lang="en-US" sz="2000" dirty="0" err="1" smtClean="0"/>
              <a:t>cyclomatic</a:t>
            </a:r>
            <a:r>
              <a:rPr lang="en-US" sz="2000" dirty="0" smtClean="0"/>
              <a:t> complexity)</a:t>
            </a:r>
          </a:p>
          <a:p>
            <a:pPr lvl="2"/>
            <a:r>
              <a:rPr lang="en-US" sz="2000" dirty="0" smtClean="0"/>
              <a:t>Increased readability</a:t>
            </a:r>
          </a:p>
          <a:p>
            <a:pPr lvl="2"/>
            <a:r>
              <a:rPr lang="en-US" sz="2000" dirty="0" smtClean="0"/>
              <a:t>Improved understanding</a:t>
            </a:r>
          </a:p>
          <a:p>
            <a:pPr lvl="2"/>
            <a:r>
              <a:rPr lang="en-US" sz="2000" dirty="0" smtClean="0"/>
              <a:t>Problems if a class with lots of methods is in a large inheritance tree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L01 - </a:t>
            </a:r>
            <a:fld id="{AF3BD49B-C89D-48F0-B8E2-0C49B9D3952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Cohesion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534400" cy="4800600"/>
          </a:xfrm>
        </p:spPr>
        <p:txBody>
          <a:bodyPr/>
          <a:lstStyle/>
          <a:p>
            <a:r>
              <a:rPr lang="en-US" sz="2800" dirty="0" smtClean="0"/>
              <a:t>Degree to which the tasks performed by a single module are functionally related</a:t>
            </a:r>
            <a:r>
              <a:rPr lang="en-US" sz="2800" dirty="0" smtClean="0">
                <a:sym typeface="Wingdings" pitchFamily="2" charset="2"/>
              </a:rPr>
              <a:t> to state</a:t>
            </a:r>
          </a:p>
          <a:p>
            <a:pPr lvl="1"/>
            <a:r>
              <a:rPr lang="en-US" sz="1800" dirty="0">
                <a:sym typeface="Wingdings" pitchFamily="2" charset="2"/>
              </a:rPr>
              <a:t>T</a:t>
            </a:r>
            <a:r>
              <a:rPr lang="en-US" sz="1800" dirty="0" smtClean="0">
                <a:sym typeface="Wingdings" pitchFamily="2" charset="2"/>
              </a:rPr>
              <a:t>he object represents a </a:t>
            </a:r>
            <a:r>
              <a:rPr lang="en-US" sz="1800" u="sng" dirty="0" smtClean="0">
                <a:sym typeface="Wingdings" pitchFamily="2" charset="2"/>
              </a:rPr>
              <a:t>single</a:t>
            </a:r>
            <a:r>
              <a:rPr lang="en-US" sz="1800" dirty="0" smtClean="0">
                <a:sym typeface="Wingdings" pitchFamily="2" charset="2"/>
              </a:rPr>
              <a:t> object-oriented abstraction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Evaluates the design implementation and </a:t>
            </a:r>
            <a:r>
              <a:rPr lang="en-US" sz="1800" dirty="0" err="1" smtClean="0">
                <a:sym typeface="Wingdings" pitchFamily="2" charset="2"/>
              </a:rPr>
              <a:t>reuseability</a:t>
            </a:r>
            <a:endParaRPr lang="en-US" sz="1800" dirty="0" smtClean="0"/>
          </a:p>
          <a:p>
            <a:r>
              <a:rPr lang="en-US" sz="2800" dirty="0" smtClean="0">
                <a:cs typeface="Arial" charset="0"/>
              </a:rPr>
              <a:t>Cohesiveness of methods within a class is desirable</a:t>
            </a:r>
          </a:p>
          <a:p>
            <a:pPr lvl="1"/>
            <a:r>
              <a:rPr lang="en-US" sz="1800" dirty="0" smtClean="0">
                <a:cs typeface="Arial" charset="0"/>
              </a:rPr>
              <a:t>Promotes encapsulation</a:t>
            </a:r>
          </a:p>
          <a:p>
            <a:pPr lvl="1"/>
            <a:r>
              <a:rPr lang="en-US" sz="1800" dirty="0" smtClean="0">
                <a:cs typeface="Arial" charset="0"/>
              </a:rPr>
              <a:t>Indicates good class subdivision</a:t>
            </a:r>
            <a:endParaRPr lang="en-US" sz="1800" dirty="0" smtClean="0">
              <a:cs typeface="Times New Roman" pitchFamily="18" charset="0"/>
            </a:endParaRPr>
          </a:p>
          <a:p>
            <a:r>
              <a:rPr lang="en-US" sz="2800" dirty="0" smtClean="0">
                <a:cs typeface="Arial" charset="0"/>
              </a:rPr>
              <a:t>Lack of cohesion implies classes should probably be split into two or more subclasses.</a:t>
            </a:r>
            <a:endParaRPr lang="en-US" sz="2800" dirty="0" smtClean="0">
              <a:cs typeface="Times New Roman" pitchFamily="18" charset="0"/>
            </a:endParaRPr>
          </a:p>
          <a:p>
            <a:r>
              <a:rPr lang="en-US" sz="2800" dirty="0" smtClean="0">
                <a:cs typeface="Times New Roman" pitchFamily="18" charset="0"/>
              </a:rPr>
              <a:t>Low cohesion </a:t>
            </a:r>
          </a:p>
          <a:p>
            <a:pPr lvl="1"/>
            <a:r>
              <a:rPr lang="en-US" sz="1800" dirty="0" smtClean="0">
                <a:cs typeface="Times New Roman" pitchFamily="18" charset="0"/>
              </a:rPr>
              <a:t>Increases complexity</a:t>
            </a:r>
          </a:p>
          <a:p>
            <a:pPr lvl="1"/>
            <a:r>
              <a:rPr lang="en-US" sz="1800" dirty="0">
                <a:cs typeface="Times New Roman" pitchFamily="18" charset="0"/>
              </a:rPr>
              <a:t>T</a:t>
            </a:r>
            <a:r>
              <a:rPr lang="en-US" sz="1800" dirty="0" smtClean="0">
                <a:cs typeface="Times New Roman" pitchFamily="18" charset="0"/>
              </a:rPr>
              <a:t>hereby increases the likelihood of faults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L01 - </a:t>
            </a:r>
            <a:fld id="{AF3BD49B-C89D-48F0-B8E2-0C49B9D395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Lack of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Measures the number of disjoint or non-intersection sets of local methods</a:t>
            </a:r>
          </a:p>
          <a:p>
            <a:pPr marL="914400" lvl="1" indent="-514350"/>
            <a:r>
              <a:rPr lang="en-US" sz="2400" dirty="0" smtClean="0"/>
              <a:t>Calculate for each data field in a class what percentage of the methods use that data.  Average the percentages, then subtract from 100%.  Lower percentages mean greater cohesion of data and methods.</a:t>
            </a:r>
          </a:p>
          <a:p>
            <a:pPr marL="914400" lvl="1" indent="-514350"/>
            <a:r>
              <a:rPr lang="en-US" sz="2400" dirty="0" smtClean="0"/>
              <a:t>Methods are more similar if they operate on the same attributes.  Count the number of disjoint sets produced from the intersection of the sets of attributes used by the methods.</a:t>
            </a:r>
          </a:p>
          <a:p>
            <a:pPr marL="914400" lvl="1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L01 - </a:t>
            </a:r>
            <a:fld id="{AF3BD49B-C89D-48F0-B8E2-0C49B9D395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68369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Coupling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of interdependence between two objects</a:t>
            </a:r>
          </a:p>
          <a:p>
            <a:r>
              <a:rPr lang="en-US" dirty="0" smtClean="0"/>
              <a:t>Two classes are coupled, when methods declared in one class use methods or attributes of the other class</a:t>
            </a:r>
            <a:r>
              <a:rPr lang="en-US" dirty="0" smtClean="0">
                <a:cs typeface="Arial" charset="0"/>
              </a:rPr>
              <a:t>       </a:t>
            </a:r>
            <a:endParaRPr lang="en-US" dirty="0" smtClean="0">
              <a:cs typeface="Times New Roman" pitchFamily="18" charset="0"/>
            </a:endParaRPr>
          </a:p>
          <a:p>
            <a:r>
              <a:rPr lang="en-US" dirty="0" smtClean="0"/>
              <a:t>Excessive coupling</a:t>
            </a:r>
          </a:p>
          <a:p>
            <a:pPr lvl="1"/>
            <a:r>
              <a:rPr lang="en-US" sz="2000" dirty="0" smtClean="0"/>
              <a:t>Detrimental to modular design and prevents reuse</a:t>
            </a:r>
          </a:p>
          <a:p>
            <a:r>
              <a:rPr lang="en-US" dirty="0" smtClean="0"/>
              <a:t>Larger number of couples</a:t>
            </a:r>
          </a:p>
          <a:p>
            <a:pPr lvl="1"/>
            <a:r>
              <a:rPr lang="en-US" sz="2000" dirty="0" smtClean="0"/>
              <a:t>Higher sensitivity to changes in other parts of the design</a:t>
            </a:r>
          </a:p>
          <a:p>
            <a:pPr lvl="1"/>
            <a:r>
              <a:rPr lang="en-US" sz="2000" dirty="0" smtClean="0"/>
              <a:t>Thereby make </a:t>
            </a:r>
            <a:r>
              <a:rPr lang="en-US" sz="2000" dirty="0" smtClean="0">
                <a:sym typeface="Wingdings" pitchFamily="2" charset="2"/>
              </a:rPr>
              <a:t>maintenance more difficult</a:t>
            </a:r>
            <a:endParaRPr 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CSC326: Software Engineering © NC State Software Engineering Faculty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L01 - </a:t>
            </a:r>
            <a:fld id="{AF3BD49B-C89D-48F0-B8E2-0C49B9D3952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CSCTemplate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SimpleCSCTemplate</Template>
  <TotalTime>11603</TotalTime>
  <Words>1402</Words>
  <Application>Microsoft Office PowerPoint</Application>
  <PresentationFormat>On-screen Show (4:3)</PresentationFormat>
  <Paragraphs>170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Palatino Linotype</vt:lpstr>
      <vt:lpstr>Tempus Sans ITC</vt:lpstr>
      <vt:lpstr>Times New Roman</vt:lpstr>
      <vt:lpstr>Wingdings</vt:lpstr>
      <vt:lpstr>SimpleCSCTemplate</vt:lpstr>
      <vt:lpstr>Visio</vt:lpstr>
      <vt:lpstr>Object-Oriented Metrics</vt:lpstr>
      <vt:lpstr>OO Metrics</vt:lpstr>
      <vt:lpstr>Basic Code Metrics  </vt:lpstr>
      <vt:lpstr>Complexity</vt:lpstr>
      <vt:lpstr>What is its Cyclomatic Complexity?</vt:lpstr>
      <vt:lpstr>Complexity</vt:lpstr>
      <vt:lpstr>Cohesion</vt:lpstr>
      <vt:lpstr>Lack of Cohesion</vt:lpstr>
      <vt:lpstr>Coupling</vt:lpstr>
      <vt:lpstr>Coupling Factor</vt:lpstr>
      <vt:lpstr>Encapsulation</vt:lpstr>
      <vt:lpstr>Inheritance- Depth of Inheritance Tree </vt:lpstr>
      <vt:lpstr>Inheritance- Number of Children</vt:lpstr>
      <vt:lpstr>PowerPoint Presentation</vt:lpstr>
      <vt:lpstr>Measuring OO Metrics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</dc:title>
  <dc:creator>SarahHeckman</dc:creator>
  <cp:lastModifiedBy>SarahHeckman</cp:lastModifiedBy>
  <cp:revision>833</cp:revision>
  <cp:lastPrinted>2013-09-18T13:49:24Z</cp:lastPrinted>
  <dcterms:created xsi:type="dcterms:W3CDTF">1995-06-17T23:31:02Z</dcterms:created>
  <dcterms:modified xsi:type="dcterms:W3CDTF">2014-09-17T14:15:40Z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kessler@cs.utah.edu</vt:lpwstr>
  </property>
  <property fmtid="{D5CDD505-2E9C-101B-9397-08002B2CF9AE}" pid="8" name="HomePage">
    <vt:lpwstr>www.cs.utah.edu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F:\users\kessler\class\cs3500\web\lecture\l01</vt:lpwstr>
  </property>
</Properties>
</file>