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0"/>
  </p:notesMasterIdLst>
  <p:handoutMasterIdLst>
    <p:handoutMasterId r:id="rId31"/>
  </p:handoutMasterIdLst>
  <p:sldIdLst>
    <p:sldId id="355" r:id="rId2"/>
    <p:sldId id="410" r:id="rId3"/>
    <p:sldId id="411" r:id="rId4"/>
    <p:sldId id="412" r:id="rId5"/>
    <p:sldId id="416" r:id="rId6"/>
    <p:sldId id="414" r:id="rId7"/>
    <p:sldId id="417" r:id="rId8"/>
    <p:sldId id="378" r:id="rId9"/>
    <p:sldId id="418" r:id="rId10"/>
    <p:sldId id="381" r:id="rId11"/>
    <p:sldId id="382" r:id="rId12"/>
    <p:sldId id="415" r:id="rId13"/>
    <p:sldId id="379" r:id="rId14"/>
    <p:sldId id="419" r:id="rId15"/>
    <p:sldId id="420" r:id="rId16"/>
    <p:sldId id="391" r:id="rId17"/>
    <p:sldId id="392" r:id="rId18"/>
    <p:sldId id="393" r:id="rId19"/>
    <p:sldId id="394" r:id="rId20"/>
    <p:sldId id="397" r:id="rId21"/>
    <p:sldId id="401" r:id="rId22"/>
    <p:sldId id="402" r:id="rId23"/>
    <p:sldId id="403" r:id="rId24"/>
    <p:sldId id="404" r:id="rId25"/>
    <p:sldId id="405" r:id="rId26"/>
    <p:sldId id="406" r:id="rId27"/>
    <p:sldId id="407" r:id="rId28"/>
    <p:sldId id="408" r:id="rId29"/>
  </p:sldIdLst>
  <p:sldSz cx="9144000" cy="6858000" type="screen4x3"/>
  <p:notesSz cx="7099300" cy="10234613"/>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84">
          <p15:clr>
            <a:srgbClr val="A4A3A4"/>
          </p15:clr>
        </p15:guide>
        <p15:guide id="2" pos="29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CC"/>
    <a:srgbClr val="008000"/>
    <a:srgbClr val="CC66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0" autoAdjust="0"/>
    <p:restoredTop sz="96830" autoAdjust="0"/>
  </p:normalViewPr>
  <p:slideViewPr>
    <p:cSldViewPr>
      <p:cViewPr varScale="1">
        <p:scale>
          <a:sx n="66" d="100"/>
          <a:sy n="66" d="100"/>
        </p:scale>
        <p:origin x="1554" y="66"/>
      </p:cViewPr>
      <p:guideLst>
        <p:guide orient="horz" pos="2184"/>
        <p:guide pos="297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155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33338" y="-34925"/>
            <a:ext cx="3116263" cy="508000"/>
          </a:xfrm>
          <a:prstGeom prst="rect">
            <a:avLst/>
          </a:prstGeom>
          <a:noFill/>
          <a:ln w="9525">
            <a:noFill/>
            <a:miter lim="800000"/>
            <a:headEnd/>
            <a:tailEnd/>
          </a:ln>
          <a:effectLst/>
        </p:spPr>
        <p:txBody>
          <a:bodyPr vert="horz" wrap="square" lIns="20261" tIns="0" rIns="20261" bIns="0" numCol="1" anchor="t" anchorCtr="0" compatLnSpc="1">
            <a:prstTxWarp prst="textNoShape">
              <a:avLst/>
            </a:prstTxWarp>
          </a:bodyPr>
          <a:lstStyle>
            <a:lvl1pPr defTabSz="973138">
              <a:defRPr sz="1100" b="0" i="1"/>
            </a:lvl1pPr>
          </a:lstStyle>
          <a:p>
            <a:endParaRPr lang="en-US"/>
          </a:p>
        </p:txBody>
      </p:sp>
      <p:sp>
        <p:nvSpPr>
          <p:cNvPr id="2051" name="Rectangle 3"/>
          <p:cNvSpPr>
            <a:spLocks noGrp="1" noChangeArrowheads="1"/>
          </p:cNvSpPr>
          <p:nvPr>
            <p:ph type="dt" idx="1"/>
          </p:nvPr>
        </p:nvSpPr>
        <p:spPr bwMode="auto">
          <a:xfrm>
            <a:off x="4016375" y="-34925"/>
            <a:ext cx="3116263" cy="508000"/>
          </a:xfrm>
          <a:prstGeom prst="rect">
            <a:avLst/>
          </a:prstGeom>
          <a:noFill/>
          <a:ln w="9525">
            <a:noFill/>
            <a:miter lim="800000"/>
            <a:headEnd/>
            <a:tailEnd/>
          </a:ln>
          <a:effectLst/>
        </p:spPr>
        <p:txBody>
          <a:bodyPr vert="horz" wrap="square" lIns="20261" tIns="0" rIns="20261" bIns="0" numCol="1" anchor="t" anchorCtr="0" compatLnSpc="1">
            <a:prstTxWarp prst="textNoShape">
              <a:avLst/>
            </a:prstTxWarp>
          </a:bodyPr>
          <a:lstStyle>
            <a:lvl1pPr algn="r" defTabSz="973138">
              <a:defRPr sz="1100" b="0" i="1"/>
            </a:lvl1pPr>
          </a:lstStyle>
          <a:p>
            <a:endParaRPr lang="en-US"/>
          </a:p>
        </p:txBody>
      </p:sp>
      <p:sp>
        <p:nvSpPr>
          <p:cNvPr id="26628" name="Rectangle 4"/>
          <p:cNvSpPr>
            <a:spLocks noGrp="1" noRot="1" noChangeAspect="1" noChangeArrowheads="1" noTextEdit="1"/>
          </p:cNvSpPr>
          <p:nvPr>
            <p:ph type="sldImg" idx="2"/>
          </p:nvPr>
        </p:nvSpPr>
        <p:spPr bwMode="auto">
          <a:xfrm>
            <a:off x="969963" y="733425"/>
            <a:ext cx="5159375" cy="38703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79488" y="4865688"/>
            <a:ext cx="5140325" cy="4643437"/>
          </a:xfrm>
          <a:prstGeom prst="rect">
            <a:avLst/>
          </a:prstGeom>
          <a:noFill/>
          <a:ln w="9525">
            <a:noFill/>
            <a:miter lim="800000"/>
            <a:headEnd/>
            <a:tailEnd/>
          </a:ln>
          <a:effectLst/>
        </p:spPr>
        <p:txBody>
          <a:bodyPr vert="horz" wrap="square" lIns="97930" tIns="48966" rIns="97930" bIns="48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33338" y="9761538"/>
            <a:ext cx="3116263" cy="508000"/>
          </a:xfrm>
          <a:prstGeom prst="rect">
            <a:avLst/>
          </a:prstGeom>
          <a:noFill/>
          <a:ln w="9525">
            <a:noFill/>
            <a:miter lim="800000"/>
            <a:headEnd/>
            <a:tailEnd/>
          </a:ln>
          <a:effectLst/>
        </p:spPr>
        <p:txBody>
          <a:bodyPr vert="horz" wrap="square" lIns="20261" tIns="0" rIns="20261" bIns="0" numCol="1" anchor="b" anchorCtr="0" compatLnSpc="1">
            <a:prstTxWarp prst="textNoShape">
              <a:avLst/>
            </a:prstTxWarp>
          </a:bodyPr>
          <a:lstStyle>
            <a:lvl1pPr defTabSz="973138">
              <a:defRPr sz="1100" b="0" i="1"/>
            </a:lvl1pPr>
          </a:lstStyle>
          <a:p>
            <a:endParaRPr lang="en-US"/>
          </a:p>
        </p:txBody>
      </p:sp>
      <p:sp>
        <p:nvSpPr>
          <p:cNvPr id="2055" name="Rectangle 7"/>
          <p:cNvSpPr>
            <a:spLocks noGrp="1" noChangeArrowheads="1"/>
          </p:cNvSpPr>
          <p:nvPr>
            <p:ph type="sldNum" sz="quarter" idx="5"/>
          </p:nvPr>
        </p:nvSpPr>
        <p:spPr bwMode="auto">
          <a:xfrm>
            <a:off x="4016375" y="9761538"/>
            <a:ext cx="3116263" cy="508000"/>
          </a:xfrm>
          <a:prstGeom prst="rect">
            <a:avLst/>
          </a:prstGeom>
          <a:noFill/>
          <a:ln w="9525">
            <a:noFill/>
            <a:miter lim="800000"/>
            <a:headEnd/>
            <a:tailEnd/>
          </a:ln>
          <a:effectLst/>
        </p:spPr>
        <p:txBody>
          <a:bodyPr vert="horz" wrap="square" lIns="20261" tIns="0" rIns="20261" bIns="0" numCol="1" anchor="b" anchorCtr="0" compatLnSpc="1">
            <a:prstTxWarp prst="textNoShape">
              <a:avLst/>
            </a:prstTxWarp>
          </a:bodyPr>
          <a:lstStyle>
            <a:lvl1pPr algn="r" defTabSz="973138">
              <a:defRPr sz="1100" b="0" i="1"/>
            </a:lvl1pPr>
          </a:lstStyle>
          <a:p>
            <a:fld id="{551804F7-AF04-4547-A8A6-2C6DE6C8B2B9}" type="slidenum">
              <a:rPr lang="en-US"/>
              <a:pPr/>
              <a:t>‹#›</a:t>
            </a:fld>
            <a:endParaRPr lang="en-US"/>
          </a:p>
        </p:txBody>
      </p:sp>
    </p:spTree>
    <p:extLst>
      <p:ext uri="{BB962C8B-B14F-4D97-AF65-F5344CB8AC3E}">
        <p14:creationId xmlns:p14="http://schemas.microsoft.com/office/powerpoint/2010/main" val="805818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charset="0"/>
              </a:defRPr>
            </a:lvl1pPr>
            <a:lvl2pPr marL="742950" indent="-285750" defTabSz="973138">
              <a:defRPr sz="1400" b="1">
                <a:solidFill>
                  <a:schemeClr val="tx1"/>
                </a:solidFill>
                <a:latin typeface="Arial" charset="0"/>
              </a:defRPr>
            </a:lvl2pPr>
            <a:lvl3pPr marL="1143000" indent="-228600" defTabSz="973138">
              <a:defRPr sz="1400" b="1">
                <a:solidFill>
                  <a:schemeClr val="tx1"/>
                </a:solidFill>
                <a:latin typeface="Arial" charset="0"/>
              </a:defRPr>
            </a:lvl3pPr>
            <a:lvl4pPr marL="1600200" indent="-228600" defTabSz="973138">
              <a:defRPr sz="1400" b="1">
                <a:solidFill>
                  <a:schemeClr val="tx1"/>
                </a:solidFill>
                <a:latin typeface="Arial" charset="0"/>
              </a:defRPr>
            </a:lvl4pPr>
            <a:lvl5pPr marL="2057400" indent="-228600" defTabSz="973138">
              <a:defRPr sz="1400" b="1">
                <a:solidFill>
                  <a:schemeClr val="tx1"/>
                </a:solidFill>
                <a:latin typeface="Arial" charset="0"/>
              </a:defRPr>
            </a:lvl5pPr>
            <a:lvl6pPr marL="2514600" indent="-228600" defTabSz="973138" eaLnBrk="0" fontAlgn="base" hangingPunct="0">
              <a:spcBef>
                <a:spcPct val="0"/>
              </a:spcBef>
              <a:spcAft>
                <a:spcPct val="0"/>
              </a:spcAft>
              <a:defRPr sz="1400" b="1">
                <a:solidFill>
                  <a:schemeClr val="tx1"/>
                </a:solidFill>
                <a:latin typeface="Arial" charset="0"/>
              </a:defRPr>
            </a:lvl6pPr>
            <a:lvl7pPr marL="2971800" indent="-228600" defTabSz="973138" eaLnBrk="0" fontAlgn="base" hangingPunct="0">
              <a:spcBef>
                <a:spcPct val="0"/>
              </a:spcBef>
              <a:spcAft>
                <a:spcPct val="0"/>
              </a:spcAft>
              <a:defRPr sz="1400" b="1">
                <a:solidFill>
                  <a:schemeClr val="tx1"/>
                </a:solidFill>
                <a:latin typeface="Arial" charset="0"/>
              </a:defRPr>
            </a:lvl7pPr>
            <a:lvl8pPr marL="3429000" indent="-228600" defTabSz="973138" eaLnBrk="0" fontAlgn="base" hangingPunct="0">
              <a:spcBef>
                <a:spcPct val="0"/>
              </a:spcBef>
              <a:spcAft>
                <a:spcPct val="0"/>
              </a:spcAft>
              <a:defRPr sz="1400" b="1">
                <a:solidFill>
                  <a:schemeClr val="tx1"/>
                </a:solidFill>
                <a:latin typeface="Arial" charset="0"/>
              </a:defRPr>
            </a:lvl8pPr>
            <a:lvl9pPr marL="3886200" indent="-228600" defTabSz="973138" eaLnBrk="0" fontAlgn="base" hangingPunct="0">
              <a:spcBef>
                <a:spcPct val="0"/>
              </a:spcBef>
              <a:spcAft>
                <a:spcPct val="0"/>
              </a:spcAft>
              <a:defRPr sz="1400" b="1">
                <a:solidFill>
                  <a:schemeClr val="tx1"/>
                </a:solidFill>
                <a:latin typeface="Arial" charset="0"/>
              </a:defRPr>
            </a:lvl9pPr>
          </a:lstStyle>
          <a:p>
            <a:fld id="{055A9764-CD24-4595-9642-3DFEE217F568}" type="slidenum">
              <a:rPr lang="en-US" sz="1100" b="0"/>
              <a:pPr/>
              <a:t>1</a:t>
            </a:fld>
            <a:endParaRPr lang="en-US" sz="1100" b="0"/>
          </a:p>
        </p:txBody>
      </p:sp>
    </p:spTree>
    <p:extLst>
      <p:ext uri="{BB962C8B-B14F-4D97-AF65-F5344CB8AC3E}">
        <p14:creationId xmlns:p14="http://schemas.microsoft.com/office/powerpoint/2010/main" val="3521330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Traditional requirements</a:t>
            </a:r>
          </a:p>
          <a:p>
            <a:pPr marL="171450" indent="-171450">
              <a:buFontTx/>
              <a:buChar char="-"/>
            </a:pPr>
            <a:r>
              <a:rPr lang="en-US" baseline="0" dirty="0" smtClean="0"/>
              <a:t>More contractual</a:t>
            </a:r>
          </a:p>
          <a:p>
            <a:pPr marL="171450" indent="-171450">
              <a:buFontTx/>
              <a:buChar char="-"/>
            </a:pPr>
            <a:r>
              <a:rPr lang="en-US" baseline="0" dirty="0" smtClean="0"/>
              <a:t>Focus on what system does in small chunks</a:t>
            </a:r>
          </a:p>
          <a:p>
            <a:pPr marL="171450" indent="-171450">
              <a:buFontTx/>
              <a:buChar char="-"/>
            </a:pPr>
            <a:r>
              <a:rPr lang="en-US" baseline="0" dirty="0" smtClean="0"/>
              <a:t>Best for large projects with fairly stable requirements</a:t>
            </a:r>
          </a:p>
          <a:p>
            <a:pPr marL="171450" indent="-171450">
              <a:buFontTx/>
              <a:buChar char="-"/>
            </a:pPr>
            <a:endParaRPr lang="en-US" baseline="0" dirty="0" smtClean="0"/>
          </a:p>
          <a:p>
            <a:pPr marL="0" indent="0">
              <a:buFontTx/>
              <a:buNone/>
            </a:pPr>
            <a:r>
              <a:rPr lang="en-US" baseline="0" dirty="0" err="1" smtClean="0"/>
              <a:t>UseCases</a:t>
            </a:r>
            <a:endParaRPr lang="en-US" baseline="0" dirty="0" smtClean="0"/>
          </a:p>
          <a:p>
            <a:pPr marL="171450" indent="-171450">
              <a:buFont typeface="Arial" panose="020B0604020202020204" pitchFamily="34" charset="0"/>
              <a:buChar char="•"/>
            </a:pPr>
            <a:r>
              <a:rPr lang="en-US" baseline="0" dirty="0" smtClean="0"/>
              <a:t>Helps identify use </a:t>
            </a:r>
            <a:r>
              <a:rPr lang="en-US" baseline="0" dirty="0" err="1" smtClean="0"/>
              <a:t>ful</a:t>
            </a:r>
            <a:r>
              <a:rPr lang="en-US" baseline="0" dirty="0" smtClean="0"/>
              <a:t> classes</a:t>
            </a:r>
          </a:p>
          <a:p>
            <a:pPr marL="171450" indent="-171450">
              <a:buFont typeface="Arial" panose="020B0604020202020204" pitchFamily="34" charset="0"/>
              <a:buChar char="•"/>
            </a:pPr>
            <a:r>
              <a:rPr lang="en-US" baseline="0" dirty="0" smtClean="0"/>
              <a:t>Helps with writing user manual</a:t>
            </a:r>
          </a:p>
          <a:p>
            <a:pPr marL="171450" indent="-171450">
              <a:buFont typeface="Arial" panose="020B0604020202020204" pitchFamily="34" charset="0"/>
              <a:buChar char="•"/>
            </a:pPr>
            <a:r>
              <a:rPr lang="en-US" baseline="0" dirty="0" smtClean="0"/>
              <a:t>Think in scenarios</a:t>
            </a:r>
          </a:p>
          <a:p>
            <a:pPr marL="171450" indent="-171450">
              <a:buFont typeface="Arial" panose="020B0604020202020204" pitchFamily="34" charset="0"/>
              <a:buChar char="•"/>
            </a:pPr>
            <a:r>
              <a:rPr lang="en-US" baseline="0" dirty="0" smtClean="0"/>
              <a:t>Start with scenarios</a:t>
            </a:r>
            <a:endParaRPr lang="en-US" dirty="0"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charset="0"/>
              </a:defRPr>
            </a:lvl1pPr>
            <a:lvl2pPr marL="742950" indent="-285750" defTabSz="973138">
              <a:defRPr sz="1400" b="1">
                <a:solidFill>
                  <a:schemeClr val="tx1"/>
                </a:solidFill>
                <a:latin typeface="Arial" charset="0"/>
              </a:defRPr>
            </a:lvl2pPr>
            <a:lvl3pPr marL="1143000" indent="-228600" defTabSz="973138">
              <a:defRPr sz="1400" b="1">
                <a:solidFill>
                  <a:schemeClr val="tx1"/>
                </a:solidFill>
                <a:latin typeface="Arial" charset="0"/>
              </a:defRPr>
            </a:lvl3pPr>
            <a:lvl4pPr marL="1600200" indent="-228600" defTabSz="973138">
              <a:defRPr sz="1400" b="1">
                <a:solidFill>
                  <a:schemeClr val="tx1"/>
                </a:solidFill>
                <a:latin typeface="Arial" charset="0"/>
              </a:defRPr>
            </a:lvl4pPr>
            <a:lvl5pPr marL="2057400" indent="-228600" defTabSz="973138">
              <a:defRPr sz="1400" b="1">
                <a:solidFill>
                  <a:schemeClr val="tx1"/>
                </a:solidFill>
                <a:latin typeface="Arial" charset="0"/>
              </a:defRPr>
            </a:lvl5pPr>
            <a:lvl6pPr marL="2514600" indent="-228600" defTabSz="973138" eaLnBrk="0" fontAlgn="base" hangingPunct="0">
              <a:spcBef>
                <a:spcPct val="0"/>
              </a:spcBef>
              <a:spcAft>
                <a:spcPct val="0"/>
              </a:spcAft>
              <a:defRPr sz="1400" b="1">
                <a:solidFill>
                  <a:schemeClr val="tx1"/>
                </a:solidFill>
                <a:latin typeface="Arial" charset="0"/>
              </a:defRPr>
            </a:lvl6pPr>
            <a:lvl7pPr marL="2971800" indent="-228600" defTabSz="973138" eaLnBrk="0" fontAlgn="base" hangingPunct="0">
              <a:spcBef>
                <a:spcPct val="0"/>
              </a:spcBef>
              <a:spcAft>
                <a:spcPct val="0"/>
              </a:spcAft>
              <a:defRPr sz="1400" b="1">
                <a:solidFill>
                  <a:schemeClr val="tx1"/>
                </a:solidFill>
                <a:latin typeface="Arial" charset="0"/>
              </a:defRPr>
            </a:lvl7pPr>
            <a:lvl8pPr marL="3429000" indent="-228600" defTabSz="973138" eaLnBrk="0" fontAlgn="base" hangingPunct="0">
              <a:spcBef>
                <a:spcPct val="0"/>
              </a:spcBef>
              <a:spcAft>
                <a:spcPct val="0"/>
              </a:spcAft>
              <a:defRPr sz="1400" b="1">
                <a:solidFill>
                  <a:schemeClr val="tx1"/>
                </a:solidFill>
                <a:latin typeface="Arial" charset="0"/>
              </a:defRPr>
            </a:lvl8pPr>
            <a:lvl9pPr marL="3886200" indent="-228600" defTabSz="973138" eaLnBrk="0" fontAlgn="base" hangingPunct="0">
              <a:spcBef>
                <a:spcPct val="0"/>
              </a:spcBef>
              <a:spcAft>
                <a:spcPct val="0"/>
              </a:spcAft>
              <a:defRPr sz="1400" b="1">
                <a:solidFill>
                  <a:schemeClr val="tx1"/>
                </a:solidFill>
                <a:latin typeface="Arial" charset="0"/>
              </a:defRPr>
            </a:lvl9pPr>
          </a:lstStyle>
          <a:p>
            <a:fld id="{FCAB5FA0-A5AB-4927-B9C3-29D79D49A55A}" type="slidenum">
              <a:rPr lang="en-US" sz="1100" b="0"/>
              <a:pPr/>
              <a:t>13</a:t>
            </a:fld>
            <a:endParaRPr lang="en-US" sz="1100" b="0"/>
          </a:p>
        </p:txBody>
      </p:sp>
    </p:spTree>
    <p:extLst>
      <p:ext uri="{BB962C8B-B14F-4D97-AF65-F5344CB8AC3E}">
        <p14:creationId xmlns:p14="http://schemas.microsoft.com/office/powerpoint/2010/main" val="3686777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Exercise 18.01</a:t>
            </a:r>
            <a:endParaRPr lang="en-US" dirty="0"/>
          </a:p>
        </p:txBody>
      </p:sp>
      <p:sp>
        <p:nvSpPr>
          <p:cNvPr id="4" name="Slide Number Placeholder 3"/>
          <p:cNvSpPr>
            <a:spLocks noGrp="1"/>
          </p:cNvSpPr>
          <p:nvPr>
            <p:ph type="sldNum" sz="quarter" idx="10"/>
          </p:nvPr>
        </p:nvSpPr>
        <p:spPr/>
        <p:txBody>
          <a:bodyPr/>
          <a:lstStyle/>
          <a:p>
            <a:fld id="{551804F7-AF04-4547-A8A6-2C6DE6C8B2B9}" type="slidenum">
              <a:rPr lang="en-US" smtClean="0"/>
              <a:pPr/>
              <a:t>15</a:t>
            </a:fld>
            <a:endParaRPr lang="en-US"/>
          </a:p>
        </p:txBody>
      </p:sp>
    </p:spTree>
    <p:extLst>
      <p:ext uri="{BB962C8B-B14F-4D97-AF65-F5344CB8AC3E}">
        <p14:creationId xmlns:p14="http://schemas.microsoft.com/office/powerpoint/2010/main" val="3055299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464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02219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37762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8907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82084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72953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85623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51847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charset="0"/>
              </a:defRPr>
            </a:lvl1pPr>
            <a:lvl2pPr marL="742950" indent="-285750" defTabSz="973138">
              <a:defRPr sz="1400" b="1">
                <a:solidFill>
                  <a:schemeClr val="tx1"/>
                </a:solidFill>
                <a:latin typeface="Arial" charset="0"/>
              </a:defRPr>
            </a:lvl2pPr>
            <a:lvl3pPr marL="1143000" indent="-228600" defTabSz="973138">
              <a:defRPr sz="1400" b="1">
                <a:solidFill>
                  <a:schemeClr val="tx1"/>
                </a:solidFill>
                <a:latin typeface="Arial" charset="0"/>
              </a:defRPr>
            </a:lvl3pPr>
            <a:lvl4pPr marL="1600200" indent="-228600" defTabSz="973138">
              <a:defRPr sz="1400" b="1">
                <a:solidFill>
                  <a:schemeClr val="tx1"/>
                </a:solidFill>
                <a:latin typeface="Arial" charset="0"/>
              </a:defRPr>
            </a:lvl4pPr>
            <a:lvl5pPr marL="2057400" indent="-228600" defTabSz="973138">
              <a:defRPr sz="1400" b="1">
                <a:solidFill>
                  <a:schemeClr val="tx1"/>
                </a:solidFill>
                <a:latin typeface="Arial" charset="0"/>
              </a:defRPr>
            </a:lvl5pPr>
            <a:lvl6pPr marL="2514600" indent="-228600" defTabSz="973138" eaLnBrk="0" fontAlgn="base" hangingPunct="0">
              <a:spcBef>
                <a:spcPct val="0"/>
              </a:spcBef>
              <a:spcAft>
                <a:spcPct val="0"/>
              </a:spcAft>
              <a:defRPr sz="1400" b="1">
                <a:solidFill>
                  <a:schemeClr val="tx1"/>
                </a:solidFill>
                <a:latin typeface="Arial" charset="0"/>
              </a:defRPr>
            </a:lvl6pPr>
            <a:lvl7pPr marL="2971800" indent="-228600" defTabSz="973138" eaLnBrk="0" fontAlgn="base" hangingPunct="0">
              <a:spcBef>
                <a:spcPct val="0"/>
              </a:spcBef>
              <a:spcAft>
                <a:spcPct val="0"/>
              </a:spcAft>
              <a:defRPr sz="1400" b="1">
                <a:solidFill>
                  <a:schemeClr val="tx1"/>
                </a:solidFill>
                <a:latin typeface="Arial" charset="0"/>
              </a:defRPr>
            </a:lvl7pPr>
            <a:lvl8pPr marL="3429000" indent="-228600" defTabSz="973138" eaLnBrk="0" fontAlgn="base" hangingPunct="0">
              <a:spcBef>
                <a:spcPct val="0"/>
              </a:spcBef>
              <a:spcAft>
                <a:spcPct val="0"/>
              </a:spcAft>
              <a:defRPr sz="1400" b="1">
                <a:solidFill>
                  <a:schemeClr val="tx1"/>
                </a:solidFill>
                <a:latin typeface="Arial" charset="0"/>
              </a:defRPr>
            </a:lvl8pPr>
            <a:lvl9pPr marL="3886200" indent="-228600" defTabSz="973138" eaLnBrk="0" fontAlgn="base" hangingPunct="0">
              <a:spcBef>
                <a:spcPct val="0"/>
              </a:spcBef>
              <a:spcAft>
                <a:spcPct val="0"/>
              </a:spcAft>
              <a:defRPr sz="1400" b="1">
                <a:solidFill>
                  <a:schemeClr val="tx1"/>
                </a:solidFill>
                <a:latin typeface="Arial" charset="0"/>
              </a:defRPr>
            </a:lvl9pPr>
          </a:lstStyle>
          <a:p>
            <a:fld id="{CF1B7370-2BEC-4E30-80F0-7A21122D84D3}" type="slidenum">
              <a:rPr lang="en-US" sz="1100" b="0"/>
              <a:pPr/>
              <a:t>2</a:t>
            </a:fld>
            <a:endParaRPr lang="en-US" sz="1100" b="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44933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2218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33367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661138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92356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65750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charset="0"/>
              </a:defRPr>
            </a:lvl1pPr>
            <a:lvl2pPr marL="742950" indent="-285750" defTabSz="973138">
              <a:defRPr sz="1400" b="1">
                <a:solidFill>
                  <a:schemeClr val="tx1"/>
                </a:solidFill>
                <a:latin typeface="Arial" charset="0"/>
              </a:defRPr>
            </a:lvl2pPr>
            <a:lvl3pPr marL="1143000" indent="-228600" defTabSz="973138">
              <a:defRPr sz="1400" b="1">
                <a:solidFill>
                  <a:schemeClr val="tx1"/>
                </a:solidFill>
                <a:latin typeface="Arial" charset="0"/>
              </a:defRPr>
            </a:lvl3pPr>
            <a:lvl4pPr marL="1600200" indent="-228600" defTabSz="973138">
              <a:defRPr sz="1400" b="1">
                <a:solidFill>
                  <a:schemeClr val="tx1"/>
                </a:solidFill>
                <a:latin typeface="Arial" charset="0"/>
              </a:defRPr>
            </a:lvl4pPr>
            <a:lvl5pPr marL="2057400" indent="-228600" defTabSz="973138">
              <a:defRPr sz="1400" b="1">
                <a:solidFill>
                  <a:schemeClr val="tx1"/>
                </a:solidFill>
                <a:latin typeface="Arial" charset="0"/>
              </a:defRPr>
            </a:lvl5pPr>
            <a:lvl6pPr marL="2514600" indent="-228600" defTabSz="973138" eaLnBrk="0" fontAlgn="base" hangingPunct="0">
              <a:spcBef>
                <a:spcPct val="0"/>
              </a:spcBef>
              <a:spcAft>
                <a:spcPct val="0"/>
              </a:spcAft>
              <a:defRPr sz="1400" b="1">
                <a:solidFill>
                  <a:schemeClr val="tx1"/>
                </a:solidFill>
                <a:latin typeface="Arial" charset="0"/>
              </a:defRPr>
            </a:lvl6pPr>
            <a:lvl7pPr marL="2971800" indent="-228600" defTabSz="973138" eaLnBrk="0" fontAlgn="base" hangingPunct="0">
              <a:spcBef>
                <a:spcPct val="0"/>
              </a:spcBef>
              <a:spcAft>
                <a:spcPct val="0"/>
              </a:spcAft>
              <a:defRPr sz="1400" b="1">
                <a:solidFill>
                  <a:schemeClr val="tx1"/>
                </a:solidFill>
                <a:latin typeface="Arial" charset="0"/>
              </a:defRPr>
            </a:lvl7pPr>
            <a:lvl8pPr marL="3429000" indent="-228600" defTabSz="973138" eaLnBrk="0" fontAlgn="base" hangingPunct="0">
              <a:spcBef>
                <a:spcPct val="0"/>
              </a:spcBef>
              <a:spcAft>
                <a:spcPct val="0"/>
              </a:spcAft>
              <a:defRPr sz="1400" b="1">
                <a:solidFill>
                  <a:schemeClr val="tx1"/>
                </a:solidFill>
                <a:latin typeface="Arial" charset="0"/>
              </a:defRPr>
            </a:lvl8pPr>
            <a:lvl9pPr marL="3886200" indent="-228600" defTabSz="973138" eaLnBrk="0" fontAlgn="base" hangingPunct="0">
              <a:spcBef>
                <a:spcPct val="0"/>
              </a:spcBef>
              <a:spcAft>
                <a:spcPct val="0"/>
              </a:spcAft>
              <a:defRPr sz="1400" b="1">
                <a:solidFill>
                  <a:schemeClr val="tx1"/>
                </a:solidFill>
                <a:latin typeface="Arial" charset="0"/>
              </a:defRPr>
            </a:lvl9pPr>
          </a:lstStyle>
          <a:p>
            <a:fld id="{1315F02D-AC5A-4962-97CF-6B098D4ECDF3}" type="slidenum">
              <a:rPr lang="en-US" sz="1100" b="0"/>
              <a:pPr/>
              <a:t>3</a:t>
            </a:fld>
            <a:endParaRPr lang="en-US" sz="1100" b="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7114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charset="0"/>
              </a:defRPr>
            </a:lvl1pPr>
            <a:lvl2pPr marL="742950" indent="-285750" defTabSz="973138">
              <a:defRPr sz="1400" b="1">
                <a:solidFill>
                  <a:schemeClr val="tx1"/>
                </a:solidFill>
                <a:latin typeface="Arial" charset="0"/>
              </a:defRPr>
            </a:lvl2pPr>
            <a:lvl3pPr marL="1143000" indent="-228600" defTabSz="973138">
              <a:defRPr sz="1400" b="1">
                <a:solidFill>
                  <a:schemeClr val="tx1"/>
                </a:solidFill>
                <a:latin typeface="Arial" charset="0"/>
              </a:defRPr>
            </a:lvl3pPr>
            <a:lvl4pPr marL="1600200" indent="-228600" defTabSz="973138">
              <a:defRPr sz="1400" b="1">
                <a:solidFill>
                  <a:schemeClr val="tx1"/>
                </a:solidFill>
                <a:latin typeface="Arial" charset="0"/>
              </a:defRPr>
            </a:lvl4pPr>
            <a:lvl5pPr marL="2057400" indent="-228600" defTabSz="973138">
              <a:defRPr sz="1400" b="1">
                <a:solidFill>
                  <a:schemeClr val="tx1"/>
                </a:solidFill>
                <a:latin typeface="Arial" charset="0"/>
              </a:defRPr>
            </a:lvl5pPr>
            <a:lvl6pPr marL="2514600" indent="-228600" defTabSz="973138" eaLnBrk="0" fontAlgn="base" hangingPunct="0">
              <a:spcBef>
                <a:spcPct val="0"/>
              </a:spcBef>
              <a:spcAft>
                <a:spcPct val="0"/>
              </a:spcAft>
              <a:defRPr sz="1400" b="1">
                <a:solidFill>
                  <a:schemeClr val="tx1"/>
                </a:solidFill>
                <a:latin typeface="Arial" charset="0"/>
              </a:defRPr>
            </a:lvl6pPr>
            <a:lvl7pPr marL="2971800" indent="-228600" defTabSz="973138" eaLnBrk="0" fontAlgn="base" hangingPunct="0">
              <a:spcBef>
                <a:spcPct val="0"/>
              </a:spcBef>
              <a:spcAft>
                <a:spcPct val="0"/>
              </a:spcAft>
              <a:defRPr sz="1400" b="1">
                <a:solidFill>
                  <a:schemeClr val="tx1"/>
                </a:solidFill>
                <a:latin typeface="Arial" charset="0"/>
              </a:defRPr>
            </a:lvl7pPr>
            <a:lvl8pPr marL="3429000" indent="-228600" defTabSz="973138" eaLnBrk="0" fontAlgn="base" hangingPunct="0">
              <a:spcBef>
                <a:spcPct val="0"/>
              </a:spcBef>
              <a:spcAft>
                <a:spcPct val="0"/>
              </a:spcAft>
              <a:defRPr sz="1400" b="1">
                <a:solidFill>
                  <a:schemeClr val="tx1"/>
                </a:solidFill>
                <a:latin typeface="Arial" charset="0"/>
              </a:defRPr>
            </a:lvl8pPr>
            <a:lvl9pPr marL="3886200" indent="-228600" defTabSz="973138" eaLnBrk="0" fontAlgn="base" hangingPunct="0">
              <a:spcBef>
                <a:spcPct val="0"/>
              </a:spcBef>
              <a:spcAft>
                <a:spcPct val="0"/>
              </a:spcAft>
              <a:defRPr sz="1400" b="1">
                <a:solidFill>
                  <a:schemeClr val="tx1"/>
                </a:solidFill>
                <a:latin typeface="Arial" charset="0"/>
              </a:defRPr>
            </a:lvl9pPr>
          </a:lstStyle>
          <a:p>
            <a:fld id="{DD0ADBDE-B8A3-4D82-BF60-60CA5B2E2CA8}" type="slidenum">
              <a:rPr lang="en-US" sz="1100" b="0"/>
              <a:pPr/>
              <a:t>4</a:t>
            </a:fld>
            <a:endParaRPr lang="en-US" sz="1100" b="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125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45923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Fixing problems or</a:t>
            </a:r>
            <a:r>
              <a:rPr lang="en-US" baseline="0" dirty="0" smtClean="0"/>
              <a:t> missing non-functional requirements may require a complete redesign of the system and can be expensive to fix.  Make sure that you elicit non0functional requirements:</a:t>
            </a:r>
          </a:p>
          <a:p>
            <a:pPr marL="171450" indent="-171450">
              <a:buFontTx/>
              <a:buChar char="-"/>
            </a:pPr>
            <a:r>
              <a:rPr lang="en-US" baseline="0" dirty="0" smtClean="0"/>
              <a:t>Are data sensitive – should it be protected?</a:t>
            </a:r>
          </a:p>
          <a:p>
            <a:pPr marL="171450" indent="-171450">
              <a:buFontTx/>
              <a:buChar char="-"/>
            </a:pPr>
            <a:r>
              <a:rPr lang="en-US" baseline="0" dirty="0" smtClean="0"/>
              <a:t>What is the transaction time?</a:t>
            </a:r>
          </a:p>
          <a:p>
            <a:pPr marL="171450" indent="-171450">
              <a:buFontTx/>
              <a:buChar char="-"/>
            </a:pPr>
            <a:endParaRPr lang="en-US" baseline="0" dirty="0" smtClean="0"/>
          </a:p>
          <a:p>
            <a:pPr marL="171450" indent="-171450">
              <a:buFontTx/>
              <a:buChar char="-"/>
            </a:pPr>
            <a:r>
              <a:rPr lang="en-US" baseline="0" dirty="0" smtClean="0"/>
              <a:t>Check lists are useful.</a:t>
            </a:r>
            <a:endParaRPr lang="en-US" dirty="0" smtClean="0"/>
          </a:p>
        </p:txBody>
      </p:sp>
    </p:spTree>
    <p:extLst>
      <p:ext uri="{BB962C8B-B14F-4D97-AF65-F5344CB8AC3E}">
        <p14:creationId xmlns:p14="http://schemas.microsoft.com/office/powerpoint/2010/main" val="369472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71644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92113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40461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457200" y="32766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13" name="Footer Placeholder 12"/>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14" name="Slide Number Placeholder 13"/>
          <p:cNvSpPr>
            <a:spLocks noGrp="1"/>
          </p:cNvSpPr>
          <p:nvPr>
            <p:ph type="sldNum" sz="quarter" idx="11"/>
          </p:nvPr>
        </p:nvSpPr>
        <p:spPr/>
        <p:txBody>
          <a:bodyPr/>
          <a:lstStyle/>
          <a:p>
            <a:r>
              <a:rPr lang="en-US" smtClean="0"/>
              <a:t>L01 - </a:t>
            </a:r>
            <a:fld id="{9C40ED23-3BDE-4F33-8CDA-7AEC8C731B23}" type="slidenum">
              <a:rPr lang="en-US" smtClean="0"/>
              <a:pPr/>
              <a:t>‹#›</a:t>
            </a:fld>
            <a:endParaRPr lang="en-US"/>
          </a:p>
        </p:txBody>
      </p:sp>
    </p:spTree>
    <p:extLst>
      <p:ext uri="{BB962C8B-B14F-4D97-AF65-F5344CB8AC3E}">
        <p14:creationId xmlns:p14="http://schemas.microsoft.com/office/powerpoint/2010/main" val="2986289407"/>
      </p:ext>
    </p:extLst>
  </p:cSld>
  <p:clrMapOvr>
    <a:masterClrMapping/>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8" name="Slide Number Placeholder 7"/>
          <p:cNvSpPr>
            <a:spLocks noGrp="1"/>
          </p:cNvSpPr>
          <p:nvPr>
            <p:ph type="sldNum" sz="quarter" idx="11"/>
          </p:nvPr>
        </p:nvSpPr>
        <p:spPr/>
        <p:txBody>
          <a:bodyPr/>
          <a:lstStyle/>
          <a:p>
            <a:r>
              <a:rPr lang="en-US" smtClean="0"/>
              <a:t>L01 - </a:t>
            </a:r>
            <a:fld id="{6D995E8B-45E4-4FA0-BBAF-42AB9B12DF03}" type="slidenum">
              <a:rPr lang="en-US" smtClean="0"/>
              <a:pPr/>
              <a:t>‹#›</a:t>
            </a:fld>
            <a:endParaRPr lang="en-US"/>
          </a:p>
        </p:txBody>
      </p:sp>
    </p:spTree>
    <p:extLst>
      <p:ext uri="{BB962C8B-B14F-4D97-AF65-F5344CB8AC3E}">
        <p14:creationId xmlns:p14="http://schemas.microsoft.com/office/powerpoint/2010/main" val="839327128"/>
      </p:ext>
    </p:extLst>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609600"/>
            <a:ext cx="21336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8" name="Slide Number Placeholder 7"/>
          <p:cNvSpPr>
            <a:spLocks noGrp="1"/>
          </p:cNvSpPr>
          <p:nvPr>
            <p:ph type="sldNum" sz="quarter" idx="11"/>
          </p:nvPr>
        </p:nvSpPr>
        <p:spPr/>
        <p:txBody>
          <a:bodyPr/>
          <a:lstStyle/>
          <a:p>
            <a:r>
              <a:rPr lang="en-US" smtClean="0"/>
              <a:t>L01 - </a:t>
            </a:r>
            <a:fld id="{658DF9CF-EEA7-4CF1-B491-6F784FC14CBB}" type="slidenum">
              <a:rPr lang="en-US" smtClean="0"/>
              <a:pPr/>
              <a:t>‹#›</a:t>
            </a:fld>
            <a:endParaRPr lang="en-US"/>
          </a:p>
        </p:txBody>
      </p:sp>
    </p:spTree>
    <p:extLst>
      <p:ext uri="{BB962C8B-B14F-4D97-AF65-F5344CB8AC3E}">
        <p14:creationId xmlns:p14="http://schemas.microsoft.com/office/powerpoint/2010/main" val="2376052636"/>
      </p:ext>
    </p:extLst>
  </p:cSld>
  <p:clrMapOvr>
    <a:masterClrMapping/>
  </p:clrMapOvr>
  <p:transition>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8534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7" name="Slide Number Placeholder 6"/>
          <p:cNvSpPr>
            <a:spLocks noGrp="1"/>
          </p:cNvSpPr>
          <p:nvPr>
            <p:ph type="sldNum" sz="quarter" idx="11"/>
          </p:nvPr>
        </p:nvSpPr>
        <p:spPr/>
        <p:txBody>
          <a:bodyPr/>
          <a:lstStyle/>
          <a:p>
            <a:r>
              <a:rPr lang="en-US" smtClean="0"/>
              <a:t>L01 - </a:t>
            </a:r>
            <a:fld id="{48C7D2CA-CA3F-4307-A689-1628DF4F78F0}" type="slidenum">
              <a:rPr lang="en-US" smtClean="0"/>
              <a:pPr/>
              <a:t>‹#›</a:t>
            </a:fld>
            <a:endParaRPr lang="en-US"/>
          </a:p>
        </p:txBody>
      </p:sp>
    </p:spTree>
    <p:extLst>
      <p:ext uri="{BB962C8B-B14F-4D97-AF65-F5344CB8AC3E}">
        <p14:creationId xmlns:p14="http://schemas.microsoft.com/office/powerpoint/2010/main" val="37217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8" name="Slide Number Placeholder 7"/>
          <p:cNvSpPr>
            <a:spLocks noGrp="1"/>
          </p:cNvSpPr>
          <p:nvPr>
            <p:ph type="sldNum" sz="quarter" idx="11"/>
          </p:nvPr>
        </p:nvSpPr>
        <p:spPr/>
        <p:txBody>
          <a:bodyPr/>
          <a:lstStyle/>
          <a:p>
            <a:r>
              <a:rPr lang="en-US" smtClean="0"/>
              <a:t>L01 - </a:t>
            </a:r>
            <a:fld id="{457D6993-D132-4531-8A4F-26EA5876427B}" type="slidenum">
              <a:rPr lang="en-US" smtClean="0"/>
              <a:pPr/>
              <a:t>‹#›</a:t>
            </a:fld>
            <a:endParaRPr lang="en-US"/>
          </a:p>
        </p:txBody>
      </p:sp>
    </p:spTree>
    <p:extLst>
      <p:ext uri="{BB962C8B-B14F-4D97-AF65-F5344CB8AC3E}">
        <p14:creationId xmlns:p14="http://schemas.microsoft.com/office/powerpoint/2010/main" val="2631263069"/>
      </p:ext>
    </p:extLst>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Footer Placeholder 6"/>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8" name="Slide Number Placeholder 7"/>
          <p:cNvSpPr>
            <a:spLocks noGrp="1"/>
          </p:cNvSpPr>
          <p:nvPr>
            <p:ph type="sldNum" sz="quarter" idx="11"/>
          </p:nvPr>
        </p:nvSpPr>
        <p:spPr/>
        <p:txBody>
          <a:bodyPr/>
          <a:lstStyle/>
          <a:p>
            <a:r>
              <a:rPr lang="en-US" smtClean="0"/>
              <a:t>L01 - </a:t>
            </a:r>
            <a:fld id="{406DFCA8-EC29-4265-A7A4-CCFF00A4168E}" type="slidenum">
              <a:rPr lang="en-US" smtClean="0"/>
              <a:pPr/>
              <a:t>‹#›</a:t>
            </a:fld>
            <a:endParaRPr lang="en-US"/>
          </a:p>
        </p:txBody>
      </p:sp>
    </p:spTree>
    <p:extLst>
      <p:ext uri="{BB962C8B-B14F-4D97-AF65-F5344CB8AC3E}">
        <p14:creationId xmlns:p14="http://schemas.microsoft.com/office/powerpoint/2010/main" val="2869575537"/>
      </p:ext>
    </p:extLst>
  </p:cSld>
  <p:clrMapOvr>
    <a:masterClrMapping/>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191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219200"/>
            <a:ext cx="4343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9"/>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11" name="Slide Number Placeholder 10"/>
          <p:cNvSpPr>
            <a:spLocks noGrp="1"/>
          </p:cNvSpPr>
          <p:nvPr>
            <p:ph type="sldNum" sz="quarter" idx="11"/>
          </p:nvPr>
        </p:nvSpPr>
        <p:spPr/>
        <p:txBody>
          <a:bodyPr/>
          <a:lstStyle/>
          <a:p>
            <a:r>
              <a:rPr lang="en-US" smtClean="0"/>
              <a:t>L01 - </a:t>
            </a:r>
            <a:fld id="{1C1DFBA5-751F-4B39-8021-80B0D19F217B}" type="slidenum">
              <a:rPr lang="en-US" smtClean="0"/>
              <a:pPr/>
              <a:t>‹#›</a:t>
            </a:fld>
            <a:endParaRPr lang="en-US"/>
          </a:p>
        </p:txBody>
      </p:sp>
    </p:spTree>
    <p:extLst>
      <p:ext uri="{BB962C8B-B14F-4D97-AF65-F5344CB8AC3E}">
        <p14:creationId xmlns:p14="http://schemas.microsoft.com/office/powerpoint/2010/main" val="1088179048"/>
      </p:ext>
    </p:extLst>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954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81200"/>
            <a:ext cx="4191000" cy="3962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00600" y="129540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1981200"/>
            <a:ext cx="4270375" cy="3962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9"/>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11" name="Slide Number Placeholder 10"/>
          <p:cNvSpPr>
            <a:spLocks noGrp="1"/>
          </p:cNvSpPr>
          <p:nvPr>
            <p:ph type="sldNum" sz="quarter" idx="11"/>
          </p:nvPr>
        </p:nvSpPr>
        <p:spPr/>
        <p:txBody>
          <a:bodyPr/>
          <a:lstStyle/>
          <a:p>
            <a:r>
              <a:rPr lang="en-US" smtClean="0"/>
              <a:t>L01 - </a:t>
            </a:r>
            <a:fld id="{AB3BB89E-6D07-40F7-A1DF-3C7D26555704}" type="slidenum">
              <a:rPr lang="en-US" smtClean="0"/>
              <a:pPr/>
              <a:t>‹#›</a:t>
            </a:fld>
            <a:endParaRPr lang="en-US"/>
          </a:p>
        </p:txBody>
      </p:sp>
    </p:spTree>
    <p:extLst>
      <p:ext uri="{BB962C8B-B14F-4D97-AF65-F5344CB8AC3E}">
        <p14:creationId xmlns:p14="http://schemas.microsoft.com/office/powerpoint/2010/main" val="3394020893"/>
      </p:ext>
    </p:extLst>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5"/>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7" name="Slide Number Placeholder 6"/>
          <p:cNvSpPr>
            <a:spLocks noGrp="1"/>
          </p:cNvSpPr>
          <p:nvPr>
            <p:ph type="sldNum" sz="quarter" idx="11"/>
          </p:nvPr>
        </p:nvSpPr>
        <p:spPr/>
        <p:txBody>
          <a:bodyPr/>
          <a:lstStyle/>
          <a:p>
            <a:r>
              <a:rPr lang="en-US" smtClean="0"/>
              <a:t>L01 - </a:t>
            </a:r>
            <a:fld id="{C31EC8E4-3230-46FE-9DC2-1761AC889FFA}" type="slidenum">
              <a:rPr lang="en-US" smtClean="0"/>
              <a:pPr/>
              <a:t>‹#›</a:t>
            </a:fld>
            <a:endParaRPr lang="en-US"/>
          </a:p>
        </p:txBody>
      </p:sp>
    </p:spTree>
    <p:extLst>
      <p:ext uri="{BB962C8B-B14F-4D97-AF65-F5344CB8AC3E}">
        <p14:creationId xmlns:p14="http://schemas.microsoft.com/office/powerpoint/2010/main" val="2667754868"/>
      </p:ext>
    </p:extLst>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6" name="Slide Number Placeholder 5"/>
          <p:cNvSpPr>
            <a:spLocks noGrp="1"/>
          </p:cNvSpPr>
          <p:nvPr>
            <p:ph type="sldNum" sz="quarter" idx="11"/>
          </p:nvPr>
        </p:nvSpPr>
        <p:spPr/>
        <p:txBody>
          <a:bodyPr/>
          <a:lstStyle/>
          <a:p>
            <a:r>
              <a:rPr lang="en-US" smtClean="0"/>
              <a:t>L01 - </a:t>
            </a:r>
            <a:fld id="{B6EF096F-2C0C-4B48-B0FD-E98C9FD08139}" type="slidenum">
              <a:rPr lang="en-US" smtClean="0"/>
              <a:pPr/>
              <a:t>‹#›</a:t>
            </a:fld>
            <a:endParaRPr lang="en-US"/>
          </a:p>
        </p:txBody>
      </p:sp>
    </p:spTree>
    <p:extLst>
      <p:ext uri="{BB962C8B-B14F-4D97-AF65-F5344CB8AC3E}">
        <p14:creationId xmlns:p14="http://schemas.microsoft.com/office/powerpoint/2010/main" val="1262891015"/>
      </p:ext>
    </p:extLst>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416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7"/>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9" name="Slide Number Placeholder 8"/>
          <p:cNvSpPr>
            <a:spLocks noGrp="1"/>
          </p:cNvSpPr>
          <p:nvPr>
            <p:ph type="sldNum" sz="quarter" idx="11"/>
          </p:nvPr>
        </p:nvSpPr>
        <p:spPr/>
        <p:txBody>
          <a:bodyPr/>
          <a:lstStyle/>
          <a:p>
            <a:r>
              <a:rPr lang="en-US" smtClean="0"/>
              <a:t>L01 - </a:t>
            </a:r>
            <a:fld id="{E3E7C3EE-FA74-4FDC-99FA-07BCC12223B0}" type="slidenum">
              <a:rPr lang="en-US" smtClean="0"/>
              <a:pPr/>
              <a:t>‹#›</a:t>
            </a:fld>
            <a:endParaRPr lang="en-US"/>
          </a:p>
        </p:txBody>
      </p:sp>
    </p:spTree>
    <p:extLst>
      <p:ext uri="{BB962C8B-B14F-4D97-AF65-F5344CB8AC3E}">
        <p14:creationId xmlns:p14="http://schemas.microsoft.com/office/powerpoint/2010/main" val="2429911802"/>
      </p:ext>
    </p:extLst>
  </p:cSld>
  <p:clrMapOvr>
    <a:masterClrMapping/>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7"/>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9" name="Slide Number Placeholder 8"/>
          <p:cNvSpPr>
            <a:spLocks noGrp="1"/>
          </p:cNvSpPr>
          <p:nvPr>
            <p:ph type="sldNum" sz="quarter" idx="11"/>
          </p:nvPr>
        </p:nvSpPr>
        <p:spPr/>
        <p:txBody>
          <a:bodyPr/>
          <a:lstStyle/>
          <a:p>
            <a:r>
              <a:rPr lang="en-US" smtClean="0"/>
              <a:t>L01 - </a:t>
            </a:r>
            <a:fld id="{B9A5510E-11B5-4412-B3AC-C3A86057E604}" type="slidenum">
              <a:rPr lang="en-US" smtClean="0"/>
              <a:pPr/>
              <a:t>‹#›</a:t>
            </a:fld>
            <a:endParaRPr lang="en-US"/>
          </a:p>
        </p:txBody>
      </p:sp>
    </p:spTree>
    <p:extLst>
      <p:ext uri="{BB962C8B-B14F-4D97-AF65-F5344CB8AC3E}">
        <p14:creationId xmlns:p14="http://schemas.microsoft.com/office/powerpoint/2010/main" val="603826007"/>
      </p:ext>
    </p:extLst>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9750" y="32551"/>
            <a:ext cx="86542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295400"/>
            <a:ext cx="8610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5" name="Rectangle 11"/>
          <p:cNvSpPr>
            <a:spLocks noChangeArrowheads="1"/>
          </p:cNvSpPr>
          <p:nvPr/>
        </p:nvSpPr>
        <p:spPr bwMode="auto">
          <a:xfrm>
            <a:off x="0" y="0"/>
            <a:ext cx="457200" cy="6858000"/>
          </a:xfrm>
          <a:prstGeom prst="rect">
            <a:avLst/>
          </a:prstGeom>
          <a:solidFill>
            <a:srgbClr val="CC0000"/>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6" name="Picture 12" descr="CSC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35800" y="5791200"/>
            <a:ext cx="2108200" cy="10541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3"/>
          </p:nvPr>
        </p:nvSpPr>
        <p:spPr>
          <a:xfrm>
            <a:off x="462378" y="6427556"/>
            <a:ext cx="5024022" cy="430444"/>
          </a:xfrm>
          <a:prstGeom prst="rect">
            <a:avLst/>
          </a:prstGeom>
        </p:spPr>
        <p:txBody>
          <a:bodyPr vert="horz" lIns="91440" tIns="45720" rIns="91440" bIns="45720" rtlCol="0" anchor="ctr"/>
          <a:lstStyle>
            <a:lvl1pPr algn="l">
              <a:defRPr sz="1000" baseline="0">
                <a:solidFill>
                  <a:schemeClr val="tx1">
                    <a:tint val="75000"/>
                  </a:schemeClr>
                </a:solidFill>
                <a:latin typeface="Calibri" pitchFamily="34" charset="0"/>
              </a:defRPr>
            </a:lvl1p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4"/>
          </p:nvPr>
        </p:nvSpPr>
        <p:spPr>
          <a:xfrm>
            <a:off x="5562600" y="6463591"/>
            <a:ext cx="2133600" cy="365125"/>
          </a:xfrm>
          <a:prstGeom prst="rect">
            <a:avLst/>
          </a:prstGeom>
        </p:spPr>
        <p:txBody>
          <a:bodyPr vert="horz" lIns="91440" tIns="45720" rIns="91440" bIns="45720" rtlCol="0" anchor="ctr"/>
          <a:lstStyle>
            <a:lvl1pPr algn="r">
              <a:defRPr sz="1000">
                <a:solidFill>
                  <a:schemeClr val="tx1">
                    <a:tint val="75000"/>
                  </a:schemeClr>
                </a:solidFill>
                <a:latin typeface="+mn-lt"/>
              </a:defRPr>
            </a:lvl1pPr>
          </a:lstStyle>
          <a:p>
            <a:r>
              <a:rPr lang="en-US" smtClean="0"/>
              <a:t>L01 - </a:t>
            </a:r>
            <a:fld id="{48C7D2CA-CA3F-4307-A689-1628DF4F78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wipe dir="d"/>
  </p:transition>
  <p:timing>
    <p:tnLst>
      <p:par>
        <p:cTn id="1" dur="indefinite" restart="never" nodeType="tmRoot"/>
      </p:par>
    </p:tnLst>
  </p:timing>
  <p:hf hdr="0" dt="0"/>
  <p:txStyles>
    <p:titleStyle>
      <a:lvl1pPr algn="l" rtl="0" eaLnBrk="1" fontAlgn="base" hangingPunct="1">
        <a:spcBef>
          <a:spcPct val="0"/>
        </a:spcBef>
        <a:spcAft>
          <a:spcPct val="0"/>
        </a:spcAft>
        <a:defRPr sz="4400">
          <a:solidFill>
            <a:srgbClr val="CC0000"/>
          </a:solidFill>
          <a:latin typeface="+mj-lt"/>
          <a:ea typeface="+mj-ea"/>
          <a:cs typeface="+mj-cs"/>
        </a:defRPr>
      </a:lvl1pPr>
      <a:lvl2pPr algn="ctr" rtl="0" eaLnBrk="1" fontAlgn="base" hangingPunct="1">
        <a:spcBef>
          <a:spcPct val="0"/>
        </a:spcBef>
        <a:spcAft>
          <a:spcPct val="0"/>
        </a:spcAft>
        <a:defRPr sz="4400">
          <a:solidFill>
            <a:srgbClr val="CC0000"/>
          </a:solidFill>
          <a:latin typeface="Palatino Linotype" pitchFamily="18" charset="0"/>
        </a:defRPr>
      </a:lvl2pPr>
      <a:lvl3pPr algn="ctr" rtl="0" eaLnBrk="1" fontAlgn="base" hangingPunct="1">
        <a:spcBef>
          <a:spcPct val="0"/>
        </a:spcBef>
        <a:spcAft>
          <a:spcPct val="0"/>
        </a:spcAft>
        <a:defRPr sz="4400">
          <a:solidFill>
            <a:srgbClr val="CC0000"/>
          </a:solidFill>
          <a:latin typeface="Palatino Linotype" pitchFamily="18" charset="0"/>
        </a:defRPr>
      </a:lvl3pPr>
      <a:lvl4pPr algn="ctr" rtl="0" eaLnBrk="1" fontAlgn="base" hangingPunct="1">
        <a:spcBef>
          <a:spcPct val="0"/>
        </a:spcBef>
        <a:spcAft>
          <a:spcPct val="0"/>
        </a:spcAft>
        <a:defRPr sz="4400">
          <a:solidFill>
            <a:srgbClr val="CC0000"/>
          </a:solidFill>
          <a:latin typeface="Palatino Linotype" pitchFamily="18" charset="0"/>
        </a:defRPr>
      </a:lvl4pPr>
      <a:lvl5pPr algn="ctr" rtl="0" eaLnBrk="1" fontAlgn="base" hangingPunct="1">
        <a:spcBef>
          <a:spcPct val="0"/>
        </a:spcBef>
        <a:spcAft>
          <a:spcPct val="0"/>
        </a:spcAft>
        <a:defRPr sz="4400">
          <a:solidFill>
            <a:srgbClr val="CC0000"/>
          </a:solidFill>
          <a:latin typeface="Palatino Linotype" pitchFamily="18" charset="0"/>
        </a:defRPr>
      </a:lvl5pPr>
      <a:lvl6pPr marL="457200" algn="ctr" rtl="0" eaLnBrk="1" fontAlgn="base" hangingPunct="1">
        <a:spcBef>
          <a:spcPct val="0"/>
        </a:spcBef>
        <a:spcAft>
          <a:spcPct val="0"/>
        </a:spcAft>
        <a:defRPr sz="4400">
          <a:solidFill>
            <a:srgbClr val="CC0000"/>
          </a:solidFill>
          <a:latin typeface="Palatino Linotype" pitchFamily="18" charset="0"/>
        </a:defRPr>
      </a:lvl6pPr>
      <a:lvl7pPr marL="914400" algn="ctr" rtl="0" eaLnBrk="1" fontAlgn="base" hangingPunct="1">
        <a:spcBef>
          <a:spcPct val="0"/>
        </a:spcBef>
        <a:spcAft>
          <a:spcPct val="0"/>
        </a:spcAft>
        <a:defRPr sz="4400">
          <a:solidFill>
            <a:srgbClr val="CC0000"/>
          </a:solidFill>
          <a:latin typeface="Palatino Linotype" pitchFamily="18" charset="0"/>
        </a:defRPr>
      </a:lvl7pPr>
      <a:lvl8pPr marL="1371600" algn="ctr" rtl="0" eaLnBrk="1" fontAlgn="base" hangingPunct="1">
        <a:spcBef>
          <a:spcPct val="0"/>
        </a:spcBef>
        <a:spcAft>
          <a:spcPct val="0"/>
        </a:spcAft>
        <a:defRPr sz="4400">
          <a:solidFill>
            <a:srgbClr val="CC0000"/>
          </a:solidFill>
          <a:latin typeface="Palatino Linotype" pitchFamily="18" charset="0"/>
        </a:defRPr>
      </a:lvl8pPr>
      <a:lvl9pPr marL="1828800" algn="ctr" rtl="0" eaLnBrk="1" fontAlgn="base" hangingPunct="1">
        <a:spcBef>
          <a:spcPct val="0"/>
        </a:spcBef>
        <a:spcAft>
          <a:spcPct val="0"/>
        </a:spcAft>
        <a:defRPr sz="4400">
          <a:solidFill>
            <a:srgbClr val="CC0000"/>
          </a:solidFill>
          <a:latin typeface="Palatino Linotype"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ment.standards.ieee.org/myproject/Public/mytools/draft/styleman.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1016000"/>
            <a:ext cx="8229600" cy="1600200"/>
          </a:xfrm>
        </p:spPr>
        <p:txBody>
          <a:bodyPr/>
          <a:lstStyle/>
          <a:p>
            <a:r>
              <a:rPr lang="en-US" sz="4800" dirty="0" smtClean="0">
                <a:solidFill>
                  <a:schemeClr val="tx1"/>
                </a:solidFill>
                <a:latin typeface="Tempus Sans ITC" pitchFamily="82" charset="0"/>
              </a:rPr>
              <a:t>Requirements Engineering</a:t>
            </a:r>
            <a:br>
              <a:rPr lang="en-US" sz="4800" dirty="0" smtClean="0">
                <a:solidFill>
                  <a:schemeClr val="tx1"/>
                </a:solidFill>
                <a:latin typeface="Tempus Sans ITC" pitchFamily="82" charset="0"/>
              </a:rPr>
            </a:br>
            <a:endParaRPr lang="en-US" sz="4800" dirty="0" smtClean="0">
              <a:solidFill>
                <a:schemeClr val="tx1"/>
              </a:solidFill>
              <a:latin typeface="Tempus Sans ITC" pitchFamily="82" charset="0"/>
            </a:endParaRPr>
          </a:p>
        </p:txBody>
      </p:sp>
      <p:sp>
        <p:nvSpPr>
          <p:cNvPr id="3075" name="TextBox 4"/>
          <p:cNvSpPr txBox="1">
            <a:spLocks noChangeArrowheads="1"/>
          </p:cNvSpPr>
          <p:nvPr/>
        </p:nvSpPr>
        <p:spPr bwMode="auto">
          <a:xfrm>
            <a:off x="533400" y="1940718"/>
            <a:ext cx="3276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sz="4000" dirty="0"/>
              <a:t>CSC 326 </a:t>
            </a:r>
          </a:p>
        </p:txBody>
      </p:sp>
      <p:pic>
        <p:nvPicPr>
          <p:cNvPr id="30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982787"/>
            <a:ext cx="4419600"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 name="Footer Placeholder 1"/>
          <p:cNvSpPr>
            <a:spLocks noGrp="1"/>
          </p:cNvSpPr>
          <p:nvPr>
            <p:ph type="ftr" sz="quarter" idx="10"/>
          </p:nvPr>
        </p:nvSpPr>
        <p:spPr/>
        <p:txBody>
          <a:bodyPr/>
          <a:lstStyle/>
          <a:p>
            <a:pPr>
              <a:defRPr/>
            </a:pPr>
            <a:r>
              <a:rPr lang="en-US" dirty="0" smtClean="0"/>
              <a:t>CSC326: Software Engineering © NC State Software Engineering Faculty</a:t>
            </a:r>
            <a:endParaRPr lang="en-US" dirty="0"/>
          </a:p>
        </p:txBody>
      </p:sp>
      <p:sp>
        <p:nvSpPr>
          <p:cNvPr id="3" name="Slide Number Placeholder 2"/>
          <p:cNvSpPr>
            <a:spLocks noGrp="1"/>
          </p:cNvSpPr>
          <p:nvPr>
            <p:ph type="sldNum" sz="quarter" idx="11"/>
          </p:nvPr>
        </p:nvSpPr>
        <p:spPr/>
        <p:txBody>
          <a:bodyPr/>
          <a:lstStyle/>
          <a:p>
            <a:r>
              <a:rPr lang="en-US" smtClean="0"/>
              <a:t>L01 - </a:t>
            </a:r>
            <a:fld id="{9C40ED23-3BDE-4F33-8CDA-7AEC8C731B23}" type="slidenum">
              <a:rPr lang="en-US" smtClean="0"/>
              <a:pPr/>
              <a:t>1</a:t>
            </a:fld>
            <a:endParaRPr lang="en-US"/>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1143000"/>
          </a:xfrm>
          <a:noFill/>
        </p:spPr>
        <p:txBody>
          <a:bodyPr lIns="92407" tIns="45420" rIns="92407" bIns="45420" anchor="ctr"/>
          <a:lstStyle/>
          <a:p>
            <a:r>
              <a:rPr lang="en-US" dirty="0" smtClean="0"/>
              <a:t>Requirements Validation</a:t>
            </a:r>
          </a:p>
        </p:txBody>
      </p:sp>
      <p:sp>
        <p:nvSpPr>
          <p:cNvPr id="8195" name="Rectangle 3"/>
          <p:cNvSpPr>
            <a:spLocks noGrp="1" noChangeArrowheads="1"/>
          </p:cNvSpPr>
          <p:nvPr>
            <p:ph idx="1"/>
          </p:nvPr>
        </p:nvSpPr>
        <p:spPr>
          <a:xfrm>
            <a:off x="508000" y="1069975"/>
            <a:ext cx="8255000" cy="4921250"/>
          </a:xfrm>
          <a:noFill/>
        </p:spPr>
        <p:txBody>
          <a:bodyPr lIns="92407" tIns="45420" rIns="92407" bIns="45420"/>
          <a:lstStyle/>
          <a:p>
            <a:r>
              <a:rPr lang="en-US" sz="2800" dirty="0" smtClean="0"/>
              <a:t>Critical step in the development process, </a:t>
            </a:r>
          </a:p>
          <a:p>
            <a:pPr lvl="1"/>
            <a:r>
              <a:rPr lang="en-US" sz="1800" dirty="0" smtClean="0"/>
              <a:t>Usually after requirements engineering or requirements analysis. Also at delivery</a:t>
            </a:r>
          </a:p>
          <a:p>
            <a:r>
              <a:rPr lang="en-US" sz="2800" dirty="0" smtClean="0"/>
              <a:t>Requirements validation criteria:</a:t>
            </a:r>
          </a:p>
          <a:p>
            <a:pPr lvl="1"/>
            <a:r>
              <a:rPr lang="en-US" sz="2000" dirty="0" smtClean="0"/>
              <a:t>Correctness: </a:t>
            </a:r>
          </a:p>
          <a:p>
            <a:pPr lvl="2"/>
            <a:r>
              <a:rPr lang="en-US" sz="2000" dirty="0" smtClean="0"/>
              <a:t>The requirements represent the client’s view.  </a:t>
            </a:r>
          </a:p>
          <a:p>
            <a:pPr lvl="1"/>
            <a:r>
              <a:rPr lang="en-US" sz="2000" dirty="0" smtClean="0"/>
              <a:t>Completeness: </a:t>
            </a:r>
          </a:p>
          <a:p>
            <a:pPr lvl="2"/>
            <a:r>
              <a:rPr lang="en-US" sz="2000" dirty="0" smtClean="0"/>
              <a:t>All possible scenarios through the system are described, including exceptional behavior by the user or the system</a:t>
            </a:r>
          </a:p>
          <a:p>
            <a:pPr lvl="1"/>
            <a:r>
              <a:rPr lang="en-US" sz="2000" dirty="0" smtClean="0"/>
              <a:t>Consistency:</a:t>
            </a:r>
          </a:p>
          <a:p>
            <a:pPr lvl="2"/>
            <a:r>
              <a:rPr lang="en-US" sz="2000" dirty="0" smtClean="0"/>
              <a:t>There are no functional or nonfunctional requirements that contradict each other</a:t>
            </a:r>
          </a:p>
          <a:p>
            <a:pPr lvl="1"/>
            <a:r>
              <a:rPr lang="en-US" sz="2000" dirty="0" smtClean="0"/>
              <a:t>Clarity:</a:t>
            </a:r>
          </a:p>
          <a:p>
            <a:pPr lvl="2"/>
            <a:r>
              <a:rPr lang="en-US" sz="2000" dirty="0" smtClean="0"/>
              <a:t>There are no ambiguities in the requirements. </a:t>
            </a:r>
          </a:p>
          <a:p>
            <a:pPr lvl="1"/>
            <a:r>
              <a:rPr lang="en-US" sz="2000" dirty="0" smtClean="0"/>
              <a:t>Concise</a:t>
            </a:r>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200"/>
            <a:ext cx="8229600" cy="1143000"/>
          </a:xfrm>
          <a:noFill/>
        </p:spPr>
        <p:txBody>
          <a:bodyPr lIns="92407" tIns="45420" rIns="92407" bIns="45420" anchor="ctr"/>
          <a:lstStyle/>
          <a:p>
            <a:r>
              <a:rPr lang="en-US" dirty="0" smtClean="0"/>
              <a:t>Requirements Validation Criteria (continued)</a:t>
            </a:r>
          </a:p>
        </p:txBody>
      </p:sp>
      <p:sp>
        <p:nvSpPr>
          <p:cNvPr id="9219" name="Rectangle 3"/>
          <p:cNvSpPr>
            <a:spLocks noGrp="1" noChangeArrowheads="1"/>
          </p:cNvSpPr>
          <p:nvPr>
            <p:ph idx="1"/>
          </p:nvPr>
        </p:nvSpPr>
        <p:spPr>
          <a:xfrm>
            <a:off x="457200" y="1447800"/>
            <a:ext cx="8686800" cy="4724400"/>
          </a:xfrm>
          <a:noFill/>
        </p:spPr>
        <p:txBody>
          <a:bodyPr lIns="92407" tIns="45420" rIns="92407" bIns="45420"/>
          <a:lstStyle/>
          <a:p>
            <a:pPr>
              <a:lnSpc>
                <a:spcPct val="80000"/>
              </a:lnSpc>
            </a:pPr>
            <a:r>
              <a:rPr lang="en-US" dirty="0" smtClean="0"/>
              <a:t>Feasible: </a:t>
            </a:r>
          </a:p>
          <a:p>
            <a:pPr lvl="1">
              <a:lnSpc>
                <a:spcPct val="80000"/>
              </a:lnSpc>
            </a:pPr>
            <a:r>
              <a:rPr lang="en-US" sz="1800" dirty="0" smtClean="0"/>
              <a:t>Requirements can be implemented and delivered</a:t>
            </a:r>
          </a:p>
          <a:p>
            <a:pPr>
              <a:lnSpc>
                <a:spcPct val="80000"/>
              </a:lnSpc>
            </a:pPr>
            <a:r>
              <a:rPr lang="en-US" dirty="0" smtClean="0"/>
              <a:t>Traceability:</a:t>
            </a:r>
          </a:p>
          <a:p>
            <a:pPr lvl="1">
              <a:lnSpc>
                <a:spcPct val="80000"/>
              </a:lnSpc>
            </a:pPr>
            <a:r>
              <a:rPr lang="en-US" sz="1800" dirty="0" smtClean="0"/>
              <a:t>Each system function can be traced to a corresponding set of functional requirements</a:t>
            </a:r>
          </a:p>
          <a:p>
            <a:pPr>
              <a:lnSpc>
                <a:spcPct val="80000"/>
              </a:lnSpc>
            </a:pPr>
            <a:r>
              <a:rPr lang="en-US" dirty="0" smtClean="0"/>
              <a:t>Understandable</a:t>
            </a:r>
          </a:p>
          <a:p>
            <a:pPr>
              <a:lnSpc>
                <a:spcPct val="80000"/>
              </a:lnSpc>
            </a:pPr>
            <a:r>
              <a:rPr lang="en-US" dirty="0" smtClean="0"/>
              <a:t>Non-prescriptive</a:t>
            </a:r>
          </a:p>
          <a:p>
            <a:pPr lvl="1">
              <a:lnSpc>
                <a:spcPct val="80000"/>
              </a:lnSpc>
            </a:pPr>
            <a:r>
              <a:rPr lang="en-US" altLang="zh-CN" sz="1800" dirty="0" smtClean="0">
                <a:ea typeface="宋体" charset="-122"/>
              </a:rPr>
              <a:t>everything about what the customer wants and </a:t>
            </a:r>
            <a:r>
              <a:rPr lang="en-US" altLang="zh-CN" sz="1800" u="sng" dirty="0" smtClean="0">
                <a:ea typeface="宋体" charset="-122"/>
              </a:rPr>
              <a:t>nothing about how</a:t>
            </a:r>
            <a:r>
              <a:rPr lang="en-US" altLang="zh-CN" sz="1800" dirty="0" smtClean="0">
                <a:ea typeface="宋体" charset="-122"/>
              </a:rPr>
              <a:t> the programmer(s) will do it. </a:t>
            </a:r>
          </a:p>
          <a:p>
            <a:pPr>
              <a:lnSpc>
                <a:spcPct val="80000"/>
              </a:lnSpc>
            </a:pPr>
            <a:r>
              <a:rPr lang="en-US" dirty="0" smtClean="0"/>
              <a:t>Consistent language</a:t>
            </a:r>
          </a:p>
          <a:p>
            <a:pPr lvl="1">
              <a:lnSpc>
                <a:spcPct val="80000"/>
              </a:lnSpc>
            </a:pPr>
            <a:r>
              <a:rPr lang="en-US" sz="1800" dirty="0" smtClean="0"/>
              <a:t>Shall, should, may</a:t>
            </a:r>
          </a:p>
          <a:p>
            <a:pPr lvl="1">
              <a:lnSpc>
                <a:spcPct val="80000"/>
              </a:lnSpc>
            </a:pPr>
            <a:r>
              <a:rPr lang="en-US" sz="1800" dirty="0" smtClean="0"/>
              <a:t>“the physician” vs. “the doctor”</a:t>
            </a:r>
          </a:p>
          <a:p>
            <a:pPr>
              <a:lnSpc>
                <a:spcPct val="80000"/>
              </a:lnSpc>
            </a:pPr>
            <a:r>
              <a:rPr lang="en-US" dirty="0" smtClean="0"/>
              <a:t>Testable</a:t>
            </a:r>
          </a:p>
          <a:p>
            <a:pPr>
              <a:lnSpc>
                <a:spcPct val="80000"/>
              </a:lnSpc>
            </a:pPr>
            <a:endParaRPr lang="en-US" dirty="0" smtClean="0"/>
          </a:p>
          <a:p>
            <a:pPr lvl="2">
              <a:lnSpc>
                <a:spcPct val="80000"/>
              </a:lnSpc>
            </a:pPr>
            <a:endParaRPr lang="en-US" sz="1800" dirty="0" smtClean="0"/>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1143000"/>
          </a:xfrm>
          <a:noFill/>
        </p:spPr>
        <p:txBody>
          <a:bodyPr lIns="92407" tIns="45420" rIns="92407" bIns="45420" anchor="ctr"/>
          <a:lstStyle/>
          <a:p>
            <a:r>
              <a:rPr lang="en-US" dirty="0" smtClean="0"/>
              <a:t>Requirements Validation Criteria (continued)</a:t>
            </a:r>
          </a:p>
        </p:txBody>
      </p:sp>
      <p:sp>
        <p:nvSpPr>
          <p:cNvPr id="10243" name="Rectangle 3"/>
          <p:cNvSpPr>
            <a:spLocks noGrp="1" noChangeArrowheads="1"/>
          </p:cNvSpPr>
          <p:nvPr>
            <p:ph idx="1"/>
          </p:nvPr>
        </p:nvSpPr>
        <p:spPr>
          <a:xfrm>
            <a:off x="457200" y="1295400"/>
            <a:ext cx="8382000" cy="4724400"/>
          </a:xfrm>
          <a:noFill/>
        </p:spPr>
        <p:txBody>
          <a:bodyPr lIns="92407" tIns="45420" rIns="92407" bIns="45420"/>
          <a:lstStyle/>
          <a:p>
            <a:pPr>
              <a:lnSpc>
                <a:spcPct val="80000"/>
              </a:lnSpc>
            </a:pPr>
            <a:r>
              <a:rPr lang="en-US" sz="2800" dirty="0" smtClean="0"/>
              <a:t>Shall (==</a:t>
            </a:r>
            <a:r>
              <a:rPr lang="en-US" sz="2800" i="1" dirty="0" smtClean="0"/>
              <a:t> is required to</a:t>
            </a:r>
            <a:r>
              <a:rPr lang="en-US" sz="2800" dirty="0" smtClean="0"/>
              <a:t>): used to indicate mandatory requirements strictly to be followed in order to conform to the standard and from which no deviation is permitted</a:t>
            </a:r>
            <a:r>
              <a:rPr lang="en-US" sz="2800" i="1" dirty="0" smtClean="0"/>
              <a:t>: </a:t>
            </a:r>
            <a:r>
              <a:rPr lang="en-US" sz="1800" dirty="0" smtClean="0">
                <a:solidFill>
                  <a:schemeClr val="accent1"/>
                </a:solidFill>
              </a:rPr>
              <a:t>must or will is obsolete</a:t>
            </a:r>
          </a:p>
          <a:p>
            <a:pPr>
              <a:lnSpc>
                <a:spcPct val="80000"/>
              </a:lnSpc>
            </a:pPr>
            <a:r>
              <a:rPr lang="en-US" sz="2800" dirty="0" smtClean="0"/>
              <a:t>Should (== </a:t>
            </a:r>
            <a:r>
              <a:rPr lang="en-US" sz="2800" i="1" dirty="0" smtClean="0"/>
              <a:t>is recommended that)</a:t>
            </a:r>
            <a:r>
              <a:rPr lang="en-US" sz="2800" dirty="0" smtClean="0"/>
              <a:t>: used to indicate</a:t>
            </a:r>
          </a:p>
          <a:p>
            <a:pPr lvl="1">
              <a:lnSpc>
                <a:spcPct val="80000"/>
              </a:lnSpc>
            </a:pPr>
            <a:r>
              <a:rPr lang="en-US" sz="1800" dirty="0" smtClean="0"/>
              <a:t>among several possibilities one is recommended as particularly suitable, without mentioning or excluding others</a:t>
            </a:r>
          </a:p>
          <a:p>
            <a:pPr lvl="1">
              <a:lnSpc>
                <a:spcPct val="80000"/>
              </a:lnSpc>
            </a:pPr>
            <a:r>
              <a:rPr lang="en-US" sz="1800" dirty="0" smtClean="0"/>
              <a:t>or that a certain course of action is preferred but not necessarily required; </a:t>
            </a:r>
          </a:p>
          <a:p>
            <a:pPr lvl="1">
              <a:lnSpc>
                <a:spcPct val="80000"/>
              </a:lnSpc>
            </a:pPr>
            <a:r>
              <a:rPr lang="en-US" sz="1800" dirty="0" smtClean="0"/>
              <a:t>or that (in the negative form) a certain course of action is deprecated but not prohibited</a:t>
            </a:r>
          </a:p>
          <a:p>
            <a:pPr>
              <a:lnSpc>
                <a:spcPct val="80000"/>
              </a:lnSpc>
            </a:pPr>
            <a:r>
              <a:rPr lang="en-US" sz="2800" dirty="0" smtClean="0"/>
              <a:t>May (== </a:t>
            </a:r>
            <a:r>
              <a:rPr lang="en-US" sz="2800" i="1" dirty="0" smtClean="0"/>
              <a:t>is permitted to</a:t>
            </a:r>
            <a:r>
              <a:rPr lang="en-US" sz="2800" dirty="0" smtClean="0"/>
              <a:t>): used to indicate a course of action permissible within the limits of the standard</a:t>
            </a:r>
          </a:p>
          <a:p>
            <a:pPr>
              <a:lnSpc>
                <a:spcPct val="80000"/>
              </a:lnSpc>
            </a:pPr>
            <a:r>
              <a:rPr lang="en-US" sz="2800" dirty="0" smtClean="0"/>
              <a:t>Can (== </a:t>
            </a:r>
            <a:r>
              <a:rPr lang="en-US" sz="2800" i="1" dirty="0" smtClean="0"/>
              <a:t>is able to</a:t>
            </a:r>
            <a:r>
              <a:rPr lang="en-US" sz="2800" dirty="0" smtClean="0"/>
              <a:t>): used for statements of possibility and capability, whether material, physical, or causal</a:t>
            </a:r>
          </a:p>
          <a:p>
            <a:pPr lvl="2">
              <a:lnSpc>
                <a:spcPct val="80000"/>
              </a:lnSpc>
            </a:pPr>
            <a:endParaRPr lang="en-US" sz="1200" dirty="0" smtClean="0"/>
          </a:p>
        </p:txBody>
      </p:sp>
      <p:sp>
        <p:nvSpPr>
          <p:cNvPr id="10244" name="TextBox 4"/>
          <p:cNvSpPr txBox="1">
            <a:spLocks noChangeArrowheads="1"/>
          </p:cNvSpPr>
          <p:nvPr/>
        </p:nvSpPr>
        <p:spPr bwMode="auto">
          <a:xfrm>
            <a:off x="457200" y="6048044"/>
            <a:ext cx="7696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sz="1200" dirty="0">
                <a:hlinkClick r:id="rId3"/>
              </a:rPr>
              <a:t>https://</a:t>
            </a:r>
            <a:r>
              <a:rPr lang="en-US" sz="1200" dirty="0" smtClean="0">
                <a:hlinkClick r:id="rId3"/>
              </a:rPr>
              <a:t>development.standards.ieee.org/myproject/Public/mytools/draft/styleman.pdf</a:t>
            </a:r>
            <a:endParaRPr lang="en-US" sz="1200" dirty="0" smtClean="0"/>
          </a:p>
          <a:p>
            <a:r>
              <a:rPr lang="en-US" sz="1200" dirty="0" smtClean="0"/>
              <a:t>See Section 11.2.2</a:t>
            </a:r>
            <a:endParaRPr lang="en-US" sz="1200" dirty="0"/>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Types of Requirements Statements</a:t>
            </a:r>
          </a:p>
        </p:txBody>
      </p:sp>
      <p:sp>
        <p:nvSpPr>
          <p:cNvPr id="11267" name="Content Placeholder 2"/>
          <p:cNvSpPr>
            <a:spLocks noGrp="1"/>
          </p:cNvSpPr>
          <p:nvPr>
            <p:ph idx="1"/>
          </p:nvPr>
        </p:nvSpPr>
        <p:spPr/>
        <p:txBody>
          <a:bodyPr/>
          <a:lstStyle/>
          <a:p>
            <a:r>
              <a:rPr lang="en-US" sz="2800" dirty="0" smtClean="0"/>
              <a:t>Traditional</a:t>
            </a:r>
          </a:p>
          <a:p>
            <a:pPr lvl="1"/>
            <a:r>
              <a:rPr lang="en-US" sz="2400" dirty="0" smtClean="0"/>
              <a:t>“The system shall”</a:t>
            </a:r>
          </a:p>
          <a:p>
            <a:pPr lvl="1"/>
            <a:r>
              <a:rPr lang="en-US" sz="2400" dirty="0" smtClean="0"/>
              <a:t>See Course Pack for an Example in Requirements Engineering Chapter</a:t>
            </a:r>
          </a:p>
          <a:p>
            <a:r>
              <a:rPr lang="en-US" sz="2800" dirty="0" smtClean="0"/>
              <a:t>Use case based (a.k.a. </a:t>
            </a:r>
            <a:r>
              <a:rPr lang="en-US" sz="2800" dirty="0" err="1" smtClean="0"/>
              <a:t>iTrust</a:t>
            </a:r>
            <a:r>
              <a:rPr lang="en-US" sz="2800" dirty="0" smtClean="0"/>
              <a:t>)</a:t>
            </a:r>
          </a:p>
          <a:p>
            <a:r>
              <a:rPr lang="en-US" sz="2800" dirty="0" smtClean="0"/>
              <a:t>User story – married with acceptance test to supply the detail</a:t>
            </a:r>
          </a:p>
          <a:p>
            <a:pPr lvl="1"/>
            <a:r>
              <a:rPr lang="en-US" sz="2400" dirty="0" smtClean="0"/>
              <a:t>Agile requirements</a:t>
            </a:r>
          </a:p>
          <a:p>
            <a:pPr lvl="1"/>
            <a:r>
              <a:rPr lang="en-US" sz="2400" dirty="0" smtClean="0"/>
              <a:t>Next class</a:t>
            </a:r>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13</a:t>
            </a:fld>
            <a:endParaRPr lang="en-US"/>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Requirements</a:t>
            </a:r>
            <a:endParaRPr lang="en-US" dirty="0"/>
          </a:p>
        </p:txBody>
      </p:sp>
      <p:sp>
        <p:nvSpPr>
          <p:cNvPr id="3" name="Content Placeholder 2"/>
          <p:cNvSpPr>
            <a:spLocks noGrp="1"/>
          </p:cNvSpPr>
          <p:nvPr>
            <p:ph idx="1"/>
          </p:nvPr>
        </p:nvSpPr>
        <p:spPr/>
        <p:txBody>
          <a:bodyPr/>
          <a:lstStyle/>
          <a:p>
            <a:pPr marL="465138" indent="-465138"/>
            <a:r>
              <a:rPr lang="en-US" sz="2800" dirty="0" smtClean="0"/>
              <a:t>FR2.4 Go to Jail</a:t>
            </a:r>
          </a:p>
          <a:p>
            <a:pPr marL="465138" indent="0">
              <a:buNone/>
            </a:pPr>
            <a:r>
              <a:rPr lang="en-US" sz="2400" dirty="0" smtClean="0"/>
              <a:t>When the player lands on the Go to Jail cell, the player </a:t>
            </a:r>
            <a:r>
              <a:rPr lang="en-US" sz="2400" i="1" dirty="0" smtClean="0"/>
              <a:t>shall</a:t>
            </a:r>
            <a:r>
              <a:rPr lang="en-US" sz="2400" dirty="0" smtClean="0"/>
              <a:t> be sent to the Jail cell.  The player </a:t>
            </a:r>
            <a:r>
              <a:rPr lang="en-US" sz="2400" i="1" dirty="0" smtClean="0"/>
              <a:t>shall</a:t>
            </a:r>
            <a:r>
              <a:rPr lang="en-US" sz="2400" dirty="0" smtClean="0"/>
              <a:t> not receive $200 if she or he passes the Go cell on the way to the Jell cell.</a:t>
            </a:r>
          </a:p>
          <a:p>
            <a:pPr marL="457200" indent="-457200"/>
            <a:r>
              <a:rPr lang="en-US" sz="2800" dirty="0" smtClean="0"/>
              <a:t>FR2.5 Buy Property</a:t>
            </a:r>
          </a:p>
          <a:p>
            <a:pPr marL="465138" indent="0">
              <a:buNone/>
            </a:pPr>
            <a:r>
              <a:rPr lang="en-US" sz="2400" dirty="0" smtClean="0"/>
              <a:t>When the player lands on a tradable cell, including properties, railroads, and utilities, she or he </a:t>
            </a:r>
            <a:r>
              <a:rPr lang="en-US" sz="2400" i="1" dirty="0" smtClean="0"/>
              <a:t>shall</a:t>
            </a:r>
            <a:r>
              <a:rPr lang="en-US" sz="2400" dirty="0" smtClean="0"/>
              <a:t> have a chance to buy that cell given that the cell is available.  If the player clicks on the Buy button, the cell </a:t>
            </a:r>
            <a:r>
              <a:rPr lang="en-US" sz="2400" i="1" dirty="0" smtClean="0"/>
              <a:t>shall</a:t>
            </a:r>
            <a:r>
              <a:rPr lang="en-US" sz="2400" dirty="0" smtClean="0"/>
              <a:t> be sold to the player.  See FR3 for the price rules on the properties, railroads, and utilities.</a:t>
            </a:r>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457D6993-D132-4531-8A4F-26EA5876427B}" type="slidenum">
              <a:rPr lang="en-US" smtClean="0"/>
              <a:pPr/>
              <a:t>14</a:t>
            </a:fld>
            <a:endParaRPr lang="en-US"/>
          </a:p>
        </p:txBody>
      </p:sp>
    </p:spTree>
    <p:extLst>
      <p:ext uri="{BB962C8B-B14F-4D97-AF65-F5344CB8AC3E}">
        <p14:creationId xmlns:p14="http://schemas.microsoft.com/office/powerpoint/2010/main" val="1850739171"/>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Requirements</a:t>
            </a:r>
            <a:endParaRPr lang="en-US" dirty="0"/>
          </a:p>
        </p:txBody>
      </p:sp>
      <p:sp>
        <p:nvSpPr>
          <p:cNvPr id="3" name="Content Placeholder 2"/>
          <p:cNvSpPr>
            <a:spLocks noGrp="1"/>
          </p:cNvSpPr>
          <p:nvPr>
            <p:ph idx="1"/>
          </p:nvPr>
        </p:nvSpPr>
        <p:spPr/>
        <p:txBody>
          <a:bodyPr/>
          <a:lstStyle/>
          <a:p>
            <a:r>
              <a:rPr lang="en-US" dirty="0" smtClean="0"/>
              <a:t>NR1.1 User Response</a:t>
            </a:r>
          </a:p>
          <a:p>
            <a:pPr marL="347663" indent="0">
              <a:buNone/>
            </a:pPr>
            <a:r>
              <a:rPr lang="en-US" sz="2800" dirty="0" smtClean="0"/>
              <a:t>The system shall respond to any user input within 0.01 seconds.</a:t>
            </a:r>
          </a:p>
          <a:p>
            <a:pPr marL="347663" indent="-339725"/>
            <a:r>
              <a:rPr lang="en-US" sz="2800" dirty="0" smtClean="0"/>
              <a:t>Constraints</a:t>
            </a:r>
          </a:p>
          <a:p>
            <a:pPr marL="747713" lvl="1" indent="-339725"/>
            <a:r>
              <a:rPr lang="en-US" dirty="0" smtClean="0"/>
              <a:t>All code development shall be done with the Java programming language</a:t>
            </a:r>
          </a:p>
          <a:p>
            <a:pPr marL="747713" lvl="1" indent="-339725"/>
            <a:r>
              <a:rPr lang="en-US" dirty="0" smtClean="0"/>
              <a:t>All testing shall be done using </a:t>
            </a:r>
            <a:r>
              <a:rPr lang="en-US" dirty="0" err="1" smtClean="0"/>
              <a:t>JUnit</a:t>
            </a:r>
            <a:r>
              <a:rPr lang="en-US" dirty="0" smtClean="0"/>
              <a:t> and FIT</a:t>
            </a: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457D6993-D132-4531-8A4F-26EA5876427B}" type="slidenum">
              <a:rPr lang="en-US" smtClean="0"/>
              <a:pPr/>
              <a:t>15</a:t>
            </a:fld>
            <a:endParaRPr lang="en-US"/>
          </a:p>
        </p:txBody>
      </p:sp>
      <p:sp>
        <p:nvSpPr>
          <p:cNvPr id="6" name="Oval 5"/>
          <p:cNvSpPr/>
          <p:nvPr/>
        </p:nvSpPr>
        <p:spPr>
          <a:xfrm>
            <a:off x="8839200" y="32551"/>
            <a:ext cx="76200" cy="119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2505289"/>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US" dirty="0" err="1" smtClean="0"/>
              <a:t>iTrust</a:t>
            </a:r>
            <a:r>
              <a:rPr lang="en-US" dirty="0" smtClean="0"/>
              <a:t> Spec:  Use Case Based</a:t>
            </a:r>
          </a:p>
        </p:txBody>
      </p:sp>
      <p:sp>
        <p:nvSpPr>
          <p:cNvPr id="4" name="Content Placeholder 3"/>
          <p:cNvSpPr>
            <a:spLocks noGrp="1"/>
          </p:cNvSpPr>
          <p:nvPr>
            <p:ph idx="1"/>
          </p:nvPr>
        </p:nvSpPr>
        <p:spPr/>
        <p:txBody>
          <a:bodyPr/>
          <a:lstStyle/>
          <a:p>
            <a:r>
              <a:rPr lang="en-US" dirty="0"/>
              <a:t>See http://agile.csc.ncsu.edu/iTrust/wiki/doku.php?id=requirements#use_case_diagram_and_flow_of_events</a:t>
            </a:r>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C31EC8E4-3230-46FE-9DC2-1761AC889FFA}" type="slidenum">
              <a:rPr lang="en-US" smtClean="0"/>
              <a:pPr/>
              <a:t>16</a:t>
            </a:fld>
            <a:endParaRPr lang="en-US"/>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lIns="92407" tIns="45420" rIns="92407" bIns="45420" anchor="ctr"/>
          <a:lstStyle/>
          <a:p>
            <a:r>
              <a:rPr lang="en-US" sz="4000" dirty="0" smtClean="0"/>
              <a:t>Use Case-Based Requirement Elicitation</a:t>
            </a:r>
          </a:p>
        </p:txBody>
      </p:sp>
      <p:sp>
        <p:nvSpPr>
          <p:cNvPr id="13315" name="Rectangle 3"/>
          <p:cNvSpPr>
            <a:spLocks noGrp="1" noChangeArrowheads="1"/>
          </p:cNvSpPr>
          <p:nvPr>
            <p:ph idx="1"/>
          </p:nvPr>
        </p:nvSpPr>
        <p:spPr>
          <a:noFill/>
        </p:spPr>
        <p:txBody>
          <a:bodyPr lIns="92407" tIns="45420" rIns="92407" bIns="45420"/>
          <a:lstStyle/>
          <a:p>
            <a:r>
              <a:rPr lang="en-US" dirty="0" smtClean="0"/>
              <a:t>UML focuses on </a:t>
            </a:r>
            <a:r>
              <a:rPr lang="en-US" u="sng" dirty="0" smtClean="0"/>
              <a:t>scenario-based</a:t>
            </a:r>
            <a:r>
              <a:rPr lang="en-US" dirty="0" smtClean="0"/>
              <a:t> requirements elicitation</a:t>
            </a:r>
          </a:p>
          <a:p>
            <a:r>
              <a:rPr lang="en-US" dirty="0" smtClean="0"/>
              <a:t>Scenario:</a:t>
            </a:r>
          </a:p>
          <a:p>
            <a:pPr lvl="1"/>
            <a:r>
              <a:rPr lang="en-US" altLang="zh-CN" sz="2400" i="1" dirty="0" smtClean="0">
                <a:ea typeface="宋体" charset="-122"/>
              </a:rPr>
              <a:t>sequence of actions that illustrates behavior. </a:t>
            </a:r>
          </a:p>
          <a:p>
            <a:pPr lvl="1"/>
            <a:r>
              <a:rPr lang="en-US" altLang="zh-CN" sz="2400" i="1" dirty="0" smtClean="0">
                <a:ea typeface="宋体" charset="-122"/>
              </a:rPr>
              <a:t>A scenario may be used to illustrate an interaction or the execution of a use case instance</a:t>
            </a:r>
            <a:r>
              <a:rPr lang="en-US" altLang="zh-CN" sz="2400" dirty="0" smtClean="0">
                <a:ea typeface="宋体" charset="-122"/>
              </a:rPr>
              <a:t> </a:t>
            </a:r>
            <a:endParaRPr lang="en-US" sz="2400" dirty="0" smtClean="0"/>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600" dirty="0" smtClean="0">
                <a:solidFill>
                  <a:schemeClr val="accent2"/>
                </a:solidFill>
              </a:rPr>
              <a:t>External</a:t>
            </a:r>
            <a:r>
              <a:rPr lang="en-US" sz="3600" dirty="0" smtClean="0"/>
              <a:t> System Behavior:  Use Case Model</a:t>
            </a:r>
          </a:p>
        </p:txBody>
      </p:sp>
      <p:sp>
        <p:nvSpPr>
          <p:cNvPr id="14339" name="Rectangle 3"/>
          <p:cNvSpPr>
            <a:spLocks noGrp="1" noChangeArrowheads="1"/>
          </p:cNvSpPr>
          <p:nvPr>
            <p:ph idx="1"/>
          </p:nvPr>
        </p:nvSpPr>
        <p:spPr>
          <a:xfrm>
            <a:off x="457200" y="1076325"/>
            <a:ext cx="8077200" cy="4333875"/>
          </a:xfrm>
        </p:spPr>
        <p:txBody>
          <a:bodyPr/>
          <a:lstStyle/>
          <a:p>
            <a:r>
              <a:rPr lang="en-US" dirty="0" smtClean="0"/>
              <a:t>Complete course of events in the system, </a:t>
            </a:r>
            <a:r>
              <a:rPr lang="en-US" u="sng" dirty="0" smtClean="0">
                <a:solidFill>
                  <a:schemeClr val="accent2"/>
                </a:solidFill>
              </a:rPr>
              <a:t>from the user’s perspective</a:t>
            </a:r>
            <a:endParaRPr lang="en-US" dirty="0" smtClean="0"/>
          </a:p>
          <a:p>
            <a:r>
              <a:rPr lang="en-US" dirty="0" smtClean="0"/>
              <a:t>Use Cases Model:  Illustrates</a:t>
            </a:r>
          </a:p>
          <a:p>
            <a:pPr lvl="1"/>
            <a:r>
              <a:rPr lang="en-US" sz="1800" dirty="0" smtClean="0"/>
              <a:t>(use cases) the system’s intended functions</a:t>
            </a:r>
          </a:p>
          <a:p>
            <a:pPr lvl="1"/>
            <a:r>
              <a:rPr lang="en-US" sz="1800" dirty="0" smtClean="0"/>
              <a:t>(actors) surroundings – external to the system</a:t>
            </a:r>
          </a:p>
          <a:p>
            <a:pPr lvl="1"/>
            <a:r>
              <a:rPr lang="en-US" sz="1800" dirty="0" smtClean="0"/>
              <a:t>(use case diagrams) relationships between use cases and actors </a:t>
            </a:r>
          </a:p>
        </p:txBody>
      </p:sp>
      <p:sp>
        <p:nvSpPr>
          <p:cNvPr id="297989" name="Text Box 5"/>
          <p:cNvSpPr txBox="1">
            <a:spLocks noChangeArrowheads="1"/>
          </p:cNvSpPr>
          <p:nvPr/>
        </p:nvSpPr>
        <p:spPr bwMode="auto">
          <a:xfrm>
            <a:off x="990600" y="4038600"/>
            <a:ext cx="274320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b="1">
                <a:solidFill>
                  <a:schemeClr val="tx1"/>
                </a:solidFill>
                <a:latin typeface="Arial" charset="0"/>
              </a:defRPr>
            </a:lvl1pPr>
            <a:lvl2pPr>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lvl="1">
              <a:lnSpc>
                <a:spcPct val="80000"/>
              </a:lnSpc>
              <a:spcBef>
                <a:spcPct val="30000"/>
              </a:spcBef>
              <a:buClr>
                <a:schemeClr val="accent1"/>
              </a:buClr>
              <a:buSzPct val="100000"/>
            </a:pPr>
            <a:r>
              <a:rPr lang="en-US" sz="2400" dirty="0">
                <a:solidFill>
                  <a:schemeClr val="accent2"/>
                </a:solidFill>
              </a:rPr>
              <a:t>The collection of </a:t>
            </a:r>
            <a:r>
              <a:rPr lang="en-US" sz="2400" u="sng" dirty="0">
                <a:solidFill>
                  <a:schemeClr val="accent2"/>
                </a:solidFill>
              </a:rPr>
              <a:t>all </a:t>
            </a:r>
            <a:r>
              <a:rPr lang="en-US" sz="2400" dirty="0">
                <a:solidFill>
                  <a:schemeClr val="accent2"/>
                </a:solidFill>
              </a:rPr>
              <a:t>use cases is </a:t>
            </a:r>
            <a:r>
              <a:rPr lang="en-US" sz="2400" u="sng" dirty="0">
                <a:solidFill>
                  <a:schemeClr val="accent2"/>
                </a:solidFill>
              </a:rPr>
              <a:t>everything</a:t>
            </a:r>
            <a:r>
              <a:rPr lang="en-US" sz="2400" dirty="0">
                <a:solidFill>
                  <a:schemeClr val="accent2"/>
                </a:solidFill>
              </a:rPr>
              <a:t> that can be done to/with the system</a:t>
            </a:r>
          </a:p>
          <a:p>
            <a:pPr>
              <a:spcBef>
                <a:spcPct val="50000"/>
              </a:spcBef>
            </a:pPr>
            <a:endParaRPr lang="en-US" dirty="0">
              <a:solidFill>
                <a:schemeClr val="accent2"/>
              </a:solidFill>
            </a:endParaRPr>
          </a:p>
        </p:txBody>
      </p:sp>
      <p:sp>
        <p:nvSpPr>
          <p:cNvPr id="297990" name="Rectangle 6"/>
          <p:cNvSpPr>
            <a:spLocks noChangeArrowheads="1"/>
          </p:cNvSpPr>
          <p:nvPr/>
        </p:nvSpPr>
        <p:spPr bwMode="auto">
          <a:xfrm>
            <a:off x="1295400" y="4038600"/>
            <a:ext cx="2362200" cy="2209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1434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038600"/>
            <a:ext cx="244792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18</a:t>
            </a:fld>
            <a:endParaRPr 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990"/>
                                        </p:tgtEl>
                                        <p:attrNameLst>
                                          <p:attrName>style.visibility</p:attrName>
                                        </p:attrNameLst>
                                      </p:cBhvr>
                                      <p:to>
                                        <p:strVal val="visible"/>
                                      </p:to>
                                    </p:set>
                                    <p:anim calcmode="lin" valueType="num">
                                      <p:cBhvr additive="base">
                                        <p:cTn id="7" dur="500" fill="hold"/>
                                        <p:tgtEl>
                                          <p:spTgt spid="297990"/>
                                        </p:tgtEl>
                                        <p:attrNameLst>
                                          <p:attrName>ppt_x</p:attrName>
                                        </p:attrNameLst>
                                      </p:cBhvr>
                                      <p:tavLst>
                                        <p:tav tm="0">
                                          <p:val>
                                            <p:strVal val="0-#ppt_w/2"/>
                                          </p:val>
                                        </p:tav>
                                        <p:tav tm="100000">
                                          <p:val>
                                            <p:strVal val="#ppt_x"/>
                                          </p:val>
                                        </p:tav>
                                      </p:tavLst>
                                    </p:anim>
                                    <p:anim calcmode="lin" valueType="num">
                                      <p:cBhvr additive="base">
                                        <p:cTn id="8" dur="500" fill="hold"/>
                                        <p:tgtEl>
                                          <p:spTgt spid="2979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97989"/>
                                        </p:tgtEl>
                                        <p:attrNameLst>
                                          <p:attrName>style.visibility</p:attrName>
                                        </p:attrNameLst>
                                      </p:cBhvr>
                                      <p:to>
                                        <p:strVal val="visible"/>
                                      </p:to>
                                    </p:set>
                                    <p:anim calcmode="lin" valueType="num">
                                      <p:cBhvr additive="base">
                                        <p:cTn id="12" dur="500" fill="hold"/>
                                        <p:tgtEl>
                                          <p:spTgt spid="297989"/>
                                        </p:tgtEl>
                                        <p:attrNameLst>
                                          <p:attrName>ppt_x</p:attrName>
                                        </p:attrNameLst>
                                      </p:cBhvr>
                                      <p:tavLst>
                                        <p:tav tm="0">
                                          <p:val>
                                            <p:strVal val="0-#ppt_w/2"/>
                                          </p:val>
                                        </p:tav>
                                        <p:tav tm="100000">
                                          <p:val>
                                            <p:strVal val="#ppt_x"/>
                                          </p:val>
                                        </p:tav>
                                      </p:tavLst>
                                    </p:anim>
                                    <p:anim calcmode="lin" valueType="num">
                                      <p:cBhvr additive="base">
                                        <p:cTn id="13" dur="500" fill="hold"/>
                                        <p:tgtEl>
                                          <p:spTgt spid="2979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9" grpId="0" autoUpdateAnimBg="0"/>
      <p:bldP spid="29799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Actors</a:t>
            </a:r>
          </a:p>
        </p:txBody>
      </p:sp>
      <p:sp>
        <p:nvSpPr>
          <p:cNvPr id="15363" name="Rectangle 3"/>
          <p:cNvSpPr>
            <a:spLocks noGrp="1" noChangeArrowheads="1"/>
          </p:cNvSpPr>
          <p:nvPr>
            <p:ph idx="1"/>
          </p:nvPr>
        </p:nvSpPr>
        <p:spPr/>
        <p:txBody>
          <a:bodyPr/>
          <a:lstStyle/>
          <a:p>
            <a:r>
              <a:rPr lang="en-US" dirty="0" smtClean="0"/>
              <a:t>Are NOT part of the system – they represent anyone or anything that must interact with the system</a:t>
            </a:r>
          </a:p>
          <a:p>
            <a:pPr lvl="1"/>
            <a:r>
              <a:rPr lang="en-US" sz="1800" dirty="0" smtClean="0"/>
              <a:t>Only input information to the system</a:t>
            </a:r>
          </a:p>
          <a:p>
            <a:pPr lvl="1"/>
            <a:r>
              <a:rPr lang="en-US" sz="1800" dirty="0" smtClean="0"/>
              <a:t>Only receive information from the system</a:t>
            </a:r>
          </a:p>
          <a:p>
            <a:pPr lvl="1"/>
            <a:r>
              <a:rPr lang="en-US" sz="1800" dirty="0" smtClean="0"/>
              <a:t>Both input to and receive information from the system</a:t>
            </a:r>
          </a:p>
          <a:p>
            <a:r>
              <a:rPr lang="en-US" dirty="0" smtClean="0"/>
              <a:t>Represented in UML as a stickman, even when they are not “people”, such as </a:t>
            </a:r>
            <a:r>
              <a:rPr lang="en-US" dirty="0" smtClean="0">
                <a:solidFill>
                  <a:schemeClr val="accent2"/>
                </a:solidFill>
              </a:rPr>
              <a:t>a billing system</a:t>
            </a:r>
            <a:r>
              <a:rPr lang="en-US" dirty="0" smtClean="0"/>
              <a:t> </a:t>
            </a:r>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822825"/>
            <a:ext cx="24384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19</a:t>
            </a:fld>
            <a:endParaRPr lang="en-US"/>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dirty="0" smtClean="0"/>
              <a:t>Scope of Software Project Failures</a:t>
            </a:r>
          </a:p>
        </p:txBody>
      </p:sp>
      <p:sp>
        <p:nvSpPr>
          <p:cNvPr id="4100" name="Text Box 3"/>
          <p:cNvSpPr txBox="1">
            <a:spLocks noChangeArrowheads="1"/>
          </p:cNvSpPr>
          <p:nvPr/>
        </p:nvSpPr>
        <p:spPr bwMode="auto">
          <a:xfrm>
            <a:off x="1676400" y="1828800"/>
            <a:ext cx="67056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sz="2400" dirty="0">
                <a:latin typeface="Comic Sans MS" pitchFamily="66" charset="0"/>
              </a:rPr>
              <a:t>     </a:t>
            </a:r>
            <a:r>
              <a:rPr lang="en-US" sz="1800" u="sng" dirty="0">
                <a:latin typeface="Comic Sans MS" pitchFamily="66" charset="0"/>
              </a:rPr>
              <a:t>WHY PROJECTS FAIL</a:t>
            </a:r>
            <a:r>
              <a:rPr lang="en-US" sz="1800" dirty="0">
                <a:latin typeface="Comic Sans MS" pitchFamily="66" charset="0"/>
              </a:rPr>
              <a:t>			 %</a:t>
            </a:r>
          </a:p>
          <a:p>
            <a:r>
              <a:rPr lang="en-US" sz="1800" dirty="0">
                <a:latin typeface="Comic Sans MS" pitchFamily="66" charset="0"/>
              </a:rPr>
              <a:t>1. </a:t>
            </a:r>
            <a:r>
              <a:rPr lang="en-US" sz="1800" dirty="0" smtClean="0">
                <a:solidFill>
                  <a:srgbClr val="FF0000"/>
                </a:solidFill>
                <a:latin typeface="Comic Sans MS" pitchFamily="66" charset="0"/>
              </a:rPr>
              <a:t>Incomplete </a:t>
            </a:r>
            <a:r>
              <a:rPr lang="en-US" sz="1800" dirty="0">
                <a:solidFill>
                  <a:srgbClr val="FF0000"/>
                </a:solidFill>
                <a:latin typeface="Comic Sans MS" pitchFamily="66" charset="0"/>
              </a:rPr>
              <a:t>Requirements			13.1</a:t>
            </a:r>
          </a:p>
          <a:p>
            <a:r>
              <a:rPr lang="en-US" sz="1800" dirty="0">
                <a:latin typeface="Comic Sans MS" pitchFamily="66" charset="0"/>
              </a:rPr>
              <a:t>2. Lack of user involvement			12.4</a:t>
            </a:r>
          </a:p>
          <a:p>
            <a:r>
              <a:rPr lang="en-US" sz="1800" dirty="0">
                <a:latin typeface="Comic Sans MS" pitchFamily="66" charset="0"/>
              </a:rPr>
              <a:t>3. Lack of resources				10.6</a:t>
            </a:r>
          </a:p>
          <a:p>
            <a:r>
              <a:rPr lang="en-US" sz="1800" dirty="0">
                <a:latin typeface="Comic Sans MS" pitchFamily="66" charset="0"/>
              </a:rPr>
              <a:t>4. Unrealistic Expectations			 9.9</a:t>
            </a:r>
          </a:p>
          <a:p>
            <a:r>
              <a:rPr lang="en-US" sz="1800" dirty="0">
                <a:latin typeface="Comic Sans MS" pitchFamily="66" charset="0"/>
              </a:rPr>
              <a:t>5. Lack of executive support			 9.3</a:t>
            </a:r>
          </a:p>
          <a:p>
            <a:r>
              <a:rPr lang="en-US" sz="1800" dirty="0">
                <a:latin typeface="Comic Sans MS" pitchFamily="66" charset="0"/>
              </a:rPr>
              <a:t>6. </a:t>
            </a:r>
            <a:r>
              <a:rPr lang="en-US" sz="1800" dirty="0">
                <a:solidFill>
                  <a:srgbClr val="FF0000"/>
                </a:solidFill>
                <a:latin typeface="Comic Sans MS" pitchFamily="66" charset="0"/>
              </a:rPr>
              <a:t>Changing requirements			 8.7</a:t>
            </a:r>
          </a:p>
          <a:p>
            <a:r>
              <a:rPr lang="en-US" sz="1800" dirty="0">
                <a:latin typeface="Comic Sans MS" pitchFamily="66" charset="0"/>
              </a:rPr>
              <a:t>7. Lack of planning				 8.1</a:t>
            </a:r>
          </a:p>
          <a:p>
            <a:r>
              <a:rPr lang="en-US" sz="1800" dirty="0">
                <a:latin typeface="Comic Sans MS" pitchFamily="66" charset="0"/>
              </a:rPr>
              <a:t>8. Didn’t need it any longer			 7.5</a:t>
            </a:r>
          </a:p>
          <a:p>
            <a:r>
              <a:rPr lang="en-US" sz="1800" dirty="0">
                <a:latin typeface="Comic Sans MS" pitchFamily="66" charset="0"/>
              </a:rPr>
              <a:t>9. Lack of IT management			 6.2</a:t>
            </a:r>
          </a:p>
          <a:p>
            <a:r>
              <a:rPr lang="en-US" sz="1800" dirty="0">
                <a:latin typeface="Comic Sans MS" pitchFamily="66" charset="0"/>
              </a:rPr>
              <a:t>10. Technology illiteracy			 4.3</a:t>
            </a:r>
          </a:p>
        </p:txBody>
      </p:sp>
      <p:sp>
        <p:nvSpPr>
          <p:cNvPr id="4101" name="Text Box 4"/>
          <p:cNvSpPr txBox="1">
            <a:spLocks noChangeArrowheads="1"/>
          </p:cNvSpPr>
          <p:nvPr/>
        </p:nvSpPr>
        <p:spPr bwMode="auto">
          <a:xfrm>
            <a:off x="2209800" y="5181600"/>
            <a:ext cx="57578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dirty="0">
                <a:latin typeface="Comic Sans MS" pitchFamily="66" charset="0"/>
              </a:rPr>
              <a:t>Jim Johnson, The Standish Group International Project Leadership</a:t>
            </a:r>
          </a:p>
          <a:p>
            <a:r>
              <a:rPr lang="en-US" dirty="0">
                <a:latin typeface="Comic Sans MS" pitchFamily="66" charset="0"/>
              </a:rPr>
              <a:t>Conference, May 1995, Chicago</a:t>
            </a:r>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C31EC8E4-3230-46FE-9DC2-1761AC889FFA}" type="slidenum">
              <a:rPr lang="en-US" smtClean="0"/>
              <a:pPr/>
              <a:t>2</a:t>
            </a:fld>
            <a:endParaRPr lang="en-US"/>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Use Case</a:t>
            </a:r>
          </a:p>
        </p:txBody>
      </p:sp>
      <p:sp>
        <p:nvSpPr>
          <p:cNvPr id="16387" name="Rectangle 3"/>
          <p:cNvSpPr>
            <a:spLocks noGrp="1" noChangeArrowheads="1"/>
          </p:cNvSpPr>
          <p:nvPr>
            <p:ph idx="1"/>
          </p:nvPr>
        </p:nvSpPr>
        <p:spPr>
          <a:xfrm>
            <a:off x="457200" y="1609725"/>
            <a:ext cx="8686800" cy="4333875"/>
          </a:xfrm>
        </p:spPr>
        <p:txBody>
          <a:bodyPr/>
          <a:lstStyle/>
          <a:p>
            <a:r>
              <a:rPr lang="en-US" dirty="0" smtClean="0"/>
              <a:t>A sequence of transactions performed by a system that yields a measurable result of values for a particular actor</a:t>
            </a:r>
          </a:p>
          <a:p>
            <a:r>
              <a:rPr lang="en-US" dirty="0" smtClean="0"/>
              <a:t>A use case typically represents a major piece of functionality that is complete from beginning to end.  A use case must deliver something of value to an actor. </a:t>
            </a:r>
          </a:p>
          <a:p>
            <a:r>
              <a:rPr lang="en-US" dirty="0" smtClean="0"/>
              <a:t>Use cases that an actor “wants” </a:t>
            </a:r>
            <a:r>
              <a:rPr lang="en-US" u="sng" dirty="0" smtClean="0"/>
              <a:t>begin with verbs</a:t>
            </a:r>
            <a:r>
              <a:rPr lang="en-US" dirty="0" smtClean="0"/>
              <a:t>.  </a:t>
            </a:r>
          </a:p>
        </p:txBody>
      </p:sp>
      <p:pic>
        <p:nvPicPr>
          <p:cNvPr id="163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600" y="0"/>
            <a:ext cx="25654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20</a:t>
            </a:fld>
            <a:endParaRPr lang="en-US"/>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Template for Flow of Events</a:t>
            </a:r>
          </a:p>
        </p:txBody>
      </p:sp>
      <p:sp>
        <p:nvSpPr>
          <p:cNvPr id="18435" name="Text Box 3"/>
          <p:cNvSpPr txBox="1">
            <a:spLocks noChangeArrowheads="1"/>
          </p:cNvSpPr>
          <p:nvPr/>
        </p:nvSpPr>
        <p:spPr bwMode="auto">
          <a:xfrm>
            <a:off x="685800" y="1295400"/>
            <a:ext cx="7391400" cy="641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b="1">
                <a:solidFill>
                  <a:schemeClr val="tx1"/>
                </a:solidFill>
                <a:latin typeface="Arial" charset="0"/>
              </a:defRPr>
            </a:lvl1pPr>
            <a:lvl2pPr>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800" dirty="0"/>
              <a:t>X Flow of Events for the &lt;name&gt; Use Case</a:t>
            </a:r>
          </a:p>
          <a:p>
            <a:pPr>
              <a:spcBef>
                <a:spcPct val="50000"/>
              </a:spcBef>
            </a:pPr>
            <a:r>
              <a:rPr lang="en-US" sz="1800" dirty="0"/>
              <a:t>X.1 Preconditions</a:t>
            </a:r>
          </a:p>
          <a:p>
            <a:pPr lvl="1">
              <a:spcBef>
                <a:spcPct val="50000"/>
              </a:spcBef>
            </a:pPr>
            <a:r>
              <a:rPr lang="en-US" sz="1800" dirty="0">
                <a:solidFill>
                  <a:schemeClr val="tx2"/>
                </a:solidFill>
              </a:rPr>
              <a:t>What needs to happen (in another use </a:t>
            </a:r>
            <a:r>
              <a:rPr lang="en-US" sz="1800" dirty="0" smtClean="0">
                <a:solidFill>
                  <a:schemeClr val="tx2"/>
                </a:solidFill>
              </a:rPr>
              <a:t>case) </a:t>
            </a:r>
            <a:r>
              <a:rPr lang="en-US" sz="1800" dirty="0">
                <a:solidFill>
                  <a:schemeClr val="tx2"/>
                </a:solidFill>
              </a:rPr>
              <a:t>before this use case can start?</a:t>
            </a:r>
          </a:p>
          <a:p>
            <a:pPr>
              <a:spcBef>
                <a:spcPct val="50000"/>
              </a:spcBef>
            </a:pPr>
            <a:r>
              <a:rPr lang="en-US" sz="1800" dirty="0"/>
              <a:t>X.2 Main Flow</a:t>
            </a:r>
          </a:p>
          <a:p>
            <a:pPr>
              <a:spcBef>
                <a:spcPct val="50000"/>
              </a:spcBef>
            </a:pPr>
            <a:r>
              <a:rPr lang="en-US" sz="1800" dirty="0"/>
              <a:t>X.3 </a:t>
            </a:r>
            <a:r>
              <a:rPr lang="en-US" sz="1800" dirty="0" err="1"/>
              <a:t>Subflows</a:t>
            </a:r>
            <a:endParaRPr lang="en-US" sz="1800" dirty="0"/>
          </a:p>
          <a:p>
            <a:pPr lvl="1">
              <a:spcBef>
                <a:spcPct val="50000"/>
              </a:spcBef>
            </a:pPr>
            <a:r>
              <a:rPr lang="en-US" sz="1800" dirty="0">
                <a:solidFill>
                  <a:schemeClr val="tx2"/>
                </a:solidFill>
              </a:rPr>
              <a:t>Break “normal” flow into pieces</a:t>
            </a:r>
          </a:p>
          <a:p>
            <a:pPr lvl="1">
              <a:spcBef>
                <a:spcPct val="50000"/>
              </a:spcBef>
            </a:pPr>
            <a:r>
              <a:rPr lang="en-US" sz="1800" dirty="0">
                <a:solidFill>
                  <a:schemeClr val="tx2"/>
                </a:solidFill>
              </a:rPr>
              <a:t>“called” by Main Flow or another </a:t>
            </a:r>
            <a:r>
              <a:rPr lang="en-US" sz="1800" dirty="0" err="1">
                <a:solidFill>
                  <a:schemeClr val="tx2"/>
                </a:solidFill>
              </a:rPr>
              <a:t>subflow</a:t>
            </a:r>
            <a:endParaRPr lang="en-US" sz="1800" dirty="0">
              <a:solidFill>
                <a:schemeClr val="tx2"/>
              </a:solidFill>
            </a:endParaRPr>
          </a:p>
          <a:p>
            <a:pPr>
              <a:spcBef>
                <a:spcPct val="50000"/>
              </a:spcBef>
            </a:pPr>
            <a:r>
              <a:rPr lang="en-US" sz="1800" dirty="0"/>
              <a:t>X.4 Alternative Flows</a:t>
            </a:r>
          </a:p>
          <a:p>
            <a:pPr lvl="1">
              <a:spcBef>
                <a:spcPct val="50000"/>
              </a:spcBef>
            </a:pPr>
            <a:r>
              <a:rPr lang="en-US" sz="1800" dirty="0">
                <a:solidFill>
                  <a:schemeClr val="tx2"/>
                </a:solidFill>
              </a:rPr>
              <a:t>Things that happen outside of the “normal” flow</a:t>
            </a:r>
          </a:p>
          <a:p>
            <a:pPr lvl="1">
              <a:spcBef>
                <a:spcPct val="50000"/>
              </a:spcBef>
            </a:pPr>
            <a:r>
              <a:rPr lang="en-US" sz="1800" dirty="0">
                <a:solidFill>
                  <a:schemeClr val="tx2"/>
                </a:solidFill>
              </a:rPr>
              <a:t>“called” by Main Flow or a </a:t>
            </a:r>
            <a:r>
              <a:rPr lang="en-US" sz="1800" dirty="0" err="1">
                <a:solidFill>
                  <a:schemeClr val="tx2"/>
                </a:solidFill>
              </a:rPr>
              <a:t>subflow</a:t>
            </a:r>
            <a:endParaRPr lang="en-US" sz="1800" dirty="0">
              <a:solidFill>
                <a:schemeClr val="tx2"/>
              </a:solidFill>
            </a:endParaRPr>
          </a:p>
          <a:p>
            <a:pPr lvl="1">
              <a:spcBef>
                <a:spcPct val="50000"/>
              </a:spcBef>
            </a:pPr>
            <a:r>
              <a:rPr lang="en-US" sz="1800" dirty="0">
                <a:sym typeface="Wingdings" pitchFamily="2" charset="2"/>
              </a:rPr>
              <a:t> Covers multiple related scenarios!!!  </a:t>
            </a:r>
            <a:r>
              <a:rPr lang="en-US" sz="1800" dirty="0"/>
              <a:t> </a:t>
            </a:r>
            <a:r>
              <a:rPr lang="en-US" sz="1800" dirty="0">
                <a:solidFill>
                  <a:schemeClr val="tx2"/>
                </a:solidFill>
              </a:rPr>
              <a:t/>
            </a:r>
            <a:br>
              <a:rPr lang="en-US" sz="1800" dirty="0">
                <a:solidFill>
                  <a:schemeClr val="tx2"/>
                </a:solidFill>
              </a:rPr>
            </a:br>
            <a:endParaRPr lang="en-US" sz="1800" dirty="0">
              <a:solidFill>
                <a:schemeClr val="tx2"/>
              </a:solidFill>
            </a:endParaRPr>
          </a:p>
          <a:p>
            <a:pPr>
              <a:spcBef>
                <a:spcPct val="50000"/>
              </a:spcBef>
            </a:pPr>
            <a:r>
              <a:rPr lang="en-US" sz="2000" dirty="0">
                <a:solidFill>
                  <a:schemeClr val="tx2"/>
                </a:solidFill>
              </a:rPr>
              <a:t> </a:t>
            </a:r>
          </a:p>
          <a:p>
            <a:pPr>
              <a:spcBef>
                <a:spcPct val="50000"/>
              </a:spcBef>
            </a:pPr>
            <a:endParaRPr lang="en-US" sz="2000" dirty="0">
              <a:solidFill>
                <a:schemeClr val="tx2"/>
              </a:solidFill>
            </a:endParaRPr>
          </a:p>
          <a:p>
            <a:pPr>
              <a:spcBef>
                <a:spcPct val="50000"/>
              </a:spcBef>
            </a:pPr>
            <a:r>
              <a:rPr lang="en-US" sz="2000" dirty="0">
                <a:solidFill>
                  <a:schemeClr val="accent2"/>
                </a:solidFill>
              </a:rPr>
              <a:t> </a:t>
            </a:r>
          </a:p>
        </p:txBody>
      </p:sp>
      <p:sp>
        <p:nvSpPr>
          <p:cNvPr id="18436" name="Rectangle 4"/>
          <p:cNvSpPr>
            <a:spLocks noChangeArrowheads="1"/>
          </p:cNvSpPr>
          <p:nvPr/>
        </p:nvSpPr>
        <p:spPr bwMode="auto">
          <a:xfrm>
            <a:off x="533400" y="1219200"/>
            <a:ext cx="7315200" cy="4876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C31EC8E4-3230-46FE-9DC2-1761AC889FFA}" type="slidenum">
              <a:rPr lang="en-US" smtClean="0"/>
              <a:pPr/>
              <a:t>21</a:t>
            </a:fld>
            <a:endParaRPr lang="en-US"/>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Clear Intersection Example</a:t>
            </a:r>
          </a:p>
        </p:txBody>
      </p:sp>
      <p:sp>
        <p:nvSpPr>
          <p:cNvPr id="19459" name="Rectangle 3"/>
          <p:cNvSpPr>
            <a:spLocks noGrp="1" noChangeArrowheads="1"/>
          </p:cNvSpPr>
          <p:nvPr>
            <p:ph idx="1"/>
          </p:nvPr>
        </p:nvSpPr>
        <p:spPr/>
        <p:txBody>
          <a:bodyPr/>
          <a:lstStyle/>
          <a:p>
            <a:r>
              <a:rPr lang="en-US" smtClean="0"/>
              <a:t>User wants to drive through an intersection. The user can only clear through the intersection if the traffic light is green and there are no cars in the intersection.  Otherwise, the car needs to join a queue.</a:t>
            </a:r>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22</a:t>
            </a:fld>
            <a:endParaRPr lang="en-US"/>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200" dirty="0" smtClean="0"/>
              <a:t>1.  Flow of Events for the Clear Intersection Use Case</a:t>
            </a:r>
          </a:p>
        </p:txBody>
      </p:sp>
      <p:sp>
        <p:nvSpPr>
          <p:cNvPr id="4" name="Content Placeholder 3"/>
          <p:cNvSpPr>
            <a:spLocks noGrp="1"/>
          </p:cNvSpPr>
          <p:nvPr>
            <p:ph idx="1"/>
          </p:nvPr>
        </p:nvSpPr>
        <p:spPr/>
        <p:txBody>
          <a:bodyPr/>
          <a:lstStyle/>
          <a:p>
            <a:pPr marL="0" indent="0">
              <a:buNone/>
            </a:pPr>
            <a:r>
              <a:rPr lang="en-US" sz="2000" dirty="0" smtClean="0"/>
              <a:t>1.1 Preconditions</a:t>
            </a:r>
          </a:p>
          <a:p>
            <a:pPr marL="400050" lvl="1" indent="0">
              <a:buNone/>
            </a:pPr>
            <a:r>
              <a:rPr lang="en-US" sz="1600" dirty="0" smtClean="0"/>
              <a:t>Traffic light has been initialized</a:t>
            </a:r>
          </a:p>
          <a:p>
            <a:pPr marL="0" indent="0">
              <a:buNone/>
            </a:pPr>
            <a:r>
              <a:rPr lang="en-US" sz="2000" dirty="0" smtClean="0"/>
              <a:t>1.2 Main Flow</a:t>
            </a:r>
          </a:p>
          <a:p>
            <a:pPr marL="400050" lvl="1" indent="0">
              <a:buNone/>
            </a:pPr>
            <a:r>
              <a:rPr lang="en-US" sz="1600" dirty="0" smtClean="0"/>
              <a:t>This use case begins when a car enters the intersection.  The car checks its status [S1].  The use case ends when the car clears the intersection [S4].</a:t>
            </a:r>
          </a:p>
          <a:p>
            <a:pPr marL="0" indent="0">
              <a:buNone/>
            </a:pPr>
            <a:r>
              <a:rPr lang="en-US" sz="2000" dirty="0" smtClean="0"/>
              <a:t>1.3 </a:t>
            </a:r>
            <a:r>
              <a:rPr lang="en-US" sz="2000" dirty="0" err="1" smtClean="0"/>
              <a:t>Subflows</a:t>
            </a:r>
            <a:endParaRPr lang="en-US" sz="2000" dirty="0" smtClean="0"/>
          </a:p>
          <a:p>
            <a:pPr marL="400050" lvl="1" indent="0">
              <a:buNone/>
            </a:pPr>
            <a:r>
              <a:rPr lang="en-US" sz="1600" dirty="0" smtClean="0"/>
              <a:t>S1 Check Status: </a:t>
            </a:r>
          </a:p>
          <a:p>
            <a:pPr marL="800100" lvl="2" indent="0">
              <a:buNone/>
            </a:pPr>
            <a:r>
              <a:rPr lang="en-US" sz="1600" dirty="0" smtClean="0"/>
              <a:t>Check status [S2, S3].  If the light is green, and the queue is empty, the car clears the intersection [S4].  Otherwise, it joins a queue [S5].</a:t>
            </a:r>
          </a:p>
          <a:p>
            <a:pPr marL="400050" lvl="1" indent="0">
              <a:buNone/>
            </a:pPr>
            <a:r>
              <a:rPr lang="en-US" sz="1600" dirty="0" smtClean="0"/>
              <a:t>S2 Check Light: </a:t>
            </a:r>
          </a:p>
          <a:p>
            <a:pPr marL="800100" lvl="2" indent="0">
              <a:buFontTx/>
              <a:buNone/>
            </a:pPr>
            <a:r>
              <a:rPr lang="en-US" sz="1600" dirty="0"/>
              <a:t>Send information on whether the light is red, yellow, or green.</a:t>
            </a:r>
          </a:p>
          <a:p>
            <a:pPr marL="400050" lvl="1" indent="0">
              <a:buNone/>
            </a:pPr>
            <a:r>
              <a:rPr lang="en-US" sz="1600" dirty="0" smtClean="0"/>
              <a:t>S3 Check Queue: </a:t>
            </a:r>
          </a:p>
          <a:p>
            <a:pPr marL="800100" lvl="2" indent="0">
              <a:buNone/>
            </a:pPr>
            <a:r>
              <a:rPr lang="en-US" sz="1600" dirty="0" smtClean="0"/>
              <a:t>Send information on whether the queue is empty or not</a:t>
            </a:r>
          </a:p>
          <a:p>
            <a:pPr marL="400050" lvl="1" indent="0">
              <a:buNone/>
            </a:pPr>
            <a:r>
              <a:rPr lang="en-US" sz="1600" dirty="0" smtClean="0"/>
              <a:t>S4 Go: </a:t>
            </a:r>
          </a:p>
          <a:p>
            <a:pPr marL="800100" lvl="2" indent="0">
              <a:buNone/>
            </a:pPr>
            <a:r>
              <a:rPr lang="en-US" sz="1600" dirty="0" smtClean="0"/>
              <a:t>The car clears the intersection and the use case ends.</a:t>
            </a:r>
          </a:p>
          <a:p>
            <a:pPr marL="400050" lvl="1" indent="0">
              <a:buNone/>
            </a:pPr>
            <a:r>
              <a:rPr lang="en-US" sz="1600" dirty="0" smtClean="0"/>
              <a:t>S5 Join a Queue: </a:t>
            </a:r>
          </a:p>
          <a:p>
            <a:pPr marL="800100" lvl="2" indent="0">
              <a:buNone/>
            </a:pPr>
            <a:r>
              <a:rPr lang="en-US" sz="1600" dirty="0" smtClean="0"/>
              <a:t>Car is added to queue</a:t>
            </a:r>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C31EC8E4-3230-46FE-9DC2-1761AC889FFA}" type="slidenum">
              <a:rPr lang="en-US" smtClean="0"/>
              <a:pPr/>
              <a:t>23</a:t>
            </a:fld>
            <a:endParaRPr lang="en-US"/>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38100"/>
            <a:ext cx="8229600" cy="952500"/>
          </a:xfrm>
        </p:spPr>
        <p:txBody>
          <a:bodyPr/>
          <a:lstStyle/>
          <a:p>
            <a:r>
              <a:rPr lang="en-US" sz="3200" dirty="0" smtClean="0"/>
              <a:t>Scenario:  Car approaches intersection with </a:t>
            </a:r>
            <a:r>
              <a:rPr lang="en-US" sz="3200" u="sng" dirty="0" smtClean="0"/>
              <a:t>green</a:t>
            </a:r>
            <a:r>
              <a:rPr lang="en-US" sz="3200" dirty="0" smtClean="0"/>
              <a:t> light and no queue</a:t>
            </a:r>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C31EC8E4-3230-46FE-9DC2-1761AC889FFA}" type="slidenum">
              <a:rPr lang="en-US" smtClean="0"/>
              <a:pPr/>
              <a:t>24</a:t>
            </a:fld>
            <a:endParaRPr lang="en-US"/>
          </a:p>
        </p:txBody>
      </p:sp>
      <p:sp>
        <p:nvSpPr>
          <p:cNvPr id="8" name="Content Placeholder 3"/>
          <p:cNvSpPr txBox="1">
            <a:spLocks/>
          </p:cNvSpPr>
          <p:nvPr/>
        </p:nvSpPr>
        <p:spPr>
          <a:xfrm>
            <a:off x="533400" y="1143000"/>
            <a:ext cx="8610600" cy="47244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2000" dirty="0" smtClean="0"/>
              <a:t>1.1 Preconditions</a:t>
            </a:r>
          </a:p>
          <a:p>
            <a:pPr marL="400050" lvl="1" indent="0">
              <a:buFontTx/>
              <a:buNone/>
            </a:pPr>
            <a:r>
              <a:rPr lang="en-US" sz="1600" dirty="0" smtClean="0"/>
              <a:t>Traffic light has been initialized</a:t>
            </a:r>
          </a:p>
          <a:p>
            <a:pPr marL="0" indent="0">
              <a:buFontTx/>
              <a:buNone/>
            </a:pPr>
            <a:r>
              <a:rPr lang="en-US" sz="2000" dirty="0" smtClean="0"/>
              <a:t>1.2 Main Flow</a:t>
            </a:r>
          </a:p>
          <a:p>
            <a:pPr marL="400050" lvl="1" indent="0">
              <a:buFontTx/>
              <a:buNone/>
            </a:pPr>
            <a:r>
              <a:rPr lang="en-US" sz="1600" dirty="0" smtClean="0">
                <a:solidFill>
                  <a:srgbClr val="FF0000"/>
                </a:solidFill>
              </a:rPr>
              <a:t>This use case begins when a car enters the intersection.  The car checks its status [S1].  The use case ends when the car clears the intersection [S4].</a:t>
            </a:r>
          </a:p>
          <a:p>
            <a:pPr marL="0" indent="0">
              <a:buFontTx/>
              <a:buNone/>
            </a:pPr>
            <a:r>
              <a:rPr lang="en-US" sz="2000" dirty="0" smtClean="0"/>
              <a:t>1.3 </a:t>
            </a:r>
            <a:r>
              <a:rPr lang="en-US" sz="2000" dirty="0" err="1" smtClean="0"/>
              <a:t>Subflows</a:t>
            </a:r>
            <a:endParaRPr lang="en-US" sz="2000" dirty="0" smtClean="0"/>
          </a:p>
          <a:p>
            <a:pPr marL="400050" lvl="1" indent="0">
              <a:buFontTx/>
              <a:buNone/>
            </a:pPr>
            <a:r>
              <a:rPr lang="en-US" sz="1600" dirty="0" smtClean="0"/>
              <a:t>S1 Check Status: </a:t>
            </a:r>
          </a:p>
          <a:p>
            <a:pPr marL="800100" lvl="2" indent="0">
              <a:buFontTx/>
              <a:buNone/>
            </a:pPr>
            <a:r>
              <a:rPr lang="en-US" sz="1600" dirty="0" smtClean="0">
                <a:solidFill>
                  <a:srgbClr val="FF0000"/>
                </a:solidFill>
              </a:rPr>
              <a:t>Check status [S2, S3].  If the light is green, and the queue is empty, the car clears the intersection [S4].</a:t>
            </a:r>
            <a:r>
              <a:rPr lang="en-US" sz="1600" dirty="0" smtClean="0"/>
              <a:t>  Otherwise, it joins a queue [S5].</a:t>
            </a:r>
          </a:p>
          <a:p>
            <a:pPr marL="400050" lvl="1" indent="0">
              <a:buFontTx/>
              <a:buNone/>
            </a:pPr>
            <a:r>
              <a:rPr lang="en-US" sz="1600" dirty="0" smtClean="0"/>
              <a:t>S2 Check Light: </a:t>
            </a:r>
          </a:p>
          <a:p>
            <a:pPr marL="800100" lvl="2" indent="0">
              <a:buFontTx/>
              <a:buNone/>
            </a:pPr>
            <a:r>
              <a:rPr lang="en-US" sz="1600" dirty="0" smtClean="0">
                <a:solidFill>
                  <a:srgbClr val="FF0000"/>
                </a:solidFill>
              </a:rPr>
              <a:t>Send information on whether the light is red, yellow, or green.</a:t>
            </a:r>
          </a:p>
          <a:p>
            <a:pPr marL="400050" lvl="1" indent="0">
              <a:buFontTx/>
              <a:buNone/>
            </a:pPr>
            <a:r>
              <a:rPr lang="en-US" sz="1600" dirty="0" smtClean="0"/>
              <a:t>S3 Check Queue: </a:t>
            </a:r>
          </a:p>
          <a:p>
            <a:pPr marL="800100" lvl="2" indent="0">
              <a:buFontTx/>
              <a:buNone/>
            </a:pPr>
            <a:r>
              <a:rPr lang="en-US" sz="1600" dirty="0" smtClean="0">
                <a:solidFill>
                  <a:srgbClr val="FF0000"/>
                </a:solidFill>
              </a:rPr>
              <a:t>Send information on whether the queue is empty or not</a:t>
            </a:r>
          </a:p>
          <a:p>
            <a:pPr marL="400050" lvl="1" indent="0">
              <a:buFontTx/>
              <a:buNone/>
            </a:pPr>
            <a:r>
              <a:rPr lang="en-US" sz="1600" dirty="0" smtClean="0"/>
              <a:t>S4 Go: </a:t>
            </a:r>
          </a:p>
          <a:p>
            <a:pPr marL="800100" lvl="2" indent="0">
              <a:buFontTx/>
              <a:buNone/>
            </a:pPr>
            <a:r>
              <a:rPr lang="en-US" sz="1600" dirty="0" smtClean="0">
                <a:solidFill>
                  <a:srgbClr val="FF0000"/>
                </a:solidFill>
              </a:rPr>
              <a:t>The car clears the intersection and the use case ends.</a:t>
            </a:r>
          </a:p>
          <a:p>
            <a:pPr marL="400050" lvl="1" indent="0">
              <a:buFontTx/>
              <a:buNone/>
            </a:pPr>
            <a:r>
              <a:rPr lang="en-US" sz="1600" dirty="0" smtClean="0"/>
              <a:t>S5 Join a Queue: </a:t>
            </a:r>
          </a:p>
          <a:p>
            <a:pPr marL="800100" lvl="2" indent="0">
              <a:buFontTx/>
              <a:buNone/>
            </a:pPr>
            <a:r>
              <a:rPr lang="en-US" sz="1600" dirty="0" smtClean="0"/>
              <a:t>Car is added to queue</a:t>
            </a: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990600"/>
          </a:xfrm>
        </p:spPr>
        <p:txBody>
          <a:bodyPr/>
          <a:lstStyle/>
          <a:p>
            <a:r>
              <a:rPr lang="en-US" sz="3200" dirty="0" smtClean="0"/>
              <a:t>Scenario:  Car approaches intersection with </a:t>
            </a:r>
            <a:r>
              <a:rPr lang="en-US" sz="3200" u="sng" dirty="0" smtClean="0"/>
              <a:t>red</a:t>
            </a:r>
            <a:r>
              <a:rPr lang="en-US" sz="3200" dirty="0" smtClean="0"/>
              <a:t> light and no queue</a:t>
            </a:r>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C31EC8E4-3230-46FE-9DC2-1761AC889FFA}" type="slidenum">
              <a:rPr lang="en-US" smtClean="0"/>
              <a:pPr/>
              <a:t>25</a:t>
            </a:fld>
            <a:endParaRPr lang="en-US"/>
          </a:p>
        </p:txBody>
      </p:sp>
      <p:sp>
        <p:nvSpPr>
          <p:cNvPr id="9" name="Content Placeholder 3"/>
          <p:cNvSpPr txBox="1">
            <a:spLocks/>
          </p:cNvSpPr>
          <p:nvPr/>
        </p:nvSpPr>
        <p:spPr>
          <a:xfrm>
            <a:off x="457200" y="1295400"/>
            <a:ext cx="8610600" cy="47244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2000" dirty="0" smtClean="0"/>
              <a:t>1.1 Preconditions</a:t>
            </a:r>
          </a:p>
          <a:p>
            <a:pPr marL="400050" lvl="1" indent="0">
              <a:buFontTx/>
              <a:buNone/>
            </a:pPr>
            <a:r>
              <a:rPr lang="en-US" sz="1600" dirty="0" smtClean="0"/>
              <a:t>Traffic light has been initialized</a:t>
            </a:r>
          </a:p>
          <a:p>
            <a:pPr marL="0" indent="0">
              <a:buFontTx/>
              <a:buNone/>
            </a:pPr>
            <a:r>
              <a:rPr lang="en-US" sz="2000" dirty="0" smtClean="0"/>
              <a:t>1.2 Main Flow</a:t>
            </a:r>
          </a:p>
          <a:p>
            <a:pPr marL="400050" lvl="1" indent="0">
              <a:buFontTx/>
              <a:buNone/>
            </a:pPr>
            <a:r>
              <a:rPr lang="en-US" sz="1600" dirty="0" smtClean="0">
                <a:solidFill>
                  <a:srgbClr val="FF0000"/>
                </a:solidFill>
              </a:rPr>
              <a:t>This use case begins when a car enters the intersection.  The car checks its status [S1].  </a:t>
            </a:r>
            <a:r>
              <a:rPr lang="en-US" sz="1600" dirty="0" smtClean="0"/>
              <a:t>The use case ends when the car clears the intersection [S4].</a:t>
            </a:r>
          </a:p>
          <a:p>
            <a:pPr marL="0" indent="0">
              <a:buFontTx/>
              <a:buNone/>
            </a:pPr>
            <a:r>
              <a:rPr lang="en-US" sz="2000" dirty="0" smtClean="0"/>
              <a:t>1.3 </a:t>
            </a:r>
            <a:r>
              <a:rPr lang="en-US" sz="2000" dirty="0" err="1" smtClean="0"/>
              <a:t>Subflows</a:t>
            </a:r>
            <a:endParaRPr lang="en-US" sz="2000" dirty="0" smtClean="0"/>
          </a:p>
          <a:p>
            <a:pPr marL="400050" lvl="1" indent="0">
              <a:buFontTx/>
              <a:buNone/>
            </a:pPr>
            <a:r>
              <a:rPr lang="en-US" sz="1600" dirty="0" smtClean="0"/>
              <a:t>S1 Check Status: </a:t>
            </a:r>
          </a:p>
          <a:p>
            <a:pPr marL="800100" lvl="2" indent="0">
              <a:buFontTx/>
              <a:buNone/>
            </a:pPr>
            <a:r>
              <a:rPr lang="en-US" sz="1600" dirty="0" smtClean="0">
                <a:solidFill>
                  <a:srgbClr val="FF0000"/>
                </a:solidFill>
              </a:rPr>
              <a:t>Check status [S2, S3].  </a:t>
            </a:r>
            <a:r>
              <a:rPr lang="en-US" sz="1600" dirty="0" smtClean="0"/>
              <a:t>If the light is green, and the queue is empty, the car clears the intersection [S4].  Otherwise, it joins a queue [S5].</a:t>
            </a:r>
          </a:p>
          <a:p>
            <a:pPr marL="400050" lvl="1" indent="0">
              <a:buFontTx/>
              <a:buNone/>
            </a:pPr>
            <a:r>
              <a:rPr lang="en-US" sz="1600" dirty="0" smtClean="0"/>
              <a:t>S2 Check Light: </a:t>
            </a:r>
          </a:p>
          <a:p>
            <a:pPr marL="800100" lvl="2" indent="0">
              <a:buFontTx/>
              <a:buNone/>
            </a:pPr>
            <a:r>
              <a:rPr lang="en-US" sz="1600" dirty="0" smtClean="0">
                <a:solidFill>
                  <a:srgbClr val="FF0000"/>
                </a:solidFill>
              </a:rPr>
              <a:t>Send information on whether the light is red, yellow, or green.</a:t>
            </a:r>
          </a:p>
          <a:p>
            <a:pPr marL="400050" lvl="1" indent="0">
              <a:buFontTx/>
              <a:buNone/>
            </a:pPr>
            <a:r>
              <a:rPr lang="en-US" sz="1600" dirty="0" smtClean="0"/>
              <a:t>S3 Check Queue: </a:t>
            </a:r>
          </a:p>
          <a:p>
            <a:pPr marL="800100" lvl="2" indent="0">
              <a:buFontTx/>
              <a:buNone/>
            </a:pPr>
            <a:r>
              <a:rPr lang="en-US" sz="1600" dirty="0" smtClean="0">
                <a:solidFill>
                  <a:srgbClr val="FF0000"/>
                </a:solidFill>
              </a:rPr>
              <a:t>Send information on whether the queue is empty or not</a:t>
            </a:r>
          </a:p>
          <a:p>
            <a:pPr marL="400050" lvl="1" indent="0">
              <a:buFontTx/>
              <a:buNone/>
            </a:pPr>
            <a:r>
              <a:rPr lang="en-US" sz="1600" dirty="0" smtClean="0"/>
              <a:t>S4 Go: </a:t>
            </a:r>
          </a:p>
          <a:p>
            <a:pPr marL="800100" lvl="2" indent="0">
              <a:buFontTx/>
              <a:buNone/>
            </a:pPr>
            <a:r>
              <a:rPr lang="en-US" sz="1600" dirty="0" smtClean="0"/>
              <a:t>The car clears the intersection and the use case ends.</a:t>
            </a:r>
          </a:p>
          <a:p>
            <a:pPr marL="400050" lvl="1" indent="0">
              <a:buFontTx/>
              <a:buNone/>
            </a:pPr>
            <a:r>
              <a:rPr lang="en-US" sz="1600" dirty="0" smtClean="0"/>
              <a:t>S5 Join a Queue: </a:t>
            </a:r>
          </a:p>
          <a:p>
            <a:pPr marL="800100" lvl="2" indent="0">
              <a:buFontTx/>
              <a:buNone/>
            </a:pPr>
            <a:r>
              <a:rPr lang="en-US" sz="1600" dirty="0" smtClean="0">
                <a:solidFill>
                  <a:srgbClr val="FF0000"/>
                </a:solidFill>
              </a:rPr>
              <a:t>Car is added to queue</a:t>
            </a:r>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838200"/>
          </a:xfrm>
        </p:spPr>
        <p:txBody>
          <a:bodyPr/>
          <a:lstStyle/>
          <a:p>
            <a:r>
              <a:rPr lang="en-US" sz="3200" dirty="0" smtClean="0"/>
              <a:t>1. Flow of Events for the Clear Intersection Use Case</a:t>
            </a:r>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C31EC8E4-3230-46FE-9DC2-1761AC889FFA}" type="slidenum">
              <a:rPr lang="en-US" smtClean="0"/>
              <a:pPr/>
              <a:t>26</a:t>
            </a:fld>
            <a:endParaRPr lang="en-US"/>
          </a:p>
        </p:txBody>
      </p:sp>
      <p:sp>
        <p:nvSpPr>
          <p:cNvPr id="7" name="Content Placeholder 3"/>
          <p:cNvSpPr txBox="1">
            <a:spLocks/>
          </p:cNvSpPr>
          <p:nvPr/>
        </p:nvSpPr>
        <p:spPr>
          <a:xfrm>
            <a:off x="457200" y="1143000"/>
            <a:ext cx="8610600" cy="47244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2000" dirty="0" smtClean="0"/>
              <a:t>1.1 Preconditions</a:t>
            </a:r>
          </a:p>
          <a:p>
            <a:pPr marL="400050" lvl="1" indent="0">
              <a:buFontTx/>
              <a:buNone/>
            </a:pPr>
            <a:r>
              <a:rPr lang="en-US" sz="1600" dirty="0" smtClean="0"/>
              <a:t>Traffic light has been initialized</a:t>
            </a:r>
          </a:p>
          <a:p>
            <a:pPr marL="0" indent="0">
              <a:buFontTx/>
              <a:buNone/>
            </a:pPr>
            <a:r>
              <a:rPr lang="en-US" sz="2000" dirty="0" smtClean="0"/>
              <a:t>1.2 Main Flow</a:t>
            </a:r>
          </a:p>
          <a:p>
            <a:pPr marL="400050" lvl="1" indent="0">
              <a:buFontTx/>
              <a:buNone/>
            </a:pPr>
            <a:r>
              <a:rPr lang="en-US" sz="1600" dirty="0" smtClean="0"/>
              <a:t>This use case begins when a car enters the intersection.  The car checks its status [S1].  The use case ends when the car clears the intersection [S4].</a:t>
            </a:r>
          </a:p>
          <a:p>
            <a:pPr marL="0" indent="0">
              <a:buFontTx/>
              <a:buNone/>
            </a:pPr>
            <a:r>
              <a:rPr lang="en-US" sz="2000" dirty="0" smtClean="0"/>
              <a:t>1.3 </a:t>
            </a:r>
            <a:r>
              <a:rPr lang="en-US" sz="2000" dirty="0" err="1" smtClean="0"/>
              <a:t>Subflows</a:t>
            </a:r>
            <a:endParaRPr lang="en-US" sz="2000" dirty="0" smtClean="0"/>
          </a:p>
          <a:p>
            <a:pPr marL="400050" lvl="1" indent="0">
              <a:buFontTx/>
              <a:buNone/>
            </a:pPr>
            <a:r>
              <a:rPr lang="en-US" sz="1600" dirty="0" smtClean="0"/>
              <a:t>S1 Check Status: Check status [S2, S3, E1, E2].  If the light is green, and the queue is empty, the car clears the intersection [S4].  Otherwise, it joins a queue [S5].</a:t>
            </a:r>
          </a:p>
          <a:p>
            <a:pPr marL="400050" lvl="1" indent="0">
              <a:buFontTx/>
              <a:buNone/>
            </a:pPr>
            <a:r>
              <a:rPr lang="en-US" sz="1600" dirty="0" smtClean="0"/>
              <a:t>S2 Check Light: Send information on whether the light is red, yellow, or green.</a:t>
            </a:r>
          </a:p>
          <a:p>
            <a:pPr marL="400050" lvl="1" indent="0">
              <a:buFontTx/>
              <a:buNone/>
            </a:pPr>
            <a:r>
              <a:rPr lang="en-US" sz="1600" dirty="0" smtClean="0"/>
              <a:t>S3 Check Queue: Send information on whether the queue is empty or not</a:t>
            </a:r>
          </a:p>
          <a:p>
            <a:pPr marL="400050" lvl="1" indent="0">
              <a:buFontTx/>
              <a:buNone/>
            </a:pPr>
            <a:r>
              <a:rPr lang="en-US" sz="1600" dirty="0" smtClean="0"/>
              <a:t>S4 Go: The car clears the intersection and the use case ends.</a:t>
            </a:r>
          </a:p>
          <a:p>
            <a:pPr marL="400050" lvl="1" indent="0">
              <a:buFontTx/>
              <a:buNone/>
            </a:pPr>
            <a:r>
              <a:rPr lang="en-US" sz="1600" dirty="0" smtClean="0"/>
              <a:t>S5 Join a Queue: Car is added to queue</a:t>
            </a:r>
            <a:endParaRPr lang="en-US" sz="1600" dirty="0"/>
          </a:p>
          <a:p>
            <a:pPr marL="0" indent="0">
              <a:buFontTx/>
              <a:buNone/>
            </a:pPr>
            <a:r>
              <a:rPr lang="en-US" sz="2000" dirty="0" smtClean="0">
                <a:solidFill>
                  <a:srgbClr val="FF0000"/>
                </a:solidFill>
              </a:rPr>
              <a:t>1.4 Alternative Flows</a:t>
            </a:r>
          </a:p>
          <a:p>
            <a:pPr marL="400050" lvl="1" indent="0">
              <a:buFontTx/>
              <a:buNone/>
            </a:pPr>
            <a:r>
              <a:rPr lang="en-US" sz="1600" dirty="0" smtClean="0">
                <a:solidFill>
                  <a:srgbClr val="FF0000"/>
                </a:solidFill>
              </a:rPr>
              <a:t>E1 Light Out: The light is not red, yellow, or green.  Wait for clear intersection and gun it.</a:t>
            </a:r>
          </a:p>
          <a:p>
            <a:pPr marL="400050" lvl="1" indent="0">
              <a:buFontTx/>
              <a:buNone/>
            </a:pPr>
            <a:r>
              <a:rPr lang="en-US" sz="1600" dirty="0" smtClean="0">
                <a:solidFill>
                  <a:srgbClr val="FF0000"/>
                </a:solidFill>
              </a:rPr>
              <a:t>E2 Accident: An accident is blocking the intersection.  Rubber neck and slowly drive around it.</a:t>
            </a:r>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Flow of Events vs Scenario</a:t>
            </a:r>
          </a:p>
        </p:txBody>
      </p:sp>
      <p:sp>
        <p:nvSpPr>
          <p:cNvPr id="24579" name="Rectangle 3"/>
          <p:cNvSpPr>
            <a:spLocks noGrp="1" noChangeArrowheads="1"/>
          </p:cNvSpPr>
          <p:nvPr>
            <p:ph idx="1"/>
          </p:nvPr>
        </p:nvSpPr>
        <p:spPr/>
        <p:txBody>
          <a:bodyPr/>
          <a:lstStyle/>
          <a:p>
            <a:r>
              <a:rPr lang="en-US" smtClean="0"/>
              <a:t>Flow of events enumerates all subflows and exception flows.</a:t>
            </a:r>
            <a:br>
              <a:rPr lang="en-US" smtClean="0"/>
            </a:br>
            <a:endParaRPr lang="en-US" smtClean="0"/>
          </a:p>
          <a:p>
            <a:r>
              <a:rPr lang="en-US" smtClean="0">
                <a:solidFill>
                  <a:schemeClr val="accent2"/>
                </a:solidFill>
              </a:rPr>
              <a:t>Scenario</a:t>
            </a:r>
            <a:r>
              <a:rPr lang="en-US" smtClean="0"/>
              <a:t> is one path through your flow of events</a:t>
            </a:r>
            <a:br>
              <a:rPr lang="en-US" smtClean="0"/>
            </a:br>
            <a:endParaRPr lang="en-US" smtClean="0"/>
          </a:p>
          <a:p>
            <a:r>
              <a:rPr lang="en-US" smtClean="0"/>
              <a:t>When you’re testing, make sure you cover a reasonable (80%??) set of scenarios.</a:t>
            </a:r>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27</a:t>
            </a:fld>
            <a:endParaRPr lang="en-US"/>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1143000"/>
          </a:xfrm>
        </p:spPr>
        <p:txBody>
          <a:bodyPr/>
          <a:lstStyle/>
          <a:p>
            <a:r>
              <a:rPr lang="en-US" dirty="0" smtClean="0"/>
              <a:t>Stereotypes</a:t>
            </a:r>
          </a:p>
        </p:txBody>
      </p:sp>
      <p:sp>
        <p:nvSpPr>
          <p:cNvPr id="25603" name="Rectangle 3"/>
          <p:cNvSpPr>
            <a:spLocks noGrp="1" noChangeArrowheads="1"/>
          </p:cNvSpPr>
          <p:nvPr>
            <p:ph idx="1"/>
          </p:nvPr>
        </p:nvSpPr>
        <p:spPr>
          <a:xfrm>
            <a:off x="457200" y="838200"/>
            <a:ext cx="8458200" cy="5410200"/>
          </a:xfrm>
        </p:spPr>
        <p:txBody>
          <a:bodyPr/>
          <a:lstStyle/>
          <a:p>
            <a:r>
              <a:rPr lang="en-US" altLang="zh-CN" sz="2800" dirty="0" smtClean="0">
                <a:ea typeface="宋体" charset="-122"/>
              </a:rPr>
              <a:t>Use Case X (Login to System) </a:t>
            </a:r>
            <a:r>
              <a:rPr lang="en-US" altLang="zh-CN" sz="2800" u="sng" dirty="0" smtClean="0">
                <a:ea typeface="宋体" charset="-122"/>
              </a:rPr>
              <a:t>includes</a:t>
            </a:r>
            <a:r>
              <a:rPr lang="en-US" altLang="zh-CN" sz="2800" dirty="0" smtClean="0">
                <a:ea typeface="宋体" charset="-122"/>
              </a:rPr>
              <a:t> Use Case Y (Update User Activity Log):</a:t>
            </a:r>
          </a:p>
          <a:p>
            <a:pPr lvl="1"/>
            <a:r>
              <a:rPr lang="en-US" altLang="zh-CN" sz="1800" dirty="0" smtClean="0">
                <a:ea typeface="宋体" charset="-122"/>
              </a:rPr>
              <a:t>X has a multi-step subtask Y.  In the course of doing X or a subtask of X, Y will always be completed.  </a:t>
            </a:r>
          </a:p>
          <a:p>
            <a:r>
              <a:rPr lang="en-US" altLang="zh-CN" sz="2800" dirty="0" smtClean="0">
                <a:ea typeface="宋体" charset="-122"/>
              </a:rPr>
              <a:t>Use Case X (Obtain Student info Updates) </a:t>
            </a:r>
            <a:r>
              <a:rPr lang="en-US" altLang="zh-CN" sz="2800" u="sng" dirty="0" smtClean="0">
                <a:ea typeface="宋体" charset="-122"/>
              </a:rPr>
              <a:t>extends</a:t>
            </a:r>
            <a:r>
              <a:rPr lang="en-US" altLang="zh-CN" sz="2800" dirty="0" smtClean="0">
                <a:ea typeface="宋体" charset="-122"/>
              </a:rPr>
              <a:t> Use Case Y (Login to System):</a:t>
            </a:r>
          </a:p>
          <a:p>
            <a:pPr lvl="1"/>
            <a:r>
              <a:rPr lang="en-US" altLang="zh-CN" sz="1800" dirty="0" smtClean="0">
                <a:ea typeface="宋体" charset="-122"/>
              </a:rPr>
              <a:t>Y performs a sub-task and X is a similar but more specialized way of accomplishing that subtask.    X only happens in an exception situation.  Y can complete without X ever happening. </a:t>
            </a:r>
            <a:endParaRPr lang="en-US" sz="2000" dirty="0" smtClean="0"/>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267200"/>
            <a:ext cx="4648200" cy="253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 name="Footer Placeholder 1"/>
          <p:cNvSpPr>
            <a:spLocks noGrp="1"/>
          </p:cNvSpPr>
          <p:nvPr>
            <p:ph type="ftr" sz="quarter" idx="10"/>
          </p:nvPr>
        </p:nvSpPr>
        <p:spPr/>
        <p:txBody>
          <a:bodyPr/>
          <a:lstStyle/>
          <a:p>
            <a:pPr>
              <a:defRPr/>
            </a:pPr>
            <a:r>
              <a:rPr lang="en-US" dirty="0" smtClean="0"/>
              <a:t>CSC326: Software Engineering © NC State Software Engineering Faculty</a:t>
            </a:r>
            <a:endParaRPr lang="en-US" dirty="0"/>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28</a:t>
            </a:fld>
            <a:endParaRPr lang="en-US"/>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smtClean="0"/>
              <a:t>Relative Cost to Fix an Error</a:t>
            </a:r>
          </a:p>
        </p:txBody>
      </p:sp>
      <p:graphicFrame>
        <p:nvGraphicFramePr>
          <p:cNvPr id="1026" name="Object 2"/>
          <p:cNvGraphicFramePr>
            <a:graphicFrameLocks noChangeAspect="1"/>
          </p:cNvGraphicFramePr>
          <p:nvPr/>
        </p:nvGraphicFramePr>
        <p:xfrm>
          <a:off x="708025" y="1468438"/>
          <a:ext cx="7727950" cy="3919537"/>
        </p:xfrm>
        <a:graphic>
          <a:graphicData uri="http://schemas.openxmlformats.org/presentationml/2006/ole">
            <mc:AlternateContent xmlns:mc="http://schemas.openxmlformats.org/markup-compatibility/2006">
              <mc:Choice xmlns:v="urn:schemas-microsoft-com:vml" Requires="v">
                <p:oleObj spid="_x0000_s1057" name="Document" r:id="rId4" imgW="7882128" imgH="3998976" progId="Word.Document.8">
                  <p:embed/>
                </p:oleObj>
              </mc:Choice>
              <mc:Fallback>
                <p:oleObj name="Document" r:id="rId4" imgW="7882128" imgH="3998976"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025" y="1468438"/>
                        <a:ext cx="7727950" cy="391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4"/>
          <p:cNvSpPr txBox="1">
            <a:spLocks noChangeArrowheads="1"/>
          </p:cNvSpPr>
          <p:nvPr/>
        </p:nvSpPr>
        <p:spPr bwMode="auto">
          <a:xfrm>
            <a:off x="1143000" y="5334000"/>
            <a:ext cx="7315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dirty="0">
                <a:latin typeface="Comic Sans MS" pitchFamily="66" charset="0"/>
              </a:rPr>
              <a:t>Boehm’s analysis of 63 s/w development projects (IBM, GTE, TRW, etc.) to</a:t>
            </a:r>
          </a:p>
          <a:p>
            <a:r>
              <a:rPr lang="en-US" dirty="0">
                <a:latin typeface="Comic Sans MS" pitchFamily="66" charset="0"/>
              </a:rPr>
              <a:t>Determine ranges in cost for errors created by false assumptions in </a:t>
            </a:r>
            <a:r>
              <a:rPr lang="en-US" dirty="0" err="1">
                <a:latin typeface="Comic Sans MS" pitchFamily="66" charset="0"/>
              </a:rPr>
              <a:t>req’ts</a:t>
            </a:r>
            <a:r>
              <a:rPr lang="en-US" dirty="0">
                <a:latin typeface="Comic Sans MS" pitchFamily="66" charset="0"/>
              </a:rPr>
              <a:t> phase</a:t>
            </a:r>
          </a:p>
          <a:p>
            <a:r>
              <a:rPr lang="en-US" dirty="0">
                <a:latin typeface="Comic Sans MS" pitchFamily="66" charset="0"/>
              </a:rPr>
              <a:t>But not detected till later phases</a:t>
            </a:r>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C31EC8E4-3230-46FE-9DC2-1761AC889FFA}" type="slidenum">
              <a:rPr lang="en-US" smtClean="0"/>
              <a:pPr/>
              <a:t>3</a:t>
            </a:fld>
            <a:endParaRPr lang="en-US"/>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Ford Pinto</a:t>
            </a:r>
          </a:p>
        </p:txBody>
      </p:sp>
      <p:sp>
        <p:nvSpPr>
          <p:cNvPr id="5124" name="Rectangle 3"/>
          <p:cNvSpPr>
            <a:spLocks noGrp="1" noChangeArrowheads="1"/>
          </p:cNvSpPr>
          <p:nvPr>
            <p:ph idx="1"/>
          </p:nvPr>
        </p:nvSpPr>
        <p:spPr>
          <a:xfrm>
            <a:off x="533400" y="990600"/>
            <a:ext cx="8610600" cy="4724400"/>
          </a:xfrm>
        </p:spPr>
        <p:txBody>
          <a:bodyPr/>
          <a:lstStyle/>
          <a:p>
            <a:pPr>
              <a:spcBef>
                <a:spcPct val="70000"/>
              </a:spcBef>
            </a:pPr>
            <a:r>
              <a:rPr lang="en-US" dirty="0" smtClean="0"/>
              <a:t>Manufactured in the 1970s</a:t>
            </a:r>
          </a:p>
          <a:p>
            <a:pPr>
              <a:spcBef>
                <a:spcPct val="70000"/>
              </a:spcBef>
            </a:pPr>
            <a:r>
              <a:rPr lang="en-US" dirty="0" smtClean="0"/>
              <a:t>The position of the fuel tank mounting bolts was a good design based on an assumption:</a:t>
            </a:r>
          </a:p>
          <a:p>
            <a:pPr lvl="1"/>
            <a:r>
              <a:rPr lang="en-US" sz="2400" i="1" dirty="0" smtClean="0"/>
              <a:t>There will be no rear impact collisions!</a:t>
            </a:r>
            <a:endParaRPr lang="en-US" sz="2400" dirty="0" smtClean="0"/>
          </a:p>
          <a:p>
            <a:pPr>
              <a:spcBef>
                <a:spcPct val="70000"/>
              </a:spcBef>
            </a:pPr>
            <a:r>
              <a:rPr lang="en-US" dirty="0" smtClean="0"/>
              <a:t>Assumption proved to be false.</a:t>
            </a:r>
          </a:p>
          <a:p>
            <a:pPr>
              <a:spcBef>
                <a:spcPct val="70000"/>
              </a:spcBef>
            </a:pPr>
            <a:r>
              <a:rPr lang="en-US" dirty="0" smtClean="0"/>
              <a:t>Ford spent $100 million in litigation &amp; recall services</a:t>
            </a:r>
          </a:p>
        </p:txBody>
      </p:sp>
      <p:pic>
        <p:nvPicPr>
          <p:cNvPr id="51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4986338"/>
            <a:ext cx="291465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4</a:t>
            </a:fld>
            <a:endParaRPr lang="en-US"/>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Software Requirement: condition or capability needed by a user to solve a problem or achieve an objective that must be met or possessed by a system or system component to satisfy a contract, standard, specification, or other formally imposed document</a:t>
            </a:r>
          </a:p>
          <a:p>
            <a:pPr lvl="1"/>
            <a:r>
              <a:rPr lang="en-US" dirty="0" smtClean="0"/>
              <a:t>Description of what the customers want</a:t>
            </a:r>
          </a:p>
          <a:p>
            <a:pPr lvl="1"/>
            <a:r>
              <a:rPr lang="en-US" dirty="0" smtClean="0"/>
              <a:t>May be buried beneath layers of assumptions, misconceptions, and politics</a:t>
            </a: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457D6993-D132-4531-8A4F-26EA5876427B}" type="slidenum">
              <a:rPr lang="en-US" smtClean="0"/>
              <a:pPr/>
              <a:t>5</a:t>
            </a:fld>
            <a:endParaRPr lang="en-US"/>
          </a:p>
        </p:txBody>
      </p:sp>
    </p:spTree>
    <p:extLst>
      <p:ext uri="{BB962C8B-B14F-4D97-AF65-F5344CB8AC3E}">
        <p14:creationId xmlns:p14="http://schemas.microsoft.com/office/powerpoint/2010/main" val="516903624"/>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Requirements Engineering</a:t>
            </a:r>
          </a:p>
        </p:txBody>
      </p:sp>
      <p:sp>
        <p:nvSpPr>
          <p:cNvPr id="6147" name="Rectangle 3"/>
          <p:cNvSpPr>
            <a:spLocks noGrp="1" noChangeArrowheads="1"/>
          </p:cNvSpPr>
          <p:nvPr>
            <p:ph idx="1"/>
          </p:nvPr>
        </p:nvSpPr>
        <p:spPr>
          <a:xfrm>
            <a:off x="457200" y="1066800"/>
            <a:ext cx="8686800" cy="4724400"/>
          </a:xfrm>
        </p:spPr>
        <p:txBody>
          <a:bodyPr/>
          <a:lstStyle/>
          <a:p>
            <a:r>
              <a:rPr lang="en-US" altLang="zh-CN" dirty="0" smtClean="0">
                <a:ea typeface="宋体" charset="-122"/>
              </a:rPr>
              <a:t>Systematic way of developing requirements through an iterative process</a:t>
            </a:r>
            <a:endParaRPr lang="en-US" altLang="zh-CN" u="sng" dirty="0" smtClean="0">
              <a:ea typeface="宋体" charset="-122"/>
            </a:endParaRPr>
          </a:p>
          <a:p>
            <a:r>
              <a:rPr lang="en-US" dirty="0" smtClean="0"/>
              <a:t>Results in </a:t>
            </a:r>
            <a:r>
              <a:rPr lang="en-US" u="sng" dirty="0" smtClean="0"/>
              <a:t>a specification of the system </a:t>
            </a:r>
            <a:r>
              <a:rPr lang="en-US" dirty="0" smtClean="0"/>
              <a:t>that stakeholders understands	</a:t>
            </a:r>
          </a:p>
          <a:p>
            <a:pPr lvl="1"/>
            <a:r>
              <a:rPr lang="en-US" sz="1800" dirty="0" smtClean="0"/>
              <a:t>natural language</a:t>
            </a:r>
          </a:p>
          <a:p>
            <a:pPr lvl="1"/>
            <a:r>
              <a:rPr lang="en-US" sz="1800" dirty="0" smtClean="0"/>
              <a:t>easy to understand pictures (UML Diagrams)</a:t>
            </a:r>
            <a:endParaRPr lang="en-US" altLang="zh-CN" dirty="0" smtClean="0">
              <a:ea typeface="宋体" charset="-122"/>
            </a:endParaRPr>
          </a:p>
          <a:p>
            <a:r>
              <a:rPr lang="en-US" altLang="zh-CN" dirty="0" smtClean="0">
                <a:ea typeface="宋体" charset="-122"/>
              </a:rPr>
              <a:t>A </a:t>
            </a:r>
            <a:r>
              <a:rPr lang="en-US" altLang="zh-CN" dirty="0" smtClean="0">
                <a:solidFill>
                  <a:schemeClr val="accent2"/>
                </a:solidFill>
                <a:ea typeface="宋体" charset="-122"/>
              </a:rPr>
              <a:t>stakeholder</a:t>
            </a:r>
            <a:r>
              <a:rPr lang="en-US" altLang="zh-CN" dirty="0" smtClean="0">
                <a:ea typeface="宋体" charset="-122"/>
              </a:rPr>
              <a:t> is a key representative of the groups who have a vested interest in your system and direct or indirect influence on its requirements. </a:t>
            </a:r>
            <a:endParaRPr lang="en-US" dirty="0" smtClean="0"/>
          </a:p>
          <a:p>
            <a:pPr lvl="1">
              <a:buFontTx/>
              <a:buNone/>
            </a:pPr>
            <a:endParaRPr lang="en-US" sz="1800" dirty="0" smtClean="0"/>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6</a:t>
            </a:fld>
            <a:endParaRPr lang="en-US"/>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Engineering (2)</a:t>
            </a:r>
            <a:endParaRPr lang="en-US" dirty="0"/>
          </a:p>
        </p:txBody>
      </p:sp>
      <p:sp>
        <p:nvSpPr>
          <p:cNvPr id="3" name="Content Placeholder 2"/>
          <p:cNvSpPr>
            <a:spLocks noGrp="1"/>
          </p:cNvSpPr>
          <p:nvPr>
            <p:ph idx="1"/>
          </p:nvPr>
        </p:nvSpPr>
        <p:spPr/>
        <p:txBody>
          <a:bodyPr/>
          <a:lstStyle/>
          <a:p>
            <a:r>
              <a:rPr lang="en-US" dirty="0" smtClean="0"/>
              <a:t>Analysis: studying user needs to generate system definition that users understand</a:t>
            </a:r>
          </a:p>
          <a:p>
            <a:pPr lvl="1"/>
            <a:r>
              <a:rPr lang="en-US" dirty="0" smtClean="0"/>
              <a:t>Fact-finding</a:t>
            </a:r>
          </a:p>
          <a:p>
            <a:pPr lvl="1"/>
            <a:r>
              <a:rPr lang="en-US" dirty="0" smtClean="0"/>
              <a:t>Communication</a:t>
            </a:r>
          </a:p>
          <a:p>
            <a:pPr lvl="1"/>
            <a:r>
              <a:rPr lang="en-US" dirty="0" smtClean="0"/>
              <a:t>Fact-validation</a:t>
            </a:r>
          </a:p>
          <a:p>
            <a:r>
              <a:rPr lang="en-US" dirty="0" smtClean="0"/>
              <a:t>Modeling: translating requirements the user understands to a form that software engineers understand</a:t>
            </a:r>
          </a:p>
          <a:p>
            <a:pPr lvl="1"/>
            <a:r>
              <a:rPr lang="en-US" dirty="0" smtClean="0"/>
              <a:t>Representation</a:t>
            </a:r>
          </a:p>
          <a:p>
            <a:pPr lvl="1"/>
            <a:r>
              <a:rPr lang="en-US" dirty="0" smtClean="0"/>
              <a:t>Organization</a:t>
            </a:r>
          </a:p>
          <a:p>
            <a:pPr lvl="1"/>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457D6993-D132-4531-8A4F-26EA5876427B}" type="slidenum">
              <a:rPr lang="en-US" smtClean="0"/>
              <a:pPr/>
              <a:t>7</a:t>
            </a:fld>
            <a:endParaRPr lang="en-US"/>
          </a:p>
        </p:txBody>
      </p:sp>
    </p:spTree>
    <p:extLst>
      <p:ext uri="{BB962C8B-B14F-4D97-AF65-F5344CB8AC3E}">
        <p14:creationId xmlns:p14="http://schemas.microsoft.com/office/powerpoint/2010/main" val="3686236577"/>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143000"/>
          </a:xfrm>
        </p:spPr>
        <p:txBody>
          <a:bodyPr/>
          <a:lstStyle/>
          <a:p>
            <a:r>
              <a:rPr lang="en-US" dirty="0" smtClean="0"/>
              <a:t>Types of Requirements</a:t>
            </a:r>
          </a:p>
        </p:txBody>
      </p:sp>
      <p:sp>
        <p:nvSpPr>
          <p:cNvPr id="7171" name="Rectangle 3"/>
          <p:cNvSpPr>
            <a:spLocks noGrp="1" noChangeArrowheads="1"/>
          </p:cNvSpPr>
          <p:nvPr>
            <p:ph idx="1"/>
          </p:nvPr>
        </p:nvSpPr>
        <p:spPr>
          <a:xfrm>
            <a:off x="457200" y="1022350"/>
            <a:ext cx="8839200" cy="5378450"/>
          </a:xfrm>
        </p:spPr>
        <p:txBody>
          <a:bodyPr/>
          <a:lstStyle/>
          <a:p>
            <a:pPr>
              <a:lnSpc>
                <a:spcPct val="80000"/>
              </a:lnSpc>
            </a:pPr>
            <a:r>
              <a:rPr lang="en-US" sz="2800" b="0" dirty="0" smtClean="0">
                <a:solidFill>
                  <a:schemeClr val="accent2"/>
                </a:solidFill>
              </a:rPr>
              <a:t>Functional requirements</a:t>
            </a:r>
            <a:r>
              <a:rPr lang="en-US" sz="2800" dirty="0" smtClean="0"/>
              <a:t>: </a:t>
            </a:r>
            <a:r>
              <a:rPr lang="en-US" altLang="zh-CN" sz="2800" i="1" dirty="0" smtClean="0">
                <a:ea typeface="宋体" charset="-122"/>
              </a:rPr>
              <a:t>requirements that specify a function that a system or system component must be able to perform</a:t>
            </a:r>
            <a:r>
              <a:rPr lang="en-US" altLang="zh-CN" sz="2800" dirty="0" smtClean="0">
                <a:ea typeface="宋体" charset="-122"/>
              </a:rPr>
              <a:t> </a:t>
            </a:r>
            <a:r>
              <a:rPr lang="en-US" sz="2800" dirty="0" smtClean="0"/>
              <a:t> </a:t>
            </a:r>
          </a:p>
          <a:p>
            <a:pPr lvl="1">
              <a:lnSpc>
                <a:spcPct val="80000"/>
              </a:lnSpc>
            </a:pPr>
            <a:r>
              <a:rPr lang="en-US" sz="1400" dirty="0" smtClean="0"/>
              <a:t>The watch </a:t>
            </a:r>
            <a:r>
              <a:rPr lang="en-US" sz="1400" u="sng" dirty="0" smtClean="0"/>
              <a:t>shall display</a:t>
            </a:r>
            <a:r>
              <a:rPr lang="en-US" sz="1400" dirty="0" smtClean="0"/>
              <a:t> the time.</a:t>
            </a:r>
          </a:p>
          <a:p>
            <a:pPr lvl="1">
              <a:lnSpc>
                <a:spcPct val="80000"/>
              </a:lnSpc>
            </a:pPr>
            <a:endParaRPr lang="en-US" sz="1400" dirty="0" smtClean="0"/>
          </a:p>
          <a:p>
            <a:pPr>
              <a:lnSpc>
                <a:spcPct val="80000"/>
              </a:lnSpc>
            </a:pPr>
            <a:r>
              <a:rPr lang="en-US" sz="2800" b="0" dirty="0" smtClean="0">
                <a:solidFill>
                  <a:schemeClr val="accent2"/>
                </a:solidFill>
              </a:rPr>
              <a:t>Non-functional requirements</a:t>
            </a:r>
            <a:r>
              <a:rPr lang="en-US" sz="2800" dirty="0" smtClean="0"/>
              <a:t>: </a:t>
            </a:r>
            <a:r>
              <a:rPr lang="en-US" altLang="zh-CN" sz="2800" dirty="0" smtClean="0">
                <a:ea typeface="宋体" charset="-122"/>
              </a:rPr>
              <a:t>not specifically concerned with the functionality of a system but place restrictions on the product being developed</a:t>
            </a:r>
            <a:r>
              <a:rPr lang="en-US" altLang="zh-CN" sz="1800" dirty="0" smtClean="0">
                <a:ea typeface="宋体" charset="-122"/>
              </a:rPr>
              <a:t> </a:t>
            </a:r>
          </a:p>
          <a:p>
            <a:pPr lvl="1">
              <a:lnSpc>
                <a:spcPct val="80000"/>
              </a:lnSpc>
            </a:pPr>
            <a:r>
              <a:rPr lang="en-US" sz="1400" dirty="0" smtClean="0"/>
              <a:t>User visible aspects of the system not directly related to functional behavior</a:t>
            </a:r>
          </a:p>
          <a:p>
            <a:pPr lvl="1">
              <a:lnSpc>
                <a:spcPct val="80000"/>
              </a:lnSpc>
            </a:pPr>
            <a:r>
              <a:rPr lang="en-US" sz="1400" dirty="0" smtClean="0"/>
              <a:t>Usability; reliability; privacy; security; availability; performance </a:t>
            </a:r>
          </a:p>
          <a:p>
            <a:pPr lvl="1">
              <a:lnSpc>
                <a:spcPct val="80000"/>
              </a:lnSpc>
            </a:pPr>
            <a:r>
              <a:rPr lang="en-US" sz="1400" dirty="0" smtClean="0"/>
              <a:t>Best to translate non-functional to </a:t>
            </a:r>
            <a:r>
              <a:rPr lang="en-US" sz="1400" u="sng" dirty="0" smtClean="0"/>
              <a:t>measurable</a:t>
            </a:r>
            <a:r>
              <a:rPr lang="en-US" sz="1400" dirty="0" smtClean="0"/>
              <a:t>.  </a:t>
            </a:r>
          </a:p>
          <a:p>
            <a:pPr lvl="2">
              <a:lnSpc>
                <a:spcPct val="80000"/>
              </a:lnSpc>
            </a:pPr>
            <a:r>
              <a:rPr lang="en-US" sz="1400" dirty="0" smtClean="0"/>
              <a:t>The response time must be less than 1 second</a:t>
            </a:r>
            <a:r>
              <a:rPr lang="en-US" sz="1200" dirty="0" smtClean="0"/>
              <a:t/>
            </a:r>
            <a:br>
              <a:rPr lang="en-US" sz="1200" dirty="0" smtClean="0"/>
            </a:br>
            <a:endParaRPr lang="en-US" sz="1200" dirty="0" smtClean="0"/>
          </a:p>
          <a:p>
            <a:pPr>
              <a:lnSpc>
                <a:spcPct val="80000"/>
              </a:lnSpc>
            </a:pPr>
            <a:r>
              <a:rPr lang="en-US" sz="2800" b="0" dirty="0" smtClean="0">
                <a:solidFill>
                  <a:schemeClr val="accent2"/>
                </a:solidFill>
              </a:rPr>
              <a:t>Constraints</a:t>
            </a:r>
            <a:r>
              <a:rPr lang="en-US" sz="2800" dirty="0" smtClean="0"/>
              <a:t> (“Pseudo requirements”): not user-visible; </a:t>
            </a:r>
            <a:r>
              <a:rPr lang="en-US" altLang="zh-CN" sz="2800" dirty="0" smtClean="0">
                <a:ea typeface="宋体" charset="-122"/>
              </a:rPr>
              <a:t>imposed by the client that restricts the implementation of the system or the</a:t>
            </a:r>
            <a:r>
              <a:rPr lang="en-US" altLang="zh-CN" sz="2800" i="1" dirty="0" smtClean="0">
                <a:ea typeface="宋体" charset="-122"/>
              </a:rPr>
              <a:t> development process</a:t>
            </a:r>
            <a:r>
              <a:rPr lang="en-US" altLang="zh-CN" sz="1600" dirty="0" smtClean="0">
                <a:ea typeface="宋体" charset="-122"/>
              </a:rPr>
              <a:t> </a:t>
            </a:r>
            <a:endParaRPr lang="en-US" sz="1600" dirty="0" smtClean="0"/>
          </a:p>
          <a:p>
            <a:pPr lvl="1">
              <a:lnSpc>
                <a:spcPct val="80000"/>
              </a:lnSpc>
            </a:pPr>
            <a:r>
              <a:rPr lang="en-US" sz="1400" dirty="0" smtClean="0"/>
              <a:t>The implementation language must be Java. </a:t>
            </a:r>
          </a:p>
          <a:p>
            <a:pPr lvl="1">
              <a:lnSpc>
                <a:spcPct val="80000"/>
              </a:lnSpc>
            </a:pPr>
            <a:r>
              <a:rPr lang="en-US" sz="1400" dirty="0" smtClean="0"/>
              <a:t>Unit tests must be written in </a:t>
            </a:r>
            <a:r>
              <a:rPr lang="en-US" sz="1400" dirty="0" err="1" smtClean="0"/>
              <a:t>JUnit</a:t>
            </a:r>
            <a:r>
              <a:rPr lang="en-US" sz="1400" dirty="0" smtClean="0"/>
              <a:t>.</a:t>
            </a:r>
          </a:p>
        </p:txBody>
      </p:sp>
      <p:sp>
        <p:nvSpPr>
          <p:cNvPr id="2" name="Footer Placeholder 1"/>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11"/>
          </p:nvPr>
        </p:nvSpPr>
        <p:spPr/>
        <p:txBody>
          <a:bodyPr/>
          <a:lstStyle/>
          <a:p>
            <a:r>
              <a:rPr lang="en-US" smtClean="0"/>
              <a:t>L01 - </a:t>
            </a:r>
            <a:fld id="{457D6993-D132-4531-8A4F-26EA5876427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Need to understand </a:t>
            </a:r>
            <a:r>
              <a:rPr lang="en-US" u="sng" dirty="0" smtClean="0"/>
              <a:t>why</a:t>
            </a:r>
            <a:r>
              <a:rPr lang="en-US" dirty="0" smtClean="0"/>
              <a:t> not just </a:t>
            </a:r>
            <a:r>
              <a:rPr lang="en-US" u="sng" dirty="0" smtClean="0"/>
              <a:t>what</a:t>
            </a:r>
          </a:p>
          <a:p>
            <a:r>
              <a:rPr lang="en-US" dirty="0" smtClean="0"/>
              <a:t>Techniques</a:t>
            </a:r>
          </a:p>
          <a:p>
            <a:pPr lvl="1"/>
            <a:r>
              <a:rPr lang="en-US" sz="2400" dirty="0" smtClean="0"/>
              <a:t>Interviews</a:t>
            </a:r>
          </a:p>
          <a:p>
            <a:pPr lvl="1"/>
            <a:r>
              <a:rPr lang="en-US" sz="2400" dirty="0" smtClean="0"/>
              <a:t>Observation</a:t>
            </a:r>
          </a:p>
          <a:p>
            <a:pPr lvl="1"/>
            <a:r>
              <a:rPr lang="en-US" sz="2400" dirty="0" smtClean="0"/>
              <a:t>Examining Documents and Artifacts</a:t>
            </a:r>
          </a:p>
          <a:p>
            <a:pPr lvl="1"/>
            <a:r>
              <a:rPr lang="en-US" sz="2400" dirty="0" smtClean="0"/>
              <a:t>Join Application Design Sessions (JAD)</a:t>
            </a:r>
          </a:p>
          <a:p>
            <a:pPr lvl="1"/>
            <a:r>
              <a:rPr lang="en-US" sz="2400" dirty="0" smtClean="0"/>
              <a:t>Groupware</a:t>
            </a:r>
          </a:p>
          <a:p>
            <a:pPr lvl="1"/>
            <a:r>
              <a:rPr lang="en-US" sz="2400" dirty="0" smtClean="0"/>
              <a:t>Questionnaires</a:t>
            </a:r>
          </a:p>
          <a:p>
            <a:pPr lvl="1"/>
            <a:r>
              <a:rPr lang="en-US" sz="2400" dirty="0" smtClean="0"/>
              <a:t>Prototypes</a:t>
            </a:r>
          </a:p>
          <a:p>
            <a:pPr lvl="1"/>
            <a:r>
              <a:rPr lang="en-US" sz="2400" dirty="0" smtClean="0"/>
              <a:t>Focus Groups</a:t>
            </a:r>
          </a:p>
          <a:p>
            <a:pPr lvl="1"/>
            <a:r>
              <a:rPr lang="en-US" sz="2400" dirty="0" smtClean="0"/>
              <a:t>On-Site Customer</a:t>
            </a:r>
            <a:endParaRPr lang="en-US" sz="2400"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457D6993-D132-4531-8A4F-26EA5876427B}" type="slidenum">
              <a:rPr lang="en-US" smtClean="0"/>
              <a:pPr/>
              <a:t>9</a:t>
            </a:fld>
            <a:endParaRPr lang="en-US"/>
          </a:p>
        </p:txBody>
      </p:sp>
    </p:spTree>
    <p:extLst>
      <p:ext uri="{BB962C8B-B14F-4D97-AF65-F5344CB8AC3E}">
        <p14:creationId xmlns:p14="http://schemas.microsoft.com/office/powerpoint/2010/main" val="3376611869"/>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SimpleCSCTemplate">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SimpleCSCTemplate</Template>
  <TotalTime>11044</TotalTime>
  <Words>2429</Words>
  <Application>Microsoft Office PowerPoint</Application>
  <PresentationFormat>On-screen Show (4:3)</PresentationFormat>
  <Paragraphs>312</Paragraphs>
  <Slides>28</Slides>
  <Notes>24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宋体</vt:lpstr>
      <vt:lpstr>Arial</vt:lpstr>
      <vt:lpstr>Calibri</vt:lpstr>
      <vt:lpstr>Comic Sans MS</vt:lpstr>
      <vt:lpstr>Palatino Linotype</vt:lpstr>
      <vt:lpstr>Tempus Sans ITC</vt:lpstr>
      <vt:lpstr>Times New Roman</vt:lpstr>
      <vt:lpstr>Wingdings</vt:lpstr>
      <vt:lpstr>SimpleCSCTemplate</vt:lpstr>
      <vt:lpstr>Document</vt:lpstr>
      <vt:lpstr>Requirements Engineering </vt:lpstr>
      <vt:lpstr>Scope of Software Project Failures</vt:lpstr>
      <vt:lpstr>Relative Cost to Fix an Error</vt:lpstr>
      <vt:lpstr>Ford Pinto</vt:lpstr>
      <vt:lpstr>Requirements</vt:lpstr>
      <vt:lpstr>Requirements Engineering</vt:lpstr>
      <vt:lpstr>Requirements Engineering (2)</vt:lpstr>
      <vt:lpstr>Types of Requirements</vt:lpstr>
      <vt:lpstr>Requirements Elicitation</vt:lpstr>
      <vt:lpstr>Requirements Validation</vt:lpstr>
      <vt:lpstr>Requirements Validation Criteria (continued)</vt:lpstr>
      <vt:lpstr>Requirements Validation Criteria (continued)</vt:lpstr>
      <vt:lpstr>Types of Requirements Statements</vt:lpstr>
      <vt:lpstr>Traditional Requirements</vt:lpstr>
      <vt:lpstr>Traditional Requirements</vt:lpstr>
      <vt:lpstr>iTrust Spec:  Use Case Based</vt:lpstr>
      <vt:lpstr>Use Case-Based Requirement Elicitation</vt:lpstr>
      <vt:lpstr>External System Behavior:  Use Case Model</vt:lpstr>
      <vt:lpstr>Actors</vt:lpstr>
      <vt:lpstr>Use Case</vt:lpstr>
      <vt:lpstr>Template for Flow of Events</vt:lpstr>
      <vt:lpstr>Clear Intersection Example</vt:lpstr>
      <vt:lpstr>1.  Flow of Events for the Clear Intersection Use Case</vt:lpstr>
      <vt:lpstr>Scenario:  Car approaches intersection with green light and no queue</vt:lpstr>
      <vt:lpstr>Scenario:  Car approaches intersection with red light and no queue</vt:lpstr>
      <vt:lpstr>1. Flow of Events for the Clear Intersection Use Case</vt:lpstr>
      <vt:lpstr>Flow of Events vs Scenario</vt:lpstr>
      <vt:lpstr>Stereotypes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Engineering Use Cases</dc:title>
  <dc:creator>SarahHeckman</dc:creator>
  <cp:lastModifiedBy>SarahHeckman</cp:lastModifiedBy>
  <cp:revision>693</cp:revision>
  <cp:lastPrinted>1995-09-27T17:53:46Z</cp:lastPrinted>
  <dcterms:created xsi:type="dcterms:W3CDTF">1995-06-17T23:31:02Z</dcterms:created>
  <dcterms:modified xsi:type="dcterms:W3CDTF">2013-09-25T16:31:36Z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kessler@cs.utah.edu</vt:lpwstr>
  </property>
  <property fmtid="{D5CDD505-2E9C-101B-9397-08002B2CF9AE}" pid="8" name="HomePage">
    <vt:lpwstr>www.cs.utah.edu</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F:\users\kessler\class\cs3500\web\lecture\l01</vt:lpwstr>
  </property>
</Properties>
</file>