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0.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notesSlides/notesSlide17.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notesSlides/notesSlide18.xml" ContentType="application/vnd.openxmlformats-officedocument.presentationml.notesSlide+xml"/>
  <Override PartName="/ppt/charts/chart15.xml" ContentType="application/vnd.openxmlformats-officedocument.drawingml.chart+xml"/>
  <Override PartName="/ppt/theme/themeOverride15.xml" ContentType="application/vnd.openxmlformats-officedocument.themeOverride+xml"/>
  <Override PartName="/ppt/drawings/drawing1.xml" ContentType="application/vnd.openxmlformats-officedocument.drawingml.chartshapes+xml"/>
  <Override PartName="/ppt/charts/chart16.xml" ContentType="application/vnd.openxmlformats-officedocument.drawingml.chart+xml"/>
  <Override PartName="/ppt/theme/themeOverride16.xml" ContentType="application/vnd.openxmlformats-officedocument.themeOverride+xml"/>
  <Override PartName="/ppt/drawings/drawing2.xml" ContentType="application/vnd.openxmlformats-officedocument.drawingml.chartshapes+xml"/>
  <Override PartName="/ppt/notesSlides/notesSlide19.xml" ContentType="application/vnd.openxmlformats-officedocument.presentationml.notesSlide+xml"/>
  <Override PartName="/ppt/charts/chart17.xml" ContentType="application/vnd.openxmlformats-officedocument.drawingml.chart+xml"/>
  <Override PartName="/ppt/theme/themeOverride17.xml" ContentType="application/vnd.openxmlformats-officedocument.themeOverride+xml"/>
  <Override PartName="/ppt/drawings/drawing3.xml" ContentType="application/vnd.openxmlformats-officedocument.drawingml.chartshapes+xml"/>
  <Override PartName="/ppt/charts/chart18.xml" ContentType="application/vnd.openxmlformats-officedocument.drawingml.chart+xml"/>
  <Override PartName="/ppt/theme/themeOverride18.xml" ContentType="application/vnd.openxmlformats-officedocument.themeOverrid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27"/>
  </p:notesMasterIdLst>
  <p:handoutMasterIdLst>
    <p:handoutMasterId r:id="rId28"/>
  </p:handoutMasterIdLst>
  <p:sldIdLst>
    <p:sldId id="349" r:id="rId2"/>
    <p:sldId id="356" r:id="rId3"/>
    <p:sldId id="357" r:id="rId4"/>
    <p:sldId id="364" r:id="rId5"/>
    <p:sldId id="366" r:id="rId6"/>
    <p:sldId id="370" r:id="rId7"/>
    <p:sldId id="388" r:id="rId8"/>
    <p:sldId id="375" r:id="rId9"/>
    <p:sldId id="368" r:id="rId10"/>
    <p:sldId id="389" r:id="rId11"/>
    <p:sldId id="390" r:id="rId12"/>
    <p:sldId id="362" r:id="rId13"/>
    <p:sldId id="363" r:id="rId14"/>
    <p:sldId id="365" r:id="rId15"/>
    <p:sldId id="371" r:id="rId16"/>
    <p:sldId id="387" r:id="rId17"/>
    <p:sldId id="372" r:id="rId18"/>
    <p:sldId id="385" r:id="rId19"/>
    <p:sldId id="373" r:id="rId20"/>
    <p:sldId id="374" r:id="rId21"/>
    <p:sldId id="376" r:id="rId22"/>
    <p:sldId id="380" r:id="rId23"/>
    <p:sldId id="379" r:id="rId24"/>
    <p:sldId id="383" r:id="rId25"/>
    <p:sldId id="384" r:id="rId2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A59283"/>
    <a:srgbClr val="917B69"/>
    <a:srgbClr val="615953"/>
    <a:srgbClr val="F9F3E7"/>
    <a:srgbClr val="EFECEB"/>
    <a:srgbClr val="F2EFEE"/>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82367" autoAdjust="0"/>
  </p:normalViewPr>
  <p:slideViewPr>
    <p:cSldViewPr snapToGrid="0">
      <p:cViewPr varScale="1">
        <p:scale>
          <a:sx n="60" d="100"/>
          <a:sy n="60" d="100"/>
        </p:scale>
        <p:origin x="-1530" y="-90"/>
      </p:cViewPr>
      <p:guideLst>
        <p:guide orient="horz" pos="4083"/>
        <p:guide orient="horz" pos="3963"/>
        <p:guide orient="horz" pos="852"/>
        <p:guide orient="horz" pos="858"/>
        <p:guide orient="horz" pos="631"/>
        <p:guide/>
        <p:guide pos="5378"/>
        <p:guide pos="2873"/>
        <p:guide pos="41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5.xlsx"/><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package" Target="../embeddings/Microsoft_Excel_Worksheet16.xlsx"/><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Microsoft_Excel_Worksheet17.xlsx"/><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package" Target="../embeddings/Microsoft_Excel_Worksheet18.xlsx"/><Relationship Id="rId1" Type="http://schemas.openxmlformats.org/officeDocument/2006/relationships/themeOverride" Target="../theme/themeOverride18.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3446850393700788E-2"/>
          <c:y val="5.6135725116297483E-2"/>
          <c:w val="0.87734470691163591"/>
          <c:h val="0.85922103046408604"/>
        </c:manualLayout>
      </c:layout>
      <c:lineChart>
        <c:grouping val="standard"/>
        <c:varyColors val="0"/>
        <c:ser>
          <c:idx val="0"/>
          <c:order val="0"/>
          <c:tx>
            <c:strRef>
              <c:f>Sheet3!$A$6</c:f>
              <c:strCache>
                <c:ptCount val="1"/>
                <c:pt idx="0">
                  <c:v>N=2000</c:v>
                </c:pt>
              </c:strCache>
            </c:strRef>
          </c:tx>
          <c:cat>
            <c:strRef>
              <c:f>Sheet3!$B$5:$D$5</c:f>
              <c:strCache>
                <c:ptCount val="3"/>
                <c:pt idx="0">
                  <c:v>rr=1</c:v>
                </c:pt>
                <c:pt idx="1">
                  <c:v>rr=1.05</c:v>
                </c:pt>
                <c:pt idx="2">
                  <c:v>rr=1.1</c:v>
                </c:pt>
              </c:strCache>
            </c:strRef>
          </c:cat>
          <c:val>
            <c:numRef>
              <c:f>Sheet3!$B$6:$D$6</c:f>
              <c:numCache>
                <c:formatCode>General</c:formatCode>
                <c:ptCount val="3"/>
                <c:pt idx="0">
                  <c:v>0.93400000000000005</c:v>
                </c:pt>
                <c:pt idx="1">
                  <c:v>0.58299999999999996</c:v>
                </c:pt>
                <c:pt idx="2">
                  <c:v>0.188</c:v>
                </c:pt>
              </c:numCache>
            </c:numRef>
          </c:val>
          <c:smooth val="0"/>
        </c:ser>
        <c:ser>
          <c:idx val="1"/>
          <c:order val="1"/>
          <c:tx>
            <c:strRef>
              <c:f>Sheet3!$A$7</c:f>
              <c:strCache>
                <c:ptCount val="1"/>
                <c:pt idx="0">
                  <c:v>N=3000</c:v>
                </c:pt>
              </c:strCache>
            </c:strRef>
          </c:tx>
          <c:cat>
            <c:strRef>
              <c:f>Sheet3!$B$5:$D$5</c:f>
              <c:strCache>
                <c:ptCount val="3"/>
                <c:pt idx="0">
                  <c:v>rr=1</c:v>
                </c:pt>
                <c:pt idx="1">
                  <c:v>rr=1.05</c:v>
                </c:pt>
                <c:pt idx="2">
                  <c:v>rr=1.1</c:v>
                </c:pt>
              </c:strCache>
            </c:strRef>
          </c:cat>
          <c:val>
            <c:numRef>
              <c:f>Sheet3!$B$7:$D$7</c:f>
              <c:numCache>
                <c:formatCode>General</c:formatCode>
                <c:ptCount val="3"/>
                <c:pt idx="0">
                  <c:v>0.98199999999999998</c:v>
                </c:pt>
                <c:pt idx="1">
                  <c:v>0.749</c:v>
                </c:pt>
                <c:pt idx="2">
                  <c:v>0.27300000000000002</c:v>
                </c:pt>
              </c:numCache>
            </c:numRef>
          </c:val>
          <c:smooth val="0"/>
        </c:ser>
        <c:ser>
          <c:idx val="2"/>
          <c:order val="2"/>
          <c:tx>
            <c:strRef>
              <c:f>Sheet3!$A$8</c:f>
              <c:strCache>
                <c:ptCount val="1"/>
                <c:pt idx="0">
                  <c:v>N=5000</c:v>
                </c:pt>
              </c:strCache>
            </c:strRef>
          </c:tx>
          <c:cat>
            <c:strRef>
              <c:f>Sheet3!$B$5:$D$5</c:f>
              <c:strCache>
                <c:ptCount val="3"/>
                <c:pt idx="0">
                  <c:v>rr=1</c:v>
                </c:pt>
                <c:pt idx="1">
                  <c:v>rr=1.05</c:v>
                </c:pt>
                <c:pt idx="2">
                  <c:v>rr=1.1</c:v>
                </c:pt>
              </c:strCache>
            </c:strRef>
          </c:cat>
          <c:val>
            <c:numRef>
              <c:f>Sheet3!$B$8:$D$8</c:f>
              <c:numCache>
                <c:formatCode>General</c:formatCode>
                <c:ptCount val="3"/>
                <c:pt idx="0">
                  <c:v>1</c:v>
                </c:pt>
                <c:pt idx="1">
                  <c:v>0.93899999999999995</c:v>
                </c:pt>
                <c:pt idx="2">
                  <c:v>0.41899999999999998</c:v>
                </c:pt>
              </c:numCache>
            </c:numRef>
          </c:val>
          <c:smooth val="0"/>
        </c:ser>
        <c:dLbls>
          <c:showLegendKey val="0"/>
          <c:showVal val="0"/>
          <c:showCatName val="0"/>
          <c:showSerName val="0"/>
          <c:showPercent val="0"/>
          <c:showBubbleSize val="0"/>
        </c:dLbls>
        <c:marker val="1"/>
        <c:smooth val="0"/>
        <c:axId val="132965504"/>
        <c:axId val="132967424"/>
      </c:lineChart>
      <c:catAx>
        <c:axId val="132965504"/>
        <c:scaling>
          <c:orientation val="minMax"/>
        </c:scaling>
        <c:delete val="0"/>
        <c:axPos val="b"/>
        <c:majorTickMark val="out"/>
        <c:minorTickMark val="none"/>
        <c:tickLblPos val="nextTo"/>
        <c:crossAx val="132967424"/>
        <c:crosses val="autoZero"/>
        <c:auto val="1"/>
        <c:lblAlgn val="ctr"/>
        <c:lblOffset val="100"/>
        <c:noMultiLvlLbl val="0"/>
      </c:catAx>
      <c:valAx>
        <c:axId val="132967424"/>
        <c:scaling>
          <c:orientation val="minMax"/>
          <c:max val="1"/>
        </c:scaling>
        <c:delete val="0"/>
        <c:axPos val="l"/>
        <c:numFmt formatCode="General" sourceLinked="1"/>
        <c:majorTickMark val="out"/>
        <c:minorTickMark val="none"/>
        <c:tickLblPos val="nextTo"/>
        <c:crossAx val="132965504"/>
        <c:crosses val="autoZero"/>
        <c:crossBetween val="between"/>
      </c:valAx>
    </c:plotArea>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328018372703413E-2"/>
          <c:y val="7.4548702245552628E-2"/>
          <c:w val="0.8780807086614173"/>
          <c:h val="0.835093736655248"/>
        </c:manualLayout>
      </c:layout>
      <c:lineChart>
        <c:grouping val="standard"/>
        <c:varyColors val="0"/>
        <c:ser>
          <c:idx val="0"/>
          <c:order val="0"/>
          <c:tx>
            <c:strRef>
              <c:f>Sheet1!$A$134</c:f>
              <c:strCache>
                <c:ptCount val="1"/>
                <c:pt idx="0">
                  <c:v>0.5+0.5</c:v>
                </c:pt>
              </c:strCache>
            </c:strRef>
          </c:tx>
          <c:cat>
            <c:strRef>
              <c:f>Sheet1!$B$133:$E$133</c:f>
              <c:strCache>
                <c:ptCount val="4"/>
                <c:pt idx="0">
                  <c:v>rr=1.15</c:v>
                </c:pt>
                <c:pt idx="1">
                  <c:v>rr=1.175</c:v>
                </c:pt>
                <c:pt idx="2">
                  <c:v>rr=1.20</c:v>
                </c:pt>
                <c:pt idx="3">
                  <c:v>rr=1.225</c:v>
                </c:pt>
              </c:strCache>
            </c:strRef>
          </c:cat>
          <c:val>
            <c:numRef>
              <c:f>Sheet1!$B$134:$E$134</c:f>
              <c:numCache>
                <c:formatCode>General</c:formatCode>
                <c:ptCount val="4"/>
                <c:pt idx="0">
                  <c:v>2.5999999999999999E-2</c:v>
                </c:pt>
                <c:pt idx="1">
                  <c:v>6.0000000000000001E-3</c:v>
                </c:pt>
                <c:pt idx="2">
                  <c:v>2E-3</c:v>
                </c:pt>
                <c:pt idx="3">
                  <c:v>0</c:v>
                </c:pt>
              </c:numCache>
            </c:numRef>
          </c:val>
          <c:smooth val="0"/>
        </c:ser>
        <c:ser>
          <c:idx val="1"/>
          <c:order val="1"/>
          <c:tx>
            <c:strRef>
              <c:f>Sheet1!$A$135</c:f>
              <c:strCache>
                <c:ptCount val="1"/>
                <c:pt idx="0">
                  <c:v>0.7+0.3</c:v>
                </c:pt>
              </c:strCache>
            </c:strRef>
          </c:tx>
          <c:cat>
            <c:strRef>
              <c:f>Sheet1!$B$133:$E$133</c:f>
              <c:strCache>
                <c:ptCount val="4"/>
                <c:pt idx="0">
                  <c:v>rr=1.15</c:v>
                </c:pt>
                <c:pt idx="1">
                  <c:v>rr=1.175</c:v>
                </c:pt>
                <c:pt idx="2">
                  <c:v>rr=1.20</c:v>
                </c:pt>
                <c:pt idx="3">
                  <c:v>rr=1.225</c:v>
                </c:pt>
              </c:strCache>
            </c:strRef>
          </c:cat>
          <c:val>
            <c:numRef>
              <c:f>Sheet1!$B$135:$E$135</c:f>
              <c:numCache>
                <c:formatCode>General</c:formatCode>
                <c:ptCount val="4"/>
                <c:pt idx="0">
                  <c:v>2.3E-2</c:v>
                </c:pt>
                <c:pt idx="1">
                  <c:v>0.01</c:v>
                </c:pt>
                <c:pt idx="2">
                  <c:v>1E-3</c:v>
                </c:pt>
                <c:pt idx="3">
                  <c:v>0</c:v>
                </c:pt>
              </c:numCache>
            </c:numRef>
          </c:val>
          <c:smooth val="0"/>
        </c:ser>
        <c:ser>
          <c:idx val="2"/>
          <c:order val="2"/>
          <c:tx>
            <c:strRef>
              <c:f>Sheet1!$A$136</c:f>
              <c:strCache>
                <c:ptCount val="1"/>
                <c:pt idx="0">
                  <c:v>0.9+0.1</c:v>
                </c:pt>
              </c:strCache>
            </c:strRef>
          </c:tx>
          <c:cat>
            <c:strRef>
              <c:f>Sheet1!$B$133:$E$133</c:f>
              <c:strCache>
                <c:ptCount val="4"/>
                <c:pt idx="0">
                  <c:v>rr=1.15</c:v>
                </c:pt>
                <c:pt idx="1">
                  <c:v>rr=1.175</c:v>
                </c:pt>
                <c:pt idx="2">
                  <c:v>rr=1.20</c:v>
                </c:pt>
                <c:pt idx="3">
                  <c:v>rr=1.225</c:v>
                </c:pt>
              </c:strCache>
            </c:strRef>
          </c:cat>
          <c:val>
            <c:numRef>
              <c:f>Sheet1!$B$136:$E$136</c:f>
              <c:numCache>
                <c:formatCode>General</c:formatCode>
                <c:ptCount val="4"/>
                <c:pt idx="0">
                  <c:v>2.4E-2</c:v>
                </c:pt>
                <c:pt idx="1">
                  <c:v>8.9999999999999993E-3</c:v>
                </c:pt>
                <c:pt idx="2">
                  <c:v>1E-3</c:v>
                </c:pt>
                <c:pt idx="3">
                  <c:v>0</c:v>
                </c:pt>
              </c:numCache>
            </c:numRef>
          </c:val>
          <c:smooth val="0"/>
        </c:ser>
        <c:ser>
          <c:idx val="3"/>
          <c:order val="3"/>
          <c:tx>
            <c:strRef>
              <c:f>Sheet1!$A$137</c:f>
              <c:strCache>
                <c:ptCount val="1"/>
                <c:pt idx="0">
                  <c:v>1.0x</c:v>
                </c:pt>
              </c:strCache>
            </c:strRef>
          </c:tx>
          <c:cat>
            <c:strRef>
              <c:f>Sheet1!$B$133:$E$133</c:f>
              <c:strCache>
                <c:ptCount val="4"/>
                <c:pt idx="0">
                  <c:v>rr=1.15</c:v>
                </c:pt>
                <c:pt idx="1">
                  <c:v>rr=1.175</c:v>
                </c:pt>
                <c:pt idx="2">
                  <c:v>rr=1.20</c:v>
                </c:pt>
                <c:pt idx="3">
                  <c:v>rr=1.225</c:v>
                </c:pt>
              </c:strCache>
            </c:strRef>
          </c:cat>
          <c:val>
            <c:numRef>
              <c:f>Sheet1!$B$137:$E$137</c:f>
              <c:numCache>
                <c:formatCode>General</c:formatCode>
                <c:ptCount val="4"/>
                <c:pt idx="0">
                  <c:v>2.5000000000000001E-2</c:v>
                </c:pt>
                <c:pt idx="1">
                  <c:v>8.0000000000000002E-3</c:v>
                </c:pt>
                <c:pt idx="2">
                  <c:v>0</c:v>
                </c:pt>
                <c:pt idx="3">
                  <c:v>0</c:v>
                </c:pt>
              </c:numCache>
            </c:numRef>
          </c:val>
          <c:smooth val="0"/>
        </c:ser>
        <c:dLbls>
          <c:showLegendKey val="0"/>
          <c:showVal val="0"/>
          <c:showCatName val="0"/>
          <c:showSerName val="0"/>
          <c:showPercent val="0"/>
          <c:showBubbleSize val="0"/>
        </c:dLbls>
        <c:marker val="1"/>
        <c:smooth val="0"/>
        <c:axId val="216080384"/>
        <c:axId val="216081920"/>
      </c:lineChart>
      <c:catAx>
        <c:axId val="216080384"/>
        <c:scaling>
          <c:orientation val="minMax"/>
        </c:scaling>
        <c:delete val="0"/>
        <c:axPos val="b"/>
        <c:majorTickMark val="out"/>
        <c:minorTickMark val="none"/>
        <c:tickLblPos val="nextTo"/>
        <c:crossAx val="216081920"/>
        <c:crosses val="autoZero"/>
        <c:auto val="1"/>
        <c:lblAlgn val="ctr"/>
        <c:lblOffset val="100"/>
        <c:noMultiLvlLbl val="0"/>
      </c:catAx>
      <c:valAx>
        <c:axId val="216081920"/>
        <c:scaling>
          <c:orientation val="minMax"/>
        </c:scaling>
        <c:delete val="0"/>
        <c:axPos val="l"/>
        <c:numFmt formatCode="General" sourceLinked="1"/>
        <c:majorTickMark val="out"/>
        <c:minorTickMark val="none"/>
        <c:tickLblPos val="nextTo"/>
        <c:crossAx val="216080384"/>
        <c:crosses val="autoZero"/>
        <c:crossBetween val="between"/>
      </c:valAx>
    </c:plotArea>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6887956370723117E-2"/>
          <c:y val="4.4790807658928872E-2"/>
          <c:w val="0.86728624228526963"/>
          <c:h val="0.8541435039002393"/>
        </c:manualLayout>
      </c:layout>
      <c:lineChart>
        <c:grouping val="standard"/>
        <c:varyColors val="0"/>
        <c:ser>
          <c:idx val="0"/>
          <c:order val="0"/>
          <c:tx>
            <c:strRef>
              <c:f>Sheet1!$A$180</c:f>
              <c:strCache>
                <c:ptCount val="1"/>
                <c:pt idx="0">
                  <c:v>1st half 1.0x, 2nd half 1.0x</c:v>
                </c:pt>
              </c:strCache>
            </c:strRef>
          </c:tx>
          <c:cat>
            <c:strRef>
              <c:f>Sheet1!$B$179:$D$179</c:f>
              <c:strCache>
                <c:ptCount val="3"/>
                <c:pt idx="0">
                  <c:v>rr=1.15</c:v>
                </c:pt>
                <c:pt idx="1">
                  <c:v>rr=1.175</c:v>
                </c:pt>
                <c:pt idx="2">
                  <c:v>rr=1.2</c:v>
                </c:pt>
              </c:strCache>
            </c:strRef>
          </c:cat>
          <c:val>
            <c:numRef>
              <c:f>Sheet1!$B$180:$D$180</c:f>
              <c:numCache>
                <c:formatCode>General</c:formatCode>
                <c:ptCount val="3"/>
                <c:pt idx="0">
                  <c:v>6.0000000000000001E-3</c:v>
                </c:pt>
                <c:pt idx="1">
                  <c:v>5.0000000000000001E-3</c:v>
                </c:pt>
                <c:pt idx="2">
                  <c:v>0</c:v>
                </c:pt>
              </c:numCache>
            </c:numRef>
          </c:val>
          <c:smooth val="0"/>
        </c:ser>
        <c:ser>
          <c:idx val="1"/>
          <c:order val="1"/>
          <c:tx>
            <c:strRef>
              <c:f>Sheet1!$A$181</c:f>
              <c:strCache>
                <c:ptCount val="1"/>
                <c:pt idx="0">
                  <c:v>1st half 0.8x, 2nd half 1.2x</c:v>
                </c:pt>
              </c:strCache>
            </c:strRef>
          </c:tx>
          <c:cat>
            <c:strRef>
              <c:f>Sheet1!$B$179:$D$179</c:f>
              <c:strCache>
                <c:ptCount val="3"/>
                <c:pt idx="0">
                  <c:v>rr=1.15</c:v>
                </c:pt>
                <c:pt idx="1">
                  <c:v>rr=1.175</c:v>
                </c:pt>
                <c:pt idx="2">
                  <c:v>rr=1.2</c:v>
                </c:pt>
              </c:strCache>
            </c:strRef>
          </c:cat>
          <c:val>
            <c:numRef>
              <c:f>Sheet1!$B$181:$D$181</c:f>
              <c:numCache>
                <c:formatCode>General</c:formatCode>
                <c:ptCount val="3"/>
                <c:pt idx="0">
                  <c:v>7.3999999999999996E-2</c:v>
                </c:pt>
                <c:pt idx="1">
                  <c:v>0.02</c:v>
                </c:pt>
                <c:pt idx="2">
                  <c:v>8.9999999999999993E-3</c:v>
                </c:pt>
              </c:numCache>
            </c:numRef>
          </c:val>
          <c:smooth val="0"/>
        </c:ser>
        <c:ser>
          <c:idx val="2"/>
          <c:order val="2"/>
          <c:tx>
            <c:strRef>
              <c:f>Sheet1!$A$182</c:f>
              <c:strCache>
                <c:ptCount val="1"/>
                <c:pt idx="0">
                  <c:v>1st half 1.2x, 2nd half 0.8x</c:v>
                </c:pt>
              </c:strCache>
            </c:strRef>
          </c:tx>
          <c:cat>
            <c:strRef>
              <c:f>Sheet1!$B$179:$D$179</c:f>
              <c:strCache>
                <c:ptCount val="3"/>
                <c:pt idx="0">
                  <c:v>rr=1.15</c:v>
                </c:pt>
                <c:pt idx="1">
                  <c:v>rr=1.175</c:v>
                </c:pt>
                <c:pt idx="2">
                  <c:v>rr=1.2</c:v>
                </c:pt>
              </c:strCache>
            </c:strRef>
          </c:cat>
          <c:val>
            <c:numRef>
              <c:f>Sheet1!$B$182:$D$182</c:f>
              <c:numCache>
                <c:formatCode>General</c:formatCode>
                <c:ptCount val="3"/>
                <c:pt idx="0">
                  <c:v>5.0000000000000001E-3</c:v>
                </c:pt>
                <c:pt idx="1">
                  <c:v>0</c:v>
                </c:pt>
                <c:pt idx="2">
                  <c:v>0</c:v>
                </c:pt>
              </c:numCache>
            </c:numRef>
          </c:val>
          <c:smooth val="0"/>
        </c:ser>
        <c:dLbls>
          <c:showLegendKey val="0"/>
          <c:showVal val="0"/>
          <c:showCatName val="0"/>
          <c:showSerName val="0"/>
          <c:showPercent val="0"/>
          <c:showBubbleSize val="0"/>
        </c:dLbls>
        <c:marker val="1"/>
        <c:smooth val="0"/>
        <c:axId val="214310912"/>
        <c:axId val="214312448"/>
      </c:lineChart>
      <c:catAx>
        <c:axId val="214310912"/>
        <c:scaling>
          <c:orientation val="minMax"/>
        </c:scaling>
        <c:delete val="0"/>
        <c:axPos val="b"/>
        <c:majorTickMark val="out"/>
        <c:minorTickMark val="none"/>
        <c:tickLblPos val="nextTo"/>
        <c:crossAx val="214312448"/>
        <c:crosses val="autoZero"/>
        <c:auto val="1"/>
        <c:lblAlgn val="ctr"/>
        <c:lblOffset val="100"/>
        <c:noMultiLvlLbl val="0"/>
      </c:catAx>
      <c:valAx>
        <c:axId val="214312448"/>
        <c:scaling>
          <c:orientation val="minMax"/>
        </c:scaling>
        <c:delete val="0"/>
        <c:axPos val="l"/>
        <c:numFmt formatCode="General" sourceLinked="1"/>
        <c:majorTickMark val="out"/>
        <c:minorTickMark val="none"/>
        <c:tickLblPos val="nextTo"/>
        <c:crossAx val="214310912"/>
        <c:crosses val="autoZero"/>
        <c:crossBetween val="between"/>
      </c:valAx>
    </c:plotArea>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390410658101334"/>
          <c:y val="6.7895246837765058E-2"/>
          <c:w val="0.88174486682409714"/>
          <c:h val="0.8326195683872849"/>
        </c:manualLayout>
      </c:layout>
      <c:lineChart>
        <c:grouping val="standard"/>
        <c:varyColors val="0"/>
        <c:ser>
          <c:idx val="0"/>
          <c:order val="0"/>
          <c:tx>
            <c:strRef>
              <c:f>Sheet1!$A$174</c:f>
              <c:strCache>
                <c:ptCount val="1"/>
                <c:pt idx="0">
                  <c:v>1st half 1.0x, 2nd half 1.0x</c:v>
                </c:pt>
              </c:strCache>
            </c:strRef>
          </c:tx>
          <c:cat>
            <c:strRef>
              <c:f>Sheet1!$B$173:$D$173</c:f>
              <c:strCache>
                <c:ptCount val="3"/>
                <c:pt idx="0">
                  <c:v>rr=1.15</c:v>
                </c:pt>
                <c:pt idx="1">
                  <c:v>rr=1.175</c:v>
                </c:pt>
                <c:pt idx="2">
                  <c:v>rr=1.2</c:v>
                </c:pt>
              </c:strCache>
            </c:strRef>
          </c:cat>
          <c:val>
            <c:numRef>
              <c:f>Sheet1!$B$174:$D$174</c:f>
              <c:numCache>
                <c:formatCode>General</c:formatCode>
                <c:ptCount val="3"/>
                <c:pt idx="0">
                  <c:v>0.02</c:v>
                </c:pt>
                <c:pt idx="1">
                  <c:v>4.0000000000000001E-3</c:v>
                </c:pt>
                <c:pt idx="2">
                  <c:v>0</c:v>
                </c:pt>
              </c:numCache>
            </c:numRef>
          </c:val>
          <c:smooth val="0"/>
        </c:ser>
        <c:ser>
          <c:idx val="1"/>
          <c:order val="1"/>
          <c:tx>
            <c:strRef>
              <c:f>Sheet1!$A$175</c:f>
              <c:strCache>
                <c:ptCount val="1"/>
                <c:pt idx="0">
                  <c:v>1st half 0.8x, 2nd half 1.2x</c:v>
                </c:pt>
              </c:strCache>
            </c:strRef>
          </c:tx>
          <c:cat>
            <c:strRef>
              <c:f>Sheet1!$B$173:$D$173</c:f>
              <c:strCache>
                <c:ptCount val="3"/>
                <c:pt idx="0">
                  <c:v>rr=1.15</c:v>
                </c:pt>
                <c:pt idx="1">
                  <c:v>rr=1.175</c:v>
                </c:pt>
                <c:pt idx="2">
                  <c:v>rr=1.2</c:v>
                </c:pt>
              </c:strCache>
            </c:strRef>
          </c:cat>
          <c:val>
            <c:numRef>
              <c:f>Sheet1!$B$175:$D$175</c:f>
              <c:numCache>
                <c:formatCode>General</c:formatCode>
                <c:ptCount val="3"/>
                <c:pt idx="0">
                  <c:v>3.9E-2</c:v>
                </c:pt>
                <c:pt idx="1">
                  <c:v>1.2999999999999999E-2</c:v>
                </c:pt>
                <c:pt idx="2">
                  <c:v>1E-3</c:v>
                </c:pt>
              </c:numCache>
            </c:numRef>
          </c:val>
          <c:smooth val="0"/>
        </c:ser>
        <c:ser>
          <c:idx val="2"/>
          <c:order val="2"/>
          <c:tx>
            <c:strRef>
              <c:f>Sheet1!$A$176</c:f>
              <c:strCache>
                <c:ptCount val="1"/>
                <c:pt idx="0">
                  <c:v>1st half 1.2x, 2nd half 0.8x</c:v>
                </c:pt>
              </c:strCache>
            </c:strRef>
          </c:tx>
          <c:cat>
            <c:strRef>
              <c:f>Sheet1!$B$173:$D$173</c:f>
              <c:strCache>
                <c:ptCount val="3"/>
                <c:pt idx="0">
                  <c:v>rr=1.15</c:v>
                </c:pt>
                <c:pt idx="1">
                  <c:v>rr=1.175</c:v>
                </c:pt>
                <c:pt idx="2">
                  <c:v>rr=1.2</c:v>
                </c:pt>
              </c:strCache>
            </c:strRef>
          </c:cat>
          <c:val>
            <c:numRef>
              <c:f>Sheet1!$B$176:$D$176</c:f>
              <c:numCache>
                <c:formatCode>General</c:formatCode>
                <c:ptCount val="3"/>
                <c:pt idx="0">
                  <c:v>1.6E-2</c:v>
                </c:pt>
                <c:pt idx="1">
                  <c:v>4.0000000000000001E-3</c:v>
                </c:pt>
                <c:pt idx="2">
                  <c:v>0</c:v>
                </c:pt>
              </c:numCache>
            </c:numRef>
          </c:val>
          <c:smooth val="0"/>
        </c:ser>
        <c:dLbls>
          <c:showLegendKey val="0"/>
          <c:showVal val="0"/>
          <c:showCatName val="0"/>
          <c:showSerName val="0"/>
          <c:showPercent val="0"/>
          <c:showBubbleSize val="0"/>
        </c:dLbls>
        <c:marker val="1"/>
        <c:smooth val="0"/>
        <c:axId val="216840448"/>
        <c:axId val="216850432"/>
      </c:lineChart>
      <c:catAx>
        <c:axId val="216840448"/>
        <c:scaling>
          <c:orientation val="minMax"/>
        </c:scaling>
        <c:delete val="0"/>
        <c:axPos val="b"/>
        <c:majorTickMark val="out"/>
        <c:minorTickMark val="none"/>
        <c:tickLblPos val="nextTo"/>
        <c:crossAx val="216850432"/>
        <c:crosses val="autoZero"/>
        <c:auto val="1"/>
        <c:lblAlgn val="ctr"/>
        <c:lblOffset val="100"/>
        <c:noMultiLvlLbl val="0"/>
      </c:catAx>
      <c:valAx>
        <c:axId val="216850432"/>
        <c:scaling>
          <c:orientation val="minMax"/>
        </c:scaling>
        <c:delete val="0"/>
        <c:axPos val="l"/>
        <c:numFmt formatCode="General" sourceLinked="1"/>
        <c:majorTickMark val="out"/>
        <c:minorTickMark val="none"/>
        <c:tickLblPos val="nextTo"/>
        <c:crossAx val="216840448"/>
        <c:crosses val="autoZero"/>
        <c:crossBetween val="between"/>
      </c:valAx>
    </c:plotArea>
    <c:legend>
      <c:legendPos val="r"/>
      <c:layout>
        <c:manualLayout>
          <c:xMode val="edge"/>
          <c:yMode val="edge"/>
          <c:x val="0.67694644881046828"/>
          <c:y val="1.291373493407048E-3"/>
          <c:w val="0.27951941491184568"/>
          <c:h val="0.2872828379263066"/>
        </c:manualLayout>
      </c:layout>
      <c:overlay val="0"/>
    </c:legend>
    <c:plotVisOnly val="1"/>
    <c:dispBlanksAs val="gap"/>
    <c:showDLblsOverMax val="0"/>
  </c:chart>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5.1400554097404488E-2"/>
          <c:w val="0.84260783027121611"/>
          <c:h val="0.8326195683872849"/>
        </c:manualLayout>
      </c:layout>
      <c:lineChart>
        <c:grouping val="standard"/>
        <c:varyColors val="0"/>
        <c:ser>
          <c:idx val="0"/>
          <c:order val="0"/>
          <c:tx>
            <c:strRef>
              <c:f>'Time difference'!$A$78</c:f>
              <c:strCache>
                <c:ptCount val="1"/>
                <c:pt idx="0">
                  <c:v>1st half 1.0x, 2nd half 1.0x</c:v>
                </c:pt>
              </c:strCache>
            </c:strRef>
          </c:tx>
          <c:cat>
            <c:strRef>
              <c:f>'Time difference'!$B$77:$E$77</c:f>
              <c:strCache>
                <c:ptCount val="4"/>
                <c:pt idx="0">
                  <c:v>rr=1</c:v>
                </c:pt>
                <c:pt idx="1">
                  <c:v>rr=1.025</c:v>
                </c:pt>
                <c:pt idx="2">
                  <c:v>rr=1.05</c:v>
                </c:pt>
                <c:pt idx="3">
                  <c:v>rr=1.1</c:v>
                </c:pt>
              </c:strCache>
            </c:strRef>
          </c:cat>
          <c:val>
            <c:numRef>
              <c:f>'Time difference'!$B$78:$E$78</c:f>
              <c:numCache>
                <c:formatCode>General</c:formatCode>
                <c:ptCount val="4"/>
                <c:pt idx="0">
                  <c:v>0.88600000000000001</c:v>
                </c:pt>
                <c:pt idx="1">
                  <c:v>0.71499999999999997</c:v>
                </c:pt>
                <c:pt idx="2">
                  <c:v>0.52300000000000002</c:v>
                </c:pt>
                <c:pt idx="3">
                  <c:v>0.154</c:v>
                </c:pt>
              </c:numCache>
            </c:numRef>
          </c:val>
          <c:smooth val="0"/>
        </c:ser>
        <c:ser>
          <c:idx val="1"/>
          <c:order val="1"/>
          <c:tx>
            <c:strRef>
              <c:f>'Time difference'!$A$79</c:f>
              <c:strCache>
                <c:ptCount val="1"/>
                <c:pt idx="0">
                  <c:v>1st half 0.8x, 2nd half 1.2x</c:v>
                </c:pt>
              </c:strCache>
            </c:strRef>
          </c:tx>
          <c:cat>
            <c:strRef>
              <c:f>'Time difference'!$B$77:$E$77</c:f>
              <c:strCache>
                <c:ptCount val="4"/>
                <c:pt idx="0">
                  <c:v>rr=1</c:v>
                </c:pt>
                <c:pt idx="1">
                  <c:v>rr=1.025</c:v>
                </c:pt>
                <c:pt idx="2">
                  <c:v>rr=1.05</c:v>
                </c:pt>
                <c:pt idx="3">
                  <c:v>rr=1.1</c:v>
                </c:pt>
              </c:strCache>
            </c:strRef>
          </c:cat>
          <c:val>
            <c:numRef>
              <c:f>'Time difference'!$B$79:$E$79</c:f>
              <c:numCache>
                <c:formatCode>General</c:formatCode>
                <c:ptCount val="4"/>
                <c:pt idx="0">
                  <c:v>0.91100000000000003</c:v>
                </c:pt>
                <c:pt idx="1">
                  <c:v>0.75600000000000001</c:v>
                </c:pt>
                <c:pt idx="2">
                  <c:v>0.60599999999999998</c:v>
                </c:pt>
                <c:pt idx="3">
                  <c:v>0.20799999999999999</c:v>
                </c:pt>
              </c:numCache>
            </c:numRef>
          </c:val>
          <c:smooth val="0"/>
        </c:ser>
        <c:ser>
          <c:idx val="2"/>
          <c:order val="2"/>
          <c:tx>
            <c:strRef>
              <c:f>'Time difference'!$A$80</c:f>
              <c:strCache>
                <c:ptCount val="1"/>
                <c:pt idx="0">
                  <c:v>1st half 1.2x, 2nd half 0.8x</c:v>
                </c:pt>
              </c:strCache>
            </c:strRef>
          </c:tx>
          <c:cat>
            <c:strRef>
              <c:f>'Time difference'!$B$77:$E$77</c:f>
              <c:strCache>
                <c:ptCount val="4"/>
                <c:pt idx="0">
                  <c:v>rr=1</c:v>
                </c:pt>
                <c:pt idx="1">
                  <c:v>rr=1.025</c:v>
                </c:pt>
                <c:pt idx="2">
                  <c:v>rr=1.05</c:v>
                </c:pt>
                <c:pt idx="3">
                  <c:v>rr=1.1</c:v>
                </c:pt>
              </c:strCache>
            </c:strRef>
          </c:cat>
          <c:val>
            <c:numRef>
              <c:f>'Time difference'!$B$80:$E$80</c:f>
              <c:numCache>
                <c:formatCode>General</c:formatCode>
                <c:ptCount val="4"/>
                <c:pt idx="0">
                  <c:v>0.81899999999999995</c:v>
                </c:pt>
                <c:pt idx="1">
                  <c:v>0.66700000000000004</c:v>
                </c:pt>
                <c:pt idx="2">
                  <c:v>0.438</c:v>
                </c:pt>
                <c:pt idx="3">
                  <c:v>0.11700000000000001</c:v>
                </c:pt>
              </c:numCache>
            </c:numRef>
          </c:val>
          <c:smooth val="0"/>
        </c:ser>
        <c:dLbls>
          <c:showLegendKey val="0"/>
          <c:showVal val="0"/>
          <c:showCatName val="0"/>
          <c:showSerName val="0"/>
          <c:showPercent val="0"/>
          <c:showBubbleSize val="0"/>
        </c:dLbls>
        <c:marker val="1"/>
        <c:smooth val="0"/>
        <c:axId val="217085056"/>
        <c:axId val="217086592"/>
      </c:lineChart>
      <c:catAx>
        <c:axId val="217085056"/>
        <c:scaling>
          <c:orientation val="minMax"/>
        </c:scaling>
        <c:delete val="0"/>
        <c:axPos val="b"/>
        <c:majorTickMark val="out"/>
        <c:minorTickMark val="none"/>
        <c:tickLblPos val="nextTo"/>
        <c:crossAx val="217086592"/>
        <c:crosses val="autoZero"/>
        <c:auto val="1"/>
        <c:lblAlgn val="ctr"/>
        <c:lblOffset val="100"/>
        <c:noMultiLvlLbl val="0"/>
      </c:catAx>
      <c:valAx>
        <c:axId val="217086592"/>
        <c:scaling>
          <c:orientation val="minMax"/>
        </c:scaling>
        <c:delete val="0"/>
        <c:axPos val="l"/>
        <c:numFmt formatCode="General" sourceLinked="1"/>
        <c:majorTickMark val="out"/>
        <c:minorTickMark val="none"/>
        <c:tickLblPos val="nextTo"/>
        <c:crossAx val="217085056"/>
        <c:crosses val="autoZero"/>
        <c:crossBetween val="between"/>
      </c:valAx>
    </c:plotArea>
    <c:legend>
      <c:legendPos val="r"/>
      <c:layout>
        <c:manualLayout>
          <c:xMode val="edge"/>
          <c:yMode val="edge"/>
          <c:x val="0.64938801399825019"/>
          <c:y val="2.7438995338619292E-3"/>
          <c:w val="0.32561198600174979"/>
          <c:h val="0.29767190214375422"/>
        </c:manualLayout>
      </c:layout>
      <c:overlay val="0"/>
    </c:legend>
    <c:plotVisOnly val="1"/>
    <c:dispBlanksAs val="gap"/>
    <c:showDLblsOverMax val="0"/>
  </c:chart>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5.1400554097404488E-2"/>
          <c:w val="0.7981633858267716"/>
          <c:h val="0.8326195683872849"/>
        </c:manualLayout>
      </c:layout>
      <c:lineChart>
        <c:grouping val="standard"/>
        <c:varyColors val="0"/>
        <c:ser>
          <c:idx val="0"/>
          <c:order val="0"/>
          <c:tx>
            <c:strRef>
              <c:f>'Time difference'!$A$64</c:f>
              <c:strCache>
                <c:ptCount val="1"/>
                <c:pt idx="0">
                  <c:v>1st half 1.0x, 2nd half 1.0x</c:v>
                </c:pt>
              </c:strCache>
            </c:strRef>
          </c:tx>
          <c:cat>
            <c:strRef>
              <c:f>'Time difference'!$B$63:$E$63</c:f>
              <c:strCache>
                <c:ptCount val="4"/>
                <c:pt idx="0">
                  <c:v>rr=1</c:v>
                </c:pt>
                <c:pt idx="1">
                  <c:v>rr=1.025</c:v>
                </c:pt>
                <c:pt idx="2">
                  <c:v>rr=1.05</c:v>
                </c:pt>
                <c:pt idx="3">
                  <c:v>rr=1.1</c:v>
                </c:pt>
              </c:strCache>
            </c:strRef>
          </c:cat>
          <c:val>
            <c:numRef>
              <c:f>'Time difference'!$B$64:$E$64</c:f>
              <c:numCache>
                <c:formatCode>General</c:formatCode>
                <c:ptCount val="4"/>
                <c:pt idx="0">
                  <c:v>0.90300000000000002</c:v>
                </c:pt>
                <c:pt idx="1">
                  <c:v>0.74</c:v>
                </c:pt>
                <c:pt idx="2">
                  <c:v>0.55800000000000005</c:v>
                </c:pt>
                <c:pt idx="3">
                  <c:v>0.14799999999999999</c:v>
                </c:pt>
              </c:numCache>
            </c:numRef>
          </c:val>
          <c:smooth val="0"/>
        </c:ser>
        <c:ser>
          <c:idx val="1"/>
          <c:order val="1"/>
          <c:tx>
            <c:strRef>
              <c:f>'Time difference'!$A$65</c:f>
              <c:strCache>
                <c:ptCount val="1"/>
                <c:pt idx="0">
                  <c:v>1st half 0.8x, 2nd half 1.2x</c:v>
                </c:pt>
              </c:strCache>
            </c:strRef>
          </c:tx>
          <c:cat>
            <c:strRef>
              <c:f>'Time difference'!$B$63:$E$63</c:f>
              <c:strCache>
                <c:ptCount val="4"/>
                <c:pt idx="0">
                  <c:v>rr=1</c:v>
                </c:pt>
                <c:pt idx="1">
                  <c:v>rr=1.025</c:v>
                </c:pt>
                <c:pt idx="2">
                  <c:v>rr=1.05</c:v>
                </c:pt>
                <c:pt idx="3">
                  <c:v>rr=1.1</c:v>
                </c:pt>
              </c:strCache>
            </c:strRef>
          </c:cat>
          <c:val>
            <c:numRef>
              <c:f>'Time difference'!$B$65:$E$65</c:f>
              <c:numCache>
                <c:formatCode>General</c:formatCode>
                <c:ptCount val="4"/>
                <c:pt idx="0">
                  <c:v>0.97199999999999998</c:v>
                </c:pt>
                <c:pt idx="1">
                  <c:v>0.91400000000000003</c:v>
                </c:pt>
                <c:pt idx="2">
                  <c:v>0.76700000000000002</c:v>
                </c:pt>
                <c:pt idx="3">
                  <c:v>0.375</c:v>
                </c:pt>
              </c:numCache>
            </c:numRef>
          </c:val>
          <c:smooth val="0"/>
        </c:ser>
        <c:ser>
          <c:idx val="2"/>
          <c:order val="2"/>
          <c:tx>
            <c:strRef>
              <c:f>'Time difference'!$A$66</c:f>
              <c:strCache>
                <c:ptCount val="1"/>
                <c:pt idx="0">
                  <c:v>1st half 1.2x, 2nd half 0.8x</c:v>
                </c:pt>
              </c:strCache>
            </c:strRef>
          </c:tx>
          <c:cat>
            <c:strRef>
              <c:f>'Time difference'!$B$63:$E$63</c:f>
              <c:strCache>
                <c:ptCount val="4"/>
                <c:pt idx="0">
                  <c:v>rr=1</c:v>
                </c:pt>
                <c:pt idx="1">
                  <c:v>rr=1.025</c:v>
                </c:pt>
                <c:pt idx="2">
                  <c:v>rr=1.05</c:v>
                </c:pt>
                <c:pt idx="3">
                  <c:v>rr=1.1</c:v>
                </c:pt>
              </c:strCache>
            </c:strRef>
          </c:cat>
          <c:val>
            <c:numRef>
              <c:f>'Time difference'!$B$66:$E$66</c:f>
              <c:numCache>
                <c:formatCode>General</c:formatCode>
                <c:ptCount val="4"/>
                <c:pt idx="0">
                  <c:v>0.78300000000000003</c:v>
                </c:pt>
                <c:pt idx="1">
                  <c:v>0.56499999999999995</c:v>
                </c:pt>
                <c:pt idx="2">
                  <c:v>0.35099999999999998</c:v>
                </c:pt>
                <c:pt idx="3">
                  <c:v>6.7000000000000004E-2</c:v>
                </c:pt>
              </c:numCache>
            </c:numRef>
          </c:val>
          <c:smooth val="0"/>
        </c:ser>
        <c:dLbls>
          <c:showLegendKey val="0"/>
          <c:showVal val="0"/>
          <c:showCatName val="0"/>
          <c:showSerName val="0"/>
          <c:showPercent val="0"/>
          <c:showBubbleSize val="0"/>
        </c:dLbls>
        <c:marker val="1"/>
        <c:smooth val="0"/>
        <c:axId val="217128960"/>
        <c:axId val="217130496"/>
      </c:lineChart>
      <c:catAx>
        <c:axId val="217128960"/>
        <c:scaling>
          <c:orientation val="minMax"/>
        </c:scaling>
        <c:delete val="0"/>
        <c:axPos val="b"/>
        <c:majorTickMark val="out"/>
        <c:minorTickMark val="none"/>
        <c:tickLblPos val="nextTo"/>
        <c:crossAx val="217130496"/>
        <c:crosses val="autoZero"/>
        <c:auto val="1"/>
        <c:lblAlgn val="ctr"/>
        <c:lblOffset val="100"/>
        <c:noMultiLvlLbl val="0"/>
      </c:catAx>
      <c:valAx>
        <c:axId val="217130496"/>
        <c:scaling>
          <c:orientation val="minMax"/>
          <c:max val="1"/>
        </c:scaling>
        <c:delete val="0"/>
        <c:axPos val="l"/>
        <c:numFmt formatCode="General" sourceLinked="1"/>
        <c:majorTickMark val="out"/>
        <c:minorTickMark val="none"/>
        <c:tickLblPos val="nextTo"/>
        <c:crossAx val="217128960"/>
        <c:crosses val="autoZero"/>
        <c:crossBetween val="between"/>
      </c:valAx>
    </c:plotArea>
    <c:plotVisOnly val="1"/>
    <c:dispBlanksAs val="gap"/>
    <c:showDLblsOverMax val="0"/>
  </c:chart>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716907261592301"/>
          <c:y val="1.5493121331598416E-2"/>
          <c:w val="0.84633801549769017"/>
          <c:h val="0.87831816612555424"/>
        </c:manualLayout>
      </c:layout>
      <c:lineChart>
        <c:grouping val="standard"/>
        <c:varyColors val="0"/>
        <c:ser>
          <c:idx val="0"/>
          <c:order val="0"/>
          <c:tx>
            <c:strRef>
              <c:f>Sheet1!$A$192</c:f>
              <c:strCache>
                <c:ptCount val="1"/>
                <c:pt idx="0">
                  <c:v>1st half 1.0x, 2nd half 1.0x</c:v>
                </c:pt>
              </c:strCache>
            </c:strRef>
          </c:tx>
          <c:cat>
            <c:strRef>
              <c:f>Sheet1!$B$191:$D$191</c:f>
              <c:strCache>
                <c:ptCount val="3"/>
                <c:pt idx="0">
                  <c:v>rr=1.15</c:v>
                </c:pt>
                <c:pt idx="1">
                  <c:v>rr=1.175</c:v>
                </c:pt>
                <c:pt idx="2">
                  <c:v>rr=1.2</c:v>
                </c:pt>
              </c:strCache>
            </c:strRef>
          </c:cat>
          <c:val>
            <c:numRef>
              <c:f>Sheet1!$B$192:$D$192</c:f>
              <c:numCache>
                <c:formatCode>General</c:formatCode>
                <c:ptCount val="3"/>
                <c:pt idx="0">
                  <c:v>2.5999999999999999E-2</c:v>
                </c:pt>
                <c:pt idx="1">
                  <c:v>1.0999999999999999E-2</c:v>
                </c:pt>
                <c:pt idx="2">
                  <c:v>2E-3</c:v>
                </c:pt>
              </c:numCache>
            </c:numRef>
          </c:val>
          <c:smooth val="0"/>
        </c:ser>
        <c:ser>
          <c:idx val="1"/>
          <c:order val="1"/>
          <c:tx>
            <c:strRef>
              <c:f>Sheet1!$A$193</c:f>
              <c:strCache>
                <c:ptCount val="1"/>
                <c:pt idx="0">
                  <c:v>1st half 0.8x, 2nd half 1.2x</c:v>
                </c:pt>
              </c:strCache>
            </c:strRef>
          </c:tx>
          <c:cat>
            <c:strRef>
              <c:f>Sheet1!$B$191:$D$191</c:f>
              <c:strCache>
                <c:ptCount val="3"/>
                <c:pt idx="0">
                  <c:v>rr=1.15</c:v>
                </c:pt>
                <c:pt idx="1">
                  <c:v>rr=1.175</c:v>
                </c:pt>
                <c:pt idx="2">
                  <c:v>rr=1.2</c:v>
                </c:pt>
              </c:strCache>
            </c:strRef>
          </c:cat>
          <c:val>
            <c:numRef>
              <c:f>Sheet1!$B$193:$D$193</c:f>
              <c:numCache>
                <c:formatCode>General</c:formatCode>
                <c:ptCount val="3"/>
                <c:pt idx="0">
                  <c:v>3.4000000000000002E-2</c:v>
                </c:pt>
                <c:pt idx="1">
                  <c:v>1.2999999999999999E-2</c:v>
                </c:pt>
                <c:pt idx="2">
                  <c:v>3.0000000000000001E-3</c:v>
                </c:pt>
              </c:numCache>
            </c:numRef>
          </c:val>
          <c:smooth val="0"/>
        </c:ser>
        <c:ser>
          <c:idx val="2"/>
          <c:order val="2"/>
          <c:tx>
            <c:strRef>
              <c:f>Sheet1!$A$194</c:f>
              <c:strCache>
                <c:ptCount val="1"/>
                <c:pt idx="0">
                  <c:v>1st half 1.2x, 2nd half 0.8x</c:v>
                </c:pt>
              </c:strCache>
            </c:strRef>
          </c:tx>
          <c:cat>
            <c:strRef>
              <c:f>Sheet1!$B$191:$D$191</c:f>
              <c:strCache>
                <c:ptCount val="3"/>
                <c:pt idx="0">
                  <c:v>rr=1.15</c:v>
                </c:pt>
                <c:pt idx="1">
                  <c:v>rr=1.175</c:v>
                </c:pt>
                <c:pt idx="2">
                  <c:v>rr=1.2</c:v>
                </c:pt>
              </c:strCache>
            </c:strRef>
          </c:cat>
          <c:val>
            <c:numRef>
              <c:f>Sheet1!$B$194:$D$194</c:f>
              <c:numCache>
                <c:formatCode>General</c:formatCode>
                <c:ptCount val="3"/>
                <c:pt idx="0">
                  <c:v>2.1000000000000001E-2</c:v>
                </c:pt>
                <c:pt idx="1">
                  <c:v>3.0000000000000001E-3</c:v>
                </c:pt>
                <c:pt idx="2">
                  <c:v>0</c:v>
                </c:pt>
              </c:numCache>
            </c:numRef>
          </c:val>
          <c:smooth val="0"/>
        </c:ser>
        <c:dLbls>
          <c:showLegendKey val="0"/>
          <c:showVal val="0"/>
          <c:showCatName val="0"/>
          <c:showSerName val="0"/>
          <c:showPercent val="0"/>
          <c:showBubbleSize val="0"/>
        </c:dLbls>
        <c:marker val="1"/>
        <c:smooth val="0"/>
        <c:axId val="217508096"/>
        <c:axId val="217317376"/>
      </c:lineChart>
      <c:catAx>
        <c:axId val="217508096"/>
        <c:scaling>
          <c:orientation val="minMax"/>
        </c:scaling>
        <c:delete val="0"/>
        <c:axPos val="b"/>
        <c:majorTickMark val="out"/>
        <c:minorTickMark val="none"/>
        <c:tickLblPos val="nextTo"/>
        <c:crossAx val="217317376"/>
        <c:crosses val="autoZero"/>
        <c:auto val="1"/>
        <c:lblAlgn val="ctr"/>
        <c:lblOffset val="100"/>
        <c:noMultiLvlLbl val="0"/>
      </c:catAx>
      <c:valAx>
        <c:axId val="217317376"/>
        <c:scaling>
          <c:orientation val="minMax"/>
        </c:scaling>
        <c:delete val="0"/>
        <c:axPos val="l"/>
        <c:numFmt formatCode="General" sourceLinked="1"/>
        <c:majorTickMark val="out"/>
        <c:minorTickMark val="none"/>
        <c:tickLblPos val="nextTo"/>
        <c:crossAx val="217508096"/>
        <c:crosses val="autoZero"/>
        <c:crossBetween val="between"/>
      </c:valAx>
    </c:plotArea>
    <c:legend>
      <c:legendPos val="r"/>
      <c:layout>
        <c:manualLayout>
          <c:xMode val="edge"/>
          <c:yMode val="edge"/>
          <c:x val="0.66883245844269468"/>
          <c:y val="2.6626202974628182E-2"/>
          <c:w val="0.27118798674755817"/>
          <c:h val="0.23929437950051066"/>
        </c:manualLayout>
      </c:layout>
      <c:overlay val="0"/>
    </c:legend>
    <c:plotVisOnly val="1"/>
    <c:dispBlanksAs val="gap"/>
    <c:showDLblsOverMax val="0"/>
  </c:chart>
  <c:externalData r:id="rId2">
    <c:autoUpdate val="0"/>
  </c:externalData>
  <c:userShapes r:id="rId3"/>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6441445140688647E-2"/>
          <c:y val="5.6574501388482364E-2"/>
          <c:w val="0.91355855485931137"/>
          <c:h val="0.87297613271003316"/>
        </c:manualLayout>
      </c:layout>
      <c:lineChart>
        <c:grouping val="standard"/>
        <c:varyColors val="0"/>
        <c:ser>
          <c:idx val="0"/>
          <c:order val="0"/>
          <c:tx>
            <c:strRef>
              <c:f>Sheet1!$A$213</c:f>
              <c:strCache>
                <c:ptCount val="1"/>
                <c:pt idx="0">
                  <c:v>1st half 1.0x, 2nd half 1.0x</c:v>
                </c:pt>
              </c:strCache>
            </c:strRef>
          </c:tx>
          <c:cat>
            <c:strRef>
              <c:f>Sheet1!$B$212:$D$212</c:f>
              <c:strCache>
                <c:ptCount val="3"/>
                <c:pt idx="0">
                  <c:v>rr=1.15</c:v>
                </c:pt>
                <c:pt idx="1">
                  <c:v>rr=1.175</c:v>
                </c:pt>
                <c:pt idx="2">
                  <c:v>rr=1.2</c:v>
                </c:pt>
              </c:strCache>
            </c:strRef>
          </c:cat>
          <c:val>
            <c:numRef>
              <c:f>Sheet1!$B$213:$D$213</c:f>
              <c:numCache>
                <c:formatCode>General</c:formatCode>
                <c:ptCount val="3"/>
                <c:pt idx="0">
                  <c:v>1.4E-2</c:v>
                </c:pt>
                <c:pt idx="1">
                  <c:v>3.0000000000000001E-3</c:v>
                </c:pt>
                <c:pt idx="2">
                  <c:v>1E-3</c:v>
                </c:pt>
              </c:numCache>
            </c:numRef>
          </c:val>
          <c:smooth val="0"/>
        </c:ser>
        <c:ser>
          <c:idx val="1"/>
          <c:order val="1"/>
          <c:tx>
            <c:strRef>
              <c:f>Sheet1!$A$214</c:f>
              <c:strCache>
                <c:ptCount val="1"/>
                <c:pt idx="0">
                  <c:v>1st half 0.8x, 2nd half 1.2x</c:v>
                </c:pt>
              </c:strCache>
            </c:strRef>
          </c:tx>
          <c:cat>
            <c:strRef>
              <c:f>Sheet1!$B$212:$D$212</c:f>
              <c:strCache>
                <c:ptCount val="3"/>
                <c:pt idx="0">
                  <c:v>rr=1.15</c:v>
                </c:pt>
                <c:pt idx="1">
                  <c:v>rr=1.175</c:v>
                </c:pt>
                <c:pt idx="2">
                  <c:v>rr=1.2</c:v>
                </c:pt>
              </c:strCache>
            </c:strRef>
          </c:cat>
          <c:val>
            <c:numRef>
              <c:f>Sheet1!$B$214:$D$214</c:f>
              <c:numCache>
                <c:formatCode>General</c:formatCode>
                <c:ptCount val="3"/>
                <c:pt idx="0">
                  <c:v>4.8000000000000001E-2</c:v>
                </c:pt>
                <c:pt idx="1">
                  <c:v>2.5999999999999999E-2</c:v>
                </c:pt>
                <c:pt idx="2">
                  <c:v>6.0000000000000001E-3</c:v>
                </c:pt>
              </c:numCache>
            </c:numRef>
          </c:val>
          <c:smooth val="0"/>
        </c:ser>
        <c:ser>
          <c:idx val="2"/>
          <c:order val="2"/>
          <c:tx>
            <c:strRef>
              <c:f>Sheet1!$A$215</c:f>
              <c:strCache>
                <c:ptCount val="1"/>
                <c:pt idx="0">
                  <c:v>1st half 1.2x, 2nd half 0.8x</c:v>
                </c:pt>
              </c:strCache>
            </c:strRef>
          </c:tx>
          <c:cat>
            <c:strRef>
              <c:f>Sheet1!$B$212:$D$212</c:f>
              <c:strCache>
                <c:ptCount val="3"/>
                <c:pt idx="0">
                  <c:v>rr=1.15</c:v>
                </c:pt>
                <c:pt idx="1">
                  <c:v>rr=1.175</c:v>
                </c:pt>
                <c:pt idx="2">
                  <c:v>rr=1.2</c:v>
                </c:pt>
              </c:strCache>
            </c:strRef>
          </c:cat>
          <c:val>
            <c:numRef>
              <c:f>Sheet1!$B$215:$D$215</c:f>
              <c:numCache>
                <c:formatCode>General</c:formatCode>
                <c:ptCount val="3"/>
                <c:pt idx="0">
                  <c:v>4.0000000000000001E-3</c:v>
                </c:pt>
                <c:pt idx="1">
                  <c:v>6.0000000000000001E-3</c:v>
                </c:pt>
                <c:pt idx="2">
                  <c:v>0</c:v>
                </c:pt>
              </c:numCache>
            </c:numRef>
          </c:val>
          <c:smooth val="0"/>
        </c:ser>
        <c:dLbls>
          <c:showLegendKey val="0"/>
          <c:showVal val="0"/>
          <c:showCatName val="0"/>
          <c:showSerName val="0"/>
          <c:showPercent val="0"/>
          <c:showBubbleSize val="0"/>
        </c:dLbls>
        <c:marker val="1"/>
        <c:smooth val="0"/>
        <c:axId val="217961984"/>
        <c:axId val="217963520"/>
      </c:lineChart>
      <c:catAx>
        <c:axId val="217961984"/>
        <c:scaling>
          <c:orientation val="minMax"/>
        </c:scaling>
        <c:delete val="0"/>
        <c:axPos val="b"/>
        <c:majorTickMark val="out"/>
        <c:minorTickMark val="none"/>
        <c:tickLblPos val="nextTo"/>
        <c:crossAx val="217963520"/>
        <c:crosses val="autoZero"/>
        <c:auto val="1"/>
        <c:lblAlgn val="ctr"/>
        <c:lblOffset val="100"/>
        <c:noMultiLvlLbl val="0"/>
      </c:catAx>
      <c:valAx>
        <c:axId val="217963520"/>
        <c:scaling>
          <c:orientation val="minMax"/>
        </c:scaling>
        <c:delete val="0"/>
        <c:axPos val="l"/>
        <c:numFmt formatCode="General" sourceLinked="1"/>
        <c:majorTickMark val="out"/>
        <c:minorTickMark val="none"/>
        <c:tickLblPos val="nextTo"/>
        <c:crossAx val="217961984"/>
        <c:crosses val="autoZero"/>
        <c:crossBetween val="between"/>
      </c:valAx>
    </c:plotArea>
    <c:plotVisOnly val="1"/>
    <c:dispBlanksAs val="gap"/>
    <c:showDLblsOverMax val="0"/>
  </c:chart>
  <c:externalData r:id="rId2">
    <c:autoUpdate val="0"/>
  </c:externalData>
  <c:userShapes r:id="rId3"/>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6361410125346141E-2"/>
          <c:y val="8.7390239459142163E-2"/>
          <c:w val="0.89260783027121615"/>
          <c:h val="0.8326195683872849"/>
        </c:manualLayout>
      </c:layout>
      <c:lineChart>
        <c:grouping val="standard"/>
        <c:varyColors val="0"/>
        <c:ser>
          <c:idx val="0"/>
          <c:order val="0"/>
          <c:tx>
            <c:strRef>
              <c:f>Sheet1!$A$242</c:f>
              <c:strCache>
                <c:ptCount val="1"/>
                <c:pt idx="0">
                  <c:v>1st half 1.0x, 2nd half 1.0x</c:v>
                </c:pt>
              </c:strCache>
            </c:strRef>
          </c:tx>
          <c:cat>
            <c:strRef>
              <c:f>Sheet1!$B$241:$E$241</c:f>
              <c:strCache>
                <c:ptCount val="4"/>
                <c:pt idx="0">
                  <c:v>rr=1</c:v>
                </c:pt>
                <c:pt idx="1">
                  <c:v>rr=1.025</c:v>
                </c:pt>
                <c:pt idx="2">
                  <c:v>rr=1.05</c:v>
                </c:pt>
                <c:pt idx="3">
                  <c:v>rr=1.1</c:v>
                </c:pt>
              </c:strCache>
            </c:strRef>
          </c:cat>
          <c:val>
            <c:numRef>
              <c:f>Sheet1!$B$242:$E$242</c:f>
              <c:numCache>
                <c:formatCode>General</c:formatCode>
                <c:ptCount val="4"/>
                <c:pt idx="0">
                  <c:v>0.77200000000000002</c:v>
                </c:pt>
                <c:pt idx="1">
                  <c:v>0.627</c:v>
                </c:pt>
                <c:pt idx="2">
                  <c:v>0.443</c:v>
                </c:pt>
                <c:pt idx="3">
                  <c:v>0.13</c:v>
                </c:pt>
              </c:numCache>
            </c:numRef>
          </c:val>
          <c:smooth val="0"/>
        </c:ser>
        <c:ser>
          <c:idx val="1"/>
          <c:order val="1"/>
          <c:tx>
            <c:strRef>
              <c:f>Sheet1!$A$243</c:f>
              <c:strCache>
                <c:ptCount val="1"/>
                <c:pt idx="0">
                  <c:v>1st half 0.8x, 2nd half 1.2x</c:v>
                </c:pt>
              </c:strCache>
            </c:strRef>
          </c:tx>
          <c:cat>
            <c:strRef>
              <c:f>Sheet1!$B$241:$E$241</c:f>
              <c:strCache>
                <c:ptCount val="4"/>
                <c:pt idx="0">
                  <c:v>rr=1</c:v>
                </c:pt>
                <c:pt idx="1">
                  <c:v>rr=1.025</c:v>
                </c:pt>
                <c:pt idx="2">
                  <c:v>rr=1.05</c:v>
                </c:pt>
                <c:pt idx="3">
                  <c:v>rr=1.1</c:v>
                </c:pt>
              </c:strCache>
            </c:strRef>
          </c:cat>
          <c:val>
            <c:numRef>
              <c:f>Sheet1!$B$243:$E$243</c:f>
              <c:numCache>
                <c:formatCode>General</c:formatCode>
                <c:ptCount val="4"/>
                <c:pt idx="0">
                  <c:v>0.85399999999999998</c:v>
                </c:pt>
                <c:pt idx="1">
                  <c:v>0.68700000000000006</c:v>
                </c:pt>
                <c:pt idx="2">
                  <c:v>0.49199999999999999</c:v>
                </c:pt>
                <c:pt idx="3">
                  <c:v>0.19600000000000001</c:v>
                </c:pt>
              </c:numCache>
            </c:numRef>
          </c:val>
          <c:smooth val="0"/>
        </c:ser>
        <c:ser>
          <c:idx val="2"/>
          <c:order val="2"/>
          <c:tx>
            <c:strRef>
              <c:f>Sheet1!$A$244</c:f>
              <c:strCache>
                <c:ptCount val="1"/>
                <c:pt idx="0">
                  <c:v>1st half 1.2x, 2nd half 0.8x</c:v>
                </c:pt>
              </c:strCache>
            </c:strRef>
          </c:tx>
          <c:cat>
            <c:strRef>
              <c:f>Sheet1!$B$241:$E$241</c:f>
              <c:strCache>
                <c:ptCount val="4"/>
                <c:pt idx="0">
                  <c:v>rr=1</c:v>
                </c:pt>
                <c:pt idx="1">
                  <c:v>rr=1.025</c:v>
                </c:pt>
                <c:pt idx="2">
                  <c:v>rr=1.05</c:v>
                </c:pt>
                <c:pt idx="3">
                  <c:v>rr=1.1</c:v>
                </c:pt>
              </c:strCache>
            </c:strRef>
          </c:cat>
          <c:val>
            <c:numRef>
              <c:f>Sheet1!$B$244:$E$244</c:f>
              <c:numCache>
                <c:formatCode>General</c:formatCode>
                <c:ptCount val="4"/>
                <c:pt idx="0">
                  <c:v>0.72499999999999998</c:v>
                </c:pt>
                <c:pt idx="1">
                  <c:v>0.53200000000000003</c:v>
                </c:pt>
                <c:pt idx="2">
                  <c:v>0.34399999999999997</c:v>
                </c:pt>
                <c:pt idx="3">
                  <c:v>0.10299999999999999</c:v>
                </c:pt>
              </c:numCache>
            </c:numRef>
          </c:val>
          <c:smooth val="0"/>
        </c:ser>
        <c:dLbls>
          <c:showLegendKey val="0"/>
          <c:showVal val="0"/>
          <c:showCatName val="0"/>
          <c:showSerName val="0"/>
          <c:showPercent val="0"/>
          <c:showBubbleSize val="0"/>
        </c:dLbls>
        <c:marker val="1"/>
        <c:smooth val="0"/>
        <c:axId val="217812352"/>
        <c:axId val="217814144"/>
      </c:lineChart>
      <c:catAx>
        <c:axId val="217812352"/>
        <c:scaling>
          <c:orientation val="minMax"/>
        </c:scaling>
        <c:delete val="0"/>
        <c:axPos val="b"/>
        <c:majorTickMark val="out"/>
        <c:minorTickMark val="none"/>
        <c:tickLblPos val="nextTo"/>
        <c:crossAx val="217814144"/>
        <c:crosses val="autoZero"/>
        <c:auto val="1"/>
        <c:lblAlgn val="ctr"/>
        <c:lblOffset val="100"/>
        <c:noMultiLvlLbl val="0"/>
      </c:catAx>
      <c:valAx>
        <c:axId val="217814144"/>
        <c:scaling>
          <c:orientation val="minMax"/>
        </c:scaling>
        <c:delete val="0"/>
        <c:axPos val="l"/>
        <c:numFmt formatCode="General" sourceLinked="1"/>
        <c:majorTickMark val="out"/>
        <c:minorTickMark val="none"/>
        <c:tickLblPos val="nextTo"/>
        <c:crossAx val="217812352"/>
        <c:crosses val="autoZero"/>
        <c:crossBetween val="between"/>
      </c:valAx>
    </c:plotArea>
    <c:legend>
      <c:legendPos val="r"/>
      <c:layout>
        <c:manualLayout>
          <c:xMode val="edge"/>
          <c:yMode val="edge"/>
          <c:x val="0.65772134733158361"/>
          <c:y val="2.6626202974628182E-2"/>
          <c:w val="0.31812436906925096"/>
          <c:h val="0.20814861184711012"/>
        </c:manualLayout>
      </c:layout>
      <c:overlay val="0"/>
    </c:legend>
    <c:plotVisOnly val="1"/>
    <c:dispBlanksAs val="gap"/>
    <c:showDLblsOverMax val="0"/>
  </c:chart>
  <c:externalData r:id="rId2">
    <c:autoUpdate val="0"/>
  </c:externalData>
  <c:userShapes r:id="rId3"/>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6262841032111342E-2"/>
          <c:y val="4.7069482249715751E-2"/>
          <c:w val="0.85971074090516131"/>
          <c:h val="0.84672324271418142"/>
        </c:manualLayout>
      </c:layout>
      <c:lineChart>
        <c:grouping val="standard"/>
        <c:varyColors val="0"/>
        <c:ser>
          <c:idx val="0"/>
          <c:order val="0"/>
          <c:tx>
            <c:strRef>
              <c:f>Sheet1!$A$235</c:f>
              <c:strCache>
                <c:ptCount val="1"/>
                <c:pt idx="0">
                  <c:v>1st half 1.0x, 2nd half 1.0x</c:v>
                </c:pt>
              </c:strCache>
            </c:strRef>
          </c:tx>
          <c:cat>
            <c:strRef>
              <c:f>Sheet1!$B$234:$E$234</c:f>
              <c:strCache>
                <c:ptCount val="4"/>
                <c:pt idx="0">
                  <c:v>rr=1</c:v>
                </c:pt>
                <c:pt idx="1">
                  <c:v>rr=1.025</c:v>
                </c:pt>
                <c:pt idx="2">
                  <c:v>rr=1.05</c:v>
                </c:pt>
                <c:pt idx="3">
                  <c:v>rr=1.1</c:v>
                </c:pt>
              </c:strCache>
            </c:strRef>
          </c:cat>
          <c:val>
            <c:numRef>
              <c:f>Sheet1!$B$235:$E$235</c:f>
              <c:numCache>
                <c:formatCode>General</c:formatCode>
                <c:ptCount val="4"/>
                <c:pt idx="0">
                  <c:v>0.77300000000000002</c:v>
                </c:pt>
                <c:pt idx="1">
                  <c:v>0.59299999999999997</c:v>
                </c:pt>
                <c:pt idx="2">
                  <c:v>0.39100000000000001</c:v>
                </c:pt>
                <c:pt idx="3">
                  <c:v>0.10199999999999999</c:v>
                </c:pt>
              </c:numCache>
            </c:numRef>
          </c:val>
          <c:smooth val="0"/>
        </c:ser>
        <c:ser>
          <c:idx val="1"/>
          <c:order val="1"/>
          <c:tx>
            <c:strRef>
              <c:f>Sheet1!$A$236</c:f>
              <c:strCache>
                <c:ptCount val="1"/>
                <c:pt idx="0">
                  <c:v>1st half 0.8x, 2nd half 1.2x</c:v>
                </c:pt>
              </c:strCache>
            </c:strRef>
          </c:tx>
          <c:cat>
            <c:strRef>
              <c:f>Sheet1!$B$234:$E$234</c:f>
              <c:strCache>
                <c:ptCount val="4"/>
                <c:pt idx="0">
                  <c:v>rr=1</c:v>
                </c:pt>
                <c:pt idx="1">
                  <c:v>rr=1.025</c:v>
                </c:pt>
                <c:pt idx="2">
                  <c:v>rr=1.05</c:v>
                </c:pt>
                <c:pt idx="3">
                  <c:v>rr=1.1</c:v>
                </c:pt>
              </c:strCache>
            </c:strRef>
          </c:cat>
          <c:val>
            <c:numRef>
              <c:f>Sheet1!$B$236:$E$236</c:f>
              <c:numCache>
                <c:formatCode>General</c:formatCode>
                <c:ptCount val="4"/>
                <c:pt idx="0">
                  <c:v>0.91700000000000004</c:v>
                </c:pt>
                <c:pt idx="1">
                  <c:v>0.81399999999999995</c:v>
                </c:pt>
                <c:pt idx="2">
                  <c:v>0.623</c:v>
                </c:pt>
                <c:pt idx="3">
                  <c:v>0.26300000000000001</c:v>
                </c:pt>
              </c:numCache>
            </c:numRef>
          </c:val>
          <c:smooth val="0"/>
        </c:ser>
        <c:ser>
          <c:idx val="2"/>
          <c:order val="2"/>
          <c:tx>
            <c:strRef>
              <c:f>Sheet1!$A$237</c:f>
              <c:strCache>
                <c:ptCount val="1"/>
                <c:pt idx="0">
                  <c:v>1st half 1.2x, 2nd half 0.8x</c:v>
                </c:pt>
              </c:strCache>
            </c:strRef>
          </c:tx>
          <c:cat>
            <c:strRef>
              <c:f>Sheet1!$B$234:$E$234</c:f>
              <c:strCache>
                <c:ptCount val="4"/>
                <c:pt idx="0">
                  <c:v>rr=1</c:v>
                </c:pt>
                <c:pt idx="1">
                  <c:v>rr=1.025</c:v>
                </c:pt>
                <c:pt idx="2">
                  <c:v>rr=1.05</c:v>
                </c:pt>
                <c:pt idx="3">
                  <c:v>rr=1.1</c:v>
                </c:pt>
              </c:strCache>
            </c:strRef>
          </c:cat>
          <c:val>
            <c:numRef>
              <c:f>Sheet1!$B$237:$E$237</c:f>
              <c:numCache>
                <c:formatCode>General</c:formatCode>
                <c:ptCount val="4"/>
                <c:pt idx="0">
                  <c:v>0.625</c:v>
                </c:pt>
                <c:pt idx="1">
                  <c:v>0.437</c:v>
                </c:pt>
                <c:pt idx="2">
                  <c:v>0.23</c:v>
                </c:pt>
                <c:pt idx="3">
                  <c:v>3.5999999999999997E-2</c:v>
                </c:pt>
              </c:numCache>
            </c:numRef>
          </c:val>
          <c:smooth val="0"/>
        </c:ser>
        <c:dLbls>
          <c:showLegendKey val="0"/>
          <c:showVal val="0"/>
          <c:showCatName val="0"/>
          <c:showSerName val="0"/>
          <c:showPercent val="0"/>
          <c:showBubbleSize val="0"/>
        </c:dLbls>
        <c:marker val="1"/>
        <c:smooth val="0"/>
        <c:axId val="217852544"/>
        <c:axId val="217862528"/>
      </c:lineChart>
      <c:catAx>
        <c:axId val="217852544"/>
        <c:scaling>
          <c:orientation val="minMax"/>
        </c:scaling>
        <c:delete val="0"/>
        <c:axPos val="b"/>
        <c:majorTickMark val="out"/>
        <c:minorTickMark val="none"/>
        <c:tickLblPos val="nextTo"/>
        <c:crossAx val="217862528"/>
        <c:crosses val="autoZero"/>
        <c:auto val="1"/>
        <c:lblAlgn val="ctr"/>
        <c:lblOffset val="100"/>
        <c:noMultiLvlLbl val="0"/>
      </c:catAx>
      <c:valAx>
        <c:axId val="217862528"/>
        <c:scaling>
          <c:orientation val="minMax"/>
        </c:scaling>
        <c:delete val="0"/>
        <c:axPos val="l"/>
        <c:numFmt formatCode="General" sourceLinked="1"/>
        <c:majorTickMark val="out"/>
        <c:minorTickMark val="none"/>
        <c:tickLblPos val="nextTo"/>
        <c:crossAx val="217852544"/>
        <c:crosses val="autoZero"/>
        <c:crossBetween val="between"/>
      </c:valAx>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552900187073888"/>
          <c:y val="5.3971216322895373E-2"/>
          <c:w val="0.84198768567329862"/>
          <c:h val="0.8326195683872849"/>
        </c:manualLayout>
      </c:layout>
      <c:lineChart>
        <c:grouping val="standard"/>
        <c:varyColors val="0"/>
        <c:ser>
          <c:idx val="0"/>
          <c:order val="0"/>
          <c:tx>
            <c:strRef>
              <c:f>Sheet1!$A$10</c:f>
              <c:strCache>
                <c:ptCount val="1"/>
                <c:pt idx="0">
                  <c:v>N=2000</c:v>
                </c:pt>
              </c:strCache>
            </c:strRef>
          </c:tx>
          <c:cat>
            <c:strRef>
              <c:f>Sheet1!$B$9:$D$9</c:f>
              <c:strCache>
                <c:ptCount val="3"/>
                <c:pt idx="0">
                  <c:v>rr=1</c:v>
                </c:pt>
                <c:pt idx="1">
                  <c:v>rr=1.05</c:v>
                </c:pt>
                <c:pt idx="2">
                  <c:v>rr=1.1</c:v>
                </c:pt>
              </c:strCache>
            </c:strRef>
          </c:cat>
          <c:val>
            <c:numRef>
              <c:f>Sheet1!$B$10:$D$10</c:f>
              <c:numCache>
                <c:formatCode>General</c:formatCode>
                <c:ptCount val="3"/>
                <c:pt idx="0">
                  <c:v>0.82199999999999995</c:v>
                </c:pt>
                <c:pt idx="1">
                  <c:v>0.505</c:v>
                </c:pt>
                <c:pt idx="2">
                  <c:v>0.186</c:v>
                </c:pt>
              </c:numCache>
            </c:numRef>
          </c:val>
          <c:smooth val="0"/>
        </c:ser>
        <c:ser>
          <c:idx val="1"/>
          <c:order val="1"/>
          <c:tx>
            <c:strRef>
              <c:f>Sheet1!$A$11</c:f>
              <c:strCache>
                <c:ptCount val="1"/>
                <c:pt idx="0">
                  <c:v>N=3000</c:v>
                </c:pt>
              </c:strCache>
            </c:strRef>
          </c:tx>
          <c:cat>
            <c:strRef>
              <c:f>Sheet1!$B$9:$D$9</c:f>
              <c:strCache>
                <c:ptCount val="3"/>
                <c:pt idx="0">
                  <c:v>rr=1</c:v>
                </c:pt>
                <c:pt idx="1">
                  <c:v>rr=1.05</c:v>
                </c:pt>
                <c:pt idx="2">
                  <c:v>rr=1.1</c:v>
                </c:pt>
              </c:strCache>
            </c:strRef>
          </c:cat>
          <c:val>
            <c:numRef>
              <c:f>Sheet1!$B$11:$D$11</c:f>
              <c:numCache>
                <c:formatCode>General</c:formatCode>
                <c:ptCount val="3"/>
                <c:pt idx="0">
                  <c:v>0.91800000000000004</c:v>
                </c:pt>
                <c:pt idx="1">
                  <c:v>0.66400000000000003</c:v>
                </c:pt>
                <c:pt idx="2">
                  <c:v>0.25600000000000001</c:v>
                </c:pt>
              </c:numCache>
            </c:numRef>
          </c:val>
          <c:smooth val="0"/>
        </c:ser>
        <c:ser>
          <c:idx val="2"/>
          <c:order val="2"/>
          <c:tx>
            <c:strRef>
              <c:f>Sheet1!$A$12</c:f>
              <c:strCache>
                <c:ptCount val="1"/>
                <c:pt idx="0">
                  <c:v>N=5000</c:v>
                </c:pt>
              </c:strCache>
            </c:strRef>
          </c:tx>
          <c:cat>
            <c:strRef>
              <c:f>Sheet1!$B$9:$D$9</c:f>
              <c:strCache>
                <c:ptCount val="3"/>
                <c:pt idx="0">
                  <c:v>rr=1</c:v>
                </c:pt>
                <c:pt idx="1">
                  <c:v>rr=1.05</c:v>
                </c:pt>
                <c:pt idx="2">
                  <c:v>rr=1.1</c:v>
                </c:pt>
              </c:strCache>
            </c:strRef>
          </c:cat>
          <c:val>
            <c:numRef>
              <c:f>Sheet1!$B$12:$D$12</c:f>
              <c:numCache>
                <c:formatCode>General</c:formatCode>
                <c:ptCount val="3"/>
                <c:pt idx="0">
                  <c:v>0.98299999999999998</c:v>
                </c:pt>
                <c:pt idx="1">
                  <c:v>0.85799999999999998</c:v>
                </c:pt>
                <c:pt idx="2">
                  <c:v>0.35199999999999998</c:v>
                </c:pt>
              </c:numCache>
            </c:numRef>
          </c:val>
          <c:smooth val="0"/>
        </c:ser>
        <c:dLbls>
          <c:showLegendKey val="0"/>
          <c:showVal val="0"/>
          <c:showCatName val="0"/>
          <c:showSerName val="0"/>
          <c:showPercent val="0"/>
          <c:showBubbleSize val="0"/>
        </c:dLbls>
        <c:marker val="1"/>
        <c:smooth val="0"/>
        <c:axId val="195537152"/>
        <c:axId val="195547136"/>
      </c:lineChart>
      <c:catAx>
        <c:axId val="195537152"/>
        <c:scaling>
          <c:orientation val="minMax"/>
        </c:scaling>
        <c:delete val="0"/>
        <c:axPos val="b"/>
        <c:majorTickMark val="out"/>
        <c:minorTickMark val="none"/>
        <c:tickLblPos val="nextTo"/>
        <c:crossAx val="195547136"/>
        <c:crosses val="autoZero"/>
        <c:auto val="1"/>
        <c:lblAlgn val="ctr"/>
        <c:lblOffset val="100"/>
        <c:noMultiLvlLbl val="0"/>
      </c:catAx>
      <c:valAx>
        <c:axId val="195547136"/>
        <c:scaling>
          <c:orientation val="minMax"/>
          <c:max val="1"/>
        </c:scaling>
        <c:delete val="0"/>
        <c:axPos val="l"/>
        <c:numFmt formatCode="General" sourceLinked="1"/>
        <c:majorTickMark val="out"/>
        <c:minorTickMark val="none"/>
        <c:tickLblPos val="nextTo"/>
        <c:crossAx val="195537152"/>
        <c:crosses val="autoZero"/>
        <c:crossBetween val="between"/>
      </c:valAx>
    </c:plotArea>
    <c:legend>
      <c:legendPos val="r"/>
      <c:layout>
        <c:manualLayout>
          <c:xMode val="edge"/>
          <c:yMode val="edge"/>
          <c:x val="0.77535749070581239"/>
          <c:y val="9.206930753193128E-3"/>
          <c:w val="0.17143066491688538"/>
          <c:h val="0.23522484941640964"/>
        </c:manualLayou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936771683042519"/>
          <c:y val="1.6314688966902666E-2"/>
          <c:w val="0.84470094153304864"/>
          <c:h val="0.89044413519748755"/>
        </c:manualLayout>
      </c:layout>
      <c:lineChart>
        <c:grouping val="standard"/>
        <c:varyColors val="0"/>
        <c:ser>
          <c:idx val="0"/>
          <c:order val="0"/>
          <c:tx>
            <c:strRef>
              <c:f>'Simple Violation'!$A$18</c:f>
              <c:strCache>
                <c:ptCount val="1"/>
                <c:pt idx="0">
                  <c:v>Binary</c:v>
                </c:pt>
              </c:strCache>
            </c:strRef>
          </c:tx>
          <c:cat>
            <c:strRef>
              <c:f>'Simple Violation'!$B$17:$D$17</c:f>
              <c:strCache>
                <c:ptCount val="3"/>
                <c:pt idx="0">
                  <c:v>rr=1.15</c:v>
                </c:pt>
                <c:pt idx="1">
                  <c:v>rr=1.175</c:v>
                </c:pt>
                <c:pt idx="2">
                  <c:v>rr=1.2</c:v>
                </c:pt>
              </c:strCache>
            </c:strRef>
          </c:cat>
          <c:val>
            <c:numRef>
              <c:f>'Simple Violation'!$B$18:$D$18</c:f>
              <c:numCache>
                <c:formatCode>General</c:formatCode>
                <c:ptCount val="3"/>
                <c:pt idx="0">
                  <c:v>0.02</c:v>
                </c:pt>
                <c:pt idx="1">
                  <c:v>8.0000000000000002E-3</c:v>
                </c:pt>
                <c:pt idx="2">
                  <c:v>0</c:v>
                </c:pt>
              </c:numCache>
            </c:numRef>
          </c:val>
          <c:smooth val="0"/>
        </c:ser>
        <c:ser>
          <c:idx val="1"/>
          <c:order val="1"/>
          <c:tx>
            <c:strRef>
              <c:f>'Simple Violation'!$A$19</c:f>
              <c:strCache>
                <c:ptCount val="1"/>
                <c:pt idx="0">
                  <c:v>Log-normal</c:v>
                </c:pt>
              </c:strCache>
            </c:strRef>
          </c:tx>
          <c:cat>
            <c:strRef>
              <c:f>'Simple Violation'!$B$17:$D$17</c:f>
              <c:strCache>
                <c:ptCount val="3"/>
                <c:pt idx="0">
                  <c:v>rr=1.15</c:v>
                </c:pt>
                <c:pt idx="1">
                  <c:v>rr=1.175</c:v>
                </c:pt>
                <c:pt idx="2">
                  <c:v>rr=1.2</c:v>
                </c:pt>
              </c:strCache>
            </c:strRef>
          </c:cat>
          <c:val>
            <c:numRef>
              <c:f>'Simple Violation'!$B$19:$D$19</c:f>
              <c:numCache>
                <c:formatCode>General</c:formatCode>
                <c:ptCount val="3"/>
                <c:pt idx="0">
                  <c:v>2.9000000000000001E-2</c:v>
                </c:pt>
                <c:pt idx="1">
                  <c:v>8.9999999999999993E-3</c:v>
                </c:pt>
                <c:pt idx="2">
                  <c:v>1E-3</c:v>
                </c:pt>
              </c:numCache>
            </c:numRef>
          </c:val>
          <c:smooth val="0"/>
        </c:ser>
        <c:ser>
          <c:idx val="2"/>
          <c:order val="2"/>
          <c:tx>
            <c:strRef>
              <c:f>'Simple Violation'!$A$20</c:f>
              <c:strCache>
                <c:ptCount val="1"/>
                <c:pt idx="0">
                  <c:v>NB</c:v>
                </c:pt>
              </c:strCache>
            </c:strRef>
          </c:tx>
          <c:cat>
            <c:strRef>
              <c:f>'Simple Violation'!$B$17:$D$17</c:f>
              <c:strCache>
                <c:ptCount val="3"/>
                <c:pt idx="0">
                  <c:v>rr=1.15</c:v>
                </c:pt>
                <c:pt idx="1">
                  <c:v>rr=1.175</c:v>
                </c:pt>
                <c:pt idx="2">
                  <c:v>rr=1.2</c:v>
                </c:pt>
              </c:strCache>
            </c:strRef>
          </c:cat>
          <c:val>
            <c:numRef>
              <c:f>'Simple Violation'!$B$20:$D$20</c:f>
              <c:numCache>
                <c:formatCode>General</c:formatCode>
                <c:ptCount val="3"/>
                <c:pt idx="0">
                  <c:v>2.5999999999999999E-2</c:v>
                </c:pt>
                <c:pt idx="1">
                  <c:v>8.0000000000000002E-3</c:v>
                </c:pt>
                <c:pt idx="2">
                  <c:v>0</c:v>
                </c:pt>
              </c:numCache>
            </c:numRef>
          </c:val>
          <c:smooth val="0"/>
        </c:ser>
        <c:dLbls>
          <c:showLegendKey val="0"/>
          <c:showVal val="0"/>
          <c:showCatName val="0"/>
          <c:showSerName val="0"/>
          <c:showPercent val="0"/>
          <c:showBubbleSize val="0"/>
        </c:dLbls>
        <c:marker val="1"/>
        <c:smooth val="0"/>
        <c:axId val="198620672"/>
        <c:axId val="198622208"/>
      </c:lineChart>
      <c:catAx>
        <c:axId val="198620672"/>
        <c:scaling>
          <c:orientation val="minMax"/>
        </c:scaling>
        <c:delete val="0"/>
        <c:axPos val="b"/>
        <c:majorTickMark val="out"/>
        <c:minorTickMark val="none"/>
        <c:tickLblPos val="nextTo"/>
        <c:crossAx val="198622208"/>
        <c:crosses val="autoZero"/>
        <c:auto val="1"/>
        <c:lblAlgn val="ctr"/>
        <c:lblOffset val="100"/>
        <c:noMultiLvlLbl val="0"/>
      </c:catAx>
      <c:valAx>
        <c:axId val="198622208"/>
        <c:scaling>
          <c:orientation val="minMax"/>
        </c:scaling>
        <c:delete val="0"/>
        <c:axPos val="l"/>
        <c:numFmt formatCode="General" sourceLinked="1"/>
        <c:majorTickMark val="out"/>
        <c:minorTickMark val="none"/>
        <c:tickLblPos val="nextTo"/>
        <c:crossAx val="198620672"/>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4557961504811902E-2"/>
          <c:y val="5.6030183727034111E-2"/>
          <c:w val="0.88673293963254596"/>
          <c:h val="0.8903631133504335"/>
        </c:manualLayout>
      </c:layout>
      <c:lineChart>
        <c:grouping val="standard"/>
        <c:varyColors val="0"/>
        <c:ser>
          <c:idx val="0"/>
          <c:order val="0"/>
          <c:tx>
            <c:strRef>
              <c:f>'Simple Violation'!$A$27</c:f>
              <c:strCache>
                <c:ptCount val="1"/>
                <c:pt idx="0">
                  <c:v>Binary</c:v>
                </c:pt>
              </c:strCache>
            </c:strRef>
          </c:tx>
          <c:cat>
            <c:strRef>
              <c:f>'Simple Violation'!$B$26:$D$26</c:f>
              <c:strCache>
                <c:ptCount val="3"/>
                <c:pt idx="0">
                  <c:v>rr=1</c:v>
                </c:pt>
                <c:pt idx="1">
                  <c:v>rr=1.05</c:v>
                </c:pt>
                <c:pt idx="2">
                  <c:v>rr=1.1</c:v>
                </c:pt>
              </c:strCache>
            </c:strRef>
          </c:cat>
          <c:val>
            <c:numRef>
              <c:f>'Simple Violation'!$B$27:$D$27</c:f>
              <c:numCache>
                <c:formatCode>General</c:formatCode>
                <c:ptCount val="3"/>
                <c:pt idx="0">
                  <c:v>0.79800000000000004</c:v>
                </c:pt>
                <c:pt idx="1">
                  <c:v>0.44700000000000001</c:v>
                </c:pt>
                <c:pt idx="2">
                  <c:v>0.13800000000000001</c:v>
                </c:pt>
              </c:numCache>
            </c:numRef>
          </c:val>
          <c:smooth val="0"/>
        </c:ser>
        <c:ser>
          <c:idx val="1"/>
          <c:order val="1"/>
          <c:tx>
            <c:strRef>
              <c:f>'Simple Violation'!$A$28</c:f>
              <c:strCache>
                <c:ptCount val="1"/>
                <c:pt idx="0">
                  <c:v>Log-normal</c:v>
                </c:pt>
              </c:strCache>
            </c:strRef>
          </c:tx>
          <c:cat>
            <c:strRef>
              <c:f>'Simple Violation'!$B$26:$D$26</c:f>
              <c:strCache>
                <c:ptCount val="3"/>
                <c:pt idx="0">
                  <c:v>rr=1</c:v>
                </c:pt>
                <c:pt idx="1">
                  <c:v>rr=1.05</c:v>
                </c:pt>
                <c:pt idx="2">
                  <c:v>rr=1.1</c:v>
                </c:pt>
              </c:strCache>
            </c:strRef>
          </c:cat>
          <c:val>
            <c:numRef>
              <c:f>'Simple Violation'!$B$28:$D$28</c:f>
              <c:numCache>
                <c:formatCode>General</c:formatCode>
                <c:ptCount val="3"/>
                <c:pt idx="0">
                  <c:v>0.873</c:v>
                </c:pt>
                <c:pt idx="1">
                  <c:v>0.54</c:v>
                </c:pt>
                <c:pt idx="2">
                  <c:v>0.156</c:v>
                </c:pt>
              </c:numCache>
            </c:numRef>
          </c:val>
          <c:smooth val="0"/>
        </c:ser>
        <c:ser>
          <c:idx val="2"/>
          <c:order val="2"/>
          <c:tx>
            <c:strRef>
              <c:f>'Simple Violation'!$A$29</c:f>
              <c:strCache>
                <c:ptCount val="1"/>
                <c:pt idx="0">
                  <c:v>NB</c:v>
                </c:pt>
              </c:strCache>
            </c:strRef>
          </c:tx>
          <c:cat>
            <c:strRef>
              <c:f>'Simple Violation'!$B$26:$D$26</c:f>
              <c:strCache>
                <c:ptCount val="3"/>
                <c:pt idx="0">
                  <c:v>rr=1</c:v>
                </c:pt>
                <c:pt idx="1">
                  <c:v>rr=1.05</c:v>
                </c:pt>
                <c:pt idx="2">
                  <c:v>rr=1.1</c:v>
                </c:pt>
              </c:strCache>
            </c:strRef>
          </c:cat>
          <c:val>
            <c:numRef>
              <c:f>'Simple Violation'!$B$29:$D$29</c:f>
              <c:numCache>
                <c:formatCode>General</c:formatCode>
                <c:ptCount val="3"/>
                <c:pt idx="0">
                  <c:v>0.91800000000000004</c:v>
                </c:pt>
                <c:pt idx="1">
                  <c:v>0.66400000000000003</c:v>
                </c:pt>
                <c:pt idx="2">
                  <c:v>0.25600000000000001</c:v>
                </c:pt>
              </c:numCache>
            </c:numRef>
          </c:val>
          <c:smooth val="0"/>
        </c:ser>
        <c:dLbls>
          <c:showLegendKey val="0"/>
          <c:showVal val="0"/>
          <c:showCatName val="0"/>
          <c:showSerName val="0"/>
          <c:showPercent val="0"/>
          <c:showBubbleSize val="0"/>
        </c:dLbls>
        <c:marker val="1"/>
        <c:smooth val="0"/>
        <c:axId val="177098752"/>
        <c:axId val="177100288"/>
      </c:lineChart>
      <c:catAx>
        <c:axId val="177098752"/>
        <c:scaling>
          <c:orientation val="minMax"/>
        </c:scaling>
        <c:delete val="0"/>
        <c:axPos val="b"/>
        <c:majorTickMark val="out"/>
        <c:minorTickMark val="none"/>
        <c:tickLblPos val="nextTo"/>
        <c:crossAx val="177100288"/>
        <c:crosses val="autoZero"/>
        <c:auto val="1"/>
        <c:lblAlgn val="ctr"/>
        <c:lblOffset val="100"/>
        <c:noMultiLvlLbl val="0"/>
      </c:catAx>
      <c:valAx>
        <c:axId val="177100288"/>
        <c:scaling>
          <c:orientation val="minMax"/>
          <c:max val="1"/>
        </c:scaling>
        <c:delete val="0"/>
        <c:axPos val="l"/>
        <c:numFmt formatCode="General" sourceLinked="1"/>
        <c:majorTickMark val="out"/>
        <c:minorTickMark val="none"/>
        <c:tickLblPos val="nextTo"/>
        <c:crossAx val="177098752"/>
        <c:crosses val="autoZero"/>
        <c:crossBetween val="between"/>
      </c:valAx>
    </c:plotArea>
    <c:legend>
      <c:legendPos val="r"/>
      <c:layout>
        <c:manualLayout>
          <c:xMode val="edge"/>
          <c:yMode val="edge"/>
          <c:x val="0.77962423447069118"/>
          <c:y val="2.7201808107319928E-2"/>
          <c:w val="0.21204243219597552"/>
          <c:h val="0.25115157480314959"/>
        </c:manualLayout>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716907261592301"/>
          <c:y val="5.1400554097404488E-2"/>
          <c:w val="0.87245516185476812"/>
          <c:h val="0.8326195683872849"/>
        </c:manualLayout>
      </c:layout>
      <c:lineChart>
        <c:grouping val="standard"/>
        <c:varyColors val="0"/>
        <c:ser>
          <c:idx val="0"/>
          <c:order val="0"/>
          <c:tx>
            <c:strRef>
              <c:f>'Simple Violation'!$A$4</c:f>
              <c:strCache>
                <c:ptCount val="1"/>
                <c:pt idx="0">
                  <c:v>NB</c:v>
                </c:pt>
              </c:strCache>
            </c:strRef>
          </c:tx>
          <c:cat>
            <c:strRef>
              <c:f>'Simple Violation'!$B$3:$E$3</c:f>
              <c:strCache>
                <c:ptCount val="4"/>
                <c:pt idx="0">
                  <c:v>rr=1.15</c:v>
                </c:pt>
                <c:pt idx="1">
                  <c:v>rr=1.175</c:v>
                </c:pt>
                <c:pt idx="2">
                  <c:v>rr=1.2</c:v>
                </c:pt>
                <c:pt idx="3">
                  <c:v>rr=1.225</c:v>
                </c:pt>
              </c:strCache>
            </c:strRef>
          </c:cat>
          <c:val>
            <c:numRef>
              <c:f>'Simple Violation'!$B$4:$E$4</c:f>
              <c:numCache>
                <c:formatCode>General</c:formatCode>
                <c:ptCount val="4"/>
                <c:pt idx="0">
                  <c:v>3.1E-2</c:v>
                </c:pt>
                <c:pt idx="1">
                  <c:v>1.7000000000000001E-2</c:v>
                </c:pt>
                <c:pt idx="2">
                  <c:v>3.0000000000000001E-3</c:v>
                </c:pt>
                <c:pt idx="3">
                  <c:v>2E-3</c:v>
                </c:pt>
              </c:numCache>
            </c:numRef>
          </c:val>
          <c:smooth val="0"/>
        </c:ser>
        <c:ser>
          <c:idx val="1"/>
          <c:order val="1"/>
          <c:tx>
            <c:strRef>
              <c:f>'Simple Violation'!$A$5</c:f>
              <c:strCache>
                <c:ptCount val="1"/>
                <c:pt idx="0">
                  <c:v>Binary</c:v>
                </c:pt>
              </c:strCache>
            </c:strRef>
          </c:tx>
          <c:cat>
            <c:strRef>
              <c:f>'Simple Violation'!$B$3:$E$3</c:f>
              <c:strCache>
                <c:ptCount val="4"/>
                <c:pt idx="0">
                  <c:v>rr=1.15</c:v>
                </c:pt>
                <c:pt idx="1">
                  <c:v>rr=1.175</c:v>
                </c:pt>
                <c:pt idx="2">
                  <c:v>rr=1.2</c:v>
                </c:pt>
                <c:pt idx="3">
                  <c:v>rr=1.225</c:v>
                </c:pt>
              </c:strCache>
            </c:strRef>
          </c:cat>
          <c:val>
            <c:numRef>
              <c:f>'Simple Violation'!$B$5:$E$5</c:f>
              <c:numCache>
                <c:formatCode>General</c:formatCode>
                <c:ptCount val="4"/>
                <c:pt idx="0">
                  <c:v>3.1E-2</c:v>
                </c:pt>
                <c:pt idx="1">
                  <c:v>0.01</c:v>
                </c:pt>
                <c:pt idx="2">
                  <c:v>0</c:v>
                </c:pt>
                <c:pt idx="3">
                  <c:v>0</c:v>
                </c:pt>
              </c:numCache>
            </c:numRef>
          </c:val>
          <c:smooth val="0"/>
        </c:ser>
        <c:ser>
          <c:idx val="2"/>
          <c:order val="2"/>
          <c:tx>
            <c:strRef>
              <c:f>'Simple Violation'!$A$6</c:f>
              <c:strCache>
                <c:ptCount val="1"/>
                <c:pt idx="0">
                  <c:v>Log-normal</c:v>
                </c:pt>
              </c:strCache>
            </c:strRef>
          </c:tx>
          <c:cat>
            <c:strRef>
              <c:f>'Simple Violation'!$B$3:$E$3</c:f>
              <c:strCache>
                <c:ptCount val="4"/>
                <c:pt idx="0">
                  <c:v>rr=1.15</c:v>
                </c:pt>
                <c:pt idx="1">
                  <c:v>rr=1.175</c:v>
                </c:pt>
                <c:pt idx="2">
                  <c:v>rr=1.2</c:v>
                </c:pt>
                <c:pt idx="3">
                  <c:v>rr=1.225</c:v>
                </c:pt>
              </c:strCache>
            </c:strRef>
          </c:cat>
          <c:val>
            <c:numRef>
              <c:f>'Simple Violation'!$B$6:$E$6</c:f>
              <c:numCache>
                <c:formatCode>General</c:formatCode>
                <c:ptCount val="4"/>
                <c:pt idx="0">
                  <c:v>3.6999999999999998E-2</c:v>
                </c:pt>
                <c:pt idx="1">
                  <c:v>1.9E-2</c:v>
                </c:pt>
                <c:pt idx="2">
                  <c:v>3.0000000000000001E-3</c:v>
                </c:pt>
                <c:pt idx="3">
                  <c:v>2E-3</c:v>
                </c:pt>
              </c:numCache>
            </c:numRef>
          </c:val>
          <c:smooth val="0"/>
        </c:ser>
        <c:ser>
          <c:idx val="3"/>
          <c:order val="3"/>
          <c:tx>
            <c:strRef>
              <c:f>'Simple Violation'!$A$7</c:f>
              <c:strCache>
                <c:ptCount val="1"/>
                <c:pt idx="0">
                  <c:v>Poisson</c:v>
                </c:pt>
              </c:strCache>
            </c:strRef>
          </c:tx>
          <c:cat>
            <c:strRef>
              <c:f>'Simple Violation'!$B$3:$E$3</c:f>
              <c:strCache>
                <c:ptCount val="4"/>
                <c:pt idx="0">
                  <c:v>rr=1.15</c:v>
                </c:pt>
                <c:pt idx="1">
                  <c:v>rr=1.175</c:v>
                </c:pt>
                <c:pt idx="2">
                  <c:v>rr=1.2</c:v>
                </c:pt>
                <c:pt idx="3">
                  <c:v>rr=1.225</c:v>
                </c:pt>
              </c:strCache>
            </c:strRef>
          </c:cat>
          <c:val>
            <c:numRef>
              <c:f>'Simple Violation'!$B$7:$E$7</c:f>
              <c:numCache>
                <c:formatCode>General</c:formatCode>
                <c:ptCount val="4"/>
                <c:pt idx="0">
                  <c:v>2.3E-2</c:v>
                </c:pt>
                <c:pt idx="1">
                  <c:v>5.0000000000000001E-3</c:v>
                </c:pt>
                <c:pt idx="2">
                  <c:v>0</c:v>
                </c:pt>
                <c:pt idx="3">
                  <c:v>0</c:v>
                </c:pt>
              </c:numCache>
            </c:numRef>
          </c:val>
          <c:smooth val="0"/>
        </c:ser>
        <c:dLbls>
          <c:showLegendKey val="0"/>
          <c:showVal val="0"/>
          <c:showCatName val="0"/>
          <c:showSerName val="0"/>
          <c:showPercent val="0"/>
          <c:showBubbleSize val="0"/>
        </c:dLbls>
        <c:marker val="1"/>
        <c:smooth val="0"/>
        <c:axId val="195698048"/>
        <c:axId val="195708032"/>
      </c:lineChart>
      <c:catAx>
        <c:axId val="195698048"/>
        <c:scaling>
          <c:orientation val="minMax"/>
        </c:scaling>
        <c:delete val="0"/>
        <c:axPos val="b"/>
        <c:majorTickMark val="out"/>
        <c:minorTickMark val="none"/>
        <c:tickLblPos val="nextTo"/>
        <c:crossAx val="195708032"/>
        <c:crosses val="autoZero"/>
        <c:auto val="1"/>
        <c:lblAlgn val="ctr"/>
        <c:lblOffset val="100"/>
        <c:noMultiLvlLbl val="0"/>
      </c:catAx>
      <c:valAx>
        <c:axId val="195708032"/>
        <c:scaling>
          <c:orientation val="minMax"/>
        </c:scaling>
        <c:delete val="0"/>
        <c:axPos val="l"/>
        <c:numFmt formatCode="General" sourceLinked="1"/>
        <c:majorTickMark val="out"/>
        <c:minorTickMark val="none"/>
        <c:tickLblPos val="nextTo"/>
        <c:crossAx val="195698048"/>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5.1400554097404488E-2"/>
          <c:w val="0.90773786742792606"/>
          <c:h val="0.82281153199517787"/>
        </c:manualLayout>
      </c:layout>
      <c:lineChart>
        <c:grouping val="standard"/>
        <c:varyColors val="0"/>
        <c:ser>
          <c:idx val="0"/>
          <c:order val="0"/>
          <c:tx>
            <c:strRef>
              <c:f>'Simple Violation'!$A$11</c:f>
              <c:strCache>
                <c:ptCount val="1"/>
                <c:pt idx="0">
                  <c:v>NB</c:v>
                </c:pt>
              </c:strCache>
            </c:strRef>
          </c:tx>
          <c:cat>
            <c:strRef>
              <c:f>'Simple Violation'!$B$10:$E$10</c:f>
              <c:strCache>
                <c:ptCount val="4"/>
                <c:pt idx="0">
                  <c:v>rr=1</c:v>
                </c:pt>
                <c:pt idx="1">
                  <c:v>rr=1.025</c:v>
                </c:pt>
                <c:pt idx="2">
                  <c:v>rr=1.05</c:v>
                </c:pt>
                <c:pt idx="3">
                  <c:v>rr=1.1</c:v>
                </c:pt>
              </c:strCache>
            </c:strRef>
          </c:cat>
          <c:val>
            <c:numRef>
              <c:f>'Simple Violation'!$B$11:$E$11</c:f>
              <c:numCache>
                <c:formatCode>General</c:formatCode>
                <c:ptCount val="4"/>
                <c:pt idx="0">
                  <c:v>0.86299999999999999</c:v>
                </c:pt>
                <c:pt idx="1">
                  <c:v>0.73499999999999999</c:v>
                </c:pt>
                <c:pt idx="2">
                  <c:v>0.51400000000000001</c:v>
                </c:pt>
                <c:pt idx="3">
                  <c:v>0.17499999999999999</c:v>
                </c:pt>
              </c:numCache>
            </c:numRef>
          </c:val>
          <c:smooth val="0"/>
        </c:ser>
        <c:ser>
          <c:idx val="1"/>
          <c:order val="1"/>
          <c:tx>
            <c:strRef>
              <c:f>'Simple Violation'!$A$12</c:f>
              <c:strCache>
                <c:ptCount val="1"/>
                <c:pt idx="0">
                  <c:v>Binary</c:v>
                </c:pt>
              </c:strCache>
            </c:strRef>
          </c:tx>
          <c:cat>
            <c:strRef>
              <c:f>'Simple Violation'!$B$10:$E$10</c:f>
              <c:strCache>
                <c:ptCount val="4"/>
                <c:pt idx="0">
                  <c:v>rr=1</c:v>
                </c:pt>
                <c:pt idx="1">
                  <c:v>rr=1.025</c:v>
                </c:pt>
                <c:pt idx="2">
                  <c:v>rr=1.05</c:v>
                </c:pt>
                <c:pt idx="3">
                  <c:v>rr=1.1</c:v>
                </c:pt>
              </c:strCache>
            </c:strRef>
          </c:cat>
          <c:val>
            <c:numRef>
              <c:f>'Simple Violation'!$B$12:$E$12</c:f>
              <c:numCache>
                <c:formatCode>General</c:formatCode>
                <c:ptCount val="4"/>
                <c:pt idx="0">
                  <c:v>0.84899999999999998</c:v>
                </c:pt>
                <c:pt idx="1">
                  <c:v>0.69</c:v>
                </c:pt>
                <c:pt idx="2">
                  <c:v>0.50900000000000001</c:v>
                </c:pt>
                <c:pt idx="3">
                  <c:v>0.156</c:v>
                </c:pt>
              </c:numCache>
            </c:numRef>
          </c:val>
          <c:smooth val="0"/>
        </c:ser>
        <c:ser>
          <c:idx val="2"/>
          <c:order val="2"/>
          <c:tx>
            <c:strRef>
              <c:f>'Simple Violation'!$A$13</c:f>
              <c:strCache>
                <c:ptCount val="1"/>
                <c:pt idx="0">
                  <c:v>Log-normal</c:v>
                </c:pt>
              </c:strCache>
            </c:strRef>
          </c:tx>
          <c:cat>
            <c:strRef>
              <c:f>'Simple Violation'!$B$10:$E$10</c:f>
              <c:strCache>
                <c:ptCount val="4"/>
                <c:pt idx="0">
                  <c:v>rr=1</c:v>
                </c:pt>
                <c:pt idx="1">
                  <c:v>rr=1.025</c:v>
                </c:pt>
                <c:pt idx="2">
                  <c:v>rr=1.05</c:v>
                </c:pt>
                <c:pt idx="3">
                  <c:v>rr=1.1</c:v>
                </c:pt>
              </c:strCache>
            </c:strRef>
          </c:cat>
          <c:val>
            <c:numRef>
              <c:f>'Simple Violation'!$B$13:$E$13</c:f>
              <c:numCache>
                <c:formatCode>General</c:formatCode>
                <c:ptCount val="4"/>
                <c:pt idx="0">
                  <c:v>0.85499999999999998</c:v>
                </c:pt>
                <c:pt idx="1">
                  <c:v>0.73799999999999999</c:v>
                </c:pt>
                <c:pt idx="2">
                  <c:v>0.53</c:v>
                </c:pt>
                <c:pt idx="3">
                  <c:v>0.217</c:v>
                </c:pt>
              </c:numCache>
            </c:numRef>
          </c:val>
          <c:smooth val="0"/>
        </c:ser>
        <c:ser>
          <c:idx val="3"/>
          <c:order val="3"/>
          <c:tx>
            <c:strRef>
              <c:f>'Simple Violation'!$A$14</c:f>
              <c:strCache>
                <c:ptCount val="1"/>
                <c:pt idx="0">
                  <c:v>Poisson</c:v>
                </c:pt>
              </c:strCache>
            </c:strRef>
          </c:tx>
          <c:cat>
            <c:strRef>
              <c:f>'Simple Violation'!$B$10:$E$10</c:f>
              <c:strCache>
                <c:ptCount val="4"/>
                <c:pt idx="0">
                  <c:v>rr=1</c:v>
                </c:pt>
                <c:pt idx="1">
                  <c:v>rr=1.025</c:v>
                </c:pt>
                <c:pt idx="2">
                  <c:v>rr=1.05</c:v>
                </c:pt>
                <c:pt idx="3">
                  <c:v>rr=1.1</c:v>
                </c:pt>
              </c:strCache>
            </c:strRef>
          </c:cat>
          <c:val>
            <c:numRef>
              <c:f>'Simple Violation'!$B$14:$E$14</c:f>
              <c:numCache>
                <c:formatCode>General</c:formatCode>
                <c:ptCount val="4"/>
                <c:pt idx="0">
                  <c:v>0.98199999999999998</c:v>
                </c:pt>
                <c:pt idx="1">
                  <c:v>0.9</c:v>
                </c:pt>
                <c:pt idx="2">
                  <c:v>0.749</c:v>
                </c:pt>
                <c:pt idx="3">
                  <c:v>0.27300000000000002</c:v>
                </c:pt>
              </c:numCache>
            </c:numRef>
          </c:val>
          <c:smooth val="0"/>
        </c:ser>
        <c:dLbls>
          <c:showLegendKey val="0"/>
          <c:showVal val="0"/>
          <c:showCatName val="0"/>
          <c:showSerName val="0"/>
          <c:showPercent val="0"/>
          <c:showBubbleSize val="0"/>
        </c:dLbls>
        <c:marker val="1"/>
        <c:smooth val="0"/>
        <c:axId val="198449792"/>
        <c:axId val="198451584"/>
      </c:lineChart>
      <c:catAx>
        <c:axId val="198449792"/>
        <c:scaling>
          <c:orientation val="minMax"/>
        </c:scaling>
        <c:delete val="0"/>
        <c:axPos val="b"/>
        <c:majorTickMark val="out"/>
        <c:minorTickMark val="none"/>
        <c:tickLblPos val="nextTo"/>
        <c:crossAx val="198451584"/>
        <c:crosses val="autoZero"/>
        <c:auto val="1"/>
        <c:lblAlgn val="ctr"/>
        <c:lblOffset val="100"/>
        <c:noMultiLvlLbl val="0"/>
      </c:catAx>
      <c:valAx>
        <c:axId val="198451584"/>
        <c:scaling>
          <c:orientation val="minMax"/>
          <c:max val="1"/>
        </c:scaling>
        <c:delete val="0"/>
        <c:axPos val="l"/>
        <c:numFmt formatCode="General" sourceLinked="1"/>
        <c:majorTickMark val="out"/>
        <c:minorTickMark val="none"/>
        <c:tickLblPos val="nextTo"/>
        <c:crossAx val="198449792"/>
        <c:crosses val="autoZero"/>
        <c:crossBetween val="between"/>
      </c:valAx>
    </c:plotArea>
    <c:legend>
      <c:legendPos val="r"/>
      <c:layout>
        <c:manualLayout>
          <c:xMode val="edge"/>
          <c:yMode val="edge"/>
          <c:x val="0.7109324382260982"/>
          <c:y val="1.3121172353455824E-2"/>
          <c:w val="0.27977496836799781"/>
          <c:h val="0.29180692709972927"/>
        </c:manualLayout>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5.1400554097404488E-2"/>
          <c:w val="0.86458070866141745"/>
          <c:h val="0.8326195683872849"/>
        </c:manualLayout>
      </c:layout>
      <c:lineChart>
        <c:grouping val="standard"/>
        <c:varyColors val="0"/>
        <c:ser>
          <c:idx val="0"/>
          <c:order val="0"/>
          <c:tx>
            <c:strRef>
              <c:f>Sheet1!$F$100</c:f>
              <c:strCache>
                <c:ptCount val="1"/>
                <c:pt idx="0">
                  <c:v>0.5+0.5</c:v>
                </c:pt>
              </c:strCache>
            </c:strRef>
          </c:tx>
          <c:cat>
            <c:strRef>
              <c:f>Sheet1!$G$99:$J$99</c:f>
              <c:strCache>
                <c:ptCount val="4"/>
                <c:pt idx="0">
                  <c:v>rr=1</c:v>
                </c:pt>
                <c:pt idx="1">
                  <c:v>rr=1.025</c:v>
                </c:pt>
                <c:pt idx="2">
                  <c:v>rr=1.05</c:v>
                </c:pt>
                <c:pt idx="3">
                  <c:v>rr=1.1</c:v>
                </c:pt>
              </c:strCache>
            </c:strRef>
          </c:cat>
          <c:val>
            <c:numRef>
              <c:f>Sheet1!$G$100:$J$100</c:f>
              <c:numCache>
                <c:formatCode>General</c:formatCode>
                <c:ptCount val="4"/>
                <c:pt idx="0">
                  <c:v>0.97899999999999998</c:v>
                </c:pt>
                <c:pt idx="1">
                  <c:v>0.875</c:v>
                </c:pt>
                <c:pt idx="2">
                  <c:v>0.78300000000000003</c:v>
                </c:pt>
                <c:pt idx="3">
                  <c:v>0.27100000000000002</c:v>
                </c:pt>
              </c:numCache>
            </c:numRef>
          </c:val>
          <c:smooth val="0"/>
        </c:ser>
        <c:ser>
          <c:idx val="1"/>
          <c:order val="1"/>
          <c:tx>
            <c:strRef>
              <c:f>Sheet1!$F$101</c:f>
              <c:strCache>
                <c:ptCount val="1"/>
                <c:pt idx="0">
                  <c:v>0.7+0.3</c:v>
                </c:pt>
              </c:strCache>
            </c:strRef>
          </c:tx>
          <c:cat>
            <c:strRef>
              <c:f>Sheet1!$G$99:$J$99</c:f>
              <c:strCache>
                <c:ptCount val="4"/>
                <c:pt idx="0">
                  <c:v>rr=1</c:v>
                </c:pt>
                <c:pt idx="1">
                  <c:v>rr=1.025</c:v>
                </c:pt>
                <c:pt idx="2">
                  <c:v>rr=1.05</c:v>
                </c:pt>
                <c:pt idx="3">
                  <c:v>rr=1.1</c:v>
                </c:pt>
              </c:strCache>
            </c:strRef>
          </c:cat>
          <c:val>
            <c:numRef>
              <c:f>Sheet1!$G$101:$J$101</c:f>
              <c:numCache>
                <c:formatCode>General</c:formatCode>
                <c:ptCount val="4"/>
                <c:pt idx="0">
                  <c:v>0.97499999999999998</c:v>
                </c:pt>
                <c:pt idx="1">
                  <c:v>0.89700000000000002</c:v>
                </c:pt>
                <c:pt idx="2">
                  <c:v>0.77900000000000003</c:v>
                </c:pt>
                <c:pt idx="3">
                  <c:v>0.28100000000000003</c:v>
                </c:pt>
              </c:numCache>
            </c:numRef>
          </c:val>
          <c:smooth val="0"/>
        </c:ser>
        <c:ser>
          <c:idx val="2"/>
          <c:order val="2"/>
          <c:tx>
            <c:strRef>
              <c:f>Sheet1!$F$102</c:f>
              <c:strCache>
                <c:ptCount val="1"/>
                <c:pt idx="0">
                  <c:v>0.9+0.1</c:v>
                </c:pt>
              </c:strCache>
            </c:strRef>
          </c:tx>
          <c:cat>
            <c:strRef>
              <c:f>Sheet1!$G$99:$J$99</c:f>
              <c:strCache>
                <c:ptCount val="4"/>
                <c:pt idx="0">
                  <c:v>rr=1</c:v>
                </c:pt>
                <c:pt idx="1">
                  <c:v>rr=1.025</c:v>
                </c:pt>
                <c:pt idx="2">
                  <c:v>rr=1.05</c:v>
                </c:pt>
                <c:pt idx="3">
                  <c:v>rr=1.1</c:v>
                </c:pt>
              </c:strCache>
            </c:strRef>
          </c:cat>
          <c:val>
            <c:numRef>
              <c:f>Sheet1!$G$102:$J$102</c:f>
              <c:numCache>
                <c:formatCode>General</c:formatCode>
                <c:ptCount val="4"/>
                <c:pt idx="0">
                  <c:v>0.97899999999999998</c:v>
                </c:pt>
                <c:pt idx="1">
                  <c:v>0.88600000000000001</c:v>
                </c:pt>
                <c:pt idx="2">
                  <c:v>0.77800000000000002</c:v>
                </c:pt>
                <c:pt idx="3">
                  <c:v>0.26700000000000002</c:v>
                </c:pt>
              </c:numCache>
            </c:numRef>
          </c:val>
          <c:smooth val="0"/>
        </c:ser>
        <c:ser>
          <c:idx val="3"/>
          <c:order val="3"/>
          <c:tx>
            <c:strRef>
              <c:f>Sheet1!$F$103</c:f>
              <c:strCache>
                <c:ptCount val="1"/>
                <c:pt idx="0">
                  <c:v>1.0x</c:v>
                </c:pt>
              </c:strCache>
            </c:strRef>
          </c:tx>
          <c:cat>
            <c:strRef>
              <c:f>Sheet1!$G$99:$J$99</c:f>
              <c:strCache>
                <c:ptCount val="4"/>
                <c:pt idx="0">
                  <c:v>rr=1</c:v>
                </c:pt>
                <c:pt idx="1">
                  <c:v>rr=1.025</c:v>
                </c:pt>
                <c:pt idx="2">
                  <c:v>rr=1.05</c:v>
                </c:pt>
                <c:pt idx="3">
                  <c:v>rr=1.1</c:v>
                </c:pt>
              </c:strCache>
            </c:strRef>
          </c:cat>
          <c:val>
            <c:numRef>
              <c:f>Sheet1!$G$103:$J$103</c:f>
              <c:numCache>
                <c:formatCode>General</c:formatCode>
                <c:ptCount val="4"/>
                <c:pt idx="0">
                  <c:v>0.98199999999999998</c:v>
                </c:pt>
                <c:pt idx="1">
                  <c:v>0.9</c:v>
                </c:pt>
                <c:pt idx="2">
                  <c:v>0.749</c:v>
                </c:pt>
                <c:pt idx="3">
                  <c:v>0.27300000000000002</c:v>
                </c:pt>
              </c:numCache>
            </c:numRef>
          </c:val>
          <c:smooth val="0"/>
        </c:ser>
        <c:dLbls>
          <c:showLegendKey val="0"/>
          <c:showVal val="0"/>
          <c:showCatName val="0"/>
          <c:showSerName val="0"/>
          <c:showPercent val="0"/>
          <c:showBubbleSize val="0"/>
        </c:dLbls>
        <c:marker val="1"/>
        <c:smooth val="0"/>
        <c:axId val="215562496"/>
        <c:axId val="215564288"/>
      </c:lineChart>
      <c:catAx>
        <c:axId val="215562496"/>
        <c:scaling>
          <c:orientation val="minMax"/>
        </c:scaling>
        <c:delete val="0"/>
        <c:axPos val="b"/>
        <c:majorTickMark val="out"/>
        <c:minorTickMark val="none"/>
        <c:tickLblPos val="nextTo"/>
        <c:crossAx val="215564288"/>
        <c:crosses val="autoZero"/>
        <c:auto val="1"/>
        <c:lblAlgn val="ctr"/>
        <c:lblOffset val="100"/>
        <c:noMultiLvlLbl val="0"/>
      </c:catAx>
      <c:valAx>
        <c:axId val="215564288"/>
        <c:scaling>
          <c:orientation val="minMax"/>
          <c:max val="1"/>
        </c:scaling>
        <c:delete val="0"/>
        <c:axPos val="l"/>
        <c:numFmt formatCode="General" sourceLinked="1"/>
        <c:majorTickMark val="out"/>
        <c:minorTickMark val="none"/>
        <c:tickLblPos val="nextTo"/>
        <c:crossAx val="215562496"/>
        <c:crosses val="autoZero"/>
        <c:crossBetween val="between"/>
      </c:valAx>
    </c:plotArea>
    <c:legend>
      <c:legendPos val="r"/>
      <c:layout>
        <c:manualLayout>
          <c:xMode val="edge"/>
          <c:yMode val="edge"/>
          <c:x val="0.7352497812773402"/>
          <c:y val="2.3078426205444401E-3"/>
          <c:w val="0.16752799650043745"/>
          <c:h val="0.33486876640419949"/>
        </c:manualLayou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716907261592301"/>
          <c:y val="5.1400554097404488E-2"/>
          <c:w val="0.8780807086614173"/>
          <c:h val="0.8326195683872849"/>
        </c:manualLayout>
      </c:layout>
      <c:lineChart>
        <c:grouping val="standard"/>
        <c:varyColors val="0"/>
        <c:ser>
          <c:idx val="0"/>
          <c:order val="0"/>
          <c:tx>
            <c:strRef>
              <c:f>Sheet1!$F$108</c:f>
              <c:strCache>
                <c:ptCount val="1"/>
                <c:pt idx="0">
                  <c:v>0.5+0.5</c:v>
                </c:pt>
              </c:strCache>
            </c:strRef>
          </c:tx>
          <c:cat>
            <c:strRef>
              <c:f>Sheet1!$G$107:$J$107</c:f>
              <c:strCache>
                <c:ptCount val="4"/>
                <c:pt idx="0">
                  <c:v>rr=1.15</c:v>
                </c:pt>
                <c:pt idx="1">
                  <c:v>rr=1.175</c:v>
                </c:pt>
                <c:pt idx="2">
                  <c:v>rr=1.2</c:v>
                </c:pt>
                <c:pt idx="3">
                  <c:v>rr=1.225</c:v>
                </c:pt>
              </c:strCache>
            </c:strRef>
          </c:cat>
          <c:val>
            <c:numRef>
              <c:f>Sheet1!$G$108:$J$108</c:f>
              <c:numCache>
                <c:formatCode>General</c:formatCode>
                <c:ptCount val="4"/>
                <c:pt idx="0">
                  <c:v>3.3000000000000002E-2</c:v>
                </c:pt>
                <c:pt idx="1">
                  <c:v>5.0000000000000001E-3</c:v>
                </c:pt>
                <c:pt idx="2">
                  <c:v>3.0000000000000001E-3</c:v>
                </c:pt>
                <c:pt idx="3">
                  <c:v>0</c:v>
                </c:pt>
              </c:numCache>
            </c:numRef>
          </c:val>
          <c:smooth val="0"/>
        </c:ser>
        <c:ser>
          <c:idx val="1"/>
          <c:order val="1"/>
          <c:tx>
            <c:strRef>
              <c:f>Sheet1!$F$109</c:f>
              <c:strCache>
                <c:ptCount val="1"/>
                <c:pt idx="0">
                  <c:v>0.7+0.3</c:v>
                </c:pt>
              </c:strCache>
            </c:strRef>
          </c:tx>
          <c:cat>
            <c:strRef>
              <c:f>Sheet1!$G$107:$J$107</c:f>
              <c:strCache>
                <c:ptCount val="4"/>
                <c:pt idx="0">
                  <c:v>rr=1.15</c:v>
                </c:pt>
                <c:pt idx="1">
                  <c:v>rr=1.175</c:v>
                </c:pt>
                <c:pt idx="2">
                  <c:v>rr=1.2</c:v>
                </c:pt>
                <c:pt idx="3">
                  <c:v>rr=1.225</c:v>
                </c:pt>
              </c:strCache>
            </c:strRef>
          </c:cat>
          <c:val>
            <c:numRef>
              <c:f>Sheet1!$G$109:$J$109</c:f>
              <c:numCache>
                <c:formatCode>General</c:formatCode>
                <c:ptCount val="4"/>
                <c:pt idx="0">
                  <c:v>0.03</c:v>
                </c:pt>
                <c:pt idx="1">
                  <c:v>4.0000000000000001E-3</c:v>
                </c:pt>
                <c:pt idx="2">
                  <c:v>1E-3</c:v>
                </c:pt>
                <c:pt idx="3">
                  <c:v>0</c:v>
                </c:pt>
              </c:numCache>
            </c:numRef>
          </c:val>
          <c:smooth val="0"/>
        </c:ser>
        <c:ser>
          <c:idx val="2"/>
          <c:order val="2"/>
          <c:tx>
            <c:strRef>
              <c:f>Sheet1!$F$110</c:f>
              <c:strCache>
                <c:ptCount val="1"/>
                <c:pt idx="0">
                  <c:v>0.9+0.1</c:v>
                </c:pt>
              </c:strCache>
            </c:strRef>
          </c:tx>
          <c:cat>
            <c:strRef>
              <c:f>Sheet1!$G$107:$J$107</c:f>
              <c:strCache>
                <c:ptCount val="4"/>
                <c:pt idx="0">
                  <c:v>rr=1.15</c:v>
                </c:pt>
                <c:pt idx="1">
                  <c:v>rr=1.175</c:v>
                </c:pt>
                <c:pt idx="2">
                  <c:v>rr=1.2</c:v>
                </c:pt>
                <c:pt idx="3">
                  <c:v>rr=1.225</c:v>
                </c:pt>
              </c:strCache>
            </c:strRef>
          </c:cat>
          <c:val>
            <c:numRef>
              <c:f>Sheet1!$G$110:$J$110</c:f>
              <c:numCache>
                <c:formatCode>General</c:formatCode>
                <c:ptCount val="4"/>
                <c:pt idx="0">
                  <c:v>1.6E-2</c:v>
                </c:pt>
                <c:pt idx="1">
                  <c:v>1E-3</c:v>
                </c:pt>
                <c:pt idx="2">
                  <c:v>0</c:v>
                </c:pt>
                <c:pt idx="3">
                  <c:v>0</c:v>
                </c:pt>
              </c:numCache>
            </c:numRef>
          </c:val>
          <c:smooth val="0"/>
        </c:ser>
        <c:ser>
          <c:idx val="3"/>
          <c:order val="3"/>
          <c:tx>
            <c:strRef>
              <c:f>Sheet1!$F$111</c:f>
              <c:strCache>
                <c:ptCount val="1"/>
                <c:pt idx="0">
                  <c:v>1.0x</c:v>
                </c:pt>
              </c:strCache>
            </c:strRef>
          </c:tx>
          <c:cat>
            <c:strRef>
              <c:f>Sheet1!$G$107:$J$107</c:f>
              <c:strCache>
                <c:ptCount val="4"/>
                <c:pt idx="0">
                  <c:v>rr=1.15</c:v>
                </c:pt>
                <c:pt idx="1">
                  <c:v>rr=1.175</c:v>
                </c:pt>
                <c:pt idx="2">
                  <c:v>rr=1.2</c:v>
                </c:pt>
                <c:pt idx="3">
                  <c:v>rr=1.225</c:v>
                </c:pt>
              </c:strCache>
            </c:strRef>
          </c:cat>
          <c:val>
            <c:numRef>
              <c:f>Sheet1!$G$111:$J$111</c:f>
              <c:numCache>
                <c:formatCode>General</c:formatCode>
                <c:ptCount val="4"/>
                <c:pt idx="0">
                  <c:v>2.3E-2</c:v>
                </c:pt>
                <c:pt idx="1">
                  <c:v>5.0000000000000001E-3</c:v>
                </c:pt>
                <c:pt idx="2">
                  <c:v>0</c:v>
                </c:pt>
                <c:pt idx="3">
                  <c:v>0</c:v>
                </c:pt>
              </c:numCache>
            </c:numRef>
          </c:val>
          <c:smooth val="0"/>
        </c:ser>
        <c:dLbls>
          <c:showLegendKey val="0"/>
          <c:showVal val="0"/>
          <c:showCatName val="0"/>
          <c:showSerName val="0"/>
          <c:showPercent val="0"/>
          <c:showBubbleSize val="0"/>
        </c:dLbls>
        <c:marker val="1"/>
        <c:smooth val="0"/>
        <c:axId val="195475328"/>
        <c:axId val="195476864"/>
      </c:lineChart>
      <c:catAx>
        <c:axId val="195475328"/>
        <c:scaling>
          <c:orientation val="minMax"/>
        </c:scaling>
        <c:delete val="0"/>
        <c:axPos val="b"/>
        <c:majorTickMark val="out"/>
        <c:minorTickMark val="none"/>
        <c:tickLblPos val="nextTo"/>
        <c:crossAx val="195476864"/>
        <c:crosses val="autoZero"/>
        <c:auto val="1"/>
        <c:lblAlgn val="ctr"/>
        <c:lblOffset val="100"/>
        <c:noMultiLvlLbl val="0"/>
      </c:catAx>
      <c:valAx>
        <c:axId val="195476864"/>
        <c:scaling>
          <c:orientation val="minMax"/>
        </c:scaling>
        <c:delete val="0"/>
        <c:axPos val="l"/>
        <c:numFmt formatCode="General" sourceLinked="1"/>
        <c:majorTickMark val="out"/>
        <c:minorTickMark val="none"/>
        <c:tickLblPos val="nextTo"/>
        <c:crossAx val="195475328"/>
        <c:crosses val="autoZero"/>
        <c:crossBetween val="between"/>
      </c:valAx>
    </c:plotArea>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002405949256338E-2"/>
          <c:y val="5.1400554097404488E-2"/>
          <c:w val="0.90624737532808408"/>
          <c:h val="0.8326195683872849"/>
        </c:manualLayout>
      </c:layout>
      <c:lineChart>
        <c:grouping val="standard"/>
        <c:varyColors val="0"/>
        <c:ser>
          <c:idx val="0"/>
          <c:order val="0"/>
          <c:tx>
            <c:strRef>
              <c:f>Sheet1!$A$141</c:f>
              <c:strCache>
                <c:ptCount val="1"/>
                <c:pt idx="0">
                  <c:v>0.5+0.5</c:v>
                </c:pt>
              </c:strCache>
            </c:strRef>
          </c:tx>
          <c:cat>
            <c:strRef>
              <c:f>Sheet1!$B$140:$E$140</c:f>
              <c:strCache>
                <c:ptCount val="4"/>
                <c:pt idx="0">
                  <c:v>rr=1</c:v>
                </c:pt>
                <c:pt idx="1">
                  <c:v>rr=1.025</c:v>
                </c:pt>
                <c:pt idx="2">
                  <c:v>rr=1.05</c:v>
                </c:pt>
                <c:pt idx="3">
                  <c:v>rr=1.1</c:v>
                </c:pt>
              </c:strCache>
            </c:strRef>
          </c:cat>
          <c:val>
            <c:numRef>
              <c:f>Sheet1!$B$141:$E$141</c:f>
              <c:numCache>
                <c:formatCode>General</c:formatCode>
                <c:ptCount val="4"/>
                <c:pt idx="0">
                  <c:v>0.85899999999999999</c:v>
                </c:pt>
                <c:pt idx="1">
                  <c:v>0.68500000000000005</c:v>
                </c:pt>
                <c:pt idx="2">
                  <c:v>0.503</c:v>
                </c:pt>
                <c:pt idx="3">
                  <c:v>0.157</c:v>
                </c:pt>
              </c:numCache>
            </c:numRef>
          </c:val>
          <c:smooth val="0"/>
        </c:ser>
        <c:ser>
          <c:idx val="1"/>
          <c:order val="1"/>
          <c:tx>
            <c:strRef>
              <c:f>Sheet1!$A$142</c:f>
              <c:strCache>
                <c:ptCount val="1"/>
                <c:pt idx="0">
                  <c:v>0.7+0.3</c:v>
                </c:pt>
              </c:strCache>
            </c:strRef>
          </c:tx>
          <c:cat>
            <c:strRef>
              <c:f>Sheet1!$B$140:$E$140</c:f>
              <c:strCache>
                <c:ptCount val="4"/>
                <c:pt idx="0">
                  <c:v>rr=1</c:v>
                </c:pt>
                <c:pt idx="1">
                  <c:v>rr=1.025</c:v>
                </c:pt>
                <c:pt idx="2">
                  <c:v>rr=1.05</c:v>
                </c:pt>
                <c:pt idx="3">
                  <c:v>rr=1.1</c:v>
                </c:pt>
              </c:strCache>
            </c:strRef>
          </c:cat>
          <c:val>
            <c:numRef>
              <c:f>Sheet1!$B$142:$E$142</c:f>
              <c:numCache>
                <c:formatCode>General</c:formatCode>
                <c:ptCount val="4"/>
                <c:pt idx="0">
                  <c:v>0.84</c:v>
                </c:pt>
                <c:pt idx="1">
                  <c:v>0.69799999999999995</c:v>
                </c:pt>
                <c:pt idx="2">
                  <c:v>0.48799999999999999</c:v>
                </c:pt>
                <c:pt idx="3">
                  <c:v>0.17699999999999999</c:v>
                </c:pt>
              </c:numCache>
            </c:numRef>
          </c:val>
          <c:smooth val="0"/>
        </c:ser>
        <c:ser>
          <c:idx val="2"/>
          <c:order val="2"/>
          <c:tx>
            <c:strRef>
              <c:f>Sheet1!$A$143</c:f>
              <c:strCache>
                <c:ptCount val="1"/>
                <c:pt idx="0">
                  <c:v>0.9+0.1</c:v>
                </c:pt>
              </c:strCache>
            </c:strRef>
          </c:tx>
          <c:cat>
            <c:strRef>
              <c:f>Sheet1!$B$140:$E$140</c:f>
              <c:strCache>
                <c:ptCount val="4"/>
                <c:pt idx="0">
                  <c:v>rr=1</c:v>
                </c:pt>
                <c:pt idx="1">
                  <c:v>rr=1.025</c:v>
                </c:pt>
                <c:pt idx="2">
                  <c:v>rr=1.05</c:v>
                </c:pt>
                <c:pt idx="3">
                  <c:v>rr=1.1</c:v>
                </c:pt>
              </c:strCache>
            </c:strRef>
          </c:cat>
          <c:val>
            <c:numRef>
              <c:f>Sheet1!$B$143:$E$143</c:f>
              <c:numCache>
                <c:formatCode>General</c:formatCode>
                <c:ptCount val="4"/>
                <c:pt idx="0">
                  <c:v>0.84799999999999998</c:v>
                </c:pt>
                <c:pt idx="1">
                  <c:v>0.66900000000000004</c:v>
                </c:pt>
                <c:pt idx="2">
                  <c:v>0.499</c:v>
                </c:pt>
                <c:pt idx="3">
                  <c:v>0.17899999999999999</c:v>
                </c:pt>
              </c:numCache>
            </c:numRef>
          </c:val>
          <c:smooth val="0"/>
        </c:ser>
        <c:ser>
          <c:idx val="3"/>
          <c:order val="3"/>
          <c:tx>
            <c:strRef>
              <c:f>Sheet1!$A$144</c:f>
              <c:strCache>
                <c:ptCount val="1"/>
                <c:pt idx="0">
                  <c:v>1.0x</c:v>
                </c:pt>
              </c:strCache>
            </c:strRef>
          </c:tx>
          <c:cat>
            <c:strRef>
              <c:f>Sheet1!$B$140:$E$140</c:f>
              <c:strCache>
                <c:ptCount val="4"/>
                <c:pt idx="0">
                  <c:v>rr=1</c:v>
                </c:pt>
                <c:pt idx="1">
                  <c:v>rr=1.025</c:v>
                </c:pt>
                <c:pt idx="2">
                  <c:v>rr=1.05</c:v>
                </c:pt>
                <c:pt idx="3">
                  <c:v>rr=1.1</c:v>
                </c:pt>
              </c:strCache>
            </c:strRef>
          </c:cat>
          <c:val>
            <c:numRef>
              <c:f>Sheet1!$B$144:$E$144</c:f>
              <c:numCache>
                <c:formatCode>General</c:formatCode>
                <c:ptCount val="4"/>
                <c:pt idx="0">
                  <c:v>0.86599999999999999</c:v>
                </c:pt>
                <c:pt idx="1">
                  <c:v>0.71599999999999997</c:v>
                </c:pt>
                <c:pt idx="2">
                  <c:v>0.498</c:v>
                </c:pt>
                <c:pt idx="3">
                  <c:v>0.23400000000000001</c:v>
                </c:pt>
              </c:numCache>
            </c:numRef>
          </c:val>
          <c:smooth val="0"/>
        </c:ser>
        <c:dLbls>
          <c:showLegendKey val="0"/>
          <c:showVal val="0"/>
          <c:showCatName val="0"/>
          <c:showSerName val="0"/>
          <c:showPercent val="0"/>
          <c:showBubbleSize val="0"/>
        </c:dLbls>
        <c:marker val="1"/>
        <c:smooth val="0"/>
        <c:axId val="216347008"/>
        <c:axId val="216348544"/>
      </c:lineChart>
      <c:catAx>
        <c:axId val="216347008"/>
        <c:scaling>
          <c:orientation val="minMax"/>
        </c:scaling>
        <c:delete val="0"/>
        <c:axPos val="b"/>
        <c:majorTickMark val="out"/>
        <c:minorTickMark val="none"/>
        <c:tickLblPos val="nextTo"/>
        <c:crossAx val="216348544"/>
        <c:crosses val="autoZero"/>
        <c:auto val="1"/>
        <c:lblAlgn val="ctr"/>
        <c:lblOffset val="100"/>
        <c:noMultiLvlLbl val="0"/>
      </c:catAx>
      <c:valAx>
        <c:axId val="216348544"/>
        <c:scaling>
          <c:orientation val="minMax"/>
          <c:max val="1"/>
        </c:scaling>
        <c:delete val="0"/>
        <c:axPos val="l"/>
        <c:numFmt formatCode="General" sourceLinked="1"/>
        <c:majorTickMark val="out"/>
        <c:minorTickMark val="none"/>
        <c:tickLblPos val="nextTo"/>
        <c:crossAx val="216347008"/>
        <c:crosses val="autoZero"/>
        <c:crossBetween val="between"/>
      </c:valAx>
    </c:plotArea>
    <c:legend>
      <c:legendPos val="r"/>
      <c:layout>
        <c:manualLayout>
          <c:xMode val="edge"/>
          <c:yMode val="edge"/>
          <c:x val="0.8158053368328958"/>
          <c:y val="2.2380431612715083E-2"/>
          <c:w val="0.16752799650043745"/>
          <c:h val="0.33486876640419949"/>
        </c:manualLayou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46E2D-F507-4AFB-88F0-CD92DBC89C37}" type="doc">
      <dgm:prSet loTypeId="urn:microsoft.com/office/officeart/2005/8/layout/process1" loCatId="process" qsTypeId="urn:microsoft.com/office/officeart/2005/8/quickstyle/simple1" qsCatId="simple" csTypeId="urn:microsoft.com/office/officeart/2005/8/colors/accent1_2" csCatId="accent1" phldr="1"/>
      <dgm:spPr/>
    </dgm:pt>
    <dgm:pt modelId="{2B2699D6-BB61-4320-BF1E-9BF2534EE0A7}">
      <dgm:prSet phldrT="[Text]"/>
      <dgm:spPr/>
      <dgm:t>
        <a:bodyPr/>
        <a:lstStyle/>
        <a:p>
          <a:r>
            <a:rPr lang="en-US" dirty="0" smtClean="0"/>
            <a:t>Recurrent events during past  time T/2</a:t>
          </a:r>
          <a:endParaRPr lang="en-US" dirty="0"/>
        </a:p>
      </dgm:t>
    </dgm:pt>
    <dgm:pt modelId="{A1EBA3B5-2576-4B0D-A4E9-011EA7ED4A28}" type="parTrans" cxnId="{44969902-655A-42E9-9755-7AF8AB4CDE55}">
      <dgm:prSet/>
      <dgm:spPr/>
      <dgm:t>
        <a:bodyPr/>
        <a:lstStyle/>
        <a:p>
          <a:endParaRPr lang="en-US"/>
        </a:p>
      </dgm:t>
    </dgm:pt>
    <dgm:pt modelId="{7AEED352-6E8B-480B-88DD-B57ABE12BC19}" type="sibTrans" cxnId="{44969902-655A-42E9-9755-7AF8AB4CDE55}">
      <dgm:prSet/>
      <dgm:spPr/>
      <dgm:t>
        <a:bodyPr/>
        <a:lstStyle/>
        <a:p>
          <a:endParaRPr lang="en-US"/>
        </a:p>
      </dgm:t>
    </dgm:pt>
    <dgm:pt modelId="{DFC699E5-16FE-47E0-A265-D5A2DC89965F}">
      <dgm:prSet phldrT="[Text]"/>
      <dgm:spPr/>
      <dgm:t>
        <a:bodyPr/>
        <a:lstStyle/>
        <a:p>
          <a:r>
            <a:rPr lang="en-US" dirty="0" smtClean="0"/>
            <a:t>Recurrent events in the first ½ treatment period</a:t>
          </a:r>
          <a:endParaRPr lang="en-US" dirty="0"/>
        </a:p>
      </dgm:t>
    </dgm:pt>
    <dgm:pt modelId="{1CA504CA-8601-43E7-A237-0031ACE44B6F}" type="parTrans" cxnId="{AB9C7E98-CF80-486D-A0D0-89388630EFD3}">
      <dgm:prSet/>
      <dgm:spPr/>
      <dgm:t>
        <a:bodyPr/>
        <a:lstStyle/>
        <a:p>
          <a:endParaRPr lang="en-US"/>
        </a:p>
      </dgm:t>
    </dgm:pt>
    <dgm:pt modelId="{C5B1AC99-38E0-43F3-AF03-C0DCE56F021A}" type="sibTrans" cxnId="{AB9C7E98-CF80-486D-A0D0-89388630EFD3}">
      <dgm:prSet/>
      <dgm:spPr/>
      <dgm:t>
        <a:bodyPr/>
        <a:lstStyle/>
        <a:p>
          <a:endParaRPr lang="en-US"/>
        </a:p>
      </dgm:t>
    </dgm:pt>
    <dgm:pt modelId="{36672531-FD79-4A33-8E3B-E53D961DA14F}">
      <dgm:prSet phldrT="[Text]"/>
      <dgm:spPr/>
      <dgm:t>
        <a:bodyPr/>
        <a:lstStyle/>
        <a:p>
          <a:r>
            <a:rPr lang="en-US" dirty="0" smtClean="0"/>
            <a:t>Recurrent events in the second ½ treatment period</a:t>
          </a:r>
          <a:endParaRPr lang="en-US" dirty="0"/>
        </a:p>
      </dgm:t>
    </dgm:pt>
    <dgm:pt modelId="{02040F2E-D04A-467F-8228-48720C83999C}" type="parTrans" cxnId="{A95C9E1D-B4D2-4868-9BCC-9139B03B43DF}">
      <dgm:prSet/>
      <dgm:spPr/>
      <dgm:t>
        <a:bodyPr/>
        <a:lstStyle/>
        <a:p>
          <a:endParaRPr lang="en-US"/>
        </a:p>
      </dgm:t>
    </dgm:pt>
    <dgm:pt modelId="{50A9AB96-4106-4200-A64C-C9D1BD381582}" type="sibTrans" cxnId="{A95C9E1D-B4D2-4868-9BCC-9139B03B43DF}">
      <dgm:prSet/>
      <dgm:spPr/>
      <dgm:t>
        <a:bodyPr/>
        <a:lstStyle/>
        <a:p>
          <a:endParaRPr lang="en-US"/>
        </a:p>
      </dgm:t>
    </dgm:pt>
    <dgm:pt modelId="{E5BCE450-882E-4506-8BF5-EBF26B10F339}" type="pres">
      <dgm:prSet presAssocID="{8FF46E2D-F507-4AFB-88F0-CD92DBC89C37}" presName="Name0" presStyleCnt="0">
        <dgm:presLayoutVars>
          <dgm:dir/>
          <dgm:resizeHandles val="exact"/>
        </dgm:presLayoutVars>
      </dgm:prSet>
      <dgm:spPr/>
    </dgm:pt>
    <dgm:pt modelId="{9B8A06B5-4B2D-4CE2-8206-2AF95F8A51DC}" type="pres">
      <dgm:prSet presAssocID="{2B2699D6-BB61-4320-BF1E-9BF2534EE0A7}" presName="node" presStyleLbl="node1" presStyleIdx="0" presStyleCnt="3" custScaleX="32290" custScaleY="28431" custLinFactNeighborX="5601" custLinFactNeighborY="-8728">
        <dgm:presLayoutVars>
          <dgm:bulletEnabled val="1"/>
        </dgm:presLayoutVars>
      </dgm:prSet>
      <dgm:spPr/>
      <dgm:t>
        <a:bodyPr/>
        <a:lstStyle/>
        <a:p>
          <a:endParaRPr lang="en-US"/>
        </a:p>
      </dgm:t>
    </dgm:pt>
    <dgm:pt modelId="{78B8D7F7-2964-4FB8-9501-76A3517498B3}" type="pres">
      <dgm:prSet presAssocID="{7AEED352-6E8B-480B-88DD-B57ABE12BC19}" presName="sibTrans" presStyleLbl="sibTrans2D1" presStyleIdx="0" presStyleCnt="2" custScaleX="106061" custScaleY="22801" custLinFactNeighborX="1095" custLinFactNeighborY="4448"/>
      <dgm:spPr/>
      <dgm:t>
        <a:bodyPr/>
        <a:lstStyle/>
        <a:p>
          <a:endParaRPr lang="en-US"/>
        </a:p>
      </dgm:t>
    </dgm:pt>
    <dgm:pt modelId="{80E6274A-AEA1-4EA0-8000-556DB7B36B6F}" type="pres">
      <dgm:prSet presAssocID="{7AEED352-6E8B-480B-88DD-B57ABE12BC19}" presName="connectorText" presStyleLbl="sibTrans2D1" presStyleIdx="0" presStyleCnt="2"/>
      <dgm:spPr/>
      <dgm:t>
        <a:bodyPr/>
        <a:lstStyle/>
        <a:p>
          <a:endParaRPr lang="en-US"/>
        </a:p>
      </dgm:t>
    </dgm:pt>
    <dgm:pt modelId="{79510CA9-1CA8-48AE-849A-24276E52BC3A}" type="pres">
      <dgm:prSet presAssocID="{DFC699E5-16FE-47E0-A265-D5A2DC89965F}" presName="node" presStyleLbl="node1" presStyleIdx="1" presStyleCnt="3" custScaleX="35494" custScaleY="28740" custLinFactNeighborX="-11407" custLinFactNeighborY="-6827">
        <dgm:presLayoutVars>
          <dgm:bulletEnabled val="1"/>
        </dgm:presLayoutVars>
      </dgm:prSet>
      <dgm:spPr/>
      <dgm:t>
        <a:bodyPr/>
        <a:lstStyle/>
        <a:p>
          <a:endParaRPr lang="en-US"/>
        </a:p>
      </dgm:t>
    </dgm:pt>
    <dgm:pt modelId="{845CA690-465C-439A-9C4D-762D0E82714F}" type="pres">
      <dgm:prSet presAssocID="{C5B1AC99-38E0-43F3-AF03-C0DCE56F021A}" presName="sibTrans" presStyleLbl="sibTrans2D1" presStyleIdx="1" presStyleCnt="2" custFlipVert="1" custScaleY="27031" custLinFactNeighborY="741"/>
      <dgm:spPr/>
      <dgm:t>
        <a:bodyPr/>
        <a:lstStyle/>
        <a:p>
          <a:endParaRPr lang="en-US"/>
        </a:p>
      </dgm:t>
    </dgm:pt>
    <dgm:pt modelId="{173C84B2-F170-422B-9D76-D7FEEA8B5DA1}" type="pres">
      <dgm:prSet presAssocID="{C5B1AC99-38E0-43F3-AF03-C0DCE56F021A}" presName="connectorText" presStyleLbl="sibTrans2D1" presStyleIdx="1" presStyleCnt="2"/>
      <dgm:spPr/>
      <dgm:t>
        <a:bodyPr/>
        <a:lstStyle/>
        <a:p>
          <a:endParaRPr lang="en-US"/>
        </a:p>
      </dgm:t>
    </dgm:pt>
    <dgm:pt modelId="{19356EEE-59DF-4825-94AD-52CFFACDDEC9}" type="pres">
      <dgm:prSet presAssocID="{36672531-FD79-4A33-8E3B-E53D961DA14F}" presName="node" presStyleLbl="node1" presStyleIdx="2" presStyleCnt="3" custScaleX="37329" custScaleY="29687" custLinFactNeighborX="-13922" custLinFactNeighborY="-7521">
        <dgm:presLayoutVars>
          <dgm:bulletEnabled val="1"/>
        </dgm:presLayoutVars>
      </dgm:prSet>
      <dgm:spPr/>
      <dgm:t>
        <a:bodyPr/>
        <a:lstStyle/>
        <a:p>
          <a:endParaRPr lang="en-US"/>
        </a:p>
      </dgm:t>
    </dgm:pt>
  </dgm:ptLst>
  <dgm:cxnLst>
    <dgm:cxn modelId="{C6E43249-E797-4A57-B485-6AE2FF27F130}" type="presOf" srcId="{C5B1AC99-38E0-43F3-AF03-C0DCE56F021A}" destId="{845CA690-465C-439A-9C4D-762D0E82714F}" srcOrd="0" destOrd="0" presId="urn:microsoft.com/office/officeart/2005/8/layout/process1"/>
    <dgm:cxn modelId="{9E713517-B4A2-49F1-A336-C4F231AEF3D2}" type="presOf" srcId="{2B2699D6-BB61-4320-BF1E-9BF2534EE0A7}" destId="{9B8A06B5-4B2D-4CE2-8206-2AF95F8A51DC}" srcOrd="0" destOrd="0" presId="urn:microsoft.com/office/officeart/2005/8/layout/process1"/>
    <dgm:cxn modelId="{36061E8C-B3C8-4290-A10F-5306E1950F6A}" type="presOf" srcId="{8FF46E2D-F507-4AFB-88F0-CD92DBC89C37}" destId="{E5BCE450-882E-4506-8BF5-EBF26B10F339}" srcOrd="0" destOrd="0" presId="urn:microsoft.com/office/officeart/2005/8/layout/process1"/>
    <dgm:cxn modelId="{2AFEA20F-2BD0-4261-B447-E7568894C4D1}" type="presOf" srcId="{DFC699E5-16FE-47E0-A265-D5A2DC89965F}" destId="{79510CA9-1CA8-48AE-849A-24276E52BC3A}" srcOrd="0" destOrd="0" presId="urn:microsoft.com/office/officeart/2005/8/layout/process1"/>
    <dgm:cxn modelId="{7F0AF9D3-2FA5-488D-87BC-DC5E91EA8E98}" type="presOf" srcId="{36672531-FD79-4A33-8E3B-E53D961DA14F}" destId="{19356EEE-59DF-4825-94AD-52CFFACDDEC9}" srcOrd="0" destOrd="0" presId="urn:microsoft.com/office/officeart/2005/8/layout/process1"/>
    <dgm:cxn modelId="{A95C9E1D-B4D2-4868-9BCC-9139B03B43DF}" srcId="{8FF46E2D-F507-4AFB-88F0-CD92DBC89C37}" destId="{36672531-FD79-4A33-8E3B-E53D961DA14F}" srcOrd="2" destOrd="0" parTransId="{02040F2E-D04A-467F-8228-48720C83999C}" sibTransId="{50A9AB96-4106-4200-A64C-C9D1BD381582}"/>
    <dgm:cxn modelId="{B99676B0-14BA-4167-8839-5BFC46043F2E}" type="presOf" srcId="{7AEED352-6E8B-480B-88DD-B57ABE12BC19}" destId="{78B8D7F7-2964-4FB8-9501-76A3517498B3}" srcOrd="0" destOrd="0" presId="urn:microsoft.com/office/officeart/2005/8/layout/process1"/>
    <dgm:cxn modelId="{F0CBA9F2-1438-4ACC-B872-8475223D7CDC}" type="presOf" srcId="{C5B1AC99-38E0-43F3-AF03-C0DCE56F021A}" destId="{173C84B2-F170-422B-9D76-D7FEEA8B5DA1}" srcOrd="1" destOrd="0" presId="urn:microsoft.com/office/officeart/2005/8/layout/process1"/>
    <dgm:cxn modelId="{EA5E6948-2C22-4FDD-806A-B35455DA19E2}" type="presOf" srcId="{7AEED352-6E8B-480B-88DD-B57ABE12BC19}" destId="{80E6274A-AEA1-4EA0-8000-556DB7B36B6F}" srcOrd="1" destOrd="0" presId="urn:microsoft.com/office/officeart/2005/8/layout/process1"/>
    <dgm:cxn modelId="{44969902-655A-42E9-9755-7AF8AB4CDE55}" srcId="{8FF46E2D-F507-4AFB-88F0-CD92DBC89C37}" destId="{2B2699D6-BB61-4320-BF1E-9BF2534EE0A7}" srcOrd="0" destOrd="0" parTransId="{A1EBA3B5-2576-4B0D-A4E9-011EA7ED4A28}" sibTransId="{7AEED352-6E8B-480B-88DD-B57ABE12BC19}"/>
    <dgm:cxn modelId="{AB9C7E98-CF80-486D-A0D0-89388630EFD3}" srcId="{8FF46E2D-F507-4AFB-88F0-CD92DBC89C37}" destId="{DFC699E5-16FE-47E0-A265-D5A2DC89965F}" srcOrd="1" destOrd="0" parTransId="{1CA504CA-8601-43E7-A237-0031ACE44B6F}" sibTransId="{C5B1AC99-38E0-43F3-AF03-C0DCE56F021A}"/>
    <dgm:cxn modelId="{4155CA73-CEBB-4BEF-9F14-3BC35DCA86BD}" type="presParOf" srcId="{E5BCE450-882E-4506-8BF5-EBF26B10F339}" destId="{9B8A06B5-4B2D-4CE2-8206-2AF95F8A51DC}" srcOrd="0" destOrd="0" presId="urn:microsoft.com/office/officeart/2005/8/layout/process1"/>
    <dgm:cxn modelId="{BA93E4D8-7447-46DB-BA21-9A9D9C212CC3}" type="presParOf" srcId="{E5BCE450-882E-4506-8BF5-EBF26B10F339}" destId="{78B8D7F7-2964-4FB8-9501-76A3517498B3}" srcOrd="1" destOrd="0" presId="urn:microsoft.com/office/officeart/2005/8/layout/process1"/>
    <dgm:cxn modelId="{A959BE83-B75A-4F64-8C8E-E42D29A353E0}" type="presParOf" srcId="{78B8D7F7-2964-4FB8-9501-76A3517498B3}" destId="{80E6274A-AEA1-4EA0-8000-556DB7B36B6F}" srcOrd="0" destOrd="0" presId="urn:microsoft.com/office/officeart/2005/8/layout/process1"/>
    <dgm:cxn modelId="{65645EC1-243A-4A77-A475-8560E6A1344C}" type="presParOf" srcId="{E5BCE450-882E-4506-8BF5-EBF26B10F339}" destId="{79510CA9-1CA8-48AE-849A-24276E52BC3A}" srcOrd="2" destOrd="0" presId="urn:microsoft.com/office/officeart/2005/8/layout/process1"/>
    <dgm:cxn modelId="{2BF6D1E0-F5BB-45DB-9F8B-D21D3CCAF05B}" type="presParOf" srcId="{E5BCE450-882E-4506-8BF5-EBF26B10F339}" destId="{845CA690-465C-439A-9C4D-762D0E82714F}" srcOrd="3" destOrd="0" presId="urn:microsoft.com/office/officeart/2005/8/layout/process1"/>
    <dgm:cxn modelId="{B07FCA86-7ED9-40E1-9323-D70F4F4CA238}" type="presParOf" srcId="{845CA690-465C-439A-9C4D-762D0E82714F}" destId="{173C84B2-F170-422B-9D76-D7FEEA8B5DA1}" srcOrd="0" destOrd="0" presId="urn:microsoft.com/office/officeart/2005/8/layout/process1"/>
    <dgm:cxn modelId="{C3AC8582-E614-4F39-96BE-E098CD30F2D4}" type="presParOf" srcId="{E5BCE450-882E-4506-8BF5-EBF26B10F339}" destId="{19356EEE-59DF-4825-94AD-52CFFACDDEC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FFC0F-B258-439F-AFC7-73D6F83E49BB}" type="doc">
      <dgm:prSet loTypeId="urn:microsoft.com/office/officeart/2005/8/layout/process1" loCatId="process" qsTypeId="urn:microsoft.com/office/officeart/2005/8/quickstyle/simple1" qsCatId="simple" csTypeId="urn:microsoft.com/office/officeart/2005/8/colors/accent1_2" csCatId="accent1" phldr="1"/>
      <dgm:spPr/>
    </dgm:pt>
    <dgm:pt modelId="{14996C0C-4DDE-4E8F-8323-AE3315CA4D50}">
      <dgm:prSet phldrT="[Text]"/>
      <dgm:spPr/>
      <dgm:t>
        <a:bodyPr/>
        <a:lstStyle/>
        <a:p>
          <a:r>
            <a:rPr lang="en-US" dirty="0" smtClean="0"/>
            <a:t>Recurrent events during past  time T </a:t>
          </a:r>
          <a:endParaRPr lang="en-US" dirty="0"/>
        </a:p>
      </dgm:t>
    </dgm:pt>
    <dgm:pt modelId="{8AE61A3C-1A8D-46F1-B294-910B34FDE2A3}" type="parTrans" cxnId="{6BD5E3CE-D36F-4D76-8019-499ACF655C5D}">
      <dgm:prSet/>
      <dgm:spPr/>
      <dgm:t>
        <a:bodyPr/>
        <a:lstStyle/>
        <a:p>
          <a:endParaRPr lang="en-US"/>
        </a:p>
      </dgm:t>
    </dgm:pt>
    <dgm:pt modelId="{2A0DB8C0-E09E-4186-8EAC-C921DA25C324}" type="sibTrans" cxnId="{6BD5E3CE-D36F-4D76-8019-499ACF655C5D}">
      <dgm:prSet/>
      <dgm:spPr/>
      <dgm:t>
        <a:bodyPr/>
        <a:lstStyle/>
        <a:p>
          <a:endParaRPr lang="en-US"/>
        </a:p>
      </dgm:t>
    </dgm:pt>
    <dgm:pt modelId="{D8C64978-0B6C-42A1-9654-C24CEB8002A8}">
      <dgm:prSet phldrT="[Text]"/>
      <dgm:spPr/>
      <dgm:t>
        <a:bodyPr/>
        <a:lstStyle/>
        <a:p>
          <a:r>
            <a:rPr lang="en-US" dirty="0" smtClean="0"/>
            <a:t>Recurrent events in the whole treatment period T</a:t>
          </a:r>
          <a:endParaRPr lang="en-US" dirty="0"/>
        </a:p>
      </dgm:t>
    </dgm:pt>
    <dgm:pt modelId="{3B66A6A2-8FF8-40E9-9D08-264228FDAF18}" type="parTrans" cxnId="{8A4B9664-E2E2-4CF6-AF45-75BD3E804B9E}">
      <dgm:prSet/>
      <dgm:spPr/>
      <dgm:t>
        <a:bodyPr/>
        <a:lstStyle/>
        <a:p>
          <a:endParaRPr lang="en-US"/>
        </a:p>
      </dgm:t>
    </dgm:pt>
    <dgm:pt modelId="{19CEF709-284D-4316-8BBA-2AC68055D9DD}" type="sibTrans" cxnId="{8A4B9664-E2E2-4CF6-AF45-75BD3E804B9E}">
      <dgm:prSet/>
      <dgm:spPr/>
      <dgm:t>
        <a:bodyPr/>
        <a:lstStyle/>
        <a:p>
          <a:endParaRPr lang="en-US"/>
        </a:p>
      </dgm:t>
    </dgm:pt>
    <dgm:pt modelId="{E14E7CAD-1F9E-40B2-857D-708FC4571E01}" type="pres">
      <dgm:prSet presAssocID="{08CFFC0F-B258-439F-AFC7-73D6F83E49BB}" presName="Name0" presStyleCnt="0">
        <dgm:presLayoutVars>
          <dgm:dir/>
          <dgm:resizeHandles val="exact"/>
        </dgm:presLayoutVars>
      </dgm:prSet>
      <dgm:spPr/>
    </dgm:pt>
    <dgm:pt modelId="{BC1F2F5D-9BA8-4739-913F-79410D4ED0BC}" type="pres">
      <dgm:prSet presAssocID="{14996C0C-4DDE-4E8F-8323-AE3315CA4D50}" presName="node" presStyleLbl="node1" presStyleIdx="0" presStyleCnt="2" custScaleY="41773">
        <dgm:presLayoutVars>
          <dgm:bulletEnabled val="1"/>
        </dgm:presLayoutVars>
      </dgm:prSet>
      <dgm:spPr/>
      <dgm:t>
        <a:bodyPr/>
        <a:lstStyle/>
        <a:p>
          <a:endParaRPr lang="en-US"/>
        </a:p>
      </dgm:t>
    </dgm:pt>
    <dgm:pt modelId="{00042C15-1F1E-4664-A3BE-98E860A2B37A}" type="pres">
      <dgm:prSet presAssocID="{2A0DB8C0-E09E-4186-8EAC-C921DA25C324}" presName="sibTrans" presStyleLbl="sibTrans2D1" presStyleIdx="0" presStyleCnt="1" custScaleY="61545"/>
      <dgm:spPr/>
      <dgm:t>
        <a:bodyPr/>
        <a:lstStyle/>
        <a:p>
          <a:endParaRPr lang="en-US"/>
        </a:p>
      </dgm:t>
    </dgm:pt>
    <dgm:pt modelId="{4C0ECE68-4A1E-4D05-85FE-DADB82728754}" type="pres">
      <dgm:prSet presAssocID="{2A0DB8C0-E09E-4186-8EAC-C921DA25C324}" presName="connectorText" presStyleLbl="sibTrans2D1" presStyleIdx="0" presStyleCnt="1"/>
      <dgm:spPr/>
      <dgm:t>
        <a:bodyPr/>
        <a:lstStyle/>
        <a:p>
          <a:endParaRPr lang="en-US"/>
        </a:p>
      </dgm:t>
    </dgm:pt>
    <dgm:pt modelId="{2DB61DCA-D445-465D-A576-49F47D5EABC1}" type="pres">
      <dgm:prSet presAssocID="{D8C64978-0B6C-42A1-9654-C24CEB8002A8}" presName="node" presStyleLbl="node1" presStyleIdx="1" presStyleCnt="2" custScaleY="38497">
        <dgm:presLayoutVars>
          <dgm:bulletEnabled val="1"/>
        </dgm:presLayoutVars>
      </dgm:prSet>
      <dgm:spPr/>
      <dgm:t>
        <a:bodyPr/>
        <a:lstStyle/>
        <a:p>
          <a:endParaRPr lang="en-US"/>
        </a:p>
      </dgm:t>
    </dgm:pt>
  </dgm:ptLst>
  <dgm:cxnLst>
    <dgm:cxn modelId="{99D793FA-E670-4B6F-9EB4-ACDB2E9386AD}" type="presOf" srcId="{08CFFC0F-B258-439F-AFC7-73D6F83E49BB}" destId="{E14E7CAD-1F9E-40B2-857D-708FC4571E01}" srcOrd="0" destOrd="0" presId="urn:microsoft.com/office/officeart/2005/8/layout/process1"/>
    <dgm:cxn modelId="{2E30728B-5C43-4B5F-82E4-FCA748E77747}" type="presOf" srcId="{2A0DB8C0-E09E-4186-8EAC-C921DA25C324}" destId="{00042C15-1F1E-4664-A3BE-98E860A2B37A}" srcOrd="0" destOrd="0" presId="urn:microsoft.com/office/officeart/2005/8/layout/process1"/>
    <dgm:cxn modelId="{0A1AECC1-C8B1-4C31-AA07-AFF66E158A3F}" type="presOf" srcId="{D8C64978-0B6C-42A1-9654-C24CEB8002A8}" destId="{2DB61DCA-D445-465D-A576-49F47D5EABC1}" srcOrd="0" destOrd="0" presId="urn:microsoft.com/office/officeart/2005/8/layout/process1"/>
    <dgm:cxn modelId="{6BD5E3CE-D36F-4D76-8019-499ACF655C5D}" srcId="{08CFFC0F-B258-439F-AFC7-73D6F83E49BB}" destId="{14996C0C-4DDE-4E8F-8323-AE3315CA4D50}" srcOrd="0" destOrd="0" parTransId="{8AE61A3C-1A8D-46F1-B294-910B34FDE2A3}" sibTransId="{2A0DB8C0-E09E-4186-8EAC-C921DA25C324}"/>
    <dgm:cxn modelId="{8A4B9664-E2E2-4CF6-AF45-75BD3E804B9E}" srcId="{08CFFC0F-B258-439F-AFC7-73D6F83E49BB}" destId="{D8C64978-0B6C-42A1-9654-C24CEB8002A8}" srcOrd="1" destOrd="0" parTransId="{3B66A6A2-8FF8-40E9-9D08-264228FDAF18}" sibTransId="{19CEF709-284D-4316-8BBA-2AC68055D9DD}"/>
    <dgm:cxn modelId="{A16DF44A-0B0D-431C-A82E-E95DDA3EDAAE}" type="presOf" srcId="{2A0DB8C0-E09E-4186-8EAC-C921DA25C324}" destId="{4C0ECE68-4A1E-4D05-85FE-DADB82728754}" srcOrd="1" destOrd="0" presId="urn:microsoft.com/office/officeart/2005/8/layout/process1"/>
    <dgm:cxn modelId="{047D6A2B-0518-4ADD-BA65-A41E997E1022}" type="presOf" srcId="{14996C0C-4DDE-4E8F-8323-AE3315CA4D50}" destId="{BC1F2F5D-9BA8-4739-913F-79410D4ED0BC}" srcOrd="0" destOrd="0" presId="urn:microsoft.com/office/officeart/2005/8/layout/process1"/>
    <dgm:cxn modelId="{3A6293D8-9217-4183-A9DF-9375E8C45934}" type="presParOf" srcId="{E14E7CAD-1F9E-40B2-857D-708FC4571E01}" destId="{BC1F2F5D-9BA8-4739-913F-79410D4ED0BC}" srcOrd="0" destOrd="0" presId="urn:microsoft.com/office/officeart/2005/8/layout/process1"/>
    <dgm:cxn modelId="{9D732A9D-5B66-427A-8D99-9F76A5B9B63F}" type="presParOf" srcId="{E14E7CAD-1F9E-40B2-857D-708FC4571E01}" destId="{00042C15-1F1E-4664-A3BE-98E860A2B37A}" srcOrd="1" destOrd="0" presId="urn:microsoft.com/office/officeart/2005/8/layout/process1"/>
    <dgm:cxn modelId="{B1ACBA13-1298-4D3D-9460-7142978501F5}" type="presParOf" srcId="{00042C15-1F1E-4664-A3BE-98E860A2B37A}" destId="{4C0ECE68-4A1E-4D05-85FE-DADB82728754}" srcOrd="0" destOrd="0" presId="urn:microsoft.com/office/officeart/2005/8/layout/process1"/>
    <dgm:cxn modelId="{75EAC92A-0604-4CEB-B3B4-19E6E8D2B796}" type="presParOf" srcId="{E14E7CAD-1F9E-40B2-857D-708FC4571E01}" destId="{2DB61DCA-D445-465D-A576-49F47D5EABC1}"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A06B5-4B2D-4CE2-8206-2AF95F8A51DC}">
      <dsp:nvSpPr>
        <dsp:cNvPr id="0" name=""/>
        <dsp:cNvSpPr/>
      </dsp:nvSpPr>
      <dsp:spPr>
        <a:xfrm>
          <a:off x="96398" y="1821509"/>
          <a:ext cx="1453336" cy="8037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Recurrent events during past  time T/2</a:t>
          </a:r>
          <a:endParaRPr lang="en-US" sz="1400" kern="1200" dirty="0"/>
        </a:p>
      </dsp:txBody>
      <dsp:txXfrm>
        <a:off x="119940" y="1845051"/>
        <a:ext cx="1406252" cy="756694"/>
      </dsp:txXfrm>
    </dsp:sp>
    <dsp:sp modelId="{78B8D7F7-2964-4FB8-9501-76A3517498B3}">
      <dsp:nvSpPr>
        <dsp:cNvPr id="0" name=""/>
        <dsp:cNvSpPr/>
      </dsp:nvSpPr>
      <dsp:spPr>
        <a:xfrm rot="61063">
          <a:off x="1909262" y="2172424"/>
          <a:ext cx="843269" cy="2545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909268" y="2222648"/>
        <a:ext cx="766916" cy="152705"/>
      </dsp:txXfrm>
    </dsp:sp>
    <dsp:sp modelId="{79510CA9-1CA8-48AE-849A-24276E52BC3A}">
      <dsp:nvSpPr>
        <dsp:cNvPr id="0" name=""/>
        <dsp:cNvSpPr/>
      </dsp:nvSpPr>
      <dsp:spPr>
        <a:xfrm>
          <a:off x="3049648" y="1870885"/>
          <a:ext cx="1597545" cy="8125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Recurrent events in the first ½ treatment period</a:t>
          </a:r>
          <a:endParaRPr lang="en-US" sz="1400" kern="1200" dirty="0"/>
        </a:p>
      </dsp:txBody>
      <dsp:txXfrm>
        <a:off x="3073446" y="1894683"/>
        <a:ext cx="1549949" cy="764918"/>
      </dsp:txXfrm>
    </dsp:sp>
    <dsp:sp modelId="{845CA690-465C-439A-9C4D-762D0E82714F}">
      <dsp:nvSpPr>
        <dsp:cNvPr id="0" name=""/>
        <dsp:cNvSpPr/>
      </dsp:nvSpPr>
      <dsp:spPr>
        <a:xfrm rot="19873" flipV="1">
          <a:off x="5085955" y="2124708"/>
          <a:ext cx="930205" cy="3017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085956" y="2184791"/>
        <a:ext cx="839688" cy="181035"/>
      </dsp:txXfrm>
    </dsp:sp>
    <dsp:sp modelId="{19356EEE-59DF-4825-94AD-52CFFACDDEC9}">
      <dsp:nvSpPr>
        <dsp:cNvPr id="0" name=""/>
        <dsp:cNvSpPr/>
      </dsp:nvSpPr>
      <dsp:spPr>
        <a:xfrm>
          <a:off x="6402269" y="1837878"/>
          <a:ext cx="1680136" cy="839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Recurrent events in the second ½ treatment period</a:t>
          </a:r>
          <a:endParaRPr lang="en-US" sz="1400" kern="1200" dirty="0"/>
        </a:p>
      </dsp:txBody>
      <dsp:txXfrm>
        <a:off x="6426851" y="1862460"/>
        <a:ext cx="1630972" cy="790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F2F5D-9BA8-4739-913F-79410D4ED0BC}">
      <dsp:nvSpPr>
        <dsp:cNvPr id="0" name=""/>
        <dsp:cNvSpPr/>
      </dsp:nvSpPr>
      <dsp:spPr>
        <a:xfrm>
          <a:off x="1190" y="1713814"/>
          <a:ext cx="2539007" cy="6363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Recurrent events during past  time T </a:t>
          </a:r>
          <a:endParaRPr lang="en-US" sz="1600" kern="1200" dirty="0"/>
        </a:p>
      </dsp:txBody>
      <dsp:txXfrm>
        <a:off x="19829" y="1732453"/>
        <a:ext cx="2501729" cy="599093"/>
      </dsp:txXfrm>
    </dsp:sp>
    <dsp:sp modelId="{00042C15-1F1E-4664-A3BE-98E860A2B37A}">
      <dsp:nvSpPr>
        <dsp:cNvPr id="0" name=""/>
        <dsp:cNvSpPr/>
      </dsp:nvSpPr>
      <dsp:spPr>
        <a:xfrm>
          <a:off x="2794099" y="1838233"/>
          <a:ext cx="538269" cy="387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794099" y="1915739"/>
        <a:ext cx="422009" cy="232520"/>
      </dsp:txXfrm>
    </dsp:sp>
    <dsp:sp modelId="{2DB61DCA-D445-465D-A576-49F47D5EABC1}">
      <dsp:nvSpPr>
        <dsp:cNvPr id="0" name=""/>
        <dsp:cNvSpPr/>
      </dsp:nvSpPr>
      <dsp:spPr>
        <a:xfrm>
          <a:off x="3555801" y="1738767"/>
          <a:ext cx="2539007" cy="5864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Recurrent events in the whole treatment period T</a:t>
          </a:r>
          <a:endParaRPr lang="en-US" sz="1600" kern="1200" dirty="0"/>
        </a:p>
      </dsp:txBody>
      <dsp:txXfrm>
        <a:off x="3572978" y="1755944"/>
        <a:ext cx="2504653" cy="5521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0.16155</cdr:x>
      <cdr:y>0</cdr:y>
    </cdr:from>
    <cdr:to>
      <cdr:x>0.69409</cdr:x>
      <cdr:y>0.09229</cdr:y>
    </cdr:to>
    <cdr:sp macro="" textlink="">
      <cdr:nvSpPr>
        <cdr:cNvPr id="2" name="TextBox 9"/>
        <cdr:cNvSpPr txBox="1"/>
      </cdr:nvSpPr>
      <cdr:spPr>
        <a:xfrm xmlns:a="http://schemas.openxmlformats.org/drawingml/2006/main">
          <a:off x="773774" y="-1267821"/>
          <a:ext cx="2550715" cy="46166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smtClean="0"/>
            <a:t>Weak Dependence</a:t>
          </a:r>
          <a:endParaRPr lang="en-US" sz="2400" dirty="0"/>
        </a:p>
      </cdr:txBody>
    </cdr:sp>
  </cdr:relSizeAnchor>
</c:userShapes>
</file>

<file path=ppt/drawings/drawing2.xml><?xml version="1.0" encoding="utf-8"?>
<c:userShapes xmlns:c="http://schemas.openxmlformats.org/drawingml/2006/chart">
  <cdr:relSizeAnchor xmlns:cdr="http://schemas.openxmlformats.org/drawingml/2006/chartDrawing">
    <cdr:from>
      <cdr:x>0.26287</cdr:x>
      <cdr:y>0.02589</cdr:y>
    </cdr:from>
    <cdr:to>
      <cdr:x>1</cdr:x>
      <cdr:y>0.12651</cdr:y>
    </cdr:to>
    <cdr:sp macro="" textlink="">
      <cdr:nvSpPr>
        <cdr:cNvPr id="2" name="TextBox 11"/>
        <cdr:cNvSpPr txBox="1"/>
      </cdr:nvSpPr>
      <cdr:spPr>
        <a:xfrm xmlns:a="http://schemas.openxmlformats.org/drawingml/2006/main">
          <a:off x="1169793" y="126124"/>
          <a:ext cx="3280288" cy="490129"/>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smtClean="0"/>
            <a:t>Moderate Dependence</a:t>
          </a:r>
          <a:endParaRPr lang="en-US" sz="2400" dirty="0"/>
        </a:p>
      </cdr:txBody>
    </cdr:sp>
  </cdr:relSizeAnchor>
</c:userShapes>
</file>

<file path=ppt/drawings/drawing3.xml><?xml version="1.0" encoding="utf-8"?>
<c:userShapes xmlns:c="http://schemas.openxmlformats.org/drawingml/2006/chart">
  <cdr:relSizeAnchor xmlns:cdr="http://schemas.openxmlformats.org/drawingml/2006/chartDrawing">
    <cdr:from>
      <cdr:x>0.16327</cdr:x>
      <cdr:y>0.02115</cdr:y>
    </cdr:from>
    <cdr:to>
      <cdr:x>0.60883</cdr:x>
      <cdr:y>0.09591</cdr:y>
    </cdr:to>
    <cdr:sp macro="" textlink="">
      <cdr:nvSpPr>
        <cdr:cNvPr id="2" name="TextBox 9"/>
        <cdr:cNvSpPr txBox="1"/>
      </cdr:nvSpPr>
      <cdr:spPr>
        <a:xfrm xmlns:a="http://schemas.openxmlformats.org/drawingml/2006/main">
          <a:off x="785139" y="104503"/>
          <a:ext cx="2142574"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xmlns:a="http://schemas.openxmlformats.org/drawingml/2006/main">
          <a:r>
            <a:rPr lang="en-US" sz="1800" dirty="0" smtClean="0"/>
            <a:t>Weak Dependence</a:t>
          </a:r>
          <a:endParaRPr lang="en-US" sz="1800" dirty="0"/>
        </a:p>
      </cdr:txBody>
    </cdr:sp>
  </cdr:relSizeAnchor>
</c:userShapes>
</file>

<file path=ppt/drawings/drawing4.xml><?xml version="1.0" encoding="utf-8"?>
<c:userShapes xmlns:c="http://schemas.openxmlformats.org/drawingml/2006/chart">
  <cdr:relSizeAnchor xmlns:cdr="http://schemas.openxmlformats.org/drawingml/2006/chartDrawing">
    <cdr:from>
      <cdr:x>0.26791</cdr:x>
      <cdr:y>0.00528</cdr:y>
    </cdr:from>
    <cdr:to>
      <cdr:x>0.89766</cdr:x>
      <cdr:y>0.0817</cdr:y>
    </cdr:to>
    <cdr:sp macro="" textlink="">
      <cdr:nvSpPr>
        <cdr:cNvPr id="2" name="TextBox 11"/>
        <cdr:cNvSpPr txBox="1"/>
      </cdr:nvSpPr>
      <cdr:spPr>
        <a:xfrm xmlns:a="http://schemas.openxmlformats.org/drawingml/2006/main">
          <a:off x="1076959" y="26125"/>
          <a:ext cx="2531462" cy="378176"/>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latin typeface="Arial" panose="020B0604020202020204" pitchFamily="34" charset="0"/>
              <a:cs typeface="Arial" panose="020B0604020202020204" pitchFamily="34" charset="0"/>
            </a:rPr>
            <a:t>Moderate Dependence</a:t>
          </a:r>
          <a:endParaRPr lang="en-US" sz="1800" dirty="0">
            <a:latin typeface="Arial" panose="020B0604020202020204" pitchFamily="34" charset="0"/>
            <a:cs typeface="Arial" panose="020B060402020202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59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76595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76595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76595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4F278CE-4F29-4C0C-8549-B3BF430AA3F2}" type="slidenum">
              <a:rPr lang="en-US"/>
              <a:pPr>
                <a:defRPr/>
              </a:pPr>
              <a:t>‹#›</a:t>
            </a:fld>
            <a:endParaRPr lang="en-US" dirty="0"/>
          </a:p>
        </p:txBody>
      </p:sp>
    </p:spTree>
    <p:extLst>
      <p:ext uri="{BB962C8B-B14F-4D97-AF65-F5344CB8AC3E}">
        <p14:creationId xmlns:p14="http://schemas.microsoft.com/office/powerpoint/2010/main" val="3214002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vl1pPr>
          </a:lstStyle>
          <a:p>
            <a:pPr>
              <a:defRPr/>
            </a:pPr>
            <a:endParaRPr lang="en-US" dirty="0"/>
          </a:p>
        </p:txBody>
      </p:sp>
      <p:sp>
        <p:nvSpPr>
          <p:cNvPr id="245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vl1pPr>
          </a:lstStyle>
          <a:p>
            <a:pPr>
              <a:defRPr/>
            </a:pPr>
            <a:endParaRPr lang="en-US" dirty="0"/>
          </a:p>
        </p:txBody>
      </p:sp>
      <p:sp>
        <p:nvSpPr>
          <p:cNvPr id="245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vl1pPr>
          </a:lstStyle>
          <a:p>
            <a:pPr>
              <a:defRPr/>
            </a:pPr>
            <a:fld id="{13D50BE3-7B63-4F74-A846-78120FB61B94}" type="slidenum">
              <a:rPr lang="en-US"/>
              <a:pPr>
                <a:defRPr/>
              </a:pPr>
              <a:t>‹#›</a:t>
            </a:fld>
            <a:endParaRPr lang="en-US" dirty="0"/>
          </a:p>
        </p:txBody>
      </p:sp>
    </p:spTree>
    <p:extLst>
      <p:ext uri="{BB962C8B-B14F-4D97-AF65-F5344CB8AC3E}">
        <p14:creationId xmlns:p14="http://schemas.microsoft.com/office/powerpoint/2010/main" val="3562812337"/>
      </p:ext>
    </p:extLst>
  </p:cSld>
  <p:clrMap bg1="lt1" tx1="dk1" bg2="lt2" tx2="dk2" accent1="accent1" accent2="accent2" accent3="accent3" accent4="accent4" accent5="accent5" accent6="accent6" hlink="hlink" folHlink="folHlink"/>
  <p:notesStyle>
    <a:lvl1pPr algn="l" rtl="0" eaLnBrk="0" fontAlgn="base" hangingPunct="0">
      <a:lnSpc>
        <a:spcPct val="95000"/>
      </a:lnSpc>
      <a:spcBef>
        <a:spcPct val="60000"/>
      </a:spcBef>
      <a:spcAft>
        <a:spcPct val="0"/>
      </a:spcAft>
      <a:defRPr sz="1200" kern="1200">
        <a:solidFill>
          <a:schemeClr val="tx1"/>
        </a:solidFill>
        <a:latin typeface="Arial" charset="0"/>
        <a:ea typeface="+mn-ea"/>
        <a:cs typeface="+mn-cs"/>
      </a:defRPr>
    </a:lvl1pPr>
    <a:lvl2pPr marL="114300" indent="-112713" algn="l" rtl="0" eaLnBrk="0" fontAlgn="base" hangingPunct="0">
      <a:lnSpc>
        <a:spcPct val="95000"/>
      </a:lnSpc>
      <a:spcBef>
        <a:spcPct val="40000"/>
      </a:spcBef>
      <a:spcAft>
        <a:spcPct val="0"/>
      </a:spcAft>
      <a:buChar char="•"/>
      <a:defRPr sz="1200" kern="1200">
        <a:solidFill>
          <a:schemeClr val="tx1"/>
        </a:solidFill>
        <a:latin typeface="Arial" charset="0"/>
        <a:ea typeface="+mn-ea"/>
        <a:cs typeface="+mn-cs"/>
      </a:defRPr>
    </a:lvl2pPr>
    <a:lvl3pPr marL="347663" indent="-119063" algn="l" rtl="0" eaLnBrk="0" fontAlgn="base" hangingPunct="0">
      <a:lnSpc>
        <a:spcPct val="95000"/>
      </a:lnSpc>
      <a:spcBef>
        <a:spcPct val="20000"/>
      </a:spcBef>
      <a:spcAft>
        <a:spcPct val="0"/>
      </a:spcAft>
      <a:buChar char="•"/>
      <a:defRPr sz="1000" kern="1200">
        <a:solidFill>
          <a:schemeClr val="tx1"/>
        </a:solidFill>
        <a:latin typeface="Arial" charset="0"/>
        <a:ea typeface="+mn-ea"/>
        <a:cs typeface="+mn-cs"/>
      </a:defRPr>
    </a:lvl3pPr>
    <a:lvl4pPr marL="566738" indent="-104775" algn="l" rtl="0" eaLnBrk="0" fontAlgn="base" hangingPunct="0">
      <a:lnSpc>
        <a:spcPct val="95000"/>
      </a:lnSpc>
      <a:spcBef>
        <a:spcPct val="20000"/>
      </a:spcBef>
      <a:spcAft>
        <a:spcPct val="0"/>
      </a:spcAft>
      <a:buChar char="•"/>
      <a:defRPr sz="900" kern="1200">
        <a:solidFill>
          <a:schemeClr val="tx1"/>
        </a:solidFill>
        <a:latin typeface="Arial" charset="0"/>
        <a:ea typeface="+mn-ea"/>
        <a:cs typeface="+mn-cs"/>
      </a:defRPr>
    </a:lvl4pPr>
    <a:lvl5pPr marL="798513" indent="-117475" algn="l" rtl="0" eaLnBrk="0" fontAlgn="base" hangingPunct="0">
      <a:lnSpc>
        <a:spcPct val="95000"/>
      </a:lnSpc>
      <a:spcBef>
        <a:spcPct val="20000"/>
      </a:spcBef>
      <a:spcAft>
        <a:spcPct val="0"/>
      </a:spcAft>
      <a:buChar char="•"/>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EDD36596-D14A-479C-B247-A3B9EA81442E}" type="slidenum">
              <a:rPr lang="en-US"/>
              <a:pPr/>
              <a:t>1</a:t>
            </a:fld>
            <a:endParaRPr lang="en-US" dirty="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de-D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a:t>
            </a:r>
            <a:r>
              <a:rPr lang="en-US" dirty="0" smtClean="0"/>
              <a:t>mixed Poisson data with random effect-Gamma distribution in Negative binomial model, binary and log-normal distribution with same mean and variance, Poisson regression with over-dispersion show no significant differences in type I error rates of three misspecification groups comparing to simple Poisson group,</a:t>
            </a:r>
            <a:r>
              <a:rPr lang="en-US" baseline="0" dirty="0" smtClean="0"/>
              <a:t> </a:t>
            </a:r>
            <a:r>
              <a:rPr lang="en-US" dirty="0" smtClean="0"/>
              <a:t>and cause certain loss in power in three different random effect distributions. Robustness appears</a:t>
            </a:r>
            <a:r>
              <a:rPr lang="en-US" baseline="0" dirty="0" smtClean="0"/>
              <a:t> to</a:t>
            </a:r>
            <a:r>
              <a:rPr lang="en-US" dirty="0" smtClean="0"/>
              <a:t> remain controlled  of non-inferiority test under assumption</a:t>
            </a:r>
            <a:r>
              <a:rPr lang="en-US" baseline="0" dirty="0" smtClean="0"/>
              <a:t> violation of constant Poisson event rate in Poisson distribution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14</a:t>
            </a:fld>
            <a:endParaRPr lang="en-US" dirty="0"/>
          </a:p>
        </p:txBody>
      </p:sp>
    </p:spTree>
    <p:extLst>
      <p:ext uri="{BB962C8B-B14F-4D97-AF65-F5344CB8AC3E}">
        <p14:creationId xmlns:p14="http://schemas.microsoft.com/office/powerpoint/2010/main" val="141339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Mixture </a:t>
            </a:r>
            <a:r>
              <a:rPr lang="en-US" baseline="0" dirty="0" smtClean="0"/>
              <a:t>of Poisson distributions may reflect the heterogeneity of target patient population in treatment responses of test drug versus active control.  Some subpopulation may have a better treatment effect of test drug than that in others. Generate two groups of mixture Poisson distributions with different mean recurrent event rate ratios of test drug versus active control to simulate this scenario reflecting the assumption violations in Poisson regression. Type I error and power of non-inferiority test are very close in various mixture patterns.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15</a:t>
            </a:fld>
            <a:endParaRPr lang="en-US" dirty="0"/>
          </a:p>
        </p:txBody>
      </p:sp>
    </p:spTree>
    <p:extLst>
      <p:ext uri="{BB962C8B-B14F-4D97-AF65-F5344CB8AC3E}">
        <p14:creationId xmlns:p14="http://schemas.microsoft.com/office/powerpoint/2010/main" val="215109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Subgroup</a:t>
            </a:r>
            <a:r>
              <a:rPr lang="en-US" baseline="0" dirty="0" smtClean="0"/>
              <a:t> analysis includes the variable for the subpopulations showing different recurrent event rate ratio for test drug versus active control and the interaction term between treatment and this subpopulation variable for population heterogeneity for treatment responses. We show here an example with large difference of treatment responses in two subpopulations. Subgroup analysis suggest different conclusion based on </a:t>
            </a:r>
            <a:r>
              <a:rPr lang="en-US" dirty="0" smtClean="0"/>
              <a:t>hierarchical </a:t>
            </a:r>
            <a:r>
              <a:rPr lang="en-US" baseline="0" dirty="0" smtClean="0"/>
              <a:t>test procedure.</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16</a:t>
            </a:fld>
            <a:endParaRPr lang="en-US" dirty="0"/>
          </a:p>
        </p:txBody>
      </p:sp>
    </p:spTree>
    <p:extLst>
      <p:ext uri="{BB962C8B-B14F-4D97-AF65-F5344CB8AC3E}">
        <p14:creationId xmlns:p14="http://schemas.microsoft.com/office/powerpoint/2010/main" val="2163696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5000"/>
              </a:lnSpc>
              <a:spcBef>
                <a:spcPct val="60000"/>
              </a:spcBef>
              <a:spcAft>
                <a:spcPct val="0"/>
              </a:spcAft>
              <a:buClrTx/>
              <a:buSzTx/>
              <a:buFontTx/>
              <a:buNone/>
              <a:tabLst/>
              <a:defRPr/>
            </a:pPr>
            <a:r>
              <a:rPr lang="en-US" dirty="0" smtClean="0"/>
              <a:t>Mixture </a:t>
            </a:r>
            <a:r>
              <a:rPr lang="en-US" baseline="0" dirty="0" smtClean="0"/>
              <a:t>of Gamma distributions may reflect the heterogeneity of target patient population of treatment responses of test drug versus active control.  Some subpopulation may have a better treatment effect of test drug than that in others. Generate two groups of mixture Gamma distributions with different mean recurrent event rates of test drug adjusted for other covariates to simulate this scenario reflecting the assumption violations in negative binomial model. Empirical type I error and power of non-inferiority test are very close in various mixture patterns.  </a:t>
            </a:r>
          </a:p>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17</a:t>
            </a:fld>
            <a:endParaRPr lang="en-US" dirty="0"/>
          </a:p>
        </p:txBody>
      </p:sp>
    </p:spTree>
    <p:extLst>
      <p:ext uri="{BB962C8B-B14F-4D97-AF65-F5344CB8AC3E}">
        <p14:creationId xmlns:p14="http://schemas.microsoft.com/office/powerpoint/2010/main" val="180015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5000"/>
              </a:lnSpc>
              <a:spcBef>
                <a:spcPct val="60000"/>
              </a:spcBef>
              <a:spcAft>
                <a:spcPct val="0"/>
              </a:spcAft>
              <a:buClrTx/>
              <a:buSzTx/>
              <a:buFontTx/>
              <a:buNone/>
              <a:tabLst/>
              <a:defRPr/>
            </a:pPr>
            <a:r>
              <a:rPr lang="en-US" dirty="0" smtClean="0"/>
              <a:t>The similar subgroup</a:t>
            </a:r>
            <a:r>
              <a:rPr lang="en-US" baseline="0" dirty="0" smtClean="0"/>
              <a:t> analysis in negative binomial model for mixture patterns of gamma distributions. An extreme example will indicate the results of two subgroups from subgroup analysis could both different from that of main analysis without including subpopulation variable based on main analysis without including the covariate for subpopulations.</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18</a:t>
            </a:fld>
            <a:endParaRPr lang="en-US" dirty="0"/>
          </a:p>
        </p:txBody>
      </p:sp>
    </p:spTree>
    <p:extLst>
      <p:ext uri="{BB962C8B-B14F-4D97-AF65-F5344CB8AC3E}">
        <p14:creationId xmlns:p14="http://schemas.microsoft.com/office/powerpoint/2010/main" val="328359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5000"/>
              </a:lnSpc>
              <a:spcBef>
                <a:spcPct val="60000"/>
              </a:spcBef>
              <a:spcAft>
                <a:spcPct val="0"/>
              </a:spcAft>
              <a:buClrTx/>
              <a:buSzTx/>
              <a:buFontTx/>
              <a:buNone/>
              <a:tabLst/>
              <a:defRPr/>
            </a:pPr>
            <a:r>
              <a:rPr lang="en-US" dirty="0" smtClean="0"/>
              <a:t>Poisson regression and Negative binomial model both</a:t>
            </a:r>
            <a:r>
              <a:rPr lang="en-US" baseline="0" dirty="0" smtClean="0"/>
              <a:t> assume the constant mean recurrent event rate over the whole treatment period for each subject. Try to explore the robustness of non-inferiority test by assuming different treatment effects of test drug during first and second half treatment periods for individual patients. We generate the data in two one half treatment periods with moderate and weak dependence on recurrent events in past half an year separately. Run Poisson regression or negative binomial model using the first model.</a:t>
            </a:r>
          </a:p>
          <a:p>
            <a:pPr marL="0" marR="0" indent="0" algn="l" defTabSz="914400" rtl="0" eaLnBrk="0" fontAlgn="base" latinLnBrk="0" hangingPunct="0">
              <a:lnSpc>
                <a:spcPct val="95000"/>
              </a:lnSpc>
              <a:spcBef>
                <a:spcPct val="60000"/>
              </a:spcBef>
              <a:spcAft>
                <a:spcPct val="0"/>
              </a:spcAft>
              <a:buClrTx/>
              <a:buSzTx/>
              <a:buFontTx/>
              <a:buNone/>
              <a:tabLst/>
              <a:defRPr/>
            </a:pPr>
            <a:r>
              <a:rPr lang="en-US" baseline="0" dirty="0" smtClean="0"/>
              <a:t>Compare empirical type I error and power in both superiority and non-inferiority test procedures in Poisson regression and Negative binomial model under moderate and weak dependence respectively.</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19</a:t>
            </a:fld>
            <a:endParaRPr lang="en-US" dirty="0"/>
          </a:p>
        </p:txBody>
      </p:sp>
    </p:spTree>
    <p:extLst>
      <p:ext uri="{BB962C8B-B14F-4D97-AF65-F5344CB8AC3E}">
        <p14:creationId xmlns:p14="http://schemas.microsoft.com/office/powerpoint/2010/main" val="2343540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Simulate</a:t>
            </a:r>
            <a:r>
              <a:rPr lang="en-US" baseline="0" dirty="0" smtClean="0"/>
              <a:t> the recurrent event data with Poisson distribution in first and second ½ treatment period separately and  in three groups same total mean event rate </a:t>
            </a:r>
            <a:r>
              <a:rPr lang="en-US" dirty="0" smtClean="0"/>
              <a:t>except</a:t>
            </a:r>
            <a:r>
              <a:rPr lang="en-US" baseline="0" dirty="0" smtClean="0"/>
              <a:t> </a:t>
            </a:r>
            <a:r>
              <a:rPr lang="en-US" dirty="0" smtClean="0"/>
              <a:t>that</a:t>
            </a:r>
            <a:r>
              <a:rPr lang="en-US" baseline="0" dirty="0" smtClean="0"/>
              <a:t> mean recurrent event rates over first half and second half treatment period  are different in test drug group under moderate and weak dependence on recurrent events in past half an year respectively.  Large inflation in empirical type I error of non-inferiority test with moderate dependence on recurrent events history in treatment effect and treatment effect is stronger in first ½ treatment period. The degree of inflation is smaller in weak dependence and treatment effect is stronger in first ½ treatment period group. Empirical type I errors in the group where treatment effect is stronger in second ½ treatment period under both moderate and weak dependence are smaller than those where treatment effect is homogeneous over the whole treatment period respectively.</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20</a:t>
            </a:fld>
            <a:endParaRPr lang="en-US" dirty="0"/>
          </a:p>
        </p:txBody>
      </p:sp>
    </p:spTree>
    <p:extLst>
      <p:ext uri="{BB962C8B-B14F-4D97-AF65-F5344CB8AC3E}">
        <p14:creationId xmlns:p14="http://schemas.microsoft.com/office/powerpoint/2010/main" val="2592486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data is generated</a:t>
            </a:r>
            <a:r>
              <a:rPr lang="en-US" baseline="0" dirty="0" smtClean="0"/>
              <a:t> as above in three different groups with different total mean recurrent event rate over the whole treatment period. Empirical power of non-inferiority test increase in the groups with strong effect in first ½ treatment period under both moderate and weak dependence. The degree of power gain in larger in moderate dependence. Certain loss of power in the groups with strong effect in second ½ treatment period under both moderate and weak dependence. There is less loss of power in weak dependence.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21</a:t>
            </a:fld>
            <a:endParaRPr lang="en-US" dirty="0"/>
          </a:p>
        </p:txBody>
      </p:sp>
    </p:spTree>
    <p:extLst>
      <p:ext uri="{BB962C8B-B14F-4D97-AF65-F5344CB8AC3E}">
        <p14:creationId xmlns:p14="http://schemas.microsoft.com/office/powerpoint/2010/main" val="552336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Simulate individual mean recurrent</a:t>
            </a:r>
            <a:r>
              <a:rPr lang="en-US" baseline="0" dirty="0" smtClean="0"/>
              <a:t> event rate from gamma distribution with total mean the same for three groups except the means are different in first and second ½ treatment periods with test drug group separately. Large inflation in empirical type I error of non-inferiority test with moderate dependence on recurrent events history in treatment effect and treatment effect is stronger in first ½ treatment period. The degree of inflation is smaller in weak dependence and treatment effect is stronger in first ½ treatment period group. Empirical type I errors in the group where treatment effect is stronger in second ½ treatment period under both moderate and weak dependence are smaller than those where treatment effect is homogeneous over the whole treatment period respectively</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22</a:t>
            </a:fld>
            <a:endParaRPr lang="en-US" dirty="0"/>
          </a:p>
        </p:txBody>
      </p:sp>
    </p:spTree>
    <p:extLst>
      <p:ext uri="{BB962C8B-B14F-4D97-AF65-F5344CB8AC3E}">
        <p14:creationId xmlns:p14="http://schemas.microsoft.com/office/powerpoint/2010/main" val="313759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23</a:t>
            </a:fld>
            <a:endParaRPr lang="en-US" dirty="0"/>
          </a:p>
        </p:txBody>
      </p:sp>
    </p:spTree>
    <p:extLst>
      <p:ext uri="{BB962C8B-B14F-4D97-AF65-F5344CB8AC3E}">
        <p14:creationId xmlns:p14="http://schemas.microsoft.com/office/powerpoint/2010/main" val="15786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degrees of conservativeness are</a:t>
            </a:r>
            <a:r>
              <a:rPr lang="en-US" baseline="0" dirty="0" smtClean="0"/>
              <a:t> </a:t>
            </a:r>
            <a:r>
              <a:rPr lang="en-US" dirty="0" smtClean="0"/>
              <a:t>different in three</a:t>
            </a:r>
            <a:r>
              <a:rPr lang="en-US" baseline="0" dirty="0" smtClean="0"/>
              <a:t> methods, </a:t>
            </a:r>
            <a:r>
              <a:rPr lang="en-US" dirty="0" smtClean="0"/>
              <a:t>‘two confidence-intervals’</a:t>
            </a:r>
            <a:r>
              <a:rPr lang="en-US" baseline="0" dirty="0" smtClean="0"/>
              <a:t> </a:t>
            </a:r>
            <a:r>
              <a:rPr lang="en-US" dirty="0" smtClean="0"/>
              <a:t>most conservative requiring</a:t>
            </a:r>
            <a:r>
              <a:rPr lang="en-US" baseline="0" dirty="0" smtClean="0"/>
              <a:t> largest sample size to achieve same power and using the confidence limit for the estimate of the active control to placebo effect(lower limit in our case) , </a:t>
            </a:r>
            <a:r>
              <a:rPr lang="en-US" dirty="0" smtClean="0"/>
              <a:t> ‘Point Estimate’</a:t>
            </a:r>
            <a:r>
              <a:rPr lang="en-US" baseline="0" dirty="0" smtClean="0"/>
              <a:t> using the point estimate for the estimate of the active control to placebo effect, </a:t>
            </a:r>
            <a:r>
              <a:rPr lang="en-US" dirty="0" smtClean="0"/>
              <a:t> ‘fixed-margin’</a:t>
            </a:r>
            <a:r>
              <a:rPr lang="en-US" baseline="0" dirty="0" smtClean="0"/>
              <a:t> treats the estimate of the active control effects in historical trials as a fixed quantity, least conservative and most sensitive to the constancy assumption violations.</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4</a:t>
            </a:fld>
            <a:endParaRPr lang="en-US" dirty="0"/>
          </a:p>
        </p:txBody>
      </p:sp>
    </p:spTree>
    <p:extLst>
      <p:ext uri="{BB962C8B-B14F-4D97-AF65-F5344CB8AC3E}">
        <p14:creationId xmlns:p14="http://schemas.microsoft.com/office/powerpoint/2010/main" val="3142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two mainly used methods-Poisson regression(with over-dispersion correction) and negative binomial model in count data.</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5</a:t>
            </a:fld>
            <a:endParaRPr lang="en-US" dirty="0"/>
          </a:p>
        </p:txBody>
      </p:sp>
    </p:spTree>
    <p:extLst>
      <p:ext uri="{BB962C8B-B14F-4D97-AF65-F5344CB8AC3E}">
        <p14:creationId xmlns:p14="http://schemas.microsoft.com/office/powerpoint/2010/main" val="306525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Poisson rate is a random variable, following some distribution.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6</a:t>
            </a:fld>
            <a:endParaRPr lang="en-US" dirty="0"/>
          </a:p>
        </p:txBody>
      </p:sp>
    </p:spTree>
    <p:extLst>
      <p:ext uri="{BB962C8B-B14F-4D97-AF65-F5344CB8AC3E}">
        <p14:creationId xmlns:p14="http://schemas.microsoft.com/office/powerpoint/2010/main" val="55341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7</a:t>
            </a:fld>
            <a:endParaRPr lang="en-US" dirty="0"/>
          </a:p>
        </p:txBody>
      </p:sp>
    </p:spTree>
    <p:extLst>
      <p:ext uri="{BB962C8B-B14F-4D97-AF65-F5344CB8AC3E}">
        <p14:creationId xmlns:p14="http://schemas.microsoft.com/office/powerpoint/2010/main" val="3545794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8</a:t>
            </a:fld>
            <a:endParaRPr lang="en-US" dirty="0"/>
          </a:p>
        </p:txBody>
      </p:sp>
    </p:spTree>
    <p:extLst>
      <p:ext uri="{BB962C8B-B14F-4D97-AF65-F5344CB8AC3E}">
        <p14:creationId xmlns:p14="http://schemas.microsoft.com/office/powerpoint/2010/main" val="81221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9</a:t>
            </a:fld>
            <a:endParaRPr lang="en-US" dirty="0"/>
          </a:p>
        </p:txBody>
      </p:sp>
    </p:spTree>
    <p:extLst>
      <p:ext uri="{BB962C8B-B14F-4D97-AF65-F5344CB8AC3E}">
        <p14:creationId xmlns:p14="http://schemas.microsoft.com/office/powerpoint/2010/main" val="41060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increase in sample size, power of non-inferiority</a:t>
            </a:r>
            <a:r>
              <a:rPr lang="en-US" baseline="0" dirty="0" smtClean="0"/>
              <a:t> test increase as expected </a:t>
            </a:r>
            <a:r>
              <a:rPr lang="en-US" dirty="0" smtClean="0"/>
              <a:t>in both simple</a:t>
            </a:r>
            <a:r>
              <a:rPr lang="en-US" baseline="0" dirty="0" smtClean="0"/>
              <a:t> </a:t>
            </a:r>
            <a:r>
              <a:rPr lang="en-US" dirty="0" smtClean="0"/>
              <a:t>Poisson regression</a:t>
            </a:r>
            <a:r>
              <a:rPr lang="en-US" baseline="0" dirty="0" smtClean="0"/>
              <a:t> and Negative binomial model. The patterns between power and sample size of </a:t>
            </a:r>
            <a:r>
              <a:rPr lang="en-US" dirty="0" smtClean="0"/>
              <a:t>non-inferiority</a:t>
            </a:r>
            <a:r>
              <a:rPr lang="en-US" baseline="0" dirty="0" smtClean="0"/>
              <a:t> test are pretty similar in both simple Poisson regression and Negative Binomial model.</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12</a:t>
            </a:fld>
            <a:endParaRPr lang="en-US" dirty="0"/>
          </a:p>
        </p:txBody>
      </p:sp>
    </p:spTree>
    <p:extLst>
      <p:ext uri="{BB962C8B-B14F-4D97-AF65-F5344CB8AC3E}">
        <p14:creationId xmlns:p14="http://schemas.microsoft.com/office/powerpoint/2010/main" val="2764253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mixed Poisson with random effect-Gamma</a:t>
            </a:r>
            <a:r>
              <a:rPr lang="en-US" baseline="0" dirty="0" smtClean="0"/>
              <a:t> distribution in Negative binomial model, </a:t>
            </a:r>
            <a:r>
              <a:rPr lang="en-US" baseline="0" dirty="0" err="1" smtClean="0"/>
              <a:t>mis</a:t>
            </a:r>
            <a:r>
              <a:rPr lang="en-US" baseline="0" dirty="0" smtClean="0"/>
              <a:t>-specifying by binary and log-normal distributions with same mean and variance. The results show no significant difference in type I error rates and relative small loss of power in non-inferiority test. Robustness remain relative well controlled.</a:t>
            </a:r>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13</a:t>
            </a:fld>
            <a:endParaRPr lang="en-US" dirty="0"/>
          </a:p>
        </p:txBody>
      </p:sp>
    </p:spTree>
    <p:extLst>
      <p:ext uri="{BB962C8B-B14F-4D97-AF65-F5344CB8AC3E}">
        <p14:creationId xmlns:p14="http://schemas.microsoft.com/office/powerpoint/2010/main" val="422798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DividerColorBox"/>
          <p:cNvSpPr>
            <a:spLocks noChangeArrowheads="1"/>
          </p:cNvSpPr>
          <p:nvPr/>
        </p:nvSpPr>
        <p:spPr bwMode="auto">
          <a:xfrm>
            <a:off x="0" y="1128713"/>
            <a:ext cx="1497013" cy="2286000"/>
          </a:xfrm>
          <a:prstGeom prst="rect">
            <a:avLst/>
          </a:prstGeom>
          <a:solidFill>
            <a:srgbClr val="923222"/>
          </a:solidFill>
          <a:ln w="12700" algn="ctr">
            <a:noFill/>
            <a:miter lim="800000"/>
            <a:headEnd/>
            <a:tailEnd/>
          </a:ln>
          <a:effectLst/>
        </p:spPr>
        <p:txBody>
          <a:bodyPr wrap="none" anchor="ctr"/>
          <a:lstStyle/>
          <a:p>
            <a:pPr>
              <a:defRPr/>
            </a:pPr>
            <a:endParaRPr lang="en-US" noProof="0" dirty="0"/>
          </a:p>
        </p:txBody>
      </p:sp>
      <p:pic>
        <p:nvPicPr>
          <p:cNvPr id="6" name="Picture 8" descr="NVS"/>
          <p:cNvPicPr>
            <a:picLocks noChangeAspect="1"/>
          </p:cNvPicPr>
          <p:nvPr/>
        </p:nvPicPr>
        <p:blipFill>
          <a:blip r:embed="rId2"/>
          <a:srcRect/>
          <a:stretch>
            <a:fillRect/>
          </a:stretch>
        </p:blipFill>
        <p:spPr bwMode="auto">
          <a:xfrm>
            <a:off x="1033463" y="5702300"/>
            <a:ext cx="2209800" cy="774700"/>
          </a:xfrm>
          <a:prstGeom prst="rect">
            <a:avLst/>
          </a:prstGeom>
          <a:noFill/>
          <a:ln w="9525">
            <a:noFill/>
            <a:miter lim="800000"/>
            <a:headEnd/>
            <a:tailEnd/>
          </a:ln>
        </p:spPr>
      </p:pic>
      <p:sp>
        <p:nvSpPr>
          <p:cNvPr id="823299" name="Rectangle 3"/>
          <p:cNvSpPr>
            <a:spLocks noGrp="1" noChangeArrowheads="1"/>
          </p:cNvSpPr>
          <p:nvPr>
            <p:ph type="subTitle" sz="quarter" idx="1"/>
          </p:nvPr>
        </p:nvSpPr>
        <p:spPr bwMode="auto">
          <a:xfrm>
            <a:off x="1419225" y="4221163"/>
            <a:ext cx="7410450" cy="1429829"/>
          </a:xfrm>
        </p:spPr>
        <p:txBody>
          <a:bodyPr>
            <a:noAutofit/>
          </a:bodyPr>
          <a:lstStyle>
            <a:lvl1pPr marL="0" indent="0" eaLnBrk="0" hangingPunct="0">
              <a:lnSpc>
                <a:spcPct val="90000"/>
              </a:lnSpc>
              <a:spcBef>
                <a:spcPct val="40000"/>
              </a:spcBef>
              <a:buFont typeface="Wingdings" pitchFamily="2" charset="2"/>
              <a:buNone/>
              <a:defRPr sz="2000">
                <a:solidFill>
                  <a:schemeClr val="accent5"/>
                </a:solidFill>
              </a:defRPr>
            </a:lvl1pPr>
          </a:lstStyle>
          <a:p>
            <a:r>
              <a:rPr lang="en-US" noProof="0" smtClean="0"/>
              <a:t>Click to edit Master subtitle style</a:t>
            </a:r>
            <a:endParaRPr lang="en-US" noProof="0"/>
          </a:p>
        </p:txBody>
      </p:sp>
      <p:sp>
        <p:nvSpPr>
          <p:cNvPr id="823300" name="Rectangle 4"/>
          <p:cNvSpPr>
            <a:spLocks noGrp="1" noChangeArrowheads="1"/>
          </p:cNvSpPr>
          <p:nvPr>
            <p:ph type="ctrTitle" sz="quarter"/>
          </p:nvPr>
        </p:nvSpPr>
        <p:spPr bwMode="auto">
          <a:xfrm>
            <a:off x="1412875" y="3573463"/>
            <a:ext cx="7413625" cy="535531"/>
          </a:xfrm>
          <a:prstGeom prst="rect">
            <a:avLst/>
          </a:prstGeom>
        </p:spPr>
        <p:txBody>
          <a:bodyPr wrap="none" anchor="t">
            <a:noAutofit/>
          </a:bodyPr>
          <a:lstStyle>
            <a:lvl1pPr>
              <a:lnSpc>
                <a:spcPct val="90000"/>
              </a:lnSpc>
              <a:spcBef>
                <a:spcPct val="40000"/>
              </a:spcBef>
              <a:defRPr sz="3200">
                <a:solidFill>
                  <a:schemeClr val="accent4"/>
                </a:solidFill>
              </a:defRPr>
            </a:lvl1pPr>
          </a:lstStyle>
          <a:p>
            <a:r>
              <a:rPr lang="en-US" noProof="0" smtClean="0"/>
              <a:t>Click to edit Master title style</a:t>
            </a:r>
            <a:endParaRPr lang="en-US" noProof="0"/>
          </a:p>
        </p:txBody>
      </p:sp>
      <p:pic>
        <p:nvPicPr>
          <p:cNvPr id="7" name="Logo" descr="NVS"/>
          <p:cNvPicPr>
            <a:picLocks noChangeAspect="1" noChangeArrowheads="1"/>
          </p:cNvPicPr>
          <p:nvPr/>
        </p:nvPicPr>
        <p:blipFill>
          <a:blip r:embed="rId3" cstate="print"/>
          <a:srcRect/>
          <a:stretch>
            <a:fillRect/>
          </a:stretch>
        </p:blipFill>
        <p:spPr bwMode="auto">
          <a:xfrm>
            <a:off x="1031875" y="5703888"/>
            <a:ext cx="2209800" cy="774700"/>
          </a:xfrm>
          <a:prstGeom prst="rect">
            <a:avLst/>
          </a:prstGeom>
          <a:noFill/>
        </p:spPr>
      </p:pic>
      <p:pic>
        <p:nvPicPr>
          <p:cNvPr id="8" name="Logo" descr="NVS"/>
          <p:cNvPicPr>
            <a:picLocks noChangeAspect="1" noChangeArrowheads="1"/>
          </p:cNvPicPr>
          <p:nvPr userDrawn="1"/>
        </p:nvPicPr>
        <p:blipFill>
          <a:blip r:embed="rId3" cstate="print"/>
          <a:srcRect/>
          <a:stretch>
            <a:fillRect/>
          </a:stretch>
        </p:blipFill>
        <p:spPr bwMode="auto">
          <a:xfrm>
            <a:off x="1031875" y="5703888"/>
            <a:ext cx="2209800" cy="774700"/>
          </a:xfrm>
          <a:prstGeom prst="rect">
            <a:avLst/>
          </a:prstGeom>
          <a:noFill/>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smtClean="0"/>
              <a:t>Title</a:t>
            </a:r>
            <a:endParaRPr lang="en-US" noProof="0" dirty="0"/>
          </a:p>
        </p:txBody>
      </p:sp>
      <p:sp>
        <p:nvSpPr>
          <p:cNvPr id="7" name="Footer Placeholder 4"/>
          <p:cNvSpPr>
            <a:spLocks noGrp="1"/>
          </p:cNvSpPr>
          <p:nvPr>
            <p:ph type="ftr" sz="quarter" idx="3"/>
          </p:nvPr>
        </p:nvSpPr>
        <p:spPr>
          <a:xfrm>
            <a:off x="687248" y="6403150"/>
            <a:ext cx="6477000" cy="250825"/>
          </a:xfrm>
          <a:prstGeom prst="rect">
            <a:avLst/>
          </a:prstGeom>
        </p:spPr>
        <p:txBody>
          <a:bodyPr/>
          <a:lstStyle>
            <a:lvl1pPr>
              <a:defRPr sz="900" baseline="0">
                <a:solidFill>
                  <a:srgbClr val="7F7F7F"/>
                </a:solidFill>
              </a:defRPr>
            </a:lvl1pPr>
          </a:lstStyle>
          <a:p>
            <a:r>
              <a:rPr lang="en-US" noProof="0" dirty="0" smtClean="0"/>
              <a:t>| Presentation Title | Presenter Name | Date | Subject | Business Use Only</a:t>
            </a:r>
            <a:endParaRPr lang="en-US" noProof="0" dirty="0"/>
          </a:p>
        </p:txBody>
      </p:sp>
      <p:sp>
        <p:nvSpPr>
          <p:cNvPr id="8" name="Slide Number Placeholder 5"/>
          <p:cNvSpPr>
            <a:spLocks noGrp="1"/>
          </p:cNvSpPr>
          <p:nvPr>
            <p:ph type="sldNum" sz="quarter" idx="4"/>
          </p:nvPr>
        </p:nvSpPr>
        <p:spPr>
          <a:xfrm>
            <a:off x="538116" y="6403150"/>
            <a:ext cx="400035" cy="247031"/>
          </a:xfrm>
          <a:prstGeom prst="rect">
            <a:avLst/>
          </a:prstGeom>
        </p:spPr>
        <p:txBody>
          <a:bodyPr/>
          <a:lstStyle>
            <a:lvl1pPr>
              <a:defRPr sz="900" baseline="0">
                <a:solidFill>
                  <a:srgbClr val="7F7F7F"/>
                </a:solidFill>
              </a:defRPr>
            </a:lvl1pPr>
          </a:lstStyle>
          <a:p>
            <a:fld id="{E66AA3EA-0569-43EF-BBA3-83FDB109D582}" type="slidenum">
              <a:rPr lang="en-US" noProof="0" smtClean="0"/>
              <a:pPr/>
              <a:t>‹#›</a:t>
            </a:fld>
            <a:endParaRPr lang="en-US" noProof="0" dirty="0" smtClean="0"/>
          </a:p>
        </p:txBody>
      </p:sp>
      <p:sp>
        <p:nvSpPr>
          <p:cNvPr id="10"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smtClean="0"/>
              <a:t>Subtitle</a:t>
            </a:r>
          </a:p>
        </p:txBody>
      </p:sp>
      <p:sp>
        <p:nvSpPr>
          <p:cNvPr id="9" name="Content Placeholder 2"/>
          <p:cNvSpPr>
            <a:spLocks noGrp="1"/>
          </p:cNvSpPr>
          <p:nvPr>
            <p:ph idx="1" hasCustomPrompt="1"/>
          </p:nvPr>
        </p:nvSpPr>
        <p:spPr>
          <a:xfrm>
            <a:off x="523875" y="1346200"/>
            <a:ext cx="8334405" cy="494032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insert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CH" dirty="0"/>
          </a:p>
        </p:txBody>
      </p:sp>
    </p:spTree>
    <p:extLst>
      <p:ext uri="{BB962C8B-B14F-4D97-AF65-F5344CB8AC3E}">
        <p14:creationId xmlns:p14="http://schemas.microsoft.com/office/powerpoint/2010/main" val="7944686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27050" y="1346200"/>
            <a:ext cx="4160838" cy="4945063"/>
          </a:xfrm>
        </p:spPr>
        <p:txBody>
          <a:bodyPr/>
          <a:lstStyle>
            <a:lvl1pPr marL="233363" marR="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sz="2800"/>
            </a:lvl1pPr>
            <a:lvl2pPr marL="398463" marR="0"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sz="2400"/>
            </a:lvl2pPr>
            <a:lvl3pPr marL="577850" marR="0" indent="-177800" algn="l" defTabSz="914400" rtl="0" eaLnBrk="1" fontAlgn="base" latinLnBrk="0" hangingPunct="1">
              <a:lnSpc>
                <a:spcPct val="95000"/>
              </a:lnSpc>
              <a:spcBef>
                <a:spcPct val="30000"/>
              </a:spcBef>
              <a:spcAft>
                <a:spcPct val="0"/>
              </a:spcAft>
              <a:buClrTx/>
              <a:buSzTx/>
              <a:buFont typeface="Arial" charset="0"/>
              <a:buChar char="-"/>
              <a:tabLst/>
              <a:defRPr sz="2000"/>
            </a:lvl3pPr>
            <a:lvl4pPr marL="752475" marR="0" indent="-173038" algn="l" defTabSz="914400" rtl="0" eaLnBrk="1" fontAlgn="base" latinLnBrk="0" hangingPunct="1">
              <a:lnSpc>
                <a:spcPct val="95000"/>
              </a:lnSpc>
              <a:spcBef>
                <a:spcPct val="20000"/>
              </a:spcBef>
              <a:spcAft>
                <a:spcPct val="0"/>
              </a:spcAft>
              <a:buClrTx/>
              <a:buSzTx/>
              <a:buFont typeface="Arial" charset="0"/>
              <a:buChar char="•"/>
              <a:tabLst/>
              <a:defRPr sz="1800"/>
            </a:lvl4pPr>
            <a:lvl5pPr marL="917575" marR="0" indent="-163513"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233363" marR="0" lvl="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398463" marR="0" lvl="1"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Second level</a:t>
            </a:r>
          </a:p>
          <a:p>
            <a:pPr marL="577850" marR="0" lvl="2" indent="-177800" algn="l" defTabSz="914400" rtl="0" eaLnBrk="1" fontAlgn="base" latinLnBrk="0" hangingPunct="1">
              <a:lnSpc>
                <a:spcPct val="95000"/>
              </a:lnSpc>
              <a:spcBef>
                <a:spcPct val="30000"/>
              </a:spcBef>
              <a:spcAft>
                <a:spcPct val="0"/>
              </a:spcAft>
              <a:buClrTx/>
              <a:buSzTx/>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mn-lt"/>
              </a:rPr>
              <a:t>Third level</a:t>
            </a:r>
          </a:p>
          <a:p>
            <a:pPr marL="752475" marR="0" lvl="3" indent="-173038" algn="l" defTabSz="914400" rtl="0" eaLnBrk="1" fontAlgn="base" latinLnBrk="0" hangingPunct="1">
              <a:lnSpc>
                <a:spcPct val="95000"/>
              </a:lnSpc>
              <a:spcBef>
                <a:spcPct val="20000"/>
              </a:spcBef>
              <a:spcAft>
                <a:spcPct val="0"/>
              </a:spcAft>
              <a:buClrTx/>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Fourth level</a:t>
            </a:r>
          </a:p>
          <a:p>
            <a:pPr marL="917575" marR="0" lvl="4" indent="-163513"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rgbClr val="000000"/>
                </a:solidFill>
                <a:effectLst/>
                <a:uLnTx/>
                <a:uFillTx/>
                <a:latin typeface="+mn-lt"/>
              </a:rPr>
              <a:t>Fifth level</a:t>
            </a:r>
          </a:p>
        </p:txBody>
      </p:sp>
      <p:sp>
        <p:nvSpPr>
          <p:cNvPr id="4" name="Content Placeholder 3"/>
          <p:cNvSpPr>
            <a:spLocks noGrp="1"/>
          </p:cNvSpPr>
          <p:nvPr>
            <p:ph sz="half" idx="2" hasCustomPrompt="1"/>
          </p:nvPr>
        </p:nvSpPr>
        <p:spPr>
          <a:xfrm>
            <a:off x="4840289" y="1346200"/>
            <a:ext cx="3998912" cy="4945063"/>
          </a:xfrm>
        </p:spPr>
        <p:txBody>
          <a:bodyPr/>
          <a:lstStyle>
            <a:lvl1pPr marL="233363" marR="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sz="2800"/>
            </a:lvl1pPr>
            <a:lvl2pPr marL="398463" marR="0"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sz="2400"/>
            </a:lvl2pPr>
            <a:lvl3pPr marL="577850" marR="0" indent="-177800" algn="l" defTabSz="914400" rtl="0" eaLnBrk="1" fontAlgn="base" latinLnBrk="0" hangingPunct="1">
              <a:lnSpc>
                <a:spcPct val="95000"/>
              </a:lnSpc>
              <a:spcBef>
                <a:spcPct val="30000"/>
              </a:spcBef>
              <a:spcAft>
                <a:spcPct val="0"/>
              </a:spcAft>
              <a:buClrTx/>
              <a:buSzTx/>
              <a:buFont typeface="Arial" charset="0"/>
              <a:buChar char="-"/>
              <a:tabLst/>
              <a:defRPr sz="2000"/>
            </a:lvl3pPr>
            <a:lvl4pPr marL="752475" marR="0" indent="-173038" algn="l" defTabSz="914400" rtl="0" eaLnBrk="1" fontAlgn="base" latinLnBrk="0" hangingPunct="1">
              <a:lnSpc>
                <a:spcPct val="95000"/>
              </a:lnSpc>
              <a:spcBef>
                <a:spcPct val="20000"/>
              </a:spcBef>
              <a:spcAft>
                <a:spcPct val="0"/>
              </a:spcAft>
              <a:buClrTx/>
              <a:buSzTx/>
              <a:buFont typeface="Arial" charset="0"/>
              <a:buChar char="•"/>
              <a:tabLst/>
              <a:defRPr sz="1800"/>
            </a:lvl4pPr>
            <a:lvl5pPr marL="917575" marR="0" indent="-163513"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233363" marR="0" lvl="0" indent="-233363" algn="l" defTabSz="914400" rtl="0" eaLnBrk="1" fontAlgn="base" latinLnBrk="0" hangingPunct="1">
              <a:lnSpc>
                <a:spcPct val="95000"/>
              </a:lnSpc>
              <a:spcBef>
                <a:spcPct val="75000"/>
              </a:spcBef>
              <a:spcAft>
                <a:spcPct val="0"/>
              </a:spcAft>
              <a:buClr>
                <a:srgbClr val="FCAF17"/>
              </a:buClr>
              <a:buSzPct val="110000"/>
              <a:buFont typeface="Wingdings" pitchFamily="2" charset="2"/>
              <a:buChar char="§"/>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398463" marR="0" lvl="1" indent="-163513" algn="l" defTabSz="914400" rtl="0" eaLnBrk="1" fontAlgn="base" latinLnBrk="0" hangingPunct="1">
              <a:lnSpc>
                <a:spcPct val="95000"/>
              </a:lnSpc>
              <a:spcBef>
                <a:spcPct val="40000"/>
              </a:spcBef>
              <a:spcAft>
                <a:spcPct val="0"/>
              </a:spcAft>
              <a:buClr>
                <a:srgbClr val="917B69"/>
              </a:buClr>
              <a:buSzTx/>
              <a:buFont typeface="Arial" charset="0"/>
              <a:buChar char="•"/>
              <a:tabLst/>
              <a:defRPr/>
            </a:pPr>
            <a:r>
              <a:rPr kumimoji="0" lang="en-US" sz="2000" b="0" i="0" u="none" strike="noStrike" kern="0" cap="none" spc="0" normalizeH="0" baseline="0" noProof="0" dirty="0" smtClean="0">
                <a:ln>
                  <a:noFill/>
                </a:ln>
                <a:solidFill>
                  <a:srgbClr val="000000"/>
                </a:solidFill>
                <a:effectLst/>
                <a:uLnTx/>
                <a:uFillTx/>
                <a:latin typeface="+mn-lt"/>
              </a:rPr>
              <a:t>Second level</a:t>
            </a:r>
          </a:p>
          <a:p>
            <a:pPr marL="577850" marR="0" lvl="2" indent="-177800" algn="l" defTabSz="914400" rtl="0" eaLnBrk="1" fontAlgn="base" latinLnBrk="0" hangingPunct="1">
              <a:lnSpc>
                <a:spcPct val="95000"/>
              </a:lnSpc>
              <a:spcBef>
                <a:spcPct val="30000"/>
              </a:spcBef>
              <a:spcAft>
                <a:spcPct val="0"/>
              </a:spcAft>
              <a:buClrTx/>
              <a:buSzTx/>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mn-lt"/>
              </a:rPr>
              <a:t>Third level</a:t>
            </a:r>
          </a:p>
          <a:p>
            <a:pPr marL="752475" marR="0" lvl="3" indent="-173038" algn="l" defTabSz="914400" rtl="0" eaLnBrk="1" fontAlgn="base" latinLnBrk="0" hangingPunct="1">
              <a:lnSpc>
                <a:spcPct val="95000"/>
              </a:lnSpc>
              <a:spcBef>
                <a:spcPct val="20000"/>
              </a:spcBef>
              <a:spcAft>
                <a:spcPct val="0"/>
              </a:spcAft>
              <a:buClrTx/>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Fourth level</a:t>
            </a:r>
          </a:p>
          <a:p>
            <a:pPr marL="917575" marR="0" lvl="4" indent="-163513" algn="l" defTabSz="914400" rtl="0" eaLnBrk="1" fontAlgn="base" latinLnBrk="0" hangingPunct="1">
              <a:lnSpc>
                <a:spcPct val="100000"/>
              </a:lnSpc>
              <a:spcBef>
                <a:spcPct val="20000"/>
              </a:spcBef>
              <a:spcAft>
                <a:spcPct val="0"/>
              </a:spcAft>
              <a:buClrTx/>
              <a:buSzTx/>
              <a:buFontTx/>
              <a:buChar char="»"/>
              <a:tabLst/>
              <a:defRPr/>
            </a:pPr>
            <a:r>
              <a:rPr kumimoji="0" lang="en-US" sz="1400" b="0" i="0" u="none" strike="noStrike" kern="0" cap="none" spc="0" normalizeH="0" baseline="0" noProof="0" dirty="0" smtClean="0">
                <a:ln>
                  <a:noFill/>
                </a:ln>
                <a:solidFill>
                  <a:srgbClr val="000000"/>
                </a:solidFill>
                <a:effectLst/>
                <a:uLnTx/>
                <a:uFillTx/>
                <a:latin typeface="+mn-lt"/>
              </a:rPr>
              <a:t>Fifth level</a:t>
            </a:r>
          </a:p>
        </p:txBody>
      </p:sp>
      <p:sp>
        <p:nvSpPr>
          <p:cNvPr id="9" name="Footer Placeholder 4"/>
          <p:cNvSpPr>
            <a:spLocks noGrp="1"/>
          </p:cNvSpPr>
          <p:nvPr>
            <p:ph type="ftr" sz="quarter" idx="3"/>
          </p:nvPr>
        </p:nvSpPr>
        <p:spPr>
          <a:xfrm>
            <a:off x="687248" y="6403150"/>
            <a:ext cx="6477000" cy="250825"/>
          </a:xfrm>
          <a:prstGeom prst="rect">
            <a:avLst/>
          </a:prstGeom>
        </p:spPr>
        <p:txBody>
          <a:bodyPr/>
          <a:lstStyle>
            <a:lvl1pPr>
              <a:defRPr sz="900"/>
            </a:lvl1pPr>
          </a:lstStyle>
          <a:p>
            <a:r>
              <a:rPr lang="en-US" noProof="0" dirty="0" smtClean="0"/>
              <a:t>| Presentation Title | Presenter Name | Date | Subject | Business Use Only</a:t>
            </a:r>
            <a:endParaRPr lang="en-US" noProof="0" dirty="0"/>
          </a:p>
        </p:txBody>
      </p:sp>
      <p:sp>
        <p:nvSpPr>
          <p:cNvPr id="12" name="Slide Number Placeholder 5"/>
          <p:cNvSpPr>
            <a:spLocks noGrp="1"/>
          </p:cNvSpPr>
          <p:nvPr>
            <p:ph type="sldNum" sz="quarter" idx="4"/>
          </p:nvPr>
        </p:nvSpPr>
        <p:spPr>
          <a:xfrm>
            <a:off x="538116" y="6403150"/>
            <a:ext cx="400035" cy="247031"/>
          </a:xfrm>
          <a:prstGeom prst="rect">
            <a:avLst/>
          </a:prstGeom>
        </p:spPr>
        <p:txBody>
          <a:bodyPr/>
          <a:lstStyle>
            <a:lvl1pPr>
              <a:defRPr sz="900"/>
            </a:lvl1pPr>
          </a:lstStyle>
          <a:p>
            <a:fld id="{E66AA3EA-0569-43EF-BBA3-83FDB109D582}" type="slidenum">
              <a:rPr lang="en-US" noProof="0" smtClean="0"/>
              <a:pPr/>
              <a:t>‹#›</a:t>
            </a:fld>
            <a:endParaRPr lang="en-US" noProof="0" dirty="0" smtClean="0"/>
          </a:p>
        </p:txBody>
      </p:sp>
      <p:sp>
        <p:nvSpPr>
          <p:cNvPr id="11"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smtClean="0"/>
              <a:t>Subtitle</a:t>
            </a:r>
          </a:p>
        </p:txBody>
      </p:sp>
      <p:sp>
        <p:nvSpPr>
          <p:cNvPr id="13"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smtClean="0"/>
              <a:t>Title</a:t>
            </a:r>
            <a:endParaRPr lang="en-US" noProof="0"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687248" y="6403150"/>
            <a:ext cx="6477000" cy="250825"/>
          </a:xfrm>
          <a:prstGeom prst="rect">
            <a:avLst/>
          </a:prstGeom>
        </p:spPr>
        <p:txBody>
          <a:bodyPr/>
          <a:lstStyle>
            <a:lvl1pPr>
              <a:defRPr sz="900"/>
            </a:lvl1pPr>
          </a:lstStyle>
          <a:p>
            <a:r>
              <a:rPr lang="en-US" noProof="0" dirty="0" smtClean="0"/>
              <a:t>| Presentation Title | Presenter Name | Date | Subject | Business Use Only</a:t>
            </a:r>
            <a:endParaRPr lang="en-US" noProof="0" dirty="0"/>
          </a:p>
        </p:txBody>
      </p:sp>
      <p:sp>
        <p:nvSpPr>
          <p:cNvPr id="8" name="Slide Number Placeholder 5"/>
          <p:cNvSpPr>
            <a:spLocks noGrp="1"/>
          </p:cNvSpPr>
          <p:nvPr>
            <p:ph type="sldNum" sz="quarter" idx="4"/>
          </p:nvPr>
        </p:nvSpPr>
        <p:spPr>
          <a:xfrm>
            <a:off x="538116" y="6403150"/>
            <a:ext cx="400035" cy="247031"/>
          </a:xfrm>
          <a:prstGeom prst="rect">
            <a:avLst/>
          </a:prstGeom>
        </p:spPr>
        <p:txBody>
          <a:bodyPr/>
          <a:lstStyle>
            <a:lvl1pPr>
              <a:defRPr sz="900"/>
            </a:lvl1pPr>
          </a:lstStyle>
          <a:p>
            <a:fld id="{E66AA3EA-0569-43EF-BBA3-83FDB109D582}" type="slidenum">
              <a:rPr lang="en-US" noProof="0" smtClean="0"/>
              <a:pPr/>
              <a:t>‹#›</a:t>
            </a:fld>
            <a:endParaRPr lang="en-US" noProof="0" dirty="0" smtClean="0"/>
          </a:p>
        </p:txBody>
      </p:sp>
      <p:sp>
        <p:nvSpPr>
          <p:cNvPr id="10"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smtClean="0"/>
              <a:t>Subtitle</a:t>
            </a:r>
          </a:p>
        </p:txBody>
      </p:sp>
      <p:sp>
        <p:nvSpPr>
          <p:cNvPr id="11"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chemeClr val="accent4"/>
                </a:solidFill>
              </a:defRPr>
            </a:lvl1pPr>
          </a:lstStyle>
          <a:p>
            <a:r>
              <a:rPr lang="en-US" noProof="0" dirty="0" smtClean="0"/>
              <a:t>Title</a:t>
            </a:r>
            <a:endParaRPr lang="en-US" noProof="0"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687248" y="6403150"/>
            <a:ext cx="6477000" cy="250825"/>
          </a:xfrm>
          <a:prstGeom prst="rect">
            <a:avLst/>
          </a:prstGeom>
        </p:spPr>
        <p:txBody>
          <a:bodyPr/>
          <a:lstStyle>
            <a:lvl1pPr>
              <a:defRPr sz="900"/>
            </a:lvl1pPr>
          </a:lstStyle>
          <a:p>
            <a:r>
              <a:rPr lang="en-US" noProof="0" dirty="0" smtClean="0"/>
              <a:t>| Presentation Title | Presenter Name | Date | Subject | Business Use Only</a:t>
            </a:r>
            <a:endParaRPr lang="en-US" noProof="0" dirty="0"/>
          </a:p>
        </p:txBody>
      </p:sp>
      <p:sp>
        <p:nvSpPr>
          <p:cNvPr id="7" name="Slide Number Placeholder 5"/>
          <p:cNvSpPr>
            <a:spLocks noGrp="1"/>
          </p:cNvSpPr>
          <p:nvPr>
            <p:ph type="sldNum" sz="quarter" idx="4"/>
          </p:nvPr>
        </p:nvSpPr>
        <p:spPr>
          <a:xfrm>
            <a:off x="538116" y="6403150"/>
            <a:ext cx="400035" cy="247031"/>
          </a:xfrm>
          <a:prstGeom prst="rect">
            <a:avLst/>
          </a:prstGeom>
        </p:spPr>
        <p:txBody>
          <a:bodyPr/>
          <a:lstStyle>
            <a:lvl1pPr>
              <a:defRPr sz="900"/>
            </a:lvl1pPr>
          </a:lstStyle>
          <a:p>
            <a:fld id="{E66AA3EA-0569-43EF-BBA3-83FDB109D582}" type="slidenum">
              <a:rPr lang="en-US" noProof="0" smtClean="0"/>
              <a:pPr/>
              <a:t>‹#›</a:t>
            </a:fld>
            <a:endParaRPr lang="en-US" noProof="0" dirty="0"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274" name="Rectangle 2"/>
          <p:cNvSpPr>
            <a:spLocks noChangeArrowheads="1"/>
          </p:cNvSpPr>
          <p:nvPr/>
        </p:nvSpPr>
        <p:spPr bwMode="gray">
          <a:xfrm>
            <a:off x="0" y="1125538"/>
            <a:ext cx="9140825" cy="63500"/>
          </a:xfrm>
          <a:prstGeom prst="rect">
            <a:avLst/>
          </a:prstGeom>
          <a:solidFill>
            <a:srgbClr val="6A5540"/>
          </a:solidFill>
          <a:ln w="12700">
            <a:noFill/>
            <a:miter lim="800000"/>
            <a:headEnd/>
            <a:tailEnd/>
          </a:ln>
          <a:effectLst/>
        </p:spPr>
        <p:txBody>
          <a:bodyPr wrap="none" anchor="ctr"/>
          <a:lstStyle/>
          <a:p>
            <a:pPr>
              <a:defRPr/>
            </a:pPr>
            <a:endParaRPr lang="en-US" noProof="0" dirty="0"/>
          </a:p>
        </p:txBody>
      </p:sp>
      <p:sp>
        <p:nvSpPr>
          <p:cNvPr id="1028" name="Rectangle 4"/>
          <p:cNvSpPr>
            <a:spLocks noGrp="1" noChangeArrowheads="1"/>
          </p:cNvSpPr>
          <p:nvPr>
            <p:ph type="body" idx="1"/>
          </p:nvPr>
        </p:nvSpPr>
        <p:spPr bwMode="gray">
          <a:xfrm>
            <a:off x="527051" y="1346200"/>
            <a:ext cx="8312150"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029" name="Logo" descr="NVS RGB"/>
          <p:cNvPicPr>
            <a:picLocks noChangeAspect="1" noChangeArrowheads="1"/>
          </p:cNvPicPr>
          <p:nvPr/>
        </p:nvPicPr>
        <p:blipFill>
          <a:blip r:embed="rId7" cstate="print"/>
          <a:srcRect/>
          <a:stretch>
            <a:fillRect/>
          </a:stretch>
        </p:blipFill>
        <p:spPr bwMode="auto">
          <a:xfrm>
            <a:off x="7272338" y="6343650"/>
            <a:ext cx="1292225" cy="311150"/>
          </a:xfrm>
          <a:prstGeom prst="rect">
            <a:avLst/>
          </a:prstGeom>
          <a:noFill/>
          <a:ln w="9525">
            <a:noFill/>
            <a:miter lim="800000"/>
            <a:headEnd/>
            <a:tailEnd/>
          </a:ln>
        </p:spPr>
      </p:pic>
      <p:sp>
        <p:nvSpPr>
          <p:cNvPr id="9" name="Footer Placeholder 4"/>
          <p:cNvSpPr>
            <a:spLocks noGrp="1"/>
          </p:cNvSpPr>
          <p:nvPr>
            <p:ph type="ftr" sz="quarter" idx="3"/>
          </p:nvPr>
        </p:nvSpPr>
        <p:spPr>
          <a:xfrm>
            <a:off x="687248" y="6403150"/>
            <a:ext cx="6477000" cy="250825"/>
          </a:xfrm>
          <a:prstGeom prst="rect">
            <a:avLst/>
          </a:prstGeom>
        </p:spPr>
        <p:txBody>
          <a:bodyPr/>
          <a:lstStyle>
            <a:lvl1pPr>
              <a:defRPr sz="900">
                <a:solidFill>
                  <a:srgbClr val="7F7F7F"/>
                </a:solidFill>
              </a:defRPr>
            </a:lvl1pPr>
          </a:lstStyle>
          <a:p>
            <a:r>
              <a:rPr lang="en-US" noProof="0" dirty="0" smtClean="0"/>
              <a:t>| Presentation Title | Presenter Name | Date | Subject | Business Use Only</a:t>
            </a:r>
            <a:endParaRPr lang="en-US" noProof="0" dirty="0"/>
          </a:p>
        </p:txBody>
      </p:sp>
      <p:sp>
        <p:nvSpPr>
          <p:cNvPr id="10" name="Slide Number Placeholder 5"/>
          <p:cNvSpPr>
            <a:spLocks noGrp="1"/>
          </p:cNvSpPr>
          <p:nvPr>
            <p:ph type="sldNum" sz="quarter" idx="4"/>
          </p:nvPr>
        </p:nvSpPr>
        <p:spPr>
          <a:xfrm>
            <a:off x="538116" y="6403150"/>
            <a:ext cx="400035" cy="247031"/>
          </a:xfrm>
          <a:prstGeom prst="rect">
            <a:avLst/>
          </a:prstGeom>
        </p:spPr>
        <p:txBody>
          <a:bodyPr/>
          <a:lstStyle>
            <a:lvl1pPr>
              <a:defRPr sz="900">
                <a:solidFill>
                  <a:srgbClr val="7F7F7F"/>
                </a:solidFill>
              </a:defRPr>
            </a:lvl1pPr>
          </a:lstStyle>
          <a:p>
            <a:fld id="{E66AA3EA-0569-43EF-BBA3-83FDB109D582}" type="slidenum">
              <a:rPr lang="en-US" noProof="0" smtClean="0"/>
              <a:pPr/>
              <a:t>‹#›</a:t>
            </a:fld>
            <a:endParaRPr lang="en-US" noProof="0" dirty="0" smtClean="0"/>
          </a:p>
        </p:txBody>
      </p:sp>
    </p:spTree>
  </p:cSld>
  <p:clrMap bg1="lt1" tx1="dk1" bg2="lt2" tx2="dk2" accent1="accent1" accent2="accent2" accent3="accent3" accent4="accent4" accent5="accent5" accent6="accent6" hlink="hlink" folHlink="folHlink"/>
  <p:sldLayoutIdLst>
    <p:sldLayoutId id="2147483877" r:id="rId1"/>
    <p:sldLayoutId id="2147483886" r:id="rId2"/>
    <p:sldLayoutId id="2147483879" r:id="rId3"/>
    <p:sldLayoutId id="2147483881" r:id="rId4"/>
    <p:sldLayoutId id="2147483882" r:id="rId5"/>
  </p:sldLayoutIdLst>
  <p:transition/>
  <p:hf hdr="0" dt="0"/>
  <p:txStyles>
    <p:titleStyle>
      <a:lvl1pPr algn="l" rtl="0" eaLnBrk="1" fontAlgn="base" hangingPunct="1">
        <a:lnSpc>
          <a:spcPct val="95000"/>
        </a:lnSpc>
        <a:spcBef>
          <a:spcPct val="0"/>
        </a:spcBef>
        <a:spcAft>
          <a:spcPct val="0"/>
        </a:spcAft>
        <a:defRPr sz="2800">
          <a:solidFill>
            <a:schemeClr val="accent4"/>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p:titleStyle>
    <p:bodyStyle>
      <a:lvl1pPr marL="233363" indent="-233363" algn="l" rtl="0" eaLnBrk="1" fontAlgn="base" hangingPunct="1">
        <a:lnSpc>
          <a:spcPct val="95000"/>
        </a:lnSpc>
        <a:spcBef>
          <a:spcPct val="75000"/>
        </a:spcBef>
        <a:spcAft>
          <a:spcPct val="0"/>
        </a:spcAft>
        <a:buClr>
          <a:schemeClr val="accent1"/>
        </a:buClr>
        <a:buSzPct val="110000"/>
        <a:buFont typeface="Wingdings" pitchFamily="2" charset="2"/>
        <a:buChar char="§"/>
        <a:defRPr sz="2400">
          <a:solidFill>
            <a:schemeClr val="accent6"/>
          </a:solidFill>
          <a:latin typeface="+mn-lt"/>
          <a:ea typeface="+mn-ea"/>
          <a:cs typeface="+mn-cs"/>
        </a:defRPr>
      </a:lvl1pPr>
      <a:lvl2pPr marL="398463" indent="-163513" algn="l" rtl="0" eaLnBrk="1" fontAlgn="base" hangingPunct="1">
        <a:lnSpc>
          <a:spcPct val="95000"/>
        </a:lnSpc>
        <a:spcBef>
          <a:spcPct val="40000"/>
        </a:spcBef>
        <a:spcAft>
          <a:spcPct val="0"/>
        </a:spcAft>
        <a:buClr>
          <a:srgbClr val="917B69"/>
        </a:buClr>
        <a:buFont typeface="Arial" charset="0"/>
        <a:buChar char="•"/>
        <a:defRPr sz="2000">
          <a:solidFill>
            <a:schemeClr val="accent6"/>
          </a:solidFill>
          <a:latin typeface="+mn-lt"/>
        </a:defRPr>
      </a:lvl2pPr>
      <a:lvl3pPr marL="577850" indent="-177800" algn="l" rtl="0" eaLnBrk="1" fontAlgn="base" hangingPunct="1">
        <a:lnSpc>
          <a:spcPct val="95000"/>
        </a:lnSpc>
        <a:spcBef>
          <a:spcPct val="30000"/>
        </a:spcBef>
        <a:spcAft>
          <a:spcPct val="0"/>
        </a:spcAft>
        <a:buClrTx/>
        <a:buFont typeface="Arial" charset="0"/>
        <a:buChar char="-"/>
        <a:defRPr>
          <a:solidFill>
            <a:schemeClr val="accent6"/>
          </a:solidFill>
          <a:latin typeface="+mn-lt"/>
        </a:defRPr>
      </a:lvl3pPr>
      <a:lvl4pPr marL="752475" indent="-173038" algn="l" rtl="0" eaLnBrk="1" fontAlgn="base" hangingPunct="1">
        <a:lnSpc>
          <a:spcPct val="95000"/>
        </a:lnSpc>
        <a:spcBef>
          <a:spcPct val="20000"/>
        </a:spcBef>
        <a:spcAft>
          <a:spcPct val="0"/>
        </a:spcAft>
        <a:buClrTx/>
        <a:buFont typeface="Arial" charset="0"/>
        <a:buChar char="•"/>
        <a:defRPr sz="1600">
          <a:solidFill>
            <a:schemeClr val="accent6"/>
          </a:solidFill>
          <a:latin typeface="+mn-lt"/>
        </a:defRPr>
      </a:lvl4pPr>
      <a:lvl5pPr marL="917575" indent="-163513" algn="l" rtl="0" eaLnBrk="1" fontAlgn="base" hangingPunct="1">
        <a:spcBef>
          <a:spcPct val="20000"/>
        </a:spcBef>
        <a:spcAft>
          <a:spcPct val="0"/>
        </a:spcAft>
        <a:buChar char="»"/>
        <a:defRPr sz="1400">
          <a:solidFill>
            <a:schemeClr val="accent6"/>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5.jp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hart" Target="../charts/char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ividerColorBox"/>
          <p:cNvSpPr>
            <a:spLocks noChangeArrowheads="1"/>
          </p:cNvSpPr>
          <p:nvPr/>
        </p:nvSpPr>
        <p:spPr bwMode="auto">
          <a:xfrm>
            <a:off x="0" y="1161963"/>
            <a:ext cx="1497013" cy="2286000"/>
          </a:xfrm>
          <a:prstGeom prst="rect">
            <a:avLst/>
          </a:prstGeom>
          <a:solidFill>
            <a:srgbClr val="923222"/>
          </a:solidFill>
          <a:ln w="12700" algn="ctr">
            <a:noFill/>
            <a:miter lim="800000"/>
            <a:headEnd/>
            <a:tailEnd/>
          </a:ln>
        </p:spPr>
        <p:txBody>
          <a:bodyPr wrap="none" anchor="ctr"/>
          <a:lstStyle/>
          <a:p>
            <a:endParaRPr lang="en-US" dirty="0"/>
          </a:p>
        </p:txBody>
      </p:sp>
      <p:sp>
        <p:nvSpPr>
          <p:cNvPr id="3076" name="Rectangle 34"/>
          <p:cNvSpPr>
            <a:spLocks noGrp="1" noChangeArrowheads="1"/>
          </p:cNvSpPr>
          <p:nvPr>
            <p:ph type="subTitle" sz="quarter" idx="1"/>
          </p:nvPr>
        </p:nvSpPr>
        <p:spPr>
          <a:xfrm>
            <a:off x="881510" y="5125703"/>
            <a:ext cx="7410450" cy="1429829"/>
          </a:xfrm>
        </p:spPr>
        <p:txBody>
          <a:bodyPr/>
          <a:lstStyle/>
          <a:p>
            <a:pPr algn="ctr"/>
            <a:r>
              <a:rPr lang="en-US" sz="2400" dirty="0" smtClean="0"/>
              <a:t>Yubing Yao</a:t>
            </a:r>
          </a:p>
          <a:p>
            <a:pPr algn="ctr"/>
            <a:r>
              <a:rPr lang="en-US" sz="2400" dirty="0" smtClean="0"/>
              <a:t>Dec 27th 2013</a:t>
            </a:r>
            <a:endParaRPr lang="en-US" sz="2400" dirty="0"/>
          </a:p>
        </p:txBody>
      </p:sp>
      <p:sp>
        <p:nvSpPr>
          <p:cNvPr id="3" name="Titel 2"/>
          <p:cNvSpPr>
            <a:spLocks noGrp="1"/>
          </p:cNvSpPr>
          <p:nvPr>
            <p:ph type="ctrTitle" sz="quarter"/>
          </p:nvPr>
        </p:nvSpPr>
        <p:spPr>
          <a:xfrm>
            <a:off x="748506" y="3929013"/>
            <a:ext cx="7807748" cy="535531"/>
          </a:xfrm>
        </p:spPr>
        <p:txBody>
          <a:bodyPr/>
          <a:lstStyle/>
          <a:p>
            <a:pPr algn="ctr"/>
            <a:r>
              <a:rPr lang="en-US" sz="2800" dirty="0" smtClean="0"/>
              <a:t>Explore the robustness of non-inferiority</a:t>
            </a:r>
            <a:br>
              <a:rPr lang="en-US" sz="2800" dirty="0" smtClean="0"/>
            </a:br>
            <a:r>
              <a:rPr lang="en-US" sz="2800" dirty="0" smtClean="0"/>
              <a:t>procedures </a:t>
            </a:r>
            <a:r>
              <a:rPr lang="en-US" sz="2800" dirty="0" smtClean="0"/>
              <a:t>in </a:t>
            </a:r>
            <a:r>
              <a:rPr lang="en-US" sz="2800" dirty="0"/>
              <a:t>the recurrent events of clinical trials </a:t>
            </a:r>
          </a:p>
        </p:txBody>
      </p:sp>
      <p:pic>
        <p:nvPicPr>
          <p:cNvPr id="3077" name="DividerPicture" descr="NVS_P_00048_PPT"/>
          <p:cNvPicPr>
            <a:picLocks noChangeAspect="1" noChangeArrowheads="1"/>
          </p:cNvPicPr>
          <p:nvPr/>
        </p:nvPicPr>
        <p:blipFill>
          <a:blip r:embed="rId4"/>
          <a:srcRect/>
          <a:stretch>
            <a:fillRect/>
          </a:stretch>
        </p:blipFill>
        <p:spPr bwMode="auto">
          <a:xfrm>
            <a:off x="1520825" y="1126800"/>
            <a:ext cx="7623175" cy="2286000"/>
          </a:xfrm>
          <a:prstGeom prst="rect">
            <a:avLst/>
          </a:prstGeom>
          <a:noFill/>
          <a:ln w="12700">
            <a:noFill/>
            <a:miter lim="800000"/>
            <a:headEnd/>
            <a:tailEnd/>
          </a:ln>
        </p:spPr>
      </p:pic>
      <p:pic>
        <p:nvPicPr>
          <p:cNvPr id="9" name="Picture 8"/>
          <p:cNvPicPr>
            <a:picLocks/>
          </p:cNvPicPr>
          <p:nvPr/>
        </p:nvPicPr>
        <p:blipFill>
          <a:blip r:embed="rId5">
            <a:extLst>
              <a:ext uri="{28A0092B-C50C-407E-A947-70E740481C1C}">
                <a14:useLocalDpi xmlns:a14="http://schemas.microsoft.com/office/drawing/2010/main" val="0"/>
              </a:ext>
            </a:extLst>
          </a:blip>
          <a:stretch>
            <a:fillRect/>
          </a:stretch>
        </p:blipFill>
        <p:spPr>
          <a:xfrm>
            <a:off x="1520825" y="1126800"/>
            <a:ext cx="7623175" cy="2286000"/>
          </a:xfrm>
          <a:prstGeom prst="rect">
            <a:avLst/>
          </a:prstGeom>
        </p:spPr>
      </p:pic>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3222"/>
                </a:solidFill>
              </a:rPr>
              <a:t>Simulation scenarios for respective results-1</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10</a:t>
            </a:fld>
            <a:endParaRPr lang="en-US" noProof="0" dirty="0" smtClean="0"/>
          </a:p>
        </p:txBody>
      </p:sp>
      <p:sp>
        <p:nvSpPr>
          <p:cNvPr id="6" name="Content Placeholder 5"/>
          <p:cNvSpPr>
            <a:spLocks noGrp="1"/>
          </p:cNvSpPr>
          <p:nvPr>
            <p:ph idx="1"/>
          </p:nvPr>
        </p:nvSpPr>
        <p:spPr>
          <a:xfrm>
            <a:off x="301337" y="1361209"/>
            <a:ext cx="8556944" cy="5050002"/>
          </a:xfrm>
        </p:spPr>
        <p:txBody>
          <a:bodyPr/>
          <a:lstStyle/>
          <a:p>
            <a:r>
              <a:rPr lang="en-US" sz="2000" dirty="0" smtClean="0"/>
              <a:t>Result 1: Sample size and power of non-inferiority test under both Poisson regression and Negative binomial model; select event rate ratios-1, 1.05, 1.1 in sample size-2000, 3000, 5000 respectively; other parameters the same as </a:t>
            </a:r>
            <a:r>
              <a:rPr lang="en-US" sz="2000" dirty="0"/>
              <a:t>those in general simulation </a:t>
            </a:r>
            <a:r>
              <a:rPr lang="en-US" sz="2000" dirty="0" smtClean="0"/>
              <a:t>scenario.</a:t>
            </a:r>
          </a:p>
          <a:p>
            <a:r>
              <a:rPr lang="en-US" sz="2000" dirty="0" smtClean="0"/>
              <a:t>Results 2a: Simple violation of assumptions in Negative binomial model by </a:t>
            </a:r>
            <a:r>
              <a:rPr lang="en-US" sz="2000" dirty="0" err="1" smtClean="0"/>
              <a:t>mis</a:t>
            </a:r>
            <a:r>
              <a:rPr lang="en-US" sz="2000" dirty="0" smtClean="0"/>
              <a:t>-specifying Gamma distribution of Poisson event rate-log-normal, binary (Bernoulli) with same mean and variance; select event rate ratios 1.0, 1.05, 1.1,1.15,1.175,1.20; other parameters the same as those in general simulation scenario.</a:t>
            </a:r>
          </a:p>
          <a:p>
            <a:r>
              <a:rPr lang="en-US" sz="2000" dirty="0" smtClean="0"/>
              <a:t>Results 2b: </a:t>
            </a:r>
            <a:r>
              <a:rPr lang="en-US" sz="2000" dirty="0"/>
              <a:t>V</a:t>
            </a:r>
            <a:r>
              <a:rPr lang="en-US" sz="2000" dirty="0" smtClean="0"/>
              <a:t>iolation of constant Poisson event rate in the assumptions of Poisson distribution </a:t>
            </a:r>
            <a:r>
              <a:rPr lang="en-US" sz="2000" dirty="0"/>
              <a:t>by </a:t>
            </a:r>
            <a:r>
              <a:rPr lang="en-US" sz="2000" dirty="0" smtClean="0"/>
              <a:t>specifying </a:t>
            </a:r>
            <a:r>
              <a:rPr lang="en-US" sz="2000" dirty="0"/>
              <a:t>Gamma distribution </a:t>
            </a:r>
            <a:r>
              <a:rPr lang="en-US" sz="2000" dirty="0" smtClean="0"/>
              <a:t>in </a:t>
            </a:r>
            <a:r>
              <a:rPr lang="en-US" sz="2000" dirty="0"/>
              <a:t>negative binomial </a:t>
            </a:r>
            <a:r>
              <a:rPr lang="en-US" sz="2000" dirty="0" smtClean="0"/>
              <a:t>model, log-normal</a:t>
            </a:r>
            <a:r>
              <a:rPr lang="en-US" sz="2000" dirty="0"/>
              <a:t>, binary (Bernoulli) with same mean and </a:t>
            </a:r>
            <a:r>
              <a:rPr lang="en-US" sz="2000" dirty="0" smtClean="0"/>
              <a:t>variance of Poisson event rate; </a:t>
            </a:r>
            <a:r>
              <a:rPr lang="en-US" sz="2000" dirty="0"/>
              <a:t>select event rate </a:t>
            </a:r>
            <a:r>
              <a:rPr lang="en-US" sz="2000" dirty="0" smtClean="0"/>
              <a:t>ratios-1.0, 1.025, 1.05, 1.1,1.15,1.175,1.20,1.225; other </a:t>
            </a:r>
            <a:r>
              <a:rPr lang="en-US" sz="2000" dirty="0"/>
              <a:t>parameters the same as those in general simulation scenario.</a:t>
            </a:r>
          </a:p>
          <a:p>
            <a:endParaRPr lang="en-US" sz="1800" dirty="0" smtClean="0"/>
          </a:p>
          <a:p>
            <a:endParaRPr lang="en-US" sz="1800" dirty="0"/>
          </a:p>
          <a:p>
            <a:endParaRPr lang="en-US" dirty="0" smtClean="0"/>
          </a:p>
        </p:txBody>
      </p:sp>
    </p:spTree>
    <p:extLst>
      <p:ext uri="{BB962C8B-B14F-4D97-AF65-F5344CB8AC3E}">
        <p14:creationId xmlns:p14="http://schemas.microsoft.com/office/powerpoint/2010/main" val="21061888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3222"/>
                </a:solidFill>
              </a:rPr>
              <a:t>Simulation scenarios for respective </a:t>
            </a:r>
            <a:r>
              <a:rPr lang="en-US" dirty="0" smtClean="0">
                <a:solidFill>
                  <a:srgbClr val="923222"/>
                </a:solidFill>
              </a:rPr>
              <a:t>results-2</a:t>
            </a:r>
            <a:endParaRPr lang="en-US" dirty="0"/>
          </a:p>
        </p:txBody>
      </p:sp>
      <p:sp>
        <p:nvSpPr>
          <p:cNvPr id="3" name="Footer Placeholder 2"/>
          <p:cNvSpPr>
            <a:spLocks noGrp="1"/>
          </p:cNvSpPr>
          <p:nvPr>
            <p:ph type="ftr" sz="quarter" idx="3"/>
          </p:nvPr>
        </p:nvSpPr>
        <p:spPr>
          <a:xfrm>
            <a:off x="687248" y="6466214"/>
            <a:ext cx="6477000" cy="250825"/>
          </a:xfrm>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11</a:t>
            </a:fld>
            <a:endParaRPr lang="en-US" noProof="0" dirty="0" smtClean="0"/>
          </a:p>
        </p:txBody>
      </p:sp>
      <p:sp>
        <p:nvSpPr>
          <p:cNvPr id="6" name="Content Placeholder 5"/>
          <p:cNvSpPr>
            <a:spLocks noGrp="1"/>
          </p:cNvSpPr>
          <p:nvPr>
            <p:ph idx="1"/>
          </p:nvPr>
        </p:nvSpPr>
        <p:spPr>
          <a:xfrm>
            <a:off x="389479" y="1551473"/>
            <a:ext cx="8453035" cy="5153891"/>
          </a:xfrm>
        </p:spPr>
        <p:txBody>
          <a:bodyPr/>
          <a:lstStyle/>
          <a:p>
            <a:r>
              <a:rPr lang="en-US" sz="2000" dirty="0" smtClean="0"/>
              <a:t>Result 3a: </a:t>
            </a:r>
            <a:r>
              <a:rPr lang="en-US" sz="2000" dirty="0"/>
              <a:t>Violation </a:t>
            </a:r>
            <a:r>
              <a:rPr lang="en-US" sz="2000" dirty="0" smtClean="0"/>
              <a:t>of single Poisson distribution in Poisson regression by mixture of two Poisson distributions.</a:t>
            </a:r>
            <a:r>
              <a:rPr lang="en-US" sz="2000" dirty="0"/>
              <a:t> </a:t>
            </a:r>
            <a:r>
              <a:rPr lang="en-US" sz="2000" dirty="0" smtClean="0"/>
              <a:t>Percentages of Mixture Poisson distributions are 0.5+0.5, 0.7+0.3, 0.9+0.1 in three groups respectively. Event rate ratios are different in two mixture Poisson distributions-0.95x0.5+1.05x0.5, 0.95x0.7 +1.1667x0.3, 0.95x0.9 +1.45x0.1 in order to keep subject specific Poisson event rate the same in three groups after adjusting for history of recurrent events. Other simulation settings are similar to those in results 2b.</a:t>
            </a:r>
          </a:p>
          <a:p>
            <a:r>
              <a:rPr lang="en-US" sz="2000" dirty="0"/>
              <a:t>Result </a:t>
            </a:r>
            <a:r>
              <a:rPr lang="en-US" sz="2000" dirty="0" smtClean="0"/>
              <a:t>3b: </a:t>
            </a:r>
            <a:r>
              <a:rPr lang="en-US" sz="2000" dirty="0"/>
              <a:t>Violation of single </a:t>
            </a:r>
            <a:r>
              <a:rPr lang="en-US" sz="2000" dirty="0" smtClean="0"/>
              <a:t>Gamma distribution </a:t>
            </a:r>
            <a:r>
              <a:rPr lang="en-US" sz="2000" dirty="0"/>
              <a:t>in </a:t>
            </a:r>
            <a:r>
              <a:rPr lang="en-US" sz="2000" dirty="0" smtClean="0"/>
              <a:t>negative binomial model by </a:t>
            </a:r>
            <a:r>
              <a:rPr lang="en-US" sz="2000" dirty="0"/>
              <a:t>mixture of two </a:t>
            </a:r>
            <a:r>
              <a:rPr lang="en-US" sz="2000" dirty="0" smtClean="0"/>
              <a:t>Gamma distributions of subject specific Poisson event rate. Other simulation settings such as percentages of two Gamma distributions and event rate ratios are similar as above in results 3a.</a:t>
            </a:r>
          </a:p>
        </p:txBody>
      </p:sp>
    </p:spTree>
    <p:extLst>
      <p:ext uri="{BB962C8B-B14F-4D97-AF65-F5344CB8AC3E}">
        <p14:creationId xmlns:p14="http://schemas.microsoft.com/office/powerpoint/2010/main" val="40918492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Results-1 Sample size and power-Poisson regression and Negative binomial model</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12</a:t>
            </a:fld>
            <a:endParaRPr lang="en-US" noProof="0" dirty="0" smtClean="0"/>
          </a:p>
        </p:txBody>
      </p:sp>
      <p:sp>
        <p:nvSpPr>
          <p:cNvPr id="5" name="TextBox 4"/>
          <p:cNvSpPr txBox="1"/>
          <p:nvPr/>
        </p:nvSpPr>
        <p:spPr>
          <a:xfrm>
            <a:off x="4944313" y="5929828"/>
            <a:ext cx="3594254" cy="461665"/>
          </a:xfrm>
          <a:prstGeom prst="rect">
            <a:avLst/>
          </a:prstGeom>
          <a:noFill/>
        </p:spPr>
        <p:txBody>
          <a:bodyPr wrap="none" rtlCol="0">
            <a:spAutoFit/>
          </a:bodyPr>
          <a:lstStyle/>
          <a:p>
            <a:r>
              <a:rPr lang="en-US" dirty="0" smtClean="0"/>
              <a:t>Negative Binomial Model</a:t>
            </a:r>
            <a:endParaRPr lang="en-US" dirty="0"/>
          </a:p>
        </p:txBody>
      </p:sp>
      <p:sp>
        <p:nvSpPr>
          <p:cNvPr id="10" name="TextBox 9"/>
          <p:cNvSpPr txBox="1"/>
          <p:nvPr/>
        </p:nvSpPr>
        <p:spPr>
          <a:xfrm>
            <a:off x="4090962" y="1156050"/>
            <a:ext cx="1058303" cy="461665"/>
          </a:xfrm>
          <a:prstGeom prst="rect">
            <a:avLst/>
          </a:prstGeom>
          <a:noFill/>
        </p:spPr>
        <p:txBody>
          <a:bodyPr wrap="none" rtlCol="0">
            <a:spAutoFit/>
          </a:bodyPr>
          <a:lstStyle/>
          <a:p>
            <a:r>
              <a:rPr lang="en-US" dirty="0" smtClean="0"/>
              <a:t>Power</a:t>
            </a:r>
            <a:endParaRPr lang="en-US" dirty="0"/>
          </a:p>
        </p:txBody>
      </p:sp>
      <p:sp>
        <p:nvSpPr>
          <p:cNvPr id="12" name="TextBox 11"/>
          <p:cNvSpPr txBox="1"/>
          <p:nvPr/>
        </p:nvSpPr>
        <p:spPr>
          <a:xfrm>
            <a:off x="1241839" y="5891293"/>
            <a:ext cx="2805576" cy="461665"/>
          </a:xfrm>
          <a:prstGeom prst="rect">
            <a:avLst/>
          </a:prstGeom>
          <a:noFill/>
        </p:spPr>
        <p:txBody>
          <a:bodyPr wrap="none" rtlCol="0">
            <a:spAutoFit/>
          </a:bodyPr>
          <a:lstStyle/>
          <a:p>
            <a:r>
              <a:rPr lang="en-US" dirty="0" smtClean="0"/>
              <a:t>Poisson regression</a:t>
            </a:r>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3457602323"/>
              </p:ext>
            </p:extLst>
          </p:nvPr>
        </p:nvGraphicFramePr>
        <p:xfrm>
          <a:off x="-1" y="1347946"/>
          <a:ext cx="4944313" cy="481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4"/>
          <p:cNvGraphicFramePr>
            <a:graphicFrameLocks noGrp="1"/>
          </p:cNvGraphicFramePr>
          <p:nvPr>
            <p:ph idx="1"/>
            <p:extLst>
              <p:ext uri="{D42A27DB-BD31-4B8C-83A1-F6EECF244321}">
                <p14:modId xmlns:p14="http://schemas.microsoft.com/office/powerpoint/2010/main" val="312669387"/>
              </p:ext>
            </p:extLst>
          </p:nvPr>
        </p:nvGraphicFramePr>
        <p:xfrm>
          <a:off x="4082902" y="1386882"/>
          <a:ext cx="5167477" cy="49403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639564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Results-2a Simple violation of Negative binomial model by specifying other than gamma distribution</a:t>
            </a:r>
            <a:endParaRPr lang="en-US" dirty="0"/>
          </a:p>
        </p:txBody>
      </p:sp>
      <p:sp>
        <p:nvSpPr>
          <p:cNvPr id="3" name="Footer Placeholder 2"/>
          <p:cNvSpPr>
            <a:spLocks noGrp="1"/>
          </p:cNvSpPr>
          <p:nvPr>
            <p:ph type="ftr" sz="quarter" idx="3"/>
          </p:nvPr>
        </p:nvSpPr>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13</a:t>
            </a:fld>
            <a:endParaRPr lang="en-US" noProof="0" dirty="0" smtClean="0"/>
          </a:p>
        </p:txBody>
      </p:sp>
      <p:sp>
        <p:nvSpPr>
          <p:cNvPr id="5" name="TextBox 4"/>
          <p:cNvSpPr txBox="1"/>
          <p:nvPr/>
        </p:nvSpPr>
        <p:spPr>
          <a:xfrm>
            <a:off x="1741714" y="1245353"/>
            <a:ext cx="2373407" cy="461665"/>
          </a:xfrm>
          <a:prstGeom prst="rect">
            <a:avLst/>
          </a:prstGeom>
          <a:noFill/>
        </p:spPr>
        <p:txBody>
          <a:bodyPr wrap="none" rtlCol="0">
            <a:spAutoFit/>
          </a:bodyPr>
          <a:lstStyle/>
          <a:p>
            <a:r>
              <a:rPr lang="en-US" dirty="0" smtClean="0"/>
              <a:t>Type I error rate</a:t>
            </a:r>
            <a:endParaRPr lang="en-US" dirty="0"/>
          </a:p>
        </p:txBody>
      </p:sp>
      <p:sp>
        <p:nvSpPr>
          <p:cNvPr id="9" name="TextBox 8"/>
          <p:cNvSpPr txBox="1"/>
          <p:nvPr/>
        </p:nvSpPr>
        <p:spPr>
          <a:xfrm>
            <a:off x="6596953" y="1245339"/>
            <a:ext cx="1058303" cy="461665"/>
          </a:xfrm>
          <a:prstGeom prst="rect">
            <a:avLst/>
          </a:prstGeom>
          <a:noFill/>
        </p:spPr>
        <p:txBody>
          <a:bodyPr wrap="none" rtlCol="0">
            <a:spAutoFit/>
          </a:bodyPr>
          <a:lstStyle/>
          <a:p>
            <a:r>
              <a:rPr lang="en-US" dirty="0" smtClean="0"/>
              <a:t>Power</a:t>
            </a:r>
            <a:endParaRPr lang="en-US" dirty="0"/>
          </a:p>
        </p:txBody>
      </p:sp>
      <p:sp>
        <p:nvSpPr>
          <p:cNvPr id="10" name="TextBox 9"/>
          <p:cNvSpPr txBox="1"/>
          <p:nvPr/>
        </p:nvSpPr>
        <p:spPr>
          <a:xfrm>
            <a:off x="2928417" y="5995796"/>
            <a:ext cx="3594254" cy="461665"/>
          </a:xfrm>
          <a:prstGeom prst="rect">
            <a:avLst/>
          </a:prstGeom>
          <a:noFill/>
        </p:spPr>
        <p:txBody>
          <a:bodyPr wrap="none" rtlCol="0">
            <a:spAutoFit/>
          </a:bodyPr>
          <a:lstStyle/>
          <a:p>
            <a:r>
              <a:rPr lang="en-US" dirty="0" smtClean="0"/>
              <a:t>Negative Binomial Model</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2680095611"/>
              </p:ext>
            </p:extLst>
          </p:nvPr>
        </p:nvGraphicFramePr>
        <p:xfrm>
          <a:off x="-152400" y="1245353"/>
          <a:ext cx="5148943" cy="49812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2488575523"/>
              </p:ext>
            </p:extLst>
          </p:nvPr>
        </p:nvGraphicFramePr>
        <p:xfrm>
          <a:off x="4461641" y="1245351"/>
          <a:ext cx="4572000" cy="47504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406754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05" y="218913"/>
            <a:ext cx="8318530" cy="802800"/>
          </a:xfrm>
        </p:spPr>
        <p:txBody>
          <a:bodyPr/>
          <a:lstStyle/>
          <a:p>
            <a:r>
              <a:rPr lang="en-US" sz="2400" dirty="0" smtClean="0"/>
              <a:t>Results-2b Simple </a:t>
            </a:r>
            <a:r>
              <a:rPr lang="en-US" sz="2400" dirty="0"/>
              <a:t>violation of </a:t>
            </a:r>
            <a:r>
              <a:rPr lang="en-US" sz="2400" dirty="0" smtClean="0"/>
              <a:t>Poisson regression with different patterns of mixed Poisson data</a:t>
            </a:r>
            <a:endParaRPr lang="en-US" sz="2400" dirty="0"/>
          </a:p>
        </p:txBody>
      </p:sp>
      <p:sp>
        <p:nvSpPr>
          <p:cNvPr id="3" name="Footer Placeholder 2"/>
          <p:cNvSpPr>
            <a:spLocks noGrp="1"/>
          </p:cNvSpPr>
          <p:nvPr>
            <p:ph type="ftr" sz="quarter" idx="3"/>
          </p:nvPr>
        </p:nvSpPr>
        <p:spPr>
          <a:xfrm>
            <a:off x="687248" y="6439562"/>
            <a:ext cx="6477000" cy="250825"/>
          </a:xfrm>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14</a:t>
            </a:fld>
            <a:endParaRPr lang="en-US" noProof="0" dirty="0" smtClean="0"/>
          </a:p>
        </p:txBody>
      </p:sp>
      <p:sp>
        <p:nvSpPr>
          <p:cNvPr id="5" name="TextBox 4"/>
          <p:cNvSpPr txBox="1"/>
          <p:nvPr/>
        </p:nvSpPr>
        <p:spPr>
          <a:xfrm>
            <a:off x="1863635" y="5938955"/>
            <a:ext cx="5631670" cy="461665"/>
          </a:xfrm>
          <a:prstGeom prst="rect">
            <a:avLst/>
          </a:prstGeom>
          <a:noFill/>
        </p:spPr>
        <p:txBody>
          <a:bodyPr wrap="none" rtlCol="0">
            <a:spAutoFit/>
          </a:bodyPr>
          <a:lstStyle/>
          <a:p>
            <a:r>
              <a:rPr lang="en-US" dirty="0" smtClean="0"/>
              <a:t>Poisson regression with over-dispersion</a:t>
            </a:r>
            <a:endParaRPr lang="en-US" dirty="0"/>
          </a:p>
        </p:txBody>
      </p:sp>
      <p:sp>
        <p:nvSpPr>
          <p:cNvPr id="6" name="TextBox 5"/>
          <p:cNvSpPr txBox="1"/>
          <p:nvPr/>
        </p:nvSpPr>
        <p:spPr>
          <a:xfrm>
            <a:off x="1763486" y="1203847"/>
            <a:ext cx="1757854" cy="461665"/>
          </a:xfrm>
          <a:prstGeom prst="rect">
            <a:avLst/>
          </a:prstGeom>
          <a:noFill/>
        </p:spPr>
        <p:txBody>
          <a:bodyPr wrap="none" rtlCol="0">
            <a:spAutoFit/>
          </a:bodyPr>
          <a:lstStyle/>
          <a:p>
            <a:r>
              <a:rPr lang="en-US" dirty="0" smtClean="0"/>
              <a:t>Type I error</a:t>
            </a:r>
            <a:endParaRPr lang="en-US" dirty="0"/>
          </a:p>
        </p:txBody>
      </p:sp>
      <p:sp>
        <p:nvSpPr>
          <p:cNvPr id="11" name="TextBox 10"/>
          <p:cNvSpPr txBox="1"/>
          <p:nvPr/>
        </p:nvSpPr>
        <p:spPr>
          <a:xfrm>
            <a:off x="6150427" y="1221151"/>
            <a:ext cx="1058303" cy="461665"/>
          </a:xfrm>
          <a:prstGeom prst="rect">
            <a:avLst/>
          </a:prstGeom>
          <a:noFill/>
        </p:spPr>
        <p:txBody>
          <a:bodyPr wrap="none" rtlCol="0">
            <a:spAutoFit/>
          </a:bodyPr>
          <a:lstStyle/>
          <a:p>
            <a:r>
              <a:rPr lang="en-US" dirty="0" smtClean="0"/>
              <a:t>Power</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2475264696"/>
              </p:ext>
            </p:extLst>
          </p:nvPr>
        </p:nvGraphicFramePr>
        <p:xfrm>
          <a:off x="0" y="1221152"/>
          <a:ext cx="4928413" cy="51164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2694816773"/>
              </p:ext>
            </p:extLst>
          </p:nvPr>
        </p:nvGraphicFramePr>
        <p:xfrm>
          <a:off x="4288803" y="1221152"/>
          <a:ext cx="4781550" cy="51794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3195875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3a Assumption violation-Mixture of Poisson distributions in Poisson regression</a:t>
            </a:r>
            <a:endParaRPr lang="en-US" dirty="0"/>
          </a:p>
        </p:txBody>
      </p:sp>
      <p:sp>
        <p:nvSpPr>
          <p:cNvPr id="3" name="Footer Placeholder 2"/>
          <p:cNvSpPr>
            <a:spLocks noGrp="1"/>
          </p:cNvSpPr>
          <p:nvPr>
            <p:ph type="ftr" sz="quarter" idx="3"/>
          </p:nvPr>
        </p:nvSpPr>
        <p:spPr>
          <a:xfrm>
            <a:off x="594360" y="6500476"/>
            <a:ext cx="6477000" cy="250825"/>
          </a:xfrm>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15</a:t>
            </a:fld>
            <a:endParaRPr lang="en-US" noProof="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864" y="1261473"/>
            <a:ext cx="25415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410" y="1261471"/>
            <a:ext cx="12319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Chart 11"/>
          <p:cNvGraphicFramePr>
            <a:graphicFrameLocks/>
          </p:cNvGraphicFramePr>
          <p:nvPr>
            <p:extLst>
              <p:ext uri="{D42A27DB-BD31-4B8C-83A1-F6EECF244321}">
                <p14:modId xmlns:p14="http://schemas.microsoft.com/office/powerpoint/2010/main" val="3631577552"/>
              </p:ext>
            </p:extLst>
          </p:nvPr>
        </p:nvGraphicFramePr>
        <p:xfrm>
          <a:off x="4540469" y="1261472"/>
          <a:ext cx="4816891" cy="513932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a:graphicFrameLocks/>
          </p:cNvGraphicFramePr>
          <p:nvPr>
            <p:extLst>
              <p:ext uri="{D42A27DB-BD31-4B8C-83A1-F6EECF244321}">
                <p14:modId xmlns:p14="http://schemas.microsoft.com/office/powerpoint/2010/main" val="2249417977"/>
              </p:ext>
            </p:extLst>
          </p:nvPr>
        </p:nvGraphicFramePr>
        <p:xfrm>
          <a:off x="0" y="1261472"/>
          <a:ext cx="4776952" cy="5107797"/>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Box 13"/>
          <p:cNvSpPr txBox="1"/>
          <p:nvPr/>
        </p:nvSpPr>
        <p:spPr>
          <a:xfrm>
            <a:off x="3518262" y="6021625"/>
            <a:ext cx="2683748" cy="461665"/>
          </a:xfrm>
          <a:prstGeom prst="rect">
            <a:avLst/>
          </a:prstGeom>
          <a:noFill/>
        </p:spPr>
        <p:txBody>
          <a:bodyPr wrap="none" rtlCol="0">
            <a:spAutoFit/>
          </a:bodyPr>
          <a:lstStyle/>
          <a:p>
            <a:r>
              <a:rPr lang="en-US" dirty="0" smtClean="0"/>
              <a:t>Non-inferiority test</a:t>
            </a:r>
            <a:endParaRPr lang="en-US" dirty="0"/>
          </a:p>
        </p:txBody>
      </p:sp>
    </p:spTree>
    <p:extLst>
      <p:ext uri="{BB962C8B-B14F-4D97-AF65-F5344CB8AC3E}">
        <p14:creationId xmlns:p14="http://schemas.microsoft.com/office/powerpoint/2010/main" val="34785425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Subgroup analysis could show different result</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16</a:t>
            </a:fld>
            <a:endParaRPr lang="en-US" noProof="0"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228600" y="1346200"/>
                <a:ext cx="8629680" cy="4940320"/>
              </a:xfrm>
            </p:spPr>
            <p:txBody>
              <a:bodyPr/>
              <a:lstStyle/>
              <a:p>
                <a:pPr marL="0" lvl="0" indent="0">
                  <a:buClr>
                    <a:srgbClr val="FCAF17"/>
                  </a:buClr>
                  <a:buNone/>
                </a:pPr>
                <a:r>
                  <a:rPr lang="en-US" dirty="0" smtClean="0">
                    <a:solidFill>
                      <a:srgbClr val="000000"/>
                    </a:solidFill>
                  </a:rPr>
                  <a:t>     log⁡(</a:t>
                </a:r>
                <a14:m>
                  <m:oMath xmlns:m="http://schemas.openxmlformats.org/officeDocument/2006/math">
                    <m:sSub>
                      <m:sSubPr>
                        <m:ctrlPr>
                          <a:rPr lang="en-US" i="1">
                            <a:solidFill>
                              <a:srgbClr val="000000"/>
                            </a:solidFill>
                            <a:latin typeface="Cambria Math"/>
                            <a:ea typeface="Cambria Math"/>
                          </a:rPr>
                        </m:ctrlPr>
                      </m:sSubPr>
                      <m:e>
                        <m:r>
                          <m:rPr>
                            <m:nor/>
                          </m:rPr>
                          <a:rPr lang="en-US" dirty="0">
                            <a:solidFill>
                              <a:srgbClr val="000000"/>
                            </a:solidFill>
                            <a:ea typeface="Cambria Math"/>
                          </a:rPr>
                          <m:t>μ</m:t>
                        </m:r>
                      </m:e>
                      <m:sub>
                        <m:r>
                          <a:rPr lang="en-US" i="1">
                            <a:solidFill>
                              <a:srgbClr val="000000"/>
                            </a:solidFill>
                            <a:latin typeface="Cambria Math"/>
                            <a:ea typeface="Cambria Math"/>
                          </a:rPr>
                          <m:t>𝑖</m:t>
                        </m:r>
                      </m:sub>
                    </m:sSub>
                  </m:oMath>
                </a14:m>
                <a:r>
                  <a:rPr lang="en-US" dirty="0">
                    <a:solidFill>
                      <a:srgbClr val="000000"/>
                    </a:solidFill>
                  </a:rPr>
                  <a:t>)=</a:t>
                </a:r>
                <a14:m>
                  <m:oMath xmlns:m="http://schemas.openxmlformats.org/officeDocument/2006/math">
                    <m:sSub>
                      <m:sSubPr>
                        <m:ctrlPr>
                          <a:rPr lang="en-US" i="1" dirty="0">
                            <a:solidFill>
                              <a:srgbClr val="000000"/>
                            </a:solidFill>
                            <a:latin typeface="Cambria Math"/>
                          </a:rPr>
                        </m:ctrlPr>
                      </m:sSubPr>
                      <m:e>
                        <m:r>
                          <a:rPr lang="en-US" i="1" dirty="0">
                            <a:solidFill>
                              <a:srgbClr val="000000"/>
                            </a:solidFill>
                            <a:latin typeface="Cambria Math"/>
                            <a:ea typeface="Cambria Math"/>
                          </a:rPr>
                          <m:t>𝛽</m:t>
                        </m:r>
                      </m:e>
                      <m:sub>
                        <m:r>
                          <a:rPr lang="en-US" i="1" dirty="0">
                            <a:solidFill>
                              <a:srgbClr val="000000"/>
                            </a:solidFill>
                            <a:latin typeface="Cambria Math"/>
                          </a:rPr>
                          <m:t>0</m:t>
                        </m:r>
                      </m:sub>
                    </m:sSub>
                    <m:r>
                      <a:rPr lang="en-US" i="1" dirty="0">
                        <a:solidFill>
                          <a:srgbClr val="000000"/>
                        </a:solidFill>
                        <a:latin typeface="Cambria Math"/>
                      </a:rPr>
                      <m:t>+</m:t>
                    </m:r>
                    <m:sSub>
                      <m:sSubPr>
                        <m:ctrlPr>
                          <a:rPr lang="en-US" i="1" dirty="0">
                            <a:solidFill>
                              <a:srgbClr val="000000"/>
                            </a:solidFill>
                            <a:latin typeface="Cambria Math"/>
                            <a:ea typeface="Cambria Math"/>
                          </a:rPr>
                        </m:ctrlPr>
                      </m:sSubPr>
                      <m:e>
                        <m:r>
                          <a:rPr lang="en-US" i="1" dirty="0">
                            <a:solidFill>
                              <a:srgbClr val="000000"/>
                            </a:solidFill>
                            <a:latin typeface="Cambria Math"/>
                            <a:ea typeface="Cambria Math"/>
                          </a:rPr>
                          <m:t>𝛽</m:t>
                        </m:r>
                      </m:e>
                      <m:sub>
                        <m:r>
                          <a:rPr lang="en-US" i="1" dirty="0">
                            <a:solidFill>
                              <a:srgbClr val="000000"/>
                            </a:solidFill>
                            <a:latin typeface="Cambria Math"/>
                            <a:ea typeface="Cambria Math"/>
                          </a:rPr>
                          <m:t>1</m:t>
                        </m:r>
                      </m:sub>
                    </m:sSub>
                    <m:sSub>
                      <m:sSubPr>
                        <m:ctrlPr>
                          <a:rPr lang="en-US" i="1" dirty="0">
                            <a:solidFill>
                              <a:srgbClr val="000000"/>
                            </a:solidFill>
                            <a:latin typeface="Cambria Math"/>
                          </a:rPr>
                        </m:ctrlPr>
                      </m:sSubPr>
                      <m:e>
                        <m:r>
                          <a:rPr lang="en-US" i="1" dirty="0">
                            <a:solidFill>
                              <a:srgbClr val="000000"/>
                            </a:solidFill>
                            <a:latin typeface="Cambria Math"/>
                          </a:rPr>
                          <m:t>𝑋</m:t>
                        </m:r>
                      </m:e>
                      <m:sub>
                        <m:r>
                          <a:rPr lang="en-US" i="1" dirty="0">
                            <a:solidFill>
                              <a:srgbClr val="000000"/>
                            </a:solidFill>
                            <a:latin typeface="Cambria Math"/>
                          </a:rPr>
                          <m:t>1</m:t>
                        </m:r>
                        <m:r>
                          <a:rPr lang="en-US" i="1" dirty="0">
                            <a:solidFill>
                              <a:srgbClr val="000000"/>
                            </a:solidFill>
                            <a:latin typeface="Cambria Math"/>
                          </a:rPr>
                          <m:t>𝑖</m:t>
                        </m:r>
                      </m:sub>
                    </m:sSub>
                    <m:r>
                      <a:rPr lang="en-US" i="1" dirty="0">
                        <a:solidFill>
                          <a:srgbClr val="000000"/>
                        </a:solidFill>
                        <a:latin typeface="Cambria Math"/>
                      </a:rPr>
                      <m:t>+</m:t>
                    </m:r>
                    <m:sSub>
                      <m:sSubPr>
                        <m:ctrlPr>
                          <a:rPr lang="en-US" i="1" dirty="0">
                            <a:solidFill>
                              <a:srgbClr val="000000"/>
                            </a:solidFill>
                            <a:latin typeface="Cambria Math"/>
                            <a:ea typeface="Cambria Math"/>
                          </a:rPr>
                        </m:ctrlPr>
                      </m:sSubPr>
                      <m:e>
                        <m:r>
                          <a:rPr lang="en-US" i="1" dirty="0">
                            <a:solidFill>
                              <a:srgbClr val="000000"/>
                            </a:solidFill>
                            <a:latin typeface="Cambria Math"/>
                            <a:ea typeface="Cambria Math"/>
                          </a:rPr>
                          <m:t>𝛽</m:t>
                        </m:r>
                      </m:e>
                      <m:sub>
                        <m:r>
                          <a:rPr lang="en-US" i="1" dirty="0">
                            <a:solidFill>
                              <a:srgbClr val="000000"/>
                            </a:solidFill>
                            <a:latin typeface="Cambria Math"/>
                            <a:ea typeface="Cambria Math"/>
                          </a:rPr>
                          <m:t>2</m:t>
                        </m:r>
                      </m:sub>
                    </m:sSub>
                    <m:sSub>
                      <m:sSubPr>
                        <m:ctrlPr>
                          <a:rPr lang="en-US" i="1" dirty="0">
                            <a:solidFill>
                              <a:srgbClr val="000000"/>
                            </a:solidFill>
                            <a:latin typeface="Cambria Math"/>
                          </a:rPr>
                        </m:ctrlPr>
                      </m:sSubPr>
                      <m:e>
                        <m:r>
                          <a:rPr lang="en-US" i="1" dirty="0">
                            <a:solidFill>
                              <a:srgbClr val="000000"/>
                            </a:solidFill>
                            <a:latin typeface="Cambria Math"/>
                          </a:rPr>
                          <m:t>𝑋</m:t>
                        </m:r>
                      </m:e>
                      <m:sub>
                        <m:r>
                          <a:rPr lang="en-US" i="1" dirty="0">
                            <a:solidFill>
                              <a:srgbClr val="000000"/>
                            </a:solidFill>
                            <a:latin typeface="Cambria Math"/>
                          </a:rPr>
                          <m:t>2</m:t>
                        </m:r>
                        <m:r>
                          <a:rPr lang="en-US" i="1" dirty="0">
                            <a:solidFill>
                              <a:srgbClr val="000000"/>
                            </a:solidFill>
                            <a:latin typeface="Cambria Math"/>
                          </a:rPr>
                          <m:t>𝑖</m:t>
                        </m:r>
                      </m:sub>
                    </m:sSub>
                  </m:oMath>
                </a14:m>
                <a:r>
                  <a:rPr lang="en-US" dirty="0">
                    <a:solidFill>
                      <a:srgbClr val="000000"/>
                    </a:solidFill>
                    <a:ea typeface="Cambria Math"/>
                  </a:rPr>
                  <a:t> </a:t>
                </a:r>
                <a14:m>
                  <m:oMath xmlns:m="http://schemas.openxmlformats.org/officeDocument/2006/math">
                    <m:r>
                      <a:rPr lang="en-US" i="1" dirty="0">
                        <a:solidFill>
                          <a:srgbClr val="000000"/>
                        </a:solidFill>
                        <a:latin typeface="Cambria Math"/>
                        <a:ea typeface="Cambria Math"/>
                      </a:rPr>
                      <m:t>+</m:t>
                    </m:r>
                    <m:sSub>
                      <m:sSubPr>
                        <m:ctrlPr>
                          <a:rPr lang="en-US" i="1" dirty="0">
                            <a:solidFill>
                              <a:srgbClr val="000000"/>
                            </a:solidFill>
                            <a:latin typeface="Cambria Math"/>
                            <a:ea typeface="Cambria Math"/>
                          </a:rPr>
                        </m:ctrlPr>
                      </m:sSubPr>
                      <m:e>
                        <m:r>
                          <a:rPr lang="en-US" i="1" dirty="0">
                            <a:solidFill>
                              <a:srgbClr val="000000"/>
                            </a:solidFill>
                            <a:latin typeface="Cambria Math"/>
                            <a:ea typeface="Cambria Math"/>
                          </a:rPr>
                          <m:t>𝛽</m:t>
                        </m:r>
                      </m:e>
                      <m:sub>
                        <m:r>
                          <a:rPr lang="en-US" i="1" dirty="0">
                            <a:solidFill>
                              <a:srgbClr val="000000"/>
                            </a:solidFill>
                            <a:latin typeface="Cambria Math"/>
                            <a:ea typeface="Cambria Math"/>
                          </a:rPr>
                          <m:t>2</m:t>
                        </m:r>
                      </m:sub>
                    </m:sSub>
                    <m:sSub>
                      <m:sSubPr>
                        <m:ctrlPr>
                          <a:rPr lang="en-US" i="1" dirty="0">
                            <a:solidFill>
                              <a:srgbClr val="000000"/>
                            </a:solidFill>
                            <a:latin typeface="Cambria Math"/>
                          </a:rPr>
                        </m:ctrlPr>
                      </m:sSubPr>
                      <m:e>
                        <m:r>
                          <a:rPr lang="en-US" i="1" dirty="0">
                            <a:solidFill>
                              <a:srgbClr val="000000"/>
                            </a:solidFill>
                            <a:latin typeface="Cambria Math"/>
                          </a:rPr>
                          <m:t>𝑋</m:t>
                        </m:r>
                      </m:e>
                      <m:sub>
                        <m:r>
                          <a:rPr lang="en-US" i="1" dirty="0">
                            <a:solidFill>
                              <a:srgbClr val="000000"/>
                            </a:solidFill>
                            <a:latin typeface="Cambria Math"/>
                          </a:rPr>
                          <m:t>3</m:t>
                        </m:r>
                        <m:r>
                          <a:rPr lang="en-US" i="1" dirty="0">
                            <a:solidFill>
                              <a:srgbClr val="000000"/>
                            </a:solidFill>
                            <a:latin typeface="Cambria Math"/>
                          </a:rPr>
                          <m:t>𝑖</m:t>
                        </m:r>
                      </m:sub>
                    </m:sSub>
                    <m:func>
                      <m:funcPr>
                        <m:ctrlPr>
                          <a:rPr lang="en-US" i="1" dirty="0">
                            <a:solidFill>
                              <a:srgbClr val="000000"/>
                            </a:solidFill>
                            <a:latin typeface="Cambria Math"/>
                            <a:ea typeface="Cambria Math"/>
                          </a:rPr>
                        </m:ctrlPr>
                      </m:funcPr>
                      <m:fName>
                        <m:r>
                          <a:rPr lang="en-US" i="1" dirty="0">
                            <a:solidFill>
                              <a:srgbClr val="000000"/>
                            </a:solidFill>
                            <a:latin typeface="Cambria Math"/>
                            <a:ea typeface="Cambria Math"/>
                          </a:rPr>
                          <m:t>+</m:t>
                        </m:r>
                        <m:sSub>
                          <m:sSubPr>
                            <m:ctrlPr>
                              <a:rPr lang="en-US" i="1" dirty="0">
                                <a:solidFill>
                                  <a:srgbClr val="000000"/>
                                </a:solidFill>
                                <a:latin typeface="Cambria Math"/>
                                <a:ea typeface="Cambria Math"/>
                              </a:rPr>
                            </m:ctrlPr>
                          </m:sSubPr>
                          <m:e>
                            <m:r>
                              <a:rPr lang="en-US" i="1" dirty="0">
                                <a:solidFill>
                                  <a:srgbClr val="000000"/>
                                </a:solidFill>
                                <a:latin typeface="Cambria Math"/>
                                <a:ea typeface="Cambria Math"/>
                              </a:rPr>
                              <m:t>𝛽</m:t>
                            </m:r>
                          </m:e>
                          <m:sub>
                            <m:r>
                              <a:rPr lang="en-US" i="1" dirty="0">
                                <a:solidFill>
                                  <a:srgbClr val="000000"/>
                                </a:solidFill>
                                <a:latin typeface="Cambria Math"/>
                                <a:ea typeface="Cambria Math"/>
                              </a:rPr>
                              <m:t>2</m:t>
                            </m:r>
                          </m:sub>
                        </m:sSub>
                        <m:sSub>
                          <m:sSubPr>
                            <m:ctrlPr>
                              <a:rPr lang="en-US" i="1" dirty="0">
                                <a:solidFill>
                                  <a:srgbClr val="000000"/>
                                </a:solidFill>
                                <a:latin typeface="Cambria Math"/>
                              </a:rPr>
                            </m:ctrlPr>
                          </m:sSubPr>
                          <m:e>
                            <m:sSub>
                              <m:sSubPr>
                                <m:ctrlPr>
                                  <a:rPr lang="en-US" i="1" dirty="0">
                                    <a:solidFill>
                                      <a:srgbClr val="000000"/>
                                    </a:solidFill>
                                    <a:latin typeface="Cambria Math"/>
                                  </a:rPr>
                                </m:ctrlPr>
                              </m:sSubPr>
                              <m:e>
                                <m:r>
                                  <a:rPr lang="en-US" i="1" dirty="0">
                                    <a:solidFill>
                                      <a:srgbClr val="000000"/>
                                    </a:solidFill>
                                    <a:latin typeface="Cambria Math"/>
                                  </a:rPr>
                                  <m:t>𝑋</m:t>
                                </m:r>
                              </m:e>
                              <m:sub>
                                <m:r>
                                  <a:rPr lang="en-US" i="1" dirty="0">
                                    <a:solidFill>
                                      <a:srgbClr val="000000"/>
                                    </a:solidFill>
                                    <a:latin typeface="Cambria Math"/>
                                  </a:rPr>
                                  <m:t>2</m:t>
                                </m:r>
                                <m:r>
                                  <a:rPr lang="en-US" i="1" dirty="0">
                                    <a:solidFill>
                                      <a:srgbClr val="000000"/>
                                    </a:solidFill>
                                    <a:latin typeface="Cambria Math"/>
                                  </a:rPr>
                                  <m:t>𝑖</m:t>
                                </m:r>
                              </m:sub>
                            </m:sSub>
                            <m:r>
                              <a:rPr lang="en-US" i="1" dirty="0">
                                <a:solidFill>
                                  <a:srgbClr val="000000"/>
                                </a:solidFill>
                                <a:latin typeface="Cambria Math"/>
                              </a:rPr>
                              <m:t>∗</m:t>
                            </m:r>
                            <m:r>
                              <a:rPr lang="en-US" i="1" dirty="0">
                                <a:solidFill>
                                  <a:srgbClr val="000000"/>
                                </a:solidFill>
                                <a:latin typeface="Cambria Math"/>
                              </a:rPr>
                              <m:t>𝑋</m:t>
                            </m:r>
                          </m:e>
                          <m:sub>
                            <m:r>
                              <a:rPr lang="en-US" i="1" dirty="0">
                                <a:solidFill>
                                  <a:srgbClr val="000000"/>
                                </a:solidFill>
                                <a:latin typeface="Cambria Math"/>
                              </a:rPr>
                              <m:t>3</m:t>
                            </m:r>
                            <m:r>
                              <a:rPr lang="en-US" i="1" dirty="0">
                                <a:solidFill>
                                  <a:srgbClr val="000000"/>
                                </a:solidFill>
                                <a:latin typeface="Cambria Math"/>
                              </a:rPr>
                              <m:t>𝑖</m:t>
                            </m:r>
                          </m:sub>
                        </m:sSub>
                        <m:r>
                          <a:rPr lang="en-US" dirty="0">
                            <a:solidFill>
                              <a:srgbClr val="000000"/>
                            </a:solidFill>
                            <a:latin typeface="Cambria Math"/>
                            <a:ea typeface="Cambria Math"/>
                          </a:rPr>
                          <m:t>+</m:t>
                        </m:r>
                        <m:r>
                          <m:rPr>
                            <m:sty m:val="p"/>
                          </m:rPr>
                          <a:rPr lang="en-US" dirty="0">
                            <a:solidFill>
                              <a:srgbClr val="000000"/>
                            </a:solidFill>
                            <a:latin typeface="Cambria Math"/>
                            <a:ea typeface="Cambria Math"/>
                          </a:rPr>
                          <m:t>log</m:t>
                        </m:r>
                      </m:fName>
                      <m:e>
                        <m:r>
                          <a:rPr lang="en-US" i="1" dirty="0">
                            <a:solidFill>
                              <a:srgbClr val="000000"/>
                            </a:solidFill>
                            <a:latin typeface="Cambria Math"/>
                            <a:ea typeface="Cambria Math"/>
                          </a:rPr>
                          <m:t>(</m:t>
                        </m:r>
                        <m:r>
                          <a:rPr lang="en-US" i="1" dirty="0">
                            <a:solidFill>
                              <a:srgbClr val="000000"/>
                            </a:solidFill>
                            <a:latin typeface="Cambria Math"/>
                            <a:ea typeface="Cambria Math"/>
                          </a:rPr>
                          <m:t>𝑇</m:t>
                        </m:r>
                      </m:e>
                    </m:func>
                  </m:oMath>
                </a14:m>
                <a:r>
                  <a:rPr lang="en-US" dirty="0">
                    <a:solidFill>
                      <a:srgbClr val="000000"/>
                    </a:solidFill>
                  </a:rPr>
                  <a:t>) </a:t>
                </a:r>
                <a14:m>
                  <m:oMath xmlns:m="http://schemas.openxmlformats.org/officeDocument/2006/math">
                    <m:sSub>
                      <m:sSubPr>
                        <m:ctrlPr>
                          <a:rPr lang="en-US" i="1" dirty="0">
                            <a:solidFill>
                              <a:srgbClr val="000000"/>
                            </a:solidFill>
                            <a:latin typeface="Cambria Math"/>
                          </a:rPr>
                        </m:ctrlPr>
                      </m:sSubPr>
                      <m:e>
                        <m:r>
                          <a:rPr lang="en-US" b="0" i="0" dirty="0" smtClean="0">
                            <a:solidFill>
                              <a:srgbClr val="000000"/>
                            </a:solidFill>
                            <a:latin typeface="Cambria Math"/>
                          </a:rPr>
                          <m:t> </m:t>
                        </m:r>
                        <m:r>
                          <m:rPr>
                            <m:sty m:val="p"/>
                          </m:rPr>
                          <a:rPr lang="en-US" dirty="0">
                            <a:solidFill>
                              <a:srgbClr val="000000"/>
                            </a:solidFill>
                            <a:latin typeface="Cambria Math"/>
                          </a:rPr>
                          <m:t>X</m:t>
                        </m:r>
                      </m:e>
                      <m:sub>
                        <m:r>
                          <a:rPr lang="en-US" dirty="0">
                            <a:solidFill>
                              <a:srgbClr val="000000"/>
                            </a:solidFill>
                            <a:latin typeface="Cambria Math"/>
                          </a:rPr>
                          <m:t>3</m:t>
                        </m:r>
                        <m:r>
                          <m:rPr>
                            <m:sty m:val="p"/>
                          </m:rPr>
                          <a:rPr lang="en-US" dirty="0">
                            <a:solidFill>
                              <a:srgbClr val="000000"/>
                            </a:solidFill>
                            <a:latin typeface="Cambria Math"/>
                          </a:rPr>
                          <m:t>i</m:t>
                        </m:r>
                      </m:sub>
                    </m:sSub>
                  </m:oMath>
                </a14:m>
                <a:r>
                  <a:rPr lang="en-US" dirty="0">
                    <a:solidFill>
                      <a:srgbClr val="000000"/>
                    </a:solidFill>
                  </a:rPr>
                  <a:t>: Subpopulation </a:t>
                </a:r>
                <a:r>
                  <a:rPr lang="en-US" dirty="0" smtClean="0">
                    <a:solidFill>
                      <a:srgbClr val="000000"/>
                    </a:solidFill>
                  </a:rPr>
                  <a:t>group, </a:t>
                </a:r>
                <a14:m>
                  <m:oMath xmlns:m="http://schemas.openxmlformats.org/officeDocument/2006/math">
                    <m:sSub>
                      <m:sSubPr>
                        <m:ctrlPr>
                          <a:rPr lang="en-US" i="1" dirty="0">
                            <a:solidFill>
                              <a:srgbClr val="000000"/>
                            </a:solidFill>
                            <a:latin typeface="Cambria Math"/>
                          </a:rPr>
                        </m:ctrlPr>
                      </m:sSubPr>
                      <m:e>
                        <m:sSub>
                          <m:sSubPr>
                            <m:ctrlPr>
                              <a:rPr lang="en-US" i="1" dirty="0">
                                <a:solidFill>
                                  <a:srgbClr val="000000"/>
                                </a:solidFill>
                                <a:latin typeface="Cambria Math"/>
                              </a:rPr>
                            </m:ctrlPr>
                          </m:sSubPr>
                          <m:e>
                            <m:r>
                              <a:rPr lang="en-US" i="1" dirty="0">
                                <a:solidFill>
                                  <a:srgbClr val="000000"/>
                                </a:solidFill>
                                <a:latin typeface="Cambria Math"/>
                              </a:rPr>
                              <m:t>𝑋</m:t>
                            </m:r>
                          </m:e>
                          <m:sub>
                            <m:r>
                              <a:rPr lang="en-US" i="1" dirty="0">
                                <a:solidFill>
                                  <a:srgbClr val="000000"/>
                                </a:solidFill>
                                <a:latin typeface="Cambria Math"/>
                              </a:rPr>
                              <m:t>2</m:t>
                            </m:r>
                            <m:r>
                              <a:rPr lang="en-US" i="1" dirty="0">
                                <a:solidFill>
                                  <a:srgbClr val="000000"/>
                                </a:solidFill>
                                <a:latin typeface="Cambria Math"/>
                              </a:rPr>
                              <m:t>𝑖</m:t>
                            </m:r>
                          </m:sub>
                        </m:sSub>
                        <m:r>
                          <a:rPr lang="en-US" i="1" dirty="0">
                            <a:solidFill>
                              <a:srgbClr val="000000"/>
                            </a:solidFill>
                            <a:latin typeface="Cambria Math"/>
                          </a:rPr>
                          <m:t>∗</m:t>
                        </m:r>
                        <m:r>
                          <a:rPr lang="en-US" i="1" dirty="0">
                            <a:solidFill>
                              <a:srgbClr val="000000"/>
                            </a:solidFill>
                            <a:latin typeface="Cambria Math"/>
                          </a:rPr>
                          <m:t>𝑋</m:t>
                        </m:r>
                      </m:e>
                      <m:sub>
                        <m:r>
                          <a:rPr lang="en-US" i="1" dirty="0">
                            <a:solidFill>
                              <a:srgbClr val="000000"/>
                            </a:solidFill>
                            <a:latin typeface="Cambria Math"/>
                          </a:rPr>
                          <m:t>3</m:t>
                        </m:r>
                        <m:r>
                          <a:rPr lang="en-US" i="1" dirty="0">
                            <a:solidFill>
                              <a:srgbClr val="000000"/>
                            </a:solidFill>
                            <a:latin typeface="Cambria Math"/>
                          </a:rPr>
                          <m:t>𝑖</m:t>
                        </m:r>
                      </m:sub>
                    </m:sSub>
                  </m:oMath>
                </a14:m>
                <a:r>
                  <a:rPr lang="en-US" dirty="0">
                    <a:solidFill>
                      <a:srgbClr val="000000"/>
                    </a:solidFill>
                  </a:rPr>
                  <a:t>: the interaction between treatment and subpopulation group</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228600" y="1346200"/>
                <a:ext cx="8629680" cy="4940320"/>
              </a:xfrm>
              <a:blipFill rotWithShape="1">
                <a:blip r:embed="rId3"/>
                <a:stretch>
                  <a:fillRect l="-1131" t="-1358"/>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344581120"/>
              </p:ext>
            </p:extLst>
          </p:nvPr>
        </p:nvGraphicFramePr>
        <p:xfrm>
          <a:off x="148042" y="2664823"/>
          <a:ext cx="8874038" cy="3513357"/>
        </p:xfrm>
        <a:graphic>
          <a:graphicData uri="http://schemas.openxmlformats.org/drawingml/2006/table">
            <a:tbl>
              <a:tblPr firstRow="1" bandRow="1">
                <a:tableStyleId>{5C22544A-7EE6-4342-B048-85BDC9FD1C3A}</a:tableStyleId>
              </a:tblPr>
              <a:tblGrid>
                <a:gridCol w="2513798"/>
                <a:gridCol w="1965336"/>
                <a:gridCol w="2619246"/>
                <a:gridCol w="1775658"/>
              </a:tblGrid>
              <a:tr h="624074">
                <a:tc>
                  <a:txBody>
                    <a:bodyPr/>
                    <a:lstStyle/>
                    <a:p>
                      <a:endParaRPr lang="en-US" dirty="0"/>
                    </a:p>
                  </a:txBody>
                  <a:tcPr/>
                </a:tc>
                <a:tc>
                  <a:txBody>
                    <a:bodyPr/>
                    <a:lstStyle/>
                    <a:p>
                      <a:r>
                        <a:rPr lang="en-US" dirty="0" smtClean="0"/>
                        <a:t>     Rate ratio</a:t>
                      </a:r>
                      <a:endParaRPr lang="en-US" dirty="0"/>
                    </a:p>
                  </a:txBody>
                  <a:tcPr/>
                </a:tc>
                <a:tc>
                  <a:txBody>
                    <a:bodyPr/>
                    <a:lstStyle/>
                    <a:p>
                      <a:r>
                        <a:rPr lang="en-US" dirty="0" smtClean="0"/>
                        <a:t>Hierarchical test procedure</a:t>
                      </a:r>
                      <a:r>
                        <a:rPr lang="en-US" baseline="0" dirty="0" smtClean="0"/>
                        <a:t> result</a:t>
                      </a:r>
                      <a:endParaRPr lang="en-US" dirty="0"/>
                    </a:p>
                  </a:txBody>
                  <a:tcPr/>
                </a:tc>
                <a:tc>
                  <a:txBody>
                    <a:bodyPr/>
                    <a:lstStyle/>
                    <a:p>
                      <a:endParaRPr lang="en-US" dirty="0"/>
                    </a:p>
                  </a:txBody>
                  <a:tcPr/>
                </a:tc>
              </a:tr>
              <a:tr h="1318797">
                <a:tc>
                  <a:txBody>
                    <a:bodyPr/>
                    <a:lstStyle/>
                    <a:p>
                      <a:r>
                        <a:rPr lang="en-US" dirty="0" smtClean="0"/>
                        <a:t>Total</a:t>
                      </a:r>
                      <a:endParaRPr lang="en-US" dirty="0"/>
                    </a:p>
                  </a:txBody>
                  <a:tcPr/>
                </a:tc>
                <a:tc>
                  <a:txBody>
                    <a:bodyPr/>
                    <a:lstStyle/>
                    <a:p>
                      <a:r>
                        <a:rPr lang="en-US" dirty="0" smtClean="0"/>
                        <a:t>1.15</a:t>
                      </a:r>
                      <a:endParaRPr lang="en-US" dirty="0"/>
                    </a:p>
                  </a:txBody>
                  <a:tcPr/>
                </a:tc>
                <a:tc>
                  <a:txBody>
                    <a:bodyPr/>
                    <a:lstStyle/>
                    <a:p>
                      <a:r>
                        <a:rPr lang="en-US" dirty="0" smtClean="0">
                          <a:solidFill>
                            <a:srgbClr val="00B0F0"/>
                          </a:solidFill>
                        </a:rPr>
                        <a:t>Inferior</a:t>
                      </a:r>
                      <a:endParaRPr lang="en-US" dirty="0">
                        <a:solidFill>
                          <a:srgbClr val="00B0F0"/>
                        </a:solidFill>
                      </a:endParaRPr>
                    </a:p>
                  </a:txBody>
                  <a:tcPr/>
                </a:tc>
                <a:tc>
                  <a:txBody>
                    <a:bodyPr/>
                    <a:lstStyle/>
                    <a:p>
                      <a:r>
                        <a:rPr lang="en-US" baseline="0" dirty="0" smtClean="0"/>
                        <a:t>Non-inferiority type I error rate 0.033</a:t>
                      </a:r>
                      <a:endParaRPr lang="en-US" dirty="0"/>
                    </a:p>
                  </a:txBody>
                  <a:tcPr/>
                </a:tc>
              </a:tr>
              <a:tr h="824248">
                <a:tc>
                  <a:txBody>
                    <a:bodyPr/>
                    <a:lstStyle/>
                    <a:p>
                      <a:r>
                        <a:rPr lang="en-US" dirty="0" smtClean="0"/>
                        <a:t>Subgroup 1 50% </a:t>
                      </a:r>
                      <a:endParaRPr lang="en-US" dirty="0"/>
                    </a:p>
                  </a:txBody>
                  <a:tcPr/>
                </a:tc>
                <a:tc>
                  <a:txBody>
                    <a:bodyPr/>
                    <a:lstStyle/>
                    <a:p>
                      <a:r>
                        <a:rPr lang="en-US" dirty="0" smtClean="0"/>
                        <a:t>1.2x1.15=1.38</a:t>
                      </a:r>
                      <a:endParaRPr lang="en-US" dirty="0"/>
                    </a:p>
                  </a:txBody>
                  <a:tcPr/>
                </a:tc>
                <a:tc>
                  <a:txBody>
                    <a:bodyPr/>
                    <a:lstStyle/>
                    <a:p>
                      <a:r>
                        <a:rPr lang="en-US" dirty="0" smtClean="0">
                          <a:solidFill>
                            <a:srgbClr val="00B0F0"/>
                          </a:solidFill>
                        </a:rPr>
                        <a:t>inferior</a:t>
                      </a:r>
                      <a:endParaRPr lang="en-US" dirty="0">
                        <a:solidFill>
                          <a:srgbClr val="00B0F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Non-inferiority type I error rate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r>
              <a:tr h="576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Subgroup 2 50%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0.8x1.15=0.92</a:t>
                      </a:r>
                    </a:p>
                    <a:p>
                      <a:endParaRPr lang="en-US" dirty="0"/>
                    </a:p>
                  </a:txBody>
                  <a:tcPr/>
                </a:tc>
                <a:tc>
                  <a:txBody>
                    <a:bodyPr/>
                    <a:lstStyle/>
                    <a:p>
                      <a:r>
                        <a:rPr lang="en-US" dirty="0" smtClean="0">
                          <a:solidFill>
                            <a:srgbClr val="FF0000"/>
                          </a:solidFill>
                        </a:rPr>
                        <a:t>superiority</a:t>
                      </a:r>
                      <a:endParaRPr lang="en-US" dirty="0">
                        <a:solidFill>
                          <a:srgbClr val="FF0000"/>
                        </a:solidFill>
                      </a:endParaRPr>
                    </a:p>
                  </a:txBody>
                  <a:tcPr/>
                </a:tc>
                <a:tc>
                  <a:txBody>
                    <a:bodyPr/>
                    <a:lstStyle/>
                    <a:p>
                      <a:r>
                        <a:rPr lang="en-US" dirty="0" smtClean="0"/>
                        <a:t>Superiority</a:t>
                      </a:r>
                      <a:r>
                        <a:rPr lang="en-US" baseline="0" dirty="0" smtClean="0"/>
                        <a:t> power 0.324</a:t>
                      </a:r>
                      <a:endParaRPr lang="en-US" dirty="0"/>
                    </a:p>
                  </a:txBody>
                  <a:tcPr/>
                </a:tc>
              </a:tr>
            </a:tbl>
          </a:graphicData>
        </a:graphic>
      </p:graphicFrame>
    </p:spTree>
    <p:extLst>
      <p:ext uri="{BB962C8B-B14F-4D97-AF65-F5344CB8AC3E}">
        <p14:creationId xmlns:p14="http://schemas.microsoft.com/office/powerpoint/2010/main" val="8019132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r>
              <a:rPr lang="en-US" dirty="0" smtClean="0"/>
              <a:t>3b </a:t>
            </a:r>
            <a:r>
              <a:rPr lang="en-US" dirty="0"/>
              <a:t>Assumption violation-Mixture of </a:t>
            </a:r>
            <a:r>
              <a:rPr lang="en-US" dirty="0" smtClean="0"/>
              <a:t>Negative binomial distributions </a:t>
            </a:r>
            <a:r>
              <a:rPr lang="en-US" dirty="0"/>
              <a:t>in </a:t>
            </a:r>
            <a:r>
              <a:rPr lang="en-US" dirty="0" smtClean="0"/>
              <a:t>Negative binomial model</a:t>
            </a:r>
            <a:endParaRPr lang="en-US" dirty="0"/>
          </a:p>
        </p:txBody>
      </p:sp>
      <p:sp>
        <p:nvSpPr>
          <p:cNvPr id="3" name="Footer Placeholder 2"/>
          <p:cNvSpPr>
            <a:spLocks noGrp="1"/>
          </p:cNvSpPr>
          <p:nvPr>
            <p:ph type="ftr" sz="quarter" idx="3"/>
          </p:nvPr>
        </p:nvSpPr>
        <p:spPr>
          <a:xfrm>
            <a:off x="450758" y="6450448"/>
            <a:ext cx="6477000" cy="250825"/>
          </a:xfrm>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17</a:t>
            </a:fld>
            <a:endParaRPr lang="en-US" noProof="0" dirty="0" smtClean="0"/>
          </a:p>
        </p:txBody>
      </p:sp>
      <p:sp>
        <p:nvSpPr>
          <p:cNvPr id="5" name="TextBox 4"/>
          <p:cNvSpPr txBox="1"/>
          <p:nvPr/>
        </p:nvSpPr>
        <p:spPr>
          <a:xfrm>
            <a:off x="3281772" y="5990093"/>
            <a:ext cx="2683748" cy="461665"/>
          </a:xfrm>
          <a:prstGeom prst="rect">
            <a:avLst/>
          </a:prstGeom>
          <a:noFill/>
        </p:spPr>
        <p:txBody>
          <a:bodyPr wrap="none" rtlCol="0">
            <a:spAutoFit/>
          </a:bodyPr>
          <a:lstStyle/>
          <a:p>
            <a:r>
              <a:rPr lang="en-US" dirty="0" smtClean="0"/>
              <a:t>Non-inferiority test</a:t>
            </a:r>
            <a:endParaRPr lang="en-US" dirty="0"/>
          </a:p>
        </p:txBody>
      </p:sp>
      <p:graphicFrame>
        <p:nvGraphicFramePr>
          <p:cNvPr id="12" name="Chart 11"/>
          <p:cNvGraphicFramePr>
            <a:graphicFrameLocks/>
          </p:cNvGraphicFramePr>
          <p:nvPr>
            <p:extLst>
              <p:ext uri="{D42A27DB-BD31-4B8C-83A1-F6EECF244321}">
                <p14:modId xmlns:p14="http://schemas.microsoft.com/office/powerpoint/2010/main" val="1776023913"/>
              </p:ext>
            </p:extLst>
          </p:nvPr>
        </p:nvGraphicFramePr>
        <p:xfrm>
          <a:off x="4177862" y="1135117"/>
          <a:ext cx="4824248" cy="526934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5965520" y="1293955"/>
            <a:ext cx="1058303" cy="461665"/>
          </a:xfrm>
          <a:prstGeom prst="rect">
            <a:avLst/>
          </a:prstGeom>
          <a:noFill/>
        </p:spPr>
        <p:txBody>
          <a:bodyPr wrap="none" rtlCol="0">
            <a:spAutoFit/>
          </a:bodyPr>
          <a:lstStyle/>
          <a:p>
            <a:r>
              <a:rPr lang="en-US" dirty="0" smtClean="0"/>
              <a:t>Power</a:t>
            </a:r>
            <a:endParaRPr lang="en-US" dirty="0"/>
          </a:p>
        </p:txBody>
      </p:sp>
      <p:graphicFrame>
        <p:nvGraphicFramePr>
          <p:cNvPr id="13" name="Chart 12"/>
          <p:cNvGraphicFramePr>
            <a:graphicFrameLocks/>
          </p:cNvGraphicFramePr>
          <p:nvPr>
            <p:extLst>
              <p:ext uri="{D42A27DB-BD31-4B8C-83A1-F6EECF244321}">
                <p14:modId xmlns:p14="http://schemas.microsoft.com/office/powerpoint/2010/main" val="104549018"/>
              </p:ext>
            </p:extLst>
          </p:nvPr>
        </p:nvGraphicFramePr>
        <p:xfrm>
          <a:off x="51646" y="1087821"/>
          <a:ext cx="4572000" cy="513310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671145" y="1288297"/>
            <a:ext cx="1757854" cy="461665"/>
          </a:xfrm>
          <a:prstGeom prst="rect">
            <a:avLst/>
          </a:prstGeom>
          <a:noFill/>
        </p:spPr>
        <p:txBody>
          <a:bodyPr wrap="none" rtlCol="0">
            <a:spAutoFit/>
          </a:bodyPr>
          <a:lstStyle/>
          <a:p>
            <a:r>
              <a:rPr lang="en-US" dirty="0" smtClean="0"/>
              <a:t>Type I error</a:t>
            </a:r>
            <a:endParaRPr lang="en-US" dirty="0"/>
          </a:p>
        </p:txBody>
      </p:sp>
    </p:spTree>
    <p:extLst>
      <p:ext uri="{BB962C8B-B14F-4D97-AF65-F5344CB8AC3E}">
        <p14:creationId xmlns:p14="http://schemas.microsoft.com/office/powerpoint/2010/main" val="13600371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Subgroup analysis may show different result</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18</a:t>
            </a:fld>
            <a:endParaRPr lang="en-US" noProof="0" dirty="0" smtClean="0"/>
          </a:p>
        </p:txBody>
      </p:sp>
      <p:sp>
        <p:nvSpPr>
          <p:cNvPr id="6" name="Content Placeholder 5"/>
          <p:cNvSpPr>
            <a:spLocks noGrp="1"/>
          </p:cNvSpPr>
          <p:nvPr>
            <p:ph idx="1"/>
          </p:nvPr>
        </p:nvSpPr>
        <p:spPr/>
        <p:txBody>
          <a:bodyPr/>
          <a:lstStyle/>
          <a:p>
            <a:pPr marL="0" indent="0">
              <a:buNone/>
            </a:pPr>
            <a:r>
              <a:rPr lang="en-US" dirty="0" smtClean="0"/>
              <a:t>Similar subgroup analysis in Negative binomial model as in Poisson regression, an extreme example is shown below</a:t>
            </a:r>
            <a:endParaRPr lang="en-US" dirty="0"/>
          </a:p>
        </p:txBody>
      </p:sp>
      <p:sp>
        <p:nvSpPr>
          <p:cNvPr id="7" name="TextBox 6"/>
          <p:cNvSpPr txBox="1"/>
          <p:nvPr/>
        </p:nvSpPr>
        <p:spPr>
          <a:xfrm>
            <a:off x="5416731" y="6679474"/>
            <a:ext cx="184731" cy="461665"/>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17335684"/>
              </p:ext>
            </p:extLst>
          </p:nvPr>
        </p:nvGraphicFramePr>
        <p:xfrm>
          <a:off x="148042" y="2612571"/>
          <a:ext cx="8874038" cy="3709852"/>
        </p:xfrm>
        <a:graphic>
          <a:graphicData uri="http://schemas.openxmlformats.org/drawingml/2006/table">
            <a:tbl>
              <a:tblPr firstRow="1" bandRow="1">
                <a:tableStyleId>{5C22544A-7EE6-4342-B048-85BDC9FD1C3A}</a:tableStyleId>
              </a:tblPr>
              <a:tblGrid>
                <a:gridCol w="2513798"/>
                <a:gridCol w="1965336"/>
                <a:gridCol w="2619246"/>
                <a:gridCol w="1775658"/>
              </a:tblGrid>
              <a:tr h="692332">
                <a:tc>
                  <a:txBody>
                    <a:bodyPr/>
                    <a:lstStyle/>
                    <a:p>
                      <a:endParaRPr lang="en-US" dirty="0"/>
                    </a:p>
                  </a:txBody>
                  <a:tcPr/>
                </a:tc>
                <a:tc>
                  <a:txBody>
                    <a:bodyPr/>
                    <a:lstStyle/>
                    <a:p>
                      <a:r>
                        <a:rPr lang="en-US" baseline="0" dirty="0" smtClean="0"/>
                        <a:t>    </a:t>
                      </a:r>
                      <a:r>
                        <a:rPr lang="en-US" dirty="0" smtClean="0"/>
                        <a:t>Rate ratio</a:t>
                      </a:r>
                      <a:endParaRPr lang="en-US" dirty="0"/>
                    </a:p>
                  </a:txBody>
                  <a:tcPr/>
                </a:tc>
                <a:tc>
                  <a:txBody>
                    <a:bodyPr/>
                    <a:lstStyle/>
                    <a:p>
                      <a:r>
                        <a:rPr lang="en-US" dirty="0" smtClean="0"/>
                        <a:t>Hierarchical test procedure</a:t>
                      </a:r>
                      <a:r>
                        <a:rPr lang="en-US" baseline="0" dirty="0" smtClean="0"/>
                        <a:t> result</a:t>
                      </a:r>
                      <a:endParaRPr lang="en-US" dirty="0"/>
                    </a:p>
                  </a:txBody>
                  <a:tcPr/>
                </a:tc>
                <a:tc>
                  <a:txBody>
                    <a:bodyPr/>
                    <a:lstStyle/>
                    <a:p>
                      <a:endParaRPr lang="en-US" dirty="0"/>
                    </a:p>
                  </a:txBody>
                  <a:tcPr/>
                </a:tc>
              </a:tr>
              <a:tr h="370840">
                <a:tc>
                  <a:txBody>
                    <a:bodyPr/>
                    <a:lstStyle/>
                    <a:p>
                      <a:r>
                        <a:rPr lang="en-US" dirty="0" smtClean="0"/>
                        <a:t>Total</a:t>
                      </a:r>
                      <a:endParaRPr lang="en-US" dirty="0"/>
                    </a:p>
                  </a:txBody>
                  <a:tcPr/>
                </a:tc>
                <a:tc>
                  <a:txBody>
                    <a:bodyPr/>
                    <a:lstStyle/>
                    <a:p>
                      <a:r>
                        <a:rPr lang="en-US" dirty="0" smtClean="0"/>
                        <a:t>1.0</a:t>
                      </a:r>
                      <a:endParaRPr lang="en-US" dirty="0"/>
                    </a:p>
                  </a:txBody>
                  <a:tcPr/>
                </a:tc>
                <a:tc>
                  <a:txBody>
                    <a:bodyPr/>
                    <a:lstStyle/>
                    <a:p>
                      <a:r>
                        <a:rPr lang="en-US" dirty="0" smtClean="0">
                          <a:solidFill>
                            <a:srgbClr val="00B0F0"/>
                          </a:solidFill>
                        </a:rPr>
                        <a:t>Non-inferior</a:t>
                      </a:r>
                      <a:endParaRPr lang="en-US" dirty="0">
                        <a:solidFill>
                          <a:srgbClr val="00B0F0"/>
                        </a:solidFill>
                      </a:endParaRPr>
                    </a:p>
                  </a:txBody>
                  <a:tcPr/>
                </a:tc>
                <a:tc>
                  <a:txBody>
                    <a:bodyPr/>
                    <a:lstStyle/>
                    <a:p>
                      <a:r>
                        <a:rPr lang="en-US" dirty="0" smtClean="0"/>
                        <a:t>Superiority</a:t>
                      </a:r>
                      <a:r>
                        <a:rPr lang="en-US" baseline="0" dirty="0" smtClean="0"/>
                        <a:t> type I error rate 0.024</a:t>
                      </a:r>
                    </a:p>
                    <a:p>
                      <a:r>
                        <a:rPr lang="en-US" baseline="0" dirty="0" smtClean="0"/>
                        <a:t>Non-inferiority power 0.859</a:t>
                      </a:r>
                      <a:endParaRPr lang="en-US" dirty="0"/>
                    </a:p>
                  </a:txBody>
                  <a:tcPr/>
                </a:tc>
              </a:tr>
              <a:tr h="370840">
                <a:tc>
                  <a:txBody>
                    <a:bodyPr/>
                    <a:lstStyle/>
                    <a:p>
                      <a:r>
                        <a:rPr lang="en-US" dirty="0" smtClean="0"/>
                        <a:t>Subgroup 1 50% </a:t>
                      </a:r>
                      <a:endParaRPr lang="en-US" dirty="0"/>
                    </a:p>
                  </a:txBody>
                  <a:tcPr/>
                </a:tc>
                <a:tc>
                  <a:txBody>
                    <a:bodyPr/>
                    <a:lstStyle/>
                    <a:p>
                      <a:r>
                        <a:rPr lang="en-US" dirty="0" smtClean="0"/>
                        <a:t>1.2x1.0</a:t>
                      </a:r>
                      <a:endParaRPr lang="en-US" dirty="0"/>
                    </a:p>
                  </a:txBody>
                  <a:tcPr/>
                </a:tc>
                <a:tc>
                  <a:txBody>
                    <a:bodyPr/>
                    <a:lstStyle/>
                    <a:p>
                      <a:r>
                        <a:rPr lang="en-US" dirty="0" smtClean="0">
                          <a:solidFill>
                            <a:srgbClr val="00B050"/>
                          </a:solidFill>
                        </a:rPr>
                        <a:t>inferior</a:t>
                      </a:r>
                      <a:endParaRPr lang="en-US"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Non-inferiority type I error rate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Subgroup 2 50%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0.8x1.0</a:t>
                      </a:r>
                    </a:p>
                    <a:p>
                      <a:endParaRPr lang="en-US" dirty="0"/>
                    </a:p>
                  </a:txBody>
                  <a:tcPr/>
                </a:tc>
                <a:tc>
                  <a:txBody>
                    <a:bodyPr/>
                    <a:lstStyle/>
                    <a:p>
                      <a:r>
                        <a:rPr lang="en-US" dirty="0" smtClean="0">
                          <a:solidFill>
                            <a:srgbClr val="FF0000"/>
                          </a:solidFill>
                        </a:rPr>
                        <a:t>superiority</a:t>
                      </a:r>
                      <a:endParaRPr lang="en-US" dirty="0">
                        <a:solidFill>
                          <a:srgbClr val="FF0000"/>
                        </a:solidFill>
                      </a:endParaRPr>
                    </a:p>
                  </a:txBody>
                  <a:tcPr/>
                </a:tc>
                <a:tc>
                  <a:txBody>
                    <a:bodyPr/>
                    <a:lstStyle/>
                    <a:p>
                      <a:r>
                        <a:rPr lang="en-US" dirty="0" smtClean="0"/>
                        <a:t>Superiority</a:t>
                      </a:r>
                      <a:r>
                        <a:rPr lang="en-US" baseline="0" dirty="0" smtClean="0"/>
                        <a:t> power 0.892 </a:t>
                      </a:r>
                      <a:endParaRPr lang="en-US" dirty="0"/>
                    </a:p>
                  </a:txBody>
                  <a:tcPr/>
                </a:tc>
              </a:tr>
            </a:tbl>
          </a:graphicData>
        </a:graphic>
      </p:graphicFrame>
    </p:spTree>
    <p:extLst>
      <p:ext uri="{BB962C8B-B14F-4D97-AF65-F5344CB8AC3E}">
        <p14:creationId xmlns:p14="http://schemas.microsoft.com/office/powerpoint/2010/main" val="29171147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4a Non-constant subject specific event rate over the whole treatment period </a:t>
            </a:r>
            <a:endParaRPr lang="en-US" dirty="0"/>
          </a:p>
        </p:txBody>
      </p:sp>
      <p:sp>
        <p:nvSpPr>
          <p:cNvPr id="3" name="Footer Placeholder 2"/>
          <p:cNvSpPr>
            <a:spLocks noGrp="1"/>
          </p:cNvSpPr>
          <p:nvPr>
            <p:ph type="ftr" sz="quarter" idx="3"/>
          </p:nvPr>
        </p:nvSpPr>
        <p:spPr>
          <a:xfrm>
            <a:off x="711146" y="6545501"/>
            <a:ext cx="6477000" cy="250825"/>
          </a:xfrm>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19</a:t>
            </a:fld>
            <a:endParaRPr lang="en-US" noProof="0" dirty="0" smtClean="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83813343"/>
              </p:ext>
            </p:extLst>
          </p:nvPr>
        </p:nvGraphicFramePr>
        <p:xfrm>
          <a:off x="523875" y="1346200"/>
          <a:ext cx="8334375" cy="494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870129766"/>
              </p:ext>
            </p:extLst>
          </p:nvPr>
        </p:nvGraphicFramePr>
        <p:xfrm>
          <a:off x="1506583" y="-127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a14="http://schemas.microsoft.com/office/drawing/2010/main">
        <mc:Choice Requires="a14">
          <p:sp>
            <p:nvSpPr>
              <p:cNvPr id="9" name="TextBox 8"/>
              <p:cNvSpPr txBox="1"/>
              <p:nvPr/>
            </p:nvSpPr>
            <p:spPr>
              <a:xfrm>
                <a:off x="2011680" y="2425281"/>
                <a:ext cx="5495109" cy="496033"/>
              </a:xfrm>
              <a:prstGeom prst="rect">
                <a:avLst/>
              </a:prstGeom>
              <a:noFill/>
            </p:spPr>
            <p:txBody>
              <a:bodyPr wrap="square" rtlCol="0">
                <a:spAutoFit/>
              </a:bodyPr>
              <a:lstStyle/>
              <a:p>
                <a:r>
                  <a:rPr lang="en-US" dirty="0" smtClean="0"/>
                  <a:t>log⁡(</a:t>
                </a:r>
                <a14:m>
                  <m:oMath xmlns:m="http://schemas.openxmlformats.org/officeDocument/2006/math">
                    <m:sSub>
                      <m:sSubPr>
                        <m:ctrlPr>
                          <a:rPr lang="en-US" i="1">
                            <a:latin typeface="Cambria Math"/>
                            <a:ea typeface="Cambria Math"/>
                          </a:rPr>
                        </m:ctrlPr>
                      </m:sSubPr>
                      <m:e>
                        <m:r>
                          <m:rPr>
                            <m:nor/>
                          </m:rPr>
                          <a:rPr lang="en-US" dirty="0">
                            <a:ea typeface="Cambria Math"/>
                          </a:rPr>
                          <m:t>μ</m:t>
                        </m:r>
                      </m:e>
                      <m:sub>
                        <m:r>
                          <a:rPr lang="en-US" i="1">
                            <a:latin typeface="Cambria Math"/>
                            <a:ea typeface="Cambria Math"/>
                          </a:rPr>
                          <m:t>𝑖</m:t>
                        </m:r>
                      </m:sub>
                    </m:sSub>
                  </m:oMath>
                </a14:m>
                <a:r>
                  <a:rPr lang="en-US" dirty="0"/>
                  <a:t>)=</a:t>
                </a:r>
                <a14:m>
                  <m:oMath xmlns:m="http://schemas.openxmlformats.org/officeDocument/2006/math">
                    <m:sSub>
                      <m:sSubPr>
                        <m:ctrlPr>
                          <a:rPr lang="en-US" i="1" dirty="0">
                            <a:latin typeface="Cambria Math"/>
                          </a:rPr>
                        </m:ctrlPr>
                      </m:sSubPr>
                      <m:e>
                        <m:r>
                          <a:rPr lang="en-US" i="1" dirty="0">
                            <a:latin typeface="Cambria Math"/>
                            <a:ea typeface="Cambria Math"/>
                          </a:rPr>
                          <m:t>𝛽</m:t>
                        </m:r>
                      </m:e>
                      <m:sub>
                        <m:r>
                          <a:rPr lang="en-US" i="1" dirty="0">
                            <a:latin typeface="Cambria Math"/>
                          </a:rPr>
                          <m:t>0</m:t>
                        </m:r>
                      </m:sub>
                    </m:sSub>
                    <m:r>
                      <a:rPr lang="en-US" i="1" dirty="0">
                        <a:latin typeface="Cambria Math"/>
                      </a:rPr>
                      <m:t>+</m:t>
                    </m:r>
                    <m:sSub>
                      <m:sSubPr>
                        <m:ctrlPr>
                          <a:rPr lang="en-US" i="1" dirty="0">
                            <a:latin typeface="Cambria Math"/>
                            <a:ea typeface="Cambria Math"/>
                          </a:rPr>
                        </m:ctrlPr>
                      </m:sSubPr>
                      <m:e>
                        <m:r>
                          <a:rPr lang="en-US" i="1" dirty="0">
                            <a:latin typeface="Cambria Math"/>
                            <a:ea typeface="Cambria Math"/>
                          </a:rPr>
                          <m:t>𝛽</m:t>
                        </m:r>
                      </m:e>
                      <m:sub>
                        <m:r>
                          <a:rPr lang="en-US" i="1" dirty="0">
                            <a:latin typeface="Cambria Math"/>
                            <a:ea typeface="Cambria Math"/>
                          </a:rPr>
                          <m:t>1</m:t>
                        </m:r>
                      </m:sub>
                    </m:sSub>
                    <m:sSub>
                      <m:sSubPr>
                        <m:ctrlPr>
                          <a:rPr lang="en-US" i="1" dirty="0">
                            <a:latin typeface="Cambria Math"/>
                          </a:rPr>
                        </m:ctrlPr>
                      </m:sSubPr>
                      <m:e>
                        <m:r>
                          <a:rPr lang="en-US" i="1" dirty="0">
                            <a:latin typeface="Cambria Math"/>
                          </a:rPr>
                          <m:t>𝑋</m:t>
                        </m:r>
                      </m:e>
                      <m:sub>
                        <m:r>
                          <a:rPr lang="en-US" i="1" dirty="0">
                            <a:latin typeface="Cambria Math"/>
                          </a:rPr>
                          <m:t>1</m:t>
                        </m:r>
                        <m:r>
                          <a:rPr lang="en-US" i="1" dirty="0">
                            <a:latin typeface="Cambria Math"/>
                          </a:rPr>
                          <m:t>𝑖</m:t>
                        </m:r>
                      </m:sub>
                    </m:sSub>
                    <m:r>
                      <a:rPr lang="en-US" i="1" dirty="0">
                        <a:latin typeface="Cambria Math"/>
                      </a:rPr>
                      <m:t>+</m:t>
                    </m:r>
                    <m:sSub>
                      <m:sSubPr>
                        <m:ctrlPr>
                          <a:rPr lang="en-US" i="1" dirty="0">
                            <a:latin typeface="Cambria Math"/>
                            <a:ea typeface="Cambria Math"/>
                          </a:rPr>
                        </m:ctrlPr>
                      </m:sSubPr>
                      <m:e>
                        <m:r>
                          <a:rPr lang="en-US" i="1" dirty="0">
                            <a:latin typeface="Cambria Math"/>
                            <a:ea typeface="Cambria Math"/>
                          </a:rPr>
                          <m:t>𝛽</m:t>
                        </m:r>
                      </m:e>
                      <m:sub>
                        <m:r>
                          <a:rPr lang="en-US" i="1" dirty="0">
                            <a:latin typeface="Cambria Math"/>
                            <a:ea typeface="Cambria Math"/>
                          </a:rPr>
                          <m:t>2</m:t>
                        </m:r>
                      </m:sub>
                    </m:sSub>
                    <m:sSub>
                      <m:sSubPr>
                        <m:ctrlPr>
                          <a:rPr lang="en-US" i="1" dirty="0">
                            <a:latin typeface="Cambria Math"/>
                          </a:rPr>
                        </m:ctrlPr>
                      </m:sSubPr>
                      <m:e>
                        <m:r>
                          <a:rPr lang="en-US" i="1" dirty="0">
                            <a:latin typeface="Cambria Math"/>
                          </a:rPr>
                          <m:t>𝑋</m:t>
                        </m:r>
                      </m:e>
                      <m:sub>
                        <m:r>
                          <a:rPr lang="en-US" i="1" dirty="0">
                            <a:latin typeface="Cambria Math"/>
                          </a:rPr>
                          <m:t>2</m:t>
                        </m:r>
                        <m:r>
                          <a:rPr lang="en-US" i="1" dirty="0">
                            <a:latin typeface="Cambria Math"/>
                          </a:rPr>
                          <m:t>𝑖</m:t>
                        </m:r>
                      </m:sub>
                    </m:sSub>
                  </m:oMath>
                </a14:m>
                <a:r>
                  <a:rPr lang="en-US" dirty="0">
                    <a:ea typeface="Cambria Math"/>
                  </a:rPr>
                  <a:t> </a:t>
                </a:r>
                <a14:m>
                  <m:oMath xmlns:m="http://schemas.openxmlformats.org/officeDocument/2006/math">
                    <m:r>
                      <a:rPr lang="en-US" i="1" dirty="0">
                        <a:latin typeface="Cambria Math"/>
                        <a:ea typeface="Cambria Math"/>
                      </a:rPr>
                      <m:t>+</m:t>
                    </m:r>
                    <m:func>
                      <m:funcPr>
                        <m:ctrlPr>
                          <a:rPr lang="en-US" i="1" dirty="0">
                            <a:latin typeface="Cambria Math"/>
                            <a:ea typeface="Cambria Math"/>
                          </a:rPr>
                        </m:ctrlPr>
                      </m:funcPr>
                      <m:fName>
                        <m:r>
                          <m:rPr>
                            <m:sty m:val="p"/>
                          </m:rPr>
                          <a:rPr lang="en-US" dirty="0">
                            <a:latin typeface="Cambria Math"/>
                            <a:ea typeface="Cambria Math"/>
                          </a:rPr>
                          <m:t>log</m:t>
                        </m:r>
                      </m:fName>
                      <m:e>
                        <m:r>
                          <a:rPr lang="en-US" i="1" dirty="0">
                            <a:latin typeface="Cambria Math"/>
                            <a:ea typeface="Cambria Math"/>
                          </a:rPr>
                          <m:t>(</m:t>
                        </m:r>
                        <m:r>
                          <a:rPr lang="en-US" b="0" i="1" dirty="0" smtClean="0">
                            <a:latin typeface="Cambria Math"/>
                            <a:ea typeface="Cambria Math"/>
                          </a:rPr>
                          <m:t>𝑇</m:t>
                        </m:r>
                      </m:e>
                    </m:func>
                  </m:oMath>
                </a14:m>
                <a:r>
                  <a:rPr lang="en-US" dirty="0"/>
                  <a:t>) </a:t>
                </a:r>
                <a:endParaRPr lang="en-US" i="1" dirty="0">
                  <a:latin typeface="Cambria Math"/>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011680" y="2425281"/>
                <a:ext cx="5495109" cy="496033"/>
              </a:xfrm>
              <a:prstGeom prst="rect">
                <a:avLst/>
              </a:prstGeom>
              <a:blipFill rotWithShape="1">
                <a:blip r:embed="rId13"/>
                <a:stretch>
                  <a:fillRect l="-1665" t="-9877" b="-20988"/>
                </a:stretch>
              </a:blipFill>
            </p:spPr>
            <p:txBody>
              <a:bodyPr/>
              <a:lstStyle/>
              <a:p>
                <a:r>
                  <a:rPr lang="en-US">
                    <a:noFill/>
                  </a:rPr>
                  <a:t> </a:t>
                </a:r>
              </a:p>
            </p:txBody>
          </p:sp>
        </mc:Fallback>
      </mc:AlternateContent>
      <p:sp>
        <p:nvSpPr>
          <p:cNvPr id="10" name="TextBox 9"/>
          <p:cNvSpPr txBox="1"/>
          <p:nvPr/>
        </p:nvSpPr>
        <p:spPr>
          <a:xfrm>
            <a:off x="272143" y="4648775"/>
            <a:ext cx="8871857" cy="1631216"/>
          </a:xfrm>
          <a:prstGeom prst="rect">
            <a:avLst/>
          </a:prstGeom>
          <a:noFill/>
        </p:spPr>
        <p:txBody>
          <a:bodyPr wrap="square" rtlCol="0">
            <a:spAutoFit/>
          </a:bodyPr>
          <a:lstStyle/>
          <a:p>
            <a:r>
              <a:rPr lang="en-US" sz="2000" dirty="0" smtClean="0"/>
              <a:t>Assume treatment effect of test drug is not homogenous over the whole treatment period. Set different event rate ratios of test drug versus active control for first and second ½ treatment periods and compare the empirical type I error and power under both moderate and weak dependence on previous recurrent events in half an year period respectively.</a:t>
            </a:r>
            <a:endParaRPr lang="en-US" sz="2000" dirty="0"/>
          </a:p>
        </p:txBody>
      </p:sp>
      <mc:AlternateContent xmlns:mc="http://schemas.openxmlformats.org/markup-compatibility/2006" xmlns:a14="http://schemas.microsoft.com/office/drawing/2010/main">
        <mc:Choice Requires="a14">
          <p:sp>
            <p:nvSpPr>
              <p:cNvPr id="11" name="TextBox 10"/>
              <p:cNvSpPr txBox="1"/>
              <p:nvPr/>
            </p:nvSpPr>
            <p:spPr>
              <a:xfrm>
                <a:off x="1693037" y="4111210"/>
                <a:ext cx="5495109" cy="496033"/>
              </a:xfrm>
              <a:prstGeom prst="rect">
                <a:avLst/>
              </a:prstGeom>
              <a:noFill/>
            </p:spPr>
            <p:txBody>
              <a:bodyPr wrap="square" rtlCol="0">
                <a:spAutoFit/>
              </a:bodyPr>
              <a:lstStyle/>
              <a:p>
                <a:r>
                  <a:rPr lang="en-US" dirty="0" smtClean="0"/>
                  <a:t>log⁡(</a:t>
                </a:r>
                <a14:m>
                  <m:oMath xmlns:m="http://schemas.openxmlformats.org/officeDocument/2006/math">
                    <m:sSub>
                      <m:sSubPr>
                        <m:ctrlPr>
                          <a:rPr lang="en-US" i="1">
                            <a:latin typeface="Cambria Math"/>
                            <a:ea typeface="Cambria Math"/>
                          </a:rPr>
                        </m:ctrlPr>
                      </m:sSubPr>
                      <m:e>
                        <m:r>
                          <m:rPr>
                            <m:nor/>
                          </m:rPr>
                          <a:rPr lang="en-US" dirty="0">
                            <a:ea typeface="Cambria Math"/>
                          </a:rPr>
                          <m:t>μ</m:t>
                        </m:r>
                      </m:e>
                      <m:sub>
                        <m:r>
                          <a:rPr lang="en-US" i="1">
                            <a:latin typeface="Cambria Math"/>
                            <a:ea typeface="Cambria Math"/>
                          </a:rPr>
                          <m:t>𝑖</m:t>
                        </m:r>
                      </m:sub>
                    </m:sSub>
                  </m:oMath>
                </a14:m>
                <a:r>
                  <a:rPr lang="en-US" dirty="0"/>
                  <a:t>)=</a:t>
                </a:r>
                <a14:m>
                  <m:oMath xmlns:m="http://schemas.openxmlformats.org/officeDocument/2006/math">
                    <m:sSub>
                      <m:sSubPr>
                        <m:ctrlPr>
                          <a:rPr lang="en-US" i="1" dirty="0">
                            <a:latin typeface="Cambria Math"/>
                          </a:rPr>
                        </m:ctrlPr>
                      </m:sSubPr>
                      <m:e>
                        <m:r>
                          <a:rPr lang="en-US" i="1" dirty="0">
                            <a:latin typeface="Cambria Math"/>
                            <a:ea typeface="Cambria Math"/>
                          </a:rPr>
                          <m:t>𝛽</m:t>
                        </m:r>
                      </m:e>
                      <m:sub>
                        <m:r>
                          <a:rPr lang="en-US" i="1" dirty="0">
                            <a:latin typeface="Cambria Math"/>
                          </a:rPr>
                          <m:t>0</m:t>
                        </m:r>
                      </m:sub>
                    </m:sSub>
                    <m:r>
                      <a:rPr lang="en-US" i="1" dirty="0">
                        <a:latin typeface="Cambria Math"/>
                      </a:rPr>
                      <m:t>+</m:t>
                    </m:r>
                    <m:sSub>
                      <m:sSubPr>
                        <m:ctrlPr>
                          <a:rPr lang="en-US" i="1" dirty="0">
                            <a:latin typeface="Cambria Math"/>
                            <a:ea typeface="Cambria Math"/>
                          </a:rPr>
                        </m:ctrlPr>
                      </m:sSubPr>
                      <m:e>
                        <m:r>
                          <a:rPr lang="en-US" i="1" dirty="0">
                            <a:latin typeface="Cambria Math"/>
                            <a:ea typeface="Cambria Math"/>
                          </a:rPr>
                          <m:t>𝛽</m:t>
                        </m:r>
                      </m:e>
                      <m:sub>
                        <m:r>
                          <a:rPr lang="en-US" i="1" dirty="0">
                            <a:latin typeface="Cambria Math"/>
                            <a:ea typeface="Cambria Math"/>
                          </a:rPr>
                          <m:t>1</m:t>
                        </m:r>
                      </m:sub>
                    </m:sSub>
                    <m:sSub>
                      <m:sSubPr>
                        <m:ctrlPr>
                          <a:rPr lang="en-US" i="1" dirty="0">
                            <a:latin typeface="Cambria Math"/>
                          </a:rPr>
                        </m:ctrlPr>
                      </m:sSubPr>
                      <m:e>
                        <m:r>
                          <a:rPr lang="en-US" i="1" dirty="0">
                            <a:latin typeface="Cambria Math"/>
                          </a:rPr>
                          <m:t>𝑋</m:t>
                        </m:r>
                      </m:e>
                      <m:sub>
                        <m:r>
                          <a:rPr lang="en-US" i="1" dirty="0">
                            <a:latin typeface="Cambria Math"/>
                          </a:rPr>
                          <m:t>1</m:t>
                        </m:r>
                        <m:r>
                          <a:rPr lang="en-US" i="1" dirty="0">
                            <a:latin typeface="Cambria Math"/>
                          </a:rPr>
                          <m:t>𝑖</m:t>
                        </m:r>
                      </m:sub>
                    </m:sSub>
                    <m:r>
                      <a:rPr lang="en-US" i="1" dirty="0">
                        <a:latin typeface="Cambria Math"/>
                      </a:rPr>
                      <m:t>+</m:t>
                    </m:r>
                    <m:sSub>
                      <m:sSubPr>
                        <m:ctrlPr>
                          <a:rPr lang="en-US" i="1" dirty="0">
                            <a:latin typeface="Cambria Math"/>
                            <a:ea typeface="Cambria Math"/>
                          </a:rPr>
                        </m:ctrlPr>
                      </m:sSubPr>
                      <m:e>
                        <m:r>
                          <a:rPr lang="en-US" i="1" dirty="0">
                            <a:latin typeface="Cambria Math"/>
                            <a:ea typeface="Cambria Math"/>
                          </a:rPr>
                          <m:t>𝛽</m:t>
                        </m:r>
                      </m:e>
                      <m:sub>
                        <m:r>
                          <a:rPr lang="en-US" i="1" dirty="0">
                            <a:latin typeface="Cambria Math"/>
                            <a:ea typeface="Cambria Math"/>
                          </a:rPr>
                          <m:t>2</m:t>
                        </m:r>
                      </m:sub>
                    </m:sSub>
                    <m:sSub>
                      <m:sSubPr>
                        <m:ctrlPr>
                          <a:rPr lang="en-US" i="1" dirty="0">
                            <a:latin typeface="Cambria Math"/>
                          </a:rPr>
                        </m:ctrlPr>
                      </m:sSubPr>
                      <m:e>
                        <m:r>
                          <a:rPr lang="en-US" i="1" dirty="0">
                            <a:latin typeface="Cambria Math"/>
                          </a:rPr>
                          <m:t>𝑋</m:t>
                        </m:r>
                      </m:e>
                      <m:sub>
                        <m:r>
                          <a:rPr lang="en-US" i="1" dirty="0">
                            <a:latin typeface="Cambria Math"/>
                          </a:rPr>
                          <m:t>2</m:t>
                        </m:r>
                        <m:r>
                          <a:rPr lang="en-US" i="1" dirty="0">
                            <a:latin typeface="Cambria Math"/>
                          </a:rPr>
                          <m:t>𝑖</m:t>
                        </m:r>
                      </m:sub>
                    </m:sSub>
                  </m:oMath>
                </a14:m>
                <a:r>
                  <a:rPr lang="en-US" dirty="0">
                    <a:ea typeface="Cambria Math"/>
                  </a:rPr>
                  <a:t> </a:t>
                </a:r>
                <a14:m>
                  <m:oMath xmlns:m="http://schemas.openxmlformats.org/officeDocument/2006/math">
                    <m:r>
                      <a:rPr lang="en-US" i="1" dirty="0">
                        <a:latin typeface="Cambria Math"/>
                        <a:ea typeface="Cambria Math"/>
                      </a:rPr>
                      <m:t>+</m:t>
                    </m:r>
                    <m:func>
                      <m:funcPr>
                        <m:ctrlPr>
                          <a:rPr lang="en-US" i="1" dirty="0">
                            <a:latin typeface="Cambria Math"/>
                            <a:ea typeface="Cambria Math"/>
                          </a:rPr>
                        </m:ctrlPr>
                      </m:funcPr>
                      <m:fName>
                        <m:r>
                          <m:rPr>
                            <m:sty m:val="p"/>
                          </m:rPr>
                          <a:rPr lang="en-US" dirty="0">
                            <a:latin typeface="Cambria Math"/>
                            <a:ea typeface="Cambria Math"/>
                          </a:rPr>
                          <m:t>log</m:t>
                        </m:r>
                      </m:fName>
                      <m:e>
                        <m:r>
                          <a:rPr lang="en-US" i="1" dirty="0">
                            <a:latin typeface="Cambria Math"/>
                            <a:ea typeface="Cambria Math"/>
                          </a:rPr>
                          <m:t>(</m:t>
                        </m:r>
                        <m:r>
                          <a:rPr lang="en-US" b="0" i="1" dirty="0" smtClean="0">
                            <a:latin typeface="Cambria Math"/>
                            <a:ea typeface="Cambria Math"/>
                          </a:rPr>
                          <m:t>𝑇</m:t>
                        </m:r>
                      </m:e>
                    </m:func>
                  </m:oMath>
                </a14:m>
                <a:r>
                  <a:rPr lang="en-US" dirty="0" smtClean="0"/>
                  <a:t>/2</a:t>
                </a:r>
                <a:r>
                  <a:rPr lang="en-US" dirty="0"/>
                  <a:t>) </a:t>
                </a:r>
                <a:endParaRPr lang="en-US" i="1" dirty="0">
                  <a:latin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693037" y="4111210"/>
                <a:ext cx="5495109" cy="496033"/>
              </a:xfrm>
              <a:prstGeom prst="rect">
                <a:avLst/>
              </a:prstGeom>
              <a:blipFill rotWithShape="1">
                <a:blip r:embed="rId14"/>
                <a:stretch>
                  <a:fillRect l="-1776" t="-9756" b="-19512"/>
                </a:stretch>
              </a:blipFill>
            </p:spPr>
            <p:txBody>
              <a:bodyPr/>
              <a:lstStyle/>
              <a:p>
                <a:r>
                  <a:rPr lang="en-US">
                    <a:noFill/>
                  </a:rPr>
                  <a:t> </a:t>
                </a:r>
              </a:p>
            </p:txBody>
          </p:sp>
        </mc:Fallback>
      </mc:AlternateContent>
    </p:spTree>
    <p:extLst>
      <p:ext uri="{BB962C8B-B14F-4D97-AF65-F5344CB8AC3E}">
        <p14:creationId xmlns:p14="http://schemas.microsoft.com/office/powerpoint/2010/main" val="21256024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Outline</a:t>
            </a:r>
            <a:endParaRPr lang="en-US" dirty="0"/>
          </a:p>
        </p:txBody>
      </p:sp>
      <p:sp>
        <p:nvSpPr>
          <p:cNvPr id="3" name="Fußzeilenplatzhalt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Foliennummernplatzhalter 3"/>
          <p:cNvSpPr>
            <a:spLocks noGrp="1"/>
          </p:cNvSpPr>
          <p:nvPr>
            <p:ph type="sldNum" sz="quarter" idx="4"/>
          </p:nvPr>
        </p:nvSpPr>
        <p:spPr/>
        <p:txBody>
          <a:bodyPr/>
          <a:lstStyle/>
          <a:p>
            <a:fld id="{E66AA3EA-0569-43EF-BBA3-83FDB109D582}" type="slidenum">
              <a:rPr lang="en-US" noProof="0" smtClean="0"/>
              <a:pPr/>
              <a:t>2</a:t>
            </a:fld>
            <a:endParaRPr lang="en-US" noProof="0" dirty="0" smtClean="0"/>
          </a:p>
        </p:txBody>
      </p:sp>
      <p:sp>
        <p:nvSpPr>
          <p:cNvPr id="6" name="Inhaltsplatzhalter 5"/>
          <p:cNvSpPr>
            <a:spLocks noGrp="1"/>
          </p:cNvSpPr>
          <p:nvPr>
            <p:ph idx="1"/>
          </p:nvPr>
        </p:nvSpPr>
        <p:spPr>
          <a:xfrm>
            <a:off x="410664" y="1293949"/>
            <a:ext cx="8334405" cy="4940320"/>
          </a:xfrm>
        </p:spPr>
        <p:txBody>
          <a:bodyPr/>
          <a:lstStyle/>
          <a:p>
            <a:r>
              <a:rPr lang="en-US" dirty="0" smtClean="0"/>
              <a:t>Introduction and objective</a:t>
            </a:r>
          </a:p>
          <a:p>
            <a:r>
              <a:rPr lang="en-US" dirty="0" smtClean="0"/>
              <a:t>Simulation scenarios</a:t>
            </a:r>
          </a:p>
          <a:p>
            <a:r>
              <a:rPr lang="en-US" dirty="0" smtClean="0"/>
              <a:t>Results</a:t>
            </a:r>
          </a:p>
          <a:p>
            <a:r>
              <a:rPr lang="en-US" dirty="0" smtClean="0"/>
              <a:t>Summary</a:t>
            </a:r>
          </a:p>
          <a:p>
            <a:r>
              <a:rPr lang="en-US" dirty="0" smtClean="0"/>
              <a:t>Reference</a:t>
            </a:r>
            <a:endParaRPr lang="en-US" dirty="0"/>
          </a:p>
        </p:txBody>
      </p:sp>
    </p:spTree>
    <p:extLst>
      <p:ext uri="{BB962C8B-B14F-4D97-AF65-F5344CB8AC3E}">
        <p14:creationId xmlns:p14="http://schemas.microsoft.com/office/powerpoint/2010/main" val="30862335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97" y="158081"/>
            <a:ext cx="8318530" cy="802800"/>
          </a:xfrm>
        </p:spPr>
        <p:txBody>
          <a:bodyPr/>
          <a:lstStyle/>
          <a:p>
            <a:r>
              <a:rPr lang="en-US" dirty="0" smtClean="0"/>
              <a:t>Empirical type I error of non-inferiority test-Poisson regression</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20</a:t>
            </a:fld>
            <a:endParaRPr lang="en-US" noProof="0" dirty="0" smtClean="0"/>
          </a:p>
        </p:txBody>
      </p:sp>
      <p:sp>
        <p:nvSpPr>
          <p:cNvPr id="5" name="TextBox 4"/>
          <p:cNvSpPr txBox="1"/>
          <p:nvPr/>
        </p:nvSpPr>
        <p:spPr>
          <a:xfrm>
            <a:off x="1663337" y="1266410"/>
            <a:ext cx="2531462" cy="369332"/>
          </a:xfrm>
          <a:prstGeom prst="rect">
            <a:avLst/>
          </a:prstGeom>
          <a:noFill/>
        </p:spPr>
        <p:txBody>
          <a:bodyPr wrap="none" rtlCol="0">
            <a:spAutoFit/>
          </a:bodyPr>
          <a:lstStyle/>
          <a:p>
            <a:r>
              <a:rPr lang="en-US" sz="1800" dirty="0" smtClean="0"/>
              <a:t>Moderate Dependence</a:t>
            </a:r>
            <a:endParaRPr lang="en-US" sz="1800" dirty="0"/>
          </a:p>
        </p:txBody>
      </p:sp>
      <p:sp>
        <p:nvSpPr>
          <p:cNvPr id="9" name="TextBox 8"/>
          <p:cNvSpPr txBox="1"/>
          <p:nvPr/>
        </p:nvSpPr>
        <p:spPr>
          <a:xfrm>
            <a:off x="5046617" y="1296942"/>
            <a:ext cx="2142574" cy="369332"/>
          </a:xfrm>
          <a:prstGeom prst="rect">
            <a:avLst/>
          </a:prstGeom>
          <a:noFill/>
        </p:spPr>
        <p:txBody>
          <a:bodyPr wrap="none" rtlCol="0">
            <a:spAutoFit/>
          </a:bodyPr>
          <a:lstStyle/>
          <a:p>
            <a:r>
              <a:rPr lang="en-US" sz="1800" dirty="0" smtClean="0"/>
              <a:t>Weak Dependence</a:t>
            </a:r>
            <a:endParaRPr lang="en-US" sz="1800" dirty="0"/>
          </a:p>
        </p:txBody>
      </p:sp>
      <p:graphicFrame>
        <p:nvGraphicFramePr>
          <p:cNvPr id="11" name="Chart 10"/>
          <p:cNvGraphicFramePr>
            <a:graphicFrameLocks/>
          </p:cNvGraphicFramePr>
          <p:nvPr>
            <p:extLst>
              <p:ext uri="{D42A27DB-BD31-4B8C-83A1-F6EECF244321}">
                <p14:modId xmlns:p14="http://schemas.microsoft.com/office/powerpoint/2010/main" val="2054590074"/>
              </p:ext>
            </p:extLst>
          </p:nvPr>
        </p:nvGraphicFramePr>
        <p:xfrm>
          <a:off x="0" y="1296942"/>
          <a:ext cx="4633434" cy="47206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525649330"/>
              </p:ext>
            </p:extLst>
          </p:nvPr>
        </p:nvGraphicFramePr>
        <p:xfrm>
          <a:off x="4382814" y="1266411"/>
          <a:ext cx="4761186" cy="473379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3712028" y="5891119"/>
            <a:ext cx="1842812" cy="461665"/>
          </a:xfrm>
          <a:prstGeom prst="rect">
            <a:avLst/>
          </a:prstGeom>
          <a:noFill/>
        </p:spPr>
        <p:txBody>
          <a:bodyPr wrap="none" rtlCol="0">
            <a:spAutoFit/>
          </a:bodyPr>
          <a:lstStyle/>
          <a:p>
            <a:r>
              <a:rPr lang="en-US" dirty="0" smtClean="0"/>
              <a:t>Type I error </a:t>
            </a:r>
            <a:endParaRPr lang="en-US" dirty="0"/>
          </a:p>
        </p:txBody>
      </p:sp>
    </p:spTree>
    <p:extLst>
      <p:ext uri="{BB962C8B-B14F-4D97-AF65-F5344CB8AC3E}">
        <p14:creationId xmlns:p14="http://schemas.microsoft.com/office/powerpoint/2010/main" val="308176636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a:t>
            </a:r>
            <a:r>
              <a:rPr lang="en-US" dirty="0" smtClean="0"/>
              <a:t>power </a:t>
            </a:r>
            <a:r>
              <a:rPr lang="en-US" dirty="0"/>
              <a:t>of non-inferiority test-Poisson regression</a:t>
            </a:r>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21</a:t>
            </a:fld>
            <a:endParaRPr lang="en-US" noProof="0" dirty="0" smtClean="0"/>
          </a:p>
        </p:txBody>
      </p:sp>
      <p:graphicFrame>
        <p:nvGraphicFramePr>
          <p:cNvPr id="10" name="Chart 9"/>
          <p:cNvGraphicFramePr>
            <a:graphicFrameLocks/>
          </p:cNvGraphicFramePr>
          <p:nvPr>
            <p:extLst>
              <p:ext uri="{D42A27DB-BD31-4B8C-83A1-F6EECF244321}">
                <p14:modId xmlns:p14="http://schemas.microsoft.com/office/powerpoint/2010/main" val="1808083290"/>
              </p:ext>
            </p:extLst>
          </p:nvPr>
        </p:nvGraphicFramePr>
        <p:xfrm>
          <a:off x="4572000" y="1294523"/>
          <a:ext cx="4572000" cy="49700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177587177"/>
              </p:ext>
            </p:extLst>
          </p:nvPr>
        </p:nvGraphicFramePr>
        <p:xfrm>
          <a:off x="173421" y="1294523"/>
          <a:ext cx="4855779" cy="49263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1663337" y="1277741"/>
            <a:ext cx="2531462" cy="369332"/>
          </a:xfrm>
          <a:prstGeom prst="rect">
            <a:avLst/>
          </a:prstGeom>
          <a:noFill/>
        </p:spPr>
        <p:txBody>
          <a:bodyPr wrap="none" rtlCol="0">
            <a:spAutoFit/>
          </a:bodyPr>
          <a:lstStyle/>
          <a:p>
            <a:r>
              <a:rPr lang="en-US" sz="1800" dirty="0" smtClean="0"/>
              <a:t>Moderate Dependence</a:t>
            </a:r>
            <a:endParaRPr lang="en-US" sz="1800" dirty="0"/>
          </a:p>
        </p:txBody>
      </p:sp>
      <p:sp>
        <p:nvSpPr>
          <p:cNvPr id="13" name="TextBox 12"/>
          <p:cNvSpPr txBox="1"/>
          <p:nvPr/>
        </p:nvSpPr>
        <p:spPr>
          <a:xfrm>
            <a:off x="5229498" y="1294523"/>
            <a:ext cx="2142574" cy="369332"/>
          </a:xfrm>
          <a:prstGeom prst="rect">
            <a:avLst/>
          </a:prstGeom>
          <a:noFill/>
        </p:spPr>
        <p:txBody>
          <a:bodyPr wrap="none" rtlCol="0">
            <a:spAutoFit/>
          </a:bodyPr>
          <a:lstStyle/>
          <a:p>
            <a:r>
              <a:rPr lang="en-US" sz="1800" dirty="0" smtClean="0"/>
              <a:t>Weak Dependence</a:t>
            </a:r>
            <a:endParaRPr lang="en-US" sz="1800" dirty="0"/>
          </a:p>
        </p:txBody>
      </p:sp>
      <p:sp>
        <p:nvSpPr>
          <p:cNvPr id="5" name="TextBox 4"/>
          <p:cNvSpPr txBox="1"/>
          <p:nvPr/>
        </p:nvSpPr>
        <p:spPr>
          <a:xfrm>
            <a:off x="4194799" y="5963136"/>
            <a:ext cx="1058303" cy="461665"/>
          </a:xfrm>
          <a:prstGeom prst="rect">
            <a:avLst/>
          </a:prstGeom>
          <a:noFill/>
        </p:spPr>
        <p:txBody>
          <a:bodyPr wrap="none" rtlCol="0">
            <a:spAutoFit/>
          </a:bodyPr>
          <a:lstStyle/>
          <a:p>
            <a:r>
              <a:rPr lang="en-US" dirty="0" smtClean="0"/>
              <a:t>Power</a:t>
            </a:r>
            <a:endParaRPr lang="en-US" dirty="0"/>
          </a:p>
        </p:txBody>
      </p:sp>
    </p:spTree>
    <p:extLst>
      <p:ext uri="{BB962C8B-B14F-4D97-AF65-F5344CB8AC3E}">
        <p14:creationId xmlns:p14="http://schemas.microsoft.com/office/powerpoint/2010/main" val="30367705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a:t>
            </a:r>
            <a:r>
              <a:rPr lang="en-US" dirty="0" smtClean="0"/>
              <a:t>type I error of </a:t>
            </a:r>
            <a:r>
              <a:rPr lang="en-US" dirty="0"/>
              <a:t>non-inferiority test-Negative Binomial model</a:t>
            </a:r>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22</a:t>
            </a:fld>
            <a:endParaRPr lang="en-US" noProof="0" dirty="0" smtClean="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70282520"/>
              </p:ext>
            </p:extLst>
          </p:nvPr>
        </p:nvGraphicFramePr>
        <p:xfrm>
          <a:off x="4284617" y="1267821"/>
          <a:ext cx="4789714" cy="50023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006251661"/>
              </p:ext>
            </p:extLst>
          </p:nvPr>
        </p:nvGraphicFramePr>
        <p:xfrm>
          <a:off x="0" y="1150884"/>
          <a:ext cx="4450081" cy="487109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712028" y="5891119"/>
            <a:ext cx="1842812" cy="461665"/>
          </a:xfrm>
          <a:prstGeom prst="rect">
            <a:avLst/>
          </a:prstGeom>
          <a:noFill/>
        </p:spPr>
        <p:txBody>
          <a:bodyPr wrap="none" rtlCol="0">
            <a:spAutoFit/>
          </a:bodyPr>
          <a:lstStyle/>
          <a:p>
            <a:r>
              <a:rPr lang="en-US" dirty="0" smtClean="0"/>
              <a:t>Type I error </a:t>
            </a:r>
            <a:endParaRPr lang="en-US" dirty="0"/>
          </a:p>
        </p:txBody>
      </p:sp>
    </p:spTree>
    <p:extLst>
      <p:ext uri="{BB962C8B-B14F-4D97-AF65-F5344CB8AC3E}">
        <p14:creationId xmlns:p14="http://schemas.microsoft.com/office/powerpoint/2010/main" val="33485637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power of non-inferiority </a:t>
            </a:r>
            <a:r>
              <a:rPr lang="en-US" dirty="0" smtClean="0"/>
              <a:t>test-Negative Binomial model</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23</a:t>
            </a:fld>
            <a:endParaRPr lang="en-US" noProof="0" dirty="0" smtClean="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84014558"/>
              </p:ext>
            </p:extLst>
          </p:nvPr>
        </p:nvGraphicFramePr>
        <p:xfrm>
          <a:off x="4335236" y="1206862"/>
          <a:ext cx="4808764" cy="4940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728205603"/>
              </p:ext>
            </p:extLst>
          </p:nvPr>
        </p:nvGraphicFramePr>
        <p:xfrm>
          <a:off x="517343" y="1304174"/>
          <a:ext cx="4019823" cy="4948579"/>
        </p:xfrm>
        <a:graphic>
          <a:graphicData uri="http://schemas.openxmlformats.org/drawingml/2006/chart">
            <c:chart xmlns:c="http://schemas.openxmlformats.org/drawingml/2006/chart" xmlns:r="http://schemas.openxmlformats.org/officeDocument/2006/relationships" r:id="rId4"/>
          </a:graphicData>
        </a:graphic>
      </p:graphicFrame>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6050" y="5870121"/>
            <a:ext cx="12319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0637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60429"/>
            <a:ext cx="8318530" cy="802800"/>
          </a:xfrm>
        </p:spPr>
        <p:txBody>
          <a:bodyPr/>
          <a:lstStyle/>
          <a:p>
            <a:r>
              <a:rPr lang="en-US" dirty="0" smtClean="0"/>
              <a:t>Summary</a:t>
            </a:r>
            <a:endParaRPr lang="en-US" dirty="0"/>
          </a:p>
        </p:txBody>
      </p:sp>
      <p:sp>
        <p:nvSpPr>
          <p:cNvPr id="3" name="Footer Placeholder 2"/>
          <p:cNvSpPr>
            <a:spLocks noGrp="1"/>
          </p:cNvSpPr>
          <p:nvPr>
            <p:ph type="ftr" sz="quarter" idx="3"/>
          </p:nvPr>
        </p:nvSpPr>
        <p:spPr>
          <a:xfrm>
            <a:off x="687248" y="6435808"/>
            <a:ext cx="6477000" cy="250825"/>
          </a:xfrm>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24</a:t>
            </a:fld>
            <a:endParaRPr lang="en-US" noProof="0" dirty="0" smtClean="0"/>
          </a:p>
        </p:txBody>
      </p:sp>
      <p:sp>
        <p:nvSpPr>
          <p:cNvPr id="6" name="Content Placeholder 5"/>
          <p:cNvSpPr>
            <a:spLocks noGrp="1"/>
          </p:cNvSpPr>
          <p:nvPr>
            <p:ph idx="1"/>
          </p:nvPr>
        </p:nvSpPr>
        <p:spPr>
          <a:xfrm>
            <a:off x="268014" y="1412895"/>
            <a:ext cx="8675175" cy="5246914"/>
          </a:xfrm>
        </p:spPr>
        <p:txBody>
          <a:bodyPr/>
          <a:lstStyle/>
          <a:p>
            <a:r>
              <a:rPr lang="en-US" sz="2000" dirty="0" smtClean="0"/>
              <a:t>Robustness of Negative binomial model remains well control for simple violation of negative binomial model assumption by misspecification of gamma distribution. </a:t>
            </a:r>
          </a:p>
          <a:p>
            <a:r>
              <a:rPr lang="en-US" sz="2000" dirty="0" smtClean="0"/>
              <a:t>The validity and efficiency of hierarchical </a:t>
            </a:r>
            <a:r>
              <a:rPr lang="en-US" sz="2000" dirty="0"/>
              <a:t>test </a:t>
            </a:r>
            <a:r>
              <a:rPr lang="en-US" sz="2000" dirty="0" smtClean="0"/>
              <a:t>procedure seem to keep the same for different degrees of population heterogeneity </a:t>
            </a:r>
            <a:r>
              <a:rPr lang="en-US" sz="2000" dirty="0"/>
              <a:t>of treatment </a:t>
            </a:r>
            <a:r>
              <a:rPr lang="en-US" sz="2000" dirty="0" smtClean="0"/>
              <a:t>effect. Poisson regression and Negative binomial model fail to detect  this type of population heterogeneity if respective covariate and its interaction with treatment variable are not included in the model (subgroup analysis).</a:t>
            </a:r>
          </a:p>
          <a:p>
            <a:r>
              <a:rPr lang="en-US" sz="2000" dirty="0" smtClean="0"/>
              <a:t>If treatment effect of test drug is not constant over the whole treatment period and dependence exists between previous recurrent events and current ones, then it may cause either inflation in type I error or efficiency loss for hierarchical test procedures under certain circumstances. The degree of both inflation in type I error and efficiency loss may correlate with the dependence on history of recurrent events.</a:t>
            </a:r>
            <a:endParaRPr lang="en-US" sz="2000" dirty="0"/>
          </a:p>
        </p:txBody>
      </p:sp>
    </p:spTree>
    <p:extLst>
      <p:ext uri="{BB962C8B-B14F-4D97-AF65-F5344CB8AC3E}">
        <p14:creationId xmlns:p14="http://schemas.microsoft.com/office/powerpoint/2010/main" val="222446792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25</a:t>
            </a:fld>
            <a:endParaRPr lang="en-US" noProof="0" dirty="0" smtClean="0"/>
          </a:p>
        </p:txBody>
      </p:sp>
      <p:sp>
        <p:nvSpPr>
          <p:cNvPr id="6" name="Content Placeholder 5"/>
          <p:cNvSpPr>
            <a:spLocks noGrp="1"/>
          </p:cNvSpPr>
          <p:nvPr>
            <p:ph idx="1"/>
          </p:nvPr>
        </p:nvSpPr>
        <p:spPr/>
        <p:txBody>
          <a:bodyPr/>
          <a:lstStyle/>
          <a:p>
            <a:r>
              <a:rPr lang="fr-FR" sz="1800" dirty="0"/>
              <a:t>Oliver N.K., Mark RK Jones, Peter W.L. and Julie A. (2007) </a:t>
            </a:r>
            <a:r>
              <a:rPr lang="en-US" sz="1800" i="1" dirty="0"/>
              <a:t>Analysis </a:t>
            </a:r>
            <a:r>
              <a:rPr lang="en-US" sz="1800" i="1" dirty="0" smtClean="0"/>
              <a:t>of exacerbation </a:t>
            </a:r>
            <a:r>
              <a:rPr lang="en-US" sz="1800" i="1" dirty="0"/>
              <a:t>rates in asthma and chronic obstructive pulmonary disease: example from the TRISTAN study. Pharmaceutical Statistics</a:t>
            </a:r>
            <a:r>
              <a:rPr lang="fr-FR" sz="1800" i="1" dirty="0"/>
              <a:t>; 6: </a:t>
            </a:r>
            <a:r>
              <a:rPr lang="fr-FR" sz="1800" i="1" dirty="0" smtClean="0"/>
              <a:t>89–97</a:t>
            </a:r>
          </a:p>
          <a:p>
            <a:r>
              <a:rPr lang="fr-FR" sz="1800" i="1" dirty="0" smtClean="0"/>
              <a:t>Richard J.C., Ker-Ai Lee and </a:t>
            </a:r>
            <a:r>
              <a:rPr lang="fr-FR" sz="1800" i="1" dirty="0" err="1" smtClean="0"/>
              <a:t>Hongdan</a:t>
            </a:r>
            <a:r>
              <a:rPr lang="fr-FR" sz="1800" i="1" dirty="0" smtClean="0"/>
              <a:t> Li (2007) Non-</a:t>
            </a:r>
            <a:r>
              <a:rPr lang="fr-FR" sz="1800" i="1" dirty="0" err="1" smtClean="0"/>
              <a:t>inferiority</a:t>
            </a:r>
            <a:r>
              <a:rPr lang="fr-FR" sz="1800" i="1" dirty="0" smtClean="0"/>
              <a:t> trial design for </a:t>
            </a:r>
            <a:r>
              <a:rPr lang="fr-FR" sz="1800" i="1" dirty="0" err="1" smtClean="0"/>
              <a:t>recurrent</a:t>
            </a:r>
            <a:r>
              <a:rPr lang="fr-FR" sz="1800" i="1" dirty="0" smtClean="0"/>
              <a:t> </a:t>
            </a:r>
            <a:r>
              <a:rPr lang="fr-FR" sz="1800" i="1" dirty="0" err="1" smtClean="0"/>
              <a:t>events</a:t>
            </a:r>
            <a:r>
              <a:rPr lang="fr-FR" sz="1800" i="1" dirty="0" smtClean="0"/>
              <a:t>. </a:t>
            </a:r>
            <a:r>
              <a:rPr lang="fr-FR" sz="1800" i="1" dirty="0" err="1" smtClean="0"/>
              <a:t>Statistics</a:t>
            </a:r>
            <a:r>
              <a:rPr lang="fr-FR" sz="1800" i="1" dirty="0" smtClean="0"/>
              <a:t> in </a:t>
            </a:r>
            <a:r>
              <a:rPr lang="fr-FR" sz="1800" i="1" dirty="0" err="1" smtClean="0"/>
              <a:t>Medicine</a:t>
            </a:r>
            <a:r>
              <a:rPr lang="fr-FR" sz="1800" i="1" dirty="0" smtClean="0"/>
              <a:t>; 26: 4563-4577</a:t>
            </a:r>
          </a:p>
          <a:p>
            <a:r>
              <a:rPr lang="en-US" sz="1800" dirty="0" err="1"/>
              <a:t>Tsong</a:t>
            </a:r>
            <a:r>
              <a:rPr lang="en-US" sz="1800" dirty="0"/>
              <a:t> Y, Wang SJ, Hung HMJ, Cui L. </a:t>
            </a:r>
            <a:r>
              <a:rPr lang="en-US" sz="1800" i="1" dirty="0"/>
              <a:t>Statistical issues on objective, design and analysis of </a:t>
            </a:r>
            <a:r>
              <a:rPr lang="en-US" sz="1800" i="1" dirty="0" err="1"/>
              <a:t>noninferiority</a:t>
            </a:r>
            <a:r>
              <a:rPr lang="en-US" sz="1800" i="1" dirty="0"/>
              <a:t> active-controlled clinical trial. Journal of Biopharmaceutical Statistics 2003; 13:29–41</a:t>
            </a:r>
            <a:r>
              <a:rPr lang="en-US" sz="1800" i="1" dirty="0" smtClean="0"/>
              <a:t>.</a:t>
            </a:r>
          </a:p>
          <a:p>
            <a:r>
              <a:rPr lang="en-US" sz="1800" i="1" dirty="0"/>
              <a:t>Wang SJ, Hung HMG, </a:t>
            </a:r>
            <a:r>
              <a:rPr lang="en-US" sz="1800" i="1" dirty="0" err="1"/>
              <a:t>Tsong</a:t>
            </a:r>
            <a:r>
              <a:rPr lang="en-US" sz="1800" i="1" dirty="0"/>
              <a:t> Y. Utility and pitfalls of some statistical methods in active controlled clinical trials. Controlled Clinical Trials 2002; 22:15–28</a:t>
            </a:r>
            <a:r>
              <a:rPr lang="en-US" sz="1800" i="1" dirty="0" smtClean="0"/>
              <a:t>.</a:t>
            </a:r>
          </a:p>
          <a:p>
            <a:r>
              <a:rPr lang="en-US" sz="1800" i="1" dirty="0"/>
              <a:t>Guidance for </a:t>
            </a:r>
            <a:r>
              <a:rPr lang="en-US" sz="1800" i="1" dirty="0" smtClean="0"/>
              <a:t>Industry </a:t>
            </a:r>
            <a:r>
              <a:rPr lang="en-US" sz="1800" i="1" dirty="0"/>
              <a:t>Non-Inferiority Clinical Trials. Silver Spring (MD): US Food and Drug Administration</a:t>
            </a:r>
            <a:r>
              <a:rPr lang="en-US" sz="1800" i="1" dirty="0" smtClean="0"/>
              <a:t>. 2010.</a:t>
            </a:r>
          </a:p>
          <a:p>
            <a:endParaRPr lang="fr-FR" sz="1800" i="1" dirty="0"/>
          </a:p>
          <a:p>
            <a:endParaRPr lang="en-US" dirty="0"/>
          </a:p>
        </p:txBody>
      </p:sp>
    </p:spTree>
    <p:extLst>
      <p:ext uri="{BB962C8B-B14F-4D97-AF65-F5344CB8AC3E}">
        <p14:creationId xmlns:p14="http://schemas.microsoft.com/office/powerpoint/2010/main" val="118225173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812" y="332126"/>
            <a:ext cx="8318530" cy="802800"/>
          </a:xfrm>
        </p:spPr>
        <p:txBody>
          <a:bodyPr/>
          <a:lstStyle/>
          <a:p>
            <a:r>
              <a:rPr lang="en-US" dirty="0" smtClean="0"/>
              <a:t>Introduction-non-inferiority test- part 1</a:t>
            </a:r>
            <a:endParaRPr lang="en-US" dirty="0"/>
          </a:p>
        </p:txBody>
      </p:sp>
      <p:sp>
        <p:nvSpPr>
          <p:cNvPr id="3" name="Footer Placeholder 2"/>
          <p:cNvSpPr>
            <a:spLocks noGrp="1"/>
          </p:cNvSpPr>
          <p:nvPr>
            <p:ph type="ftr" sz="quarter" idx="3"/>
          </p:nvPr>
        </p:nvSpPr>
        <p:spPr/>
        <p:txBody>
          <a:bodyPr/>
          <a:lstStyle/>
          <a:p>
            <a:r>
              <a:rPr lang="en-US" noProof="0" dirty="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3</a:t>
            </a:fld>
            <a:endParaRPr lang="en-US" noProof="0" dirty="0" smtClean="0"/>
          </a:p>
        </p:txBody>
      </p:sp>
      <p:sp>
        <p:nvSpPr>
          <p:cNvPr id="6" name="Content Placeholder 5"/>
          <p:cNvSpPr>
            <a:spLocks noGrp="1"/>
          </p:cNvSpPr>
          <p:nvPr>
            <p:ph idx="1"/>
          </p:nvPr>
        </p:nvSpPr>
        <p:spPr>
          <a:xfrm>
            <a:off x="523875" y="1459417"/>
            <a:ext cx="8334405" cy="4940320"/>
          </a:xfrm>
        </p:spPr>
        <p:txBody>
          <a:bodyPr/>
          <a:lstStyle/>
          <a:p>
            <a:r>
              <a:rPr lang="en-US" dirty="0"/>
              <a:t>Non-inferiority </a:t>
            </a:r>
            <a:r>
              <a:rPr lang="en-US" dirty="0" smtClean="0"/>
              <a:t>test procedures are based on active controlled studies comparing test drug with existing standard treatment.</a:t>
            </a:r>
          </a:p>
          <a:p>
            <a:pPr marL="0" indent="0">
              <a:buNone/>
            </a:pPr>
            <a:endParaRPr lang="en-US" dirty="0" smtClean="0"/>
          </a:p>
          <a:p>
            <a:r>
              <a:rPr lang="en-US" dirty="0" smtClean="0"/>
              <a:t>The object of non-inferiority test is to </a:t>
            </a:r>
            <a:r>
              <a:rPr lang="en-US" dirty="0"/>
              <a:t>show is that any difference between the two treatments is </a:t>
            </a:r>
            <a:r>
              <a:rPr lang="en-US" dirty="0" smtClean="0"/>
              <a:t>small enough </a:t>
            </a:r>
            <a:r>
              <a:rPr lang="en-US" dirty="0"/>
              <a:t>to allow a conclusion that the new drug has at least some effect or, in many cases, an </a:t>
            </a:r>
            <a:r>
              <a:rPr lang="en-US" dirty="0" smtClean="0"/>
              <a:t>effect </a:t>
            </a:r>
            <a:r>
              <a:rPr lang="en-US" dirty="0"/>
              <a:t>that is not too much smaller than the active </a:t>
            </a:r>
            <a:r>
              <a:rPr lang="en-US" dirty="0" smtClean="0"/>
              <a:t>control, thus </a:t>
            </a:r>
            <a:r>
              <a:rPr lang="en-US" dirty="0"/>
              <a:t>clinically and statistically not inferior in </a:t>
            </a:r>
            <a:r>
              <a:rPr lang="en-US" dirty="0" smtClean="0"/>
              <a:t>effectiveness comparing to the active control. </a:t>
            </a:r>
          </a:p>
        </p:txBody>
      </p:sp>
    </p:spTree>
    <p:extLst>
      <p:ext uri="{BB962C8B-B14F-4D97-AF65-F5344CB8AC3E}">
        <p14:creationId xmlns:p14="http://schemas.microsoft.com/office/powerpoint/2010/main" val="30254778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Introduction-non-inferiority </a:t>
            </a:r>
            <a:r>
              <a:rPr lang="en-US" dirty="0"/>
              <a:t>test- part </a:t>
            </a:r>
            <a:r>
              <a:rPr lang="en-US" dirty="0" smtClean="0"/>
              <a:t>2</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4</a:t>
            </a:fld>
            <a:endParaRPr lang="en-US" noProof="0" dirty="0" smtClean="0"/>
          </a:p>
        </p:txBody>
      </p:sp>
      <p:sp>
        <p:nvSpPr>
          <p:cNvPr id="6" name="Content Placeholder 5"/>
          <p:cNvSpPr>
            <a:spLocks noGrp="1"/>
          </p:cNvSpPr>
          <p:nvPr>
            <p:ph idx="1"/>
          </p:nvPr>
        </p:nvSpPr>
        <p:spPr/>
        <p:txBody>
          <a:bodyPr/>
          <a:lstStyle/>
          <a:p>
            <a:r>
              <a:rPr lang="en-US" dirty="0" smtClean="0"/>
              <a:t>Assume the treatment effect of active control drugs in non-inferiority studies are invariant with those in respective historical placebo-controlled trials, i.e., the constancy assumption. Usually need to run assay sensitivity to validate this assumption.</a:t>
            </a:r>
          </a:p>
          <a:p>
            <a:pPr marL="0" indent="0">
              <a:buNone/>
            </a:pPr>
            <a:endParaRPr lang="en-US" dirty="0"/>
          </a:p>
          <a:p>
            <a:r>
              <a:rPr lang="en-US" dirty="0" smtClean="0"/>
              <a:t>A variety of methods exist for design and analysis of non-inferiority trials based on recurrent event data including ‘two confidence-intervals’, ‘point estimate’, ‘fixed-margin’.  </a:t>
            </a:r>
          </a:p>
          <a:p>
            <a:endParaRPr lang="en-US" dirty="0"/>
          </a:p>
        </p:txBody>
      </p:sp>
    </p:spTree>
    <p:extLst>
      <p:ext uri="{BB962C8B-B14F-4D97-AF65-F5344CB8AC3E}">
        <p14:creationId xmlns:p14="http://schemas.microsoft.com/office/powerpoint/2010/main" val="1638876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93089"/>
            <a:ext cx="8318530" cy="802800"/>
          </a:xfrm>
        </p:spPr>
        <p:txBody>
          <a:bodyPr/>
          <a:lstStyle/>
          <a:p>
            <a:r>
              <a:rPr lang="en-US" dirty="0" smtClean="0"/>
              <a:t>Poisson Regression- An Introduction</a:t>
            </a:r>
            <a:endParaRPr lang="en-US"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5</a:t>
            </a:fld>
            <a:endParaRPr lang="en-US" noProof="0"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23875" y="1476835"/>
                <a:ext cx="8334405" cy="4940320"/>
              </a:xfrm>
            </p:spPr>
            <p:txBody>
              <a:bodyPr/>
              <a:lstStyle/>
              <a:p>
                <a:r>
                  <a:rPr lang="en-US" dirty="0" smtClean="0"/>
                  <a:t>In Poisson regression, a </a:t>
                </a:r>
                <a:r>
                  <a:rPr lang="en-US" dirty="0"/>
                  <a:t>common rate </a:t>
                </a:r>
                <a14:m>
                  <m:oMath xmlns:m="http://schemas.openxmlformats.org/officeDocument/2006/math">
                    <m:r>
                      <a:rPr lang="en-US" i="1" dirty="0" smtClean="0">
                        <a:latin typeface="Cambria Math"/>
                        <a:ea typeface="Cambria Math"/>
                      </a:rPr>
                      <m:t>𝜇</m:t>
                    </m:r>
                    <m:r>
                      <a:rPr lang="en-US" b="0" i="1" dirty="0" smtClean="0">
                        <a:latin typeface="Cambria Math"/>
                        <a:ea typeface="Cambria Math"/>
                      </a:rPr>
                      <m:t> </m:t>
                    </m:r>
                  </m:oMath>
                </a14:m>
                <a:r>
                  <a:rPr lang="en-US" dirty="0"/>
                  <a:t>is assumed for all </a:t>
                </a:r>
                <a:r>
                  <a:rPr lang="en-US" dirty="0" smtClean="0"/>
                  <a:t>subjects; in </a:t>
                </a:r>
                <a:r>
                  <a:rPr lang="en-US" dirty="0"/>
                  <a:t>other words, after adjusting for </a:t>
                </a:r>
                <a:r>
                  <a:rPr lang="en-US" dirty="0" smtClean="0"/>
                  <a:t>estimated covariate </a:t>
                </a:r>
                <a:r>
                  <a:rPr lang="en-US" dirty="0"/>
                  <a:t>effects, the distribution of rates </a:t>
                </a:r>
                <a:r>
                  <a:rPr lang="en-US" dirty="0" smtClean="0"/>
                  <a:t>for each </a:t>
                </a:r>
                <a:r>
                  <a:rPr lang="en-US" dirty="0"/>
                  <a:t>subject has the same mean</a:t>
                </a:r>
                <a:r>
                  <a:rPr lang="en-US" dirty="0" smtClean="0"/>
                  <a:t>.</a:t>
                </a:r>
              </a:p>
              <a:p>
                <a:pPr marL="0" indent="0">
                  <a:buNone/>
                </a:pPr>
                <a:endParaRPr lang="en-US" dirty="0" smtClean="0"/>
              </a:p>
              <a:p>
                <a:r>
                  <a:rPr lang="en-US" dirty="0" smtClean="0"/>
                  <a:t>Inter-subject variability </a:t>
                </a:r>
                <a:r>
                  <a:rPr lang="en-US" dirty="0"/>
                  <a:t>which cannot be explained by </a:t>
                </a:r>
                <a:r>
                  <a:rPr lang="en-US" dirty="0" smtClean="0"/>
                  <a:t>covariates is </a:t>
                </a:r>
                <a:r>
                  <a:rPr lang="en-US" dirty="0"/>
                  <a:t>typically accounted for thorough use of </a:t>
                </a:r>
                <a:r>
                  <a:rPr lang="en-US" dirty="0" smtClean="0"/>
                  <a:t>an overdispersion </a:t>
                </a:r>
                <a:r>
                  <a:rPr lang="en-US" dirty="0"/>
                  <a:t>correction. This correction is </a:t>
                </a:r>
                <a:r>
                  <a:rPr lang="en-US" dirty="0" smtClean="0"/>
                  <a:t>estimated by </a:t>
                </a:r>
                <a:r>
                  <a:rPr lang="en-US" dirty="0"/>
                  <a:t>the square root of either the deviance </a:t>
                </a:r>
                <a:r>
                  <a:rPr lang="en-US" dirty="0" smtClean="0"/>
                  <a:t>or Pearson’s </a:t>
                </a:r>
                <a:r>
                  <a:rPr lang="en-US" dirty="0"/>
                  <a:t>chi-square, divided by the degrees </a:t>
                </a:r>
                <a:r>
                  <a:rPr lang="en-US" dirty="0" smtClean="0"/>
                  <a:t>of freedom</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523875" y="1476835"/>
                <a:ext cx="8334405" cy="4940320"/>
              </a:xfrm>
              <a:blipFill rotWithShape="1">
                <a:blip r:embed="rId3"/>
                <a:stretch>
                  <a:fillRect l="-1170" t="-1356" r="-1097"/>
                </a:stretch>
              </a:blipFill>
            </p:spPr>
            <p:txBody>
              <a:bodyPr/>
              <a:lstStyle/>
              <a:p>
                <a:r>
                  <a:rPr lang="en-US">
                    <a:noFill/>
                  </a:rPr>
                  <a:t> </a:t>
                </a:r>
              </a:p>
            </p:txBody>
          </p:sp>
        </mc:Fallback>
      </mc:AlternateContent>
      <p:sp>
        <p:nvSpPr>
          <p:cNvPr id="7" name="Footer Placeholder 2"/>
          <p:cNvSpPr>
            <a:spLocks noGrp="1"/>
          </p:cNvSpPr>
          <p:nvPr>
            <p:ph type="ftr" sz="quarter" idx="3"/>
          </p:nvPr>
        </p:nvSpPr>
        <p:spPr>
          <a:xfrm>
            <a:off x="687248" y="6403150"/>
            <a:ext cx="6477000" cy="250825"/>
          </a:xfrm>
        </p:spPr>
        <p:txBody>
          <a:bodyPr/>
          <a:lstStyle/>
          <a:p>
            <a:r>
              <a:rPr lang="en-US" noProof="0" dirty="0" smtClean="0"/>
              <a:t>| Presentation Title | Presenter Name | Date | Subject | Business Use Only</a:t>
            </a:r>
            <a:endParaRPr lang="en-US" noProof="0" dirty="0"/>
          </a:p>
        </p:txBody>
      </p:sp>
    </p:spTree>
    <p:extLst>
      <p:ext uri="{BB962C8B-B14F-4D97-AF65-F5344CB8AC3E}">
        <p14:creationId xmlns:p14="http://schemas.microsoft.com/office/powerpoint/2010/main" val="16338187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of Poisson Regression-Negative Binomial Model</a:t>
            </a:r>
            <a:endParaRPr lang="en-US"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6</a:t>
            </a:fld>
            <a:endParaRPr lang="en-US" noProof="0"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t>Explicitly </a:t>
                </a:r>
                <a:r>
                  <a:rPr lang="en-US" dirty="0"/>
                  <a:t>allow </a:t>
                </a:r>
                <a:r>
                  <a:rPr lang="en-US" dirty="0" smtClean="0"/>
                  <a:t>a different </a:t>
                </a:r>
                <a:r>
                  <a:rPr lang="en-US" dirty="0"/>
                  <a:t>Poisson rate for each </a:t>
                </a:r>
                <a:r>
                  <a:rPr lang="en-US" dirty="0" smtClean="0"/>
                  <a:t>subject.</a:t>
                </a:r>
              </a:p>
              <a:p>
                <a:r>
                  <a:rPr lang="en-US" dirty="0" smtClean="0"/>
                  <a:t>Assuming </a:t>
                </a:r>
                <a:r>
                  <a:rPr lang="en-US" dirty="0"/>
                  <a:t>that, for </a:t>
                </a:r>
                <a:r>
                  <a:rPr lang="en-US" dirty="0" smtClean="0"/>
                  <a:t>each individual</a:t>
                </a:r>
                <a:r>
                  <a:rPr lang="en-US" dirty="0"/>
                  <a:t>, </a:t>
                </a:r>
                <a:r>
                  <a:rPr lang="en-US" dirty="0" smtClean="0"/>
                  <a:t>recurrent events follow </a:t>
                </a:r>
                <a:r>
                  <a:rPr lang="en-US" dirty="0"/>
                  <a:t>a Poisson </a:t>
                </a:r>
                <a:r>
                  <a:rPr lang="en-US" dirty="0" smtClean="0"/>
                  <a:t>process with </a:t>
                </a:r>
                <a:r>
                  <a:rPr lang="en-US" dirty="0"/>
                  <a:t>an underlying Poisson rate </a:t>
                </a:r>
                <a14:m>
                  <m:oMath xmlns:m="http://schemas.openxmlformats.org/officeDocument/2006/math">
                    <m:sSub>
                      <m:sSubPr>
                        <m:ctrlPr>
                          <a:rPr lang="en-US" i="1" smtClean="0">
                            <a:latin typeface="Cambria Math"/>
                          </a:rPr>
                        </m:ctrlPr>
                      </m:sSubPr>
                      <m:e>
                        <m:r>
                          <a:rPr lang="en-US" i="1" smtClean="0">
                            <a:latin typeface="Cambria Math"/>
                            <a:ea typeface="Cambria Math"/>
                          </a:rPr>
                          <m:t>𝜇</m:t>
                        </m:r>
                      </m:e>
                      <m:sub>
                        <m:r>
                          <a:rPr lang="en-US" b="0" i="1" smtClean="0">
                            <a:latin typeface="Cambria Math"/>
                          </a:rPr>
                          <m:t>𝑖</m:t>
                        </m:r>
                      </m:sub>
                    </m:sSub>
                  </m:oMath>
                </a14:m>
                <a:r>
                  <a:rPr lang="en-US" dirty="0" smtClean="0"/>
                  <a:t> which</a:t>
                </a:r>
                <a:r>
                  <a:rPr lang="en-US" dirty="0"/>
                  <a:t>, as a </a:t>
                </a:r>
                <a:r>
                  <a:rPr lang="en-US" dirty="0" smtClean="0"/>
                  <a:t>set, are </a:t>
                </a:r>
                <a:r>
                  <a:rPr lang="en-US" dirty="0"/>
                  <a:t>distributed across subjects according to </a:t>
                </a:r>
                <a:r>
                  <a:rPr lang="en-US" dirty="0" smtClean="0"/>
                  <a:t>a gamma distribution-</a:t>
                </a:r>
                <a14:m>
                  <m:oMath xmlns:m="http://schemas.openxmlformats.org/officeDocument/2006/math">
                    <m:r>
                      <m:rPr>
                        <m:sty m:val="p"/>
                      </m:rPr>
                      <a:rPr lang="el-GR" i="1" smtClean="0">
                        <a:latin typeface="Cambria Math"/>
                      </a:rPr>
                      <m:t>Γ</m:t>
                    </m:r>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oMath>
                </a14:m>
                <a:r>
                  <a:rPr lang="en-US" dirty="0" smtClean="0"/>
                  <a:t>.</a:t>
                </a:r>
              </a:p>
              <a:p>
                <a:r>
                  <a:rPr lang="en-US" dirty="0"/>
                  <a:t>If Y is the number of </a:t>
                </a:r>
                <a:r>
                  <a:rPr lang="en-US" dirty="0" smtClean="0"/>
                  <a:t>recurrent events and </a:t>
                </a:r>
                <a14:m>
                  <m:oMath xmlns:m="http://schemas.openxmlformats.org/officeDocument/2006/math">
                    <m:r>
                      <a:rPr lang="en-US" i="1">
                        <a:latin typeface="Cambria Math"/>
                        <a:ea typeface="Cambria Math"/>
                      </a:rPr>
                      <m:t>𝜇</m:t>
                    </m:r>
                  </m:oMath>
                </a14:m>
                <a:r>
                  <a:rPr lang="en-US" dirty="0" smtClean="0"/>
                  <a:t> represents </a:t>
                </a:r>
                <a:r>
                  <a:rPr lang="en-US" dirty="0"/>
                  <a:t>the mean of Y, then the </a:t>
                </a:r>
                <a:r>
                  <a:rPr lang="en-US" dirty="0" smtClean="0"/>
                  <a:t>probability density </a:t>
                </a:r>
                <a:r>
                  <a:rPr lang="en-US" dirty="0"/>
                  <a:t>of the response Y for the negative </a:t>
                </a:r>
                <a:r>
                  <a:rPr lang="en-US" dirty="0" smtClean="0"/>
                  <a:t>binomial distribution </a:t>
                </a:r>
                <a:r>
                  <a:rPr lang="en-US" dirty="0"/>
                  <a:t>can be expressed as</a:t>
                </a:r>
                <a:r>
                  <a:rPr lang="en-US" dirty="0" smtClean="0"/>
                  <a:t>:</a:t>
                </a:r>
              </a:p>
              <a:p>
                <a:endParaRPr lang="en-US" dirty="0" smtClean="0"/>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3"/>
                <a:stretch>
                  <a:fillRect l="-1170" t="-1358" r="-1902"/>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993" y="4796926"/>
            <a:ext cx="5753100" cy="86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1739007" y="5799804"/>
                <a:ext cx="4941417" cy="400110"/>
              </a:xfrm>
              <a:prstGeom prst="rect">
                <a:avLst/>
              </a:prstGeom>
              <a:noFill/>
            </p:spPr>
            <p:txBody>
              <a:bodyPr wrap="none" rtlCol="0">
                <a:spAutoFit/>
              </a:bodyPr>
              <a:lstStyle/>
              <a:p>
                <a:r>
                  <a:rPr lang="en-US" sz="2000" dirty="0"/>
                  <a:t>Dispersion k=</a:t>
                </a:r>
                <a14:m>
                  <m:oMath xmlns:m="http://schemas.openxmlformats.org/officeDocument/2006/math">
                    <m:f>
                      <m:fPr>
                        <m:type m:val="skw"/>
                        <m:ctrlPr>
                          <a:rPr lang="en-US" sz="2000" i="1">
                            <a:latin typeface="Cambria Math"/>
                          </a:rPr>
                        </m:ctrlPr>
                      </m:fPr>
                      <m:num>
                        <m:r>
                          <a:rPr lang="en-US" sz="2000" i="1">
                            <a:latin typeface="Cambria Math"/>
                          </a:rPr>
                          <m:t>1</m:t>
                        </m:r>
                      </m:num>
                      <m:den>
                        <m:r>
                          <a:rPr lang="en-US" sz="2000" i="1">
                            <a:latin typeface="Cambria Math"/>
                            <a:ea typeface="Cambria Math"/>
                          </a:rPr>
                          <m:t>𝛼</m:t>
                        </m:r>
                      </m:den>
                    </m:f>
                  </m:oMath>
                </a14:m>
                <a:r>
                  <a:rPr lang="en-US" sz="2000" dirty="0"/>
                  <a:t>, </a:t>
                </a:r>
                <a14:m>
                  <m:oMath xmlns:m="http://schemas.openxmlformats.org/officeDocument/2006/math">
                    <m:r>
                      <a:rPr lang="en-US" sz="2000" i="1" dirty="0">
                        <a:latin typeface="Cambria Math"/>
                        <a:ea typeface="Cambria Math"/>
                      </a:rPr>
                      <m:t>𝜇</m:t>
                    </m:r>
                    <m:r>
                      <a:rPr lang="en-US" sz="2000" i="1" dirty="0">
                        <a:latin typeface="Cambria Math"/>
                        <a:ea typeface="Cambria Math"/>
                      </a:rPr>
                      <m:t>=</m:t>
                    </m:r>
                    <m:r>
                      <a:rPr lang="en-US" sz="2000" i="1" dirty="0">
                        <a:latin typeface="Cambria Math"/>
                        <a:ea typeface="Cambria Math"/>
                      </a:rPr>
                      <m:t>𝛼𝛽</m:t>
                    </m:r>
                    <m:r>
                      <a:rPr lang="en-US" sz="2000" i="1" dirty="0">
                        <a:latin typeface="Cambria Math"/>
                        <a:ea typeface="Cambria Math"/>
                      </a:rPr>
                      <m:t>, </m:t>
                    </m:r>
                    <m:r>
                      <a:rPr lang="en-US" sz="2000" i="1" dirty="0">
                        <a:latin typeface="Cambria Math"/>
                        <a:ea typeface="Cambria Math"/>
                      </a:rPr>
                      <m:t>𝑉𝑎𝑟</m:t>
                    </m:r>
                    <m:d>
                      <m:dPr>
                        <m:ctrlPr>
                          <a:rPr lang="en-US" sz="2000" i="1" dirty="0">
                            <a:latin typeface="Cambria Math"/>
                            <a:ea typeface="Cambria Math"/>
                          </a:rPr>
                        </m:ctrlPr>
                      </m:dPr>
                      <m:e>
                        <m:r>
                          <a:rPr lang="en-US" sz="2000" i="1" dirty="0">
                            <a:latin typeface="Cambria Math"/>
                            <a:ea typeface="Cambria Math"/>
                          </a:rPr>
                          <m:t>𝑦</m:t>
                        </m:r>
                      </m:e>
                    </m:d>
                    <m:r>
                      <a:rPr lang="en-US" sz="2000" i="1" dirty="0">
                        <a:latin typeface="Cambria Math"/>
                        <a:ea typeface="Cambria Math"/>
                      </a:rPr>
                      <m:t>=</m:t>
                    </m:r>
                  </m:oMath>
                </a14:m>
                <a:r>
                  <a:rPr lang="en-US" sz="2000" dirty="0">
                    <a:ea typeface="Cambria Math"/>
                  </a:rPr>
                  <a:t> </a:t>
                </a:r>
                <a14:m>
                  <m:oMath xmlns:m="http://schemas.openxmlformats.org/officeDocument/2006/math">
                    <m:r>
                      <a:rPr lang="en-US" sz="2000" i="1" dirty="0">
                        <a:latin typeface="Cambria Math"/>
                        <a:ea typeface="Cambria Math"/>
                      </a:rPr>
                      <m:t>𝜇</m:t>
                    </m:r>
                  </m:oMath>
                </a14:m>
                <a:r>
                  <a:rPr lang="en-US" sz="2000" dirty="0"/>
                  <a:t>+k</a:t>
                </a:r>
                <a14:m>
                  <m:oMath xmlns:m="http://schemas.openxmlformats.org/officeDocument/2006/math">
                    <m:sSup>
                      <m:sSupPr>
                        <m:ctrlPr>
                          <a:rPr lang="en-US" sz="2000" i="1">
                            <a:latin typeface="Cambria Math"/>
                          </a:rPr>
                        </m:ctrlPr>
                      </m:sSupPr>
                      <m:e>
                        <m:r>
                          <a:rPr lang="en-US" sz="2000" i="1">
                            <a:latin typeface="Cambria Math"/>
                            <a:ea typeface="Cambria Math"/>
                          </a:rPr>
                          <m:t>𝜇</m:t>
                        </m:r>
                      </m:e>
                      <m:sup>
                        <m:r>
                          <a:rPr lang="en-US" sz="2000" i="1">
                            <a:latin typeface="Cambria Math"/>
                          </a:rPr>
                          <m:t>2</m:t>
                        </m:r>
                      </m:sup>
                    </m:sSup>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39007" y="5799804"/>
                <a:ext cx="4941417" cy="400110"/>
              </a:xfrm>
              <a:prstGeom prst="rect">
                <a:avLst/>
              </a:prstGeom>
              <a:blipFill rotWithShape="1">
                <a:blip r:embed="rId5"/>
                <a:stretch>
                  <a:fillRect l="-1233" t="-116667" b="-177273"/>
                </a:stretch>
              </a:blipFill>
            </p:spPr>
            <p:txBody>
              <a:bodyPr/>
              <a:lstStyle/>
              <a:p>
                <a:r>
                  <a:rPr lang="en-US">
                    <a:noFill/>
                  </a:rPr>
                  <a:t> </a:t>
                </a:r>
              </a:p>
            </p:txBody>
          </p:sp>
        </mc:Fallback>
      </mc:AlternateContent>
      <p:sp>
        <p:nvSpPr>
          <p:cNvPr id="8" name="Footer Placeholder 2"/>
          <p:cNvSpPr>
            <a:spLocks noGrp="1"/>
          </p:cNvSpPr>
          <p:nvPr>
            <p:ph type="ftr" sz="quarter" idx="3"/>
          </p:nvPr>
        </p:nvSpPr>
        <p:spPr>
          <a:xfrm>
            <a:off x="687248" y="6403150"/>
            <a:ext cx="6477000" cy="250825"/>
          </a:xfrm>
        </p:spPr>
        <p:txBody>
          <a:bodyPr/>
          <a:lstStyle/>
          <a:p>
            <a:r>
              <a:rPr lang="en-US" noProof="0" dirty="0" smtClean="0"/>
              <a:t>| Presentation Title | Presenter Name | Date | Subject | Business Use Only</a:t>
            </a:r>
            <a:endParaRPr lang="en-US" noProof="0" dirty="0"/>
          </a:p>
        </p:txBody>
      </p:sp>
    </p:spTree>
    <p:extLst>
      <p:ext uri="{BB962C8B-B14F-4D97-AF65-F5344CB8AC3E}">
        <p14:creationId xmlns:p14="http://schemas.microsoft.com/office/powerpoint/2010/main" val="23770296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5" y="273342"/>
            <a:ext cx="8643256" cy="802800"/>
          </a:xfrm>
        </p:spPr>
        <p:txBody>
          <a:bodyPr/>
          <a:lstStyle/>
          <a:p>
            <a:r>
              <a:rPr lang="en-US" dirty="0" smtClean="0"/>
              <a:t>Objective-robustness of non-inferiority test based on recurrent  events</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7</a:t>
            </a:fld>
            <a:endParaRPr lang="en-US" noProof="0" dirty="0" smtClean="0"/>
          </a:p>
        </p:txBody>
      </p:sp>
      <p:sp>
        <p:nvSpPr>
          <p:cNvPr id="6" name="Content Placeholder 5"/>
          <p:cNvSpPr>
            <a:spLocks noGrp="1"/>
          </p:cNvSpPr>
          <p:nvPr>
            <p:ph idx="1"/>
          </p:nvPr>
        </p:nvSpPr>
        <p:spPr>
          <a:xfrm>
            <a:off x="565439" y="1481282"/>
            <a:ext cx="8334405" cy="4940320"/>
          </a:xfrm>
        </p:spPr>
        <p:txBody>
          <a:bodyPr/>
          <a:lstStyle/>
          <a:p>
            <a:r>
              <a:rPr lang="en-US" dirty="0" smtClean="0"/>
              <a:t>Cook RJ et al. (2007) examined the robustness of non-inferiority test in negative binomial model with only treatment variable considered by misspecification of gamma distribution of subject-specific Poisson rate.</a:t>
            </a:r>
          </a:p>
          <a:p>
            <a:r>
              <a:rPr lang="en-US" dirty="0" smtClean="0"/>
              <a:t>Considering history of recurrent events together with treatment variable, we explored the robustness of non-inferiority test under both Poisson regression(with over-dispersion correction) and negative binomial model </a:t>
            </a:r>
            <a:r>
              <a:rPr lang="en-US" dirty="0"/>
              <a:t>in more </a:t>
            </a:r>
            <a:r>
              <a:rPr lang="en-US" dirty="0" smtClean="0"/>
              <a:t>details. We check the validity and efficiency of non-inferiority test by empirical type I error and power respectively under different model assumption violations.</a:t>
            </a:r>
            <a:endParaRPr lang="en-US" dirty="0"/>
          </a:p>
        </p:txBody>
      </p:sp>
    </p:spTree>
    <p:extLst>
      <p:ext uri="{BB962C8B-B14F-4D97-AF65-F5344CB8AC3E}">
        <p14:creationId xmlns:p14="http://schemas.microsoft.com/office/powerpoint/2010/main" val="5421191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test procedures for both non-inferiority and superiority</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8</a:t>
            </a:fld>
            <a:endParaRPr lang="en-US" noProof="0"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t>Non-inferiority: ‘fixed margin’ method is applied, a non-inferiority margin is selected,1.15. 95% Confidence interval is used and one sided significance level 0.025</a:t>
                </a:r>
                <a:endParaRPr lang="en-US" dirty="0"/>
              </a:p>
              <a:p>
                <a:pPr marL="0" indent="0">
                  <a:buNone/>
                </a:pPr>
                <a14:m>
                  <m:oMath xmlns:m="http://schemas.openxmlformats.org/officeDocument/2006/math">
                    <m:sSub>
                      <m:sSubPr>
                        <m:ctrlPr>
                          <a:rPr lang="en-US" sz="2000" i="1" smtClean="0">
                            <a:latin typeface="Cambria Math"/>
                          </a:rPr>
                        </m:ctrlPr>
                      </m:sSubPr>
                      <m:e>
                        <m:r>
                          <a:rPr lang="en-US" sz="2000" b="0" i="1" smtClean="0">
                            <a:latin typeface="Cambria Math"/>
                          </a:rPr>
                          <m:t>𝐻</m:t>
                        </m:r>
                      </m:e>
                      <m:sub>
                        <m:r>
                          <a:rPr lang="en-US" sz="2000" b="0" i="1" smtClean="0">
                            <a:latin typeface="Cambria Math"/>
                          </a:rPr>
                          <m:t>𝑜</m:t>
                        </m:r>
                      </m:sub>
                    </m:sSub>
                  </m:oMath>
                </a14:m>
                <a:r>
                  <a:rPr lang="en-US" sz="2000" dirty="0" smtClean="0"/>
                  <a:t>: At least 15% increase in recurrent event rate of test drug versus active control</a:t>
                </a:r>
              </a:p>
              <a:p>
                <a:pPr marL="0" indent="0">
                  <a:buNone/>
                </a:pPr>
                <a14:m>
                  <m:oMath xmlns:m="http://schemas.openxmlformats.org/officeDocument/2006/math">
                    <m:sSub>
                      <m:sSubPr>
                        <m:ctrlPr>
                          <a:rPr lang="en-US" sz="2000" i="1">
                            <a:latin typeface="Cambria Math"/>
                          </a:rPr>
                        </m:ctrlPr>
                      </m:sSubPr>
                      <m:e>
                        <m:r>
                          <a:rPr lang="en-US" sz="2000" i="1">
                            <a:latin typeface="Cambria Math"/>
                          </a:rPr>
                          <m:t>𝐻</m:t>
                        </m:r>
                      </m:e>
                      <m:sub>
                        <m:r>
                          <a:rPr lang="en-US" sz="2000" b="0" i="1" smtClean="0">
                            <a:latin typeface="Cambria Math"/>
                          </a:rPr>
                          <m:t>𝑎</m:t>
                        </m:r>
                      </m:sub>
                    </m:sSub>
                  </m:oMath>
                </a14:m>
                <a:r>
                  <a:rPr lang="en-US" sz="2000" dirty="0"/>
                  <a:t>: </a:t>
                </a:r>
                <a:r>
                  <a:rPr lang="en-US" sz="2000" dirty="0" smtClean="0"/>
                  <a:t>Rate ratio in </a:t>
                </a:r>
                <a:r>
                  <a:rPr lang="en-US" sz="2000" dirty="0"/>
                  <a:t>recurrent </a:t>
                </a:r>
                <a:r>
                  <a:rPr lang="en-US" sz="2000" dirty="0" smtClean="0"/>
                  <a:t>events of </a:t>
                </a:r>
                <a:r>
                  <a:rPr lang="en-US" sz="2000" dirty="0"/>
                  <a:t>test drug versus active </a:t>
                </a:r>
                <a:r>
                  <a:rPr lang="en-US" sz="2000" dirty="0" smtClean="0"/>
                  <a:t>control is less than 1.15</a:t>
                </a:r>
              </a:p>
              <a:p>
                <a:r>
                  <a:rPr lang="en-US" dirty="0" smtClean="0"/>
                  <a:t>Superiority: If non-inferiority is achieved, further test</a:t>
                </a:r>
              </a:p>
              <a:p>
                <a:pPr marL="0" indent="0">
                  <a:buNone/>
                </a:pPr>
                <a14:m>
                  <m:oMath xmlns:m="http://schemas.openxmlformats.org/officeDocument/2006/math">
                    <m:sSub>
                      <m:sSubPr>
                        <m:ctrlPr>
                          <a:rPr lang="en-US" sz="2000" i="1">
                            <a:latin typeface="Cambria Math"/>
                          </a:rPr>
                        </m:ctrlPr>
                      </m:sSubPr>
                      <m:e>
                        <m:r>
                          <a:rPr lang="en-US" sz="2000" i="1">
                            <a:latin typeface="Cambria Math"/>
                          </a:rPr>
                          <m:t>𝐻</m:t>
                        </m:r>
                      </m:e>
                      <m:sub>
                        <m:r>
                          <a:rPr lang="en-US" sz="2000" i="1">
                            <a:latin typeface="Cambria Math"/>
                          </a:rPr>
                          <m:t>𝑜</m:t>
                        </m:r>
                      </m:sub>
                    </m:sSub>
                  </m:oMath>
                </a14:m>
                <a:r>
                  <a:rPr lang="en-US" sz="2000" dirty="0"/>
                  <a:t>: </a:t>
                </a:r>
                <a:r>
                  <a:rPr lang="en-US" sz="2000" dirty="0" smtClean="0"/>
                  <a:t>There is no difference in </a:t>
                </a:r>
                <a:r>
                  <a:rPr lang="en-US" sz="2000" dirty="0"/>
                  <a:t>recurrent event </a:t>
                </a:r>
                <a:r>
                  <a:rPr lang="en-US" sz="2000" dirty="0" smtClean="0"/>
                  <a:t>rates between test </a:t>
                </a:r>
                <a:r>
                  <a:rPr lang="en-US" sz="2000" dirty="0"/>
                  <a:t>drug </a:t>
                </a:r>
                <a:r>
                  <a:rPr lang="en-US" sz="2000" dirty="0" smtClean="0"/>
                  <a:t>and active </a:t>
                </a:r>
                <a:r>
                  <a:rPr lang="en-US" sz="2000" dirty="0"/>
                  <a:t>control</a:t>
                </a:r>
              </a:p>
              <a:p>
                <a:pPr marL="0" indent="0">
                  <a:buNone/>
                </a:pPr>
                <a14:m>
                  <m:oMath xmlns:m="http://schemas.openxmlformats.org/officeDocument/2006/math">
                    <m:sSub>
                      <m:sSubPr>
                        <m:ctrlPr>
                          <a:rPr lang="en-US" sz="2000" i="1">
                            <a:latin typeface="Cambria Math"/>
                          </a:rPr>
                        </m:ctrlPr>
                      </m:sSubPr>
                      <m:e>
                        <m:r>
                          <a:rPr lang="en-US" sz="2000" i="1">
                            <a:latin typeface="Cambria Math"/>
                          </a:rPr>
                          <m:t>𝐻</m:t>
                        </m:r>
                      </m:e>
                      <m:sub>
                        <m:r>
                          <a:rPr lang="en-US" sz="2000" i="1">
                            <a:latin typeface="Cambria Math"/>
                          </a:rPr>
                          <m:t>𝑎</m:t>
                        </m:r>
                      </m:sub>
                    </m:sSub>
                  </m:oMath>
                </a14:m>
                <a:r>
                  <a:rPr lang="en-US" sz="2000" dirty="0"/>
                  <a:t>: Rate ratio in recurrent </a:t>
                </a:r>
                <a:r>
                  <a:rPr lang="en-US" sz="2000" dirty="0" smtClean="0"/>
                  <a:t>events of </a:t>
                </a:r>
                <a:r>
                  <a:rPr lang="en-US" sz="2000" dirty="0"/>
                  <a:t>test drug versus active control is less than </a:t>
                </a:r>
                <a:r>
                  <a:rPr lang="en-US" sz="2000" dirty="0" smtClean="0"/>
                  <a:t>1</a:t>
                </a:r>
                <a:endParaRPr lang="en-US" sz="2000" dirty="0"/>
              </a:p>
              <a:p>
                <a:pPr marL="0" indent="0">
                  <a:buNone/>
                </a:pPr>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3"/>
                <a:stretch>
                  <a:fillRect l="-1170" t="-1358" r="-1463" b="-3333"/>
                </a:stretch>
              </a:blipFill>
            </p:spPr>
            <p:txBody>
              <a:bodyPr/>
              <a:lstStyle/>
              <a:p>
                <a:r>
                  <a:rPr lang="en-US">
                    <a:noFill/>
                  </a:rPr>
                  <a:t> </a:t>
                </a:r>
              </a:p>
            </p:txBody>
          </p:sp>
        </mc:Fallback>
      </mc:AlternateContent>
    </p:spTree>
    <p:extLst>
      <p:ext uri="{BB962C8B-B14F-4D97-AF65-F5344CB8AC3E}">
        <p14:creationId xmlns:p14="http://schemas.microsoft.com/office/powerpoint/2010/main" val="7735934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42" y="406844"/>
            <a:ext cx="8318530" cy="802800"/>
          </a:xfrm>
        </p:spPr>
        <p:txBody>
          <a:bodyPr/>
          <a:lstStyle/>
          <a:p>
            <a:r>
              <a:rPr lang="en-US" dirty="0" smtClean="0"/>
              <a:t>General simulation scenario</a:t>
            </a:r>
            <a:endParaRPr lang="en-US" dirty="0"/>
          </a:p>
        </p:txBody>
      </p:sp>
      <p:sp>
        <p:nvSpPr>
          <p:cNvPr id="3" name="Footer Placeholder 2"/>
          <p:cNvSpPr>
            <a:spLocks noGrp="1"/>
          </p:cNvSpPr>
          <p:nvPr>
            <p:ph type="ftr" sz="quarter" idx="3"/>
          </p:nvPr>
        </p:nvSpPr>
        <p:spPr/>
        <p:txBody>
          <a:bodyPr/>
          <a:lstStyle/>
          <a:p>
            <a:r>
              <a:rPr lang="en-US" noProof="0" smtClean="0"/>
              <a:t>| Presentation Title | Presenter Name | Date | Subject | Business Use Only</a:t>
            </a:r>
            <a:endParaRPr lang="en-US" noProof="0" dirty="0"/>
          </a:p>
        </p:txBody>
      </p:sp>
      <p:sp>
        <p:nvSpPr>
          <p:cNvPr id="4" name="Slide Number Placeholder 3"/>
          <p:cNvSpPr>
            <a:spLocks noGrp="1"/>
          </p:cNvSpPr>
          <p:nvPr>
            <p:ph type="sldNum" sz="quarter" idx="4"/>
          </p:nvPr>
        </p:nvSpPr>
        <p:spPr/>
        <p:txBody>
          <a:bodyPr/>
          <a:lstStyle/>
          <a:p>
            <a:fld id="{E66AA3EA-0569-43EF-BBA3-83FDB109D582}" type="slidenum">
              <a:rPr lang="en-US" noProof="0" smtClean="0"/>
              <a:pPr/>
              <a:t>9</a:t>
            </a:fld>
            <a:endParaRPr lang="en-US" noProof="0" dirty="0" smtClean="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43470" y="1339671"/>
                <a:ext cx="8334405" cy="4940320"/>
              </a:xfrm>
            </p:spPr>
            <p:txBody>
              <a:bodyPr/>
              <a:lstStyle/>
              <a:p>
                <a:r>
                  <a:rPr lang="en-US" sz="1800" i="0" dirty="0" smtClean="0">
                    <a:latin typeface="+mj-lt"/>
                  </a:rPr>
                  <a:t>log⁡</a:t>
                </a:r>
                <a:r>
                  <a:rPr lang="en-US" sz="1800" i="0" dirty="0">
                    <a:latin typeface="+mj-lt"/>
                  </a:rPr>
                  <a:t>(</a:t>
                </a:r>
                <a14:m>
                  <m:oMath xmlns:m="http://schemas.openxmlformats.org/officeDocument/2006/math">
                    <m:sSub>
                      <m:sSubPr>
                        <m:ctrlPr>
                          <a:rPr lang="en-US" sz="1800" i="1" smtClean="0">
                            <a:latin typeface="Cambria Math"/>
                            <a:ea typeface="Cambria Math"/>
                          </a:rPr>
                        </m:ctrlPr>
                      </m:sSubPr>
                      <m:e>
                        <m:r>
                          <m:rPr>
                            <m:nor/>
                          </m:rPr>
                          <a:rPr lang="en-US" sz="1800" dirty="0">
                            <a:ea typeface="Cambria Math"/>
                          </a:rPr>
                          <m:t>μ</m:t>
                        </m:r>
                      </m:e>
                      <m:sub>
                        <m:r>
                          <a:rPr lang="en-US" sz="1800" b="0" i="1" smtClean="0">
                            <a:latin typeface="Cambria Math"/>
                            <a:ea typeface="Cambria Math"/>
                          </a:rPr>
                          <m:t>𝑖</m:t>
                        </m:r>
                      </m:sub>
                    </m:sSub>
                  </m:oMath>
                </a14:m>
                <a:r>
                  <a:rPr lang="en-US" sz="1800" dirty="0" smtClean="0"/>
                  <a:t>)=</a:t>
                </a:r>
                <a14:m>
                  <m:oMath xmlns:m="http://schemas.openxmlformats.org/officeDocument/2006/math">
                    <m:sSub>
                      <m:sSubPr>
                        <m:ctrlPr>
                          <a:rPr lang="en-US" sz="1800" i="1" dirty="0" smtClean="0">
                            <a:latin typeface="Cambria Math"/>
                          </a:rPr>
                        </m:ctrlPr>
                      </m:sSubPr>
                      <m:e>
                        <m:r>
                          <a:rPr lang="en-US" sz="1800" i="1" dirty="0" smtClean="0">
                            <a:latin typeface="Cambria Math"/>
                            <a:ea typeface="Cambria Math"/>
                          </a:rPr>
                          <m:t>𝛽</m:t>
                        </m:r>
                      </m:e>
                      <m:sub>
                        <m:r>
                          <a:rPr lang="en-US" sz="1800" b="0" i="1" dirty="0" smtClean="0">
                            <a:latin typeface="Cambria Math"/>
                          </a:rPr>
                          <m:t>0</m:t>
                        </m:r>
                      </m:sub>
                    </m:sSub>
                    <m:r>
                      <a:rPr lang="en-US" sz="1800" b="0" i="1" dirty="0" smtClean="0">
                        <a:latin typeface="Cambria Math"/>
                      </a:rPr>
                      <m:t>+</m:t>
                    </m:r>
                    <m:sSub>
                      <m:sSubPr>
                        <m:ctrlPr>
                          <a:rPr lang="en-US" sz="1800" i="1" dirty="0" smtClean="0">
                            <a:latin typeface="Cambria Math"/>
                            <a:ea typeface="Cambria Math"/>
                          </a:rPr>
                        </m:ctrlPr>
                      </m:sSubPr>
                      <m:e>
                        <m:r>
                          <a:rPr lang="en-US" sz="1800" i="1" dirty="0">
                            <a:latin typeface="Cambria Math"/>
                            <a:ea typeface="Cambria Math"/>
                          </a:rPr>
                          <m:t>𝛽</m:t>
                        </m:r>
                      </m:e>
                      <m:sub>
                        <m:r>
                          <a:rPr lang="en-US" sz="1800" b="0" i="1" dirty="0" smtClean="0">
                            <a:latin typeface="Cambria Math"/>
                            <a:ea typeface="Cambria Math"/>
                          </a:rPr>
                          <m:t>1</m:t>
                        </m:r>
                      </m:sub>
                    </m:sSub>
                    <m:sSub>
                      <m:sSubPr>
                        <m:ctrlPr>
                          <a:rPr lang="en-US" sz="1800" i="1" dirty="0">
                            <a:latin typeface="Cambria Math"/>
                          </a:rPr>
                        </m:ctrlPr>
                      </m:sSubPr>
                      <m:e>
                        <m:r>
                          <a:rPr lang="en-US" sz="1800" i="1" dirty="0">
                            <a:latin typeface="Cambria Math"/>
                          </a:rPr>
                          <m:t>𝑋</m:t>
                        </m:r>
                      </m:e>
                      <m:sub>
                        <m:r>
                          <a:rPr lang="en-US" sz="1800" i="1" dirty="0">
                            <a:latin typeface="Cambria Math"/>
                          </a:rPr>
                          <m:t>1</m:t>
                        </m:r>
                        <m:r>
                          <a:rPr lang="en-US" sz="1800" i="1" dirty="0">
                            <a:latin typeface="Cambria Math"/>
                          </a:rPr>
                          <m:t>𝑖</m:t>
                        </m:r>
                      </m:sub>
                    </m:sSub>
                    <m:r>
                      <a:rPr lang="en-US" sz="1800" b="0" i="1" dirty="0" smtClean="0">
                        <a:latin typeface="Cambria Math"/>
                      </a:rPr>
                      <m:t>+</m:t>
                    </m:r>
                    <m:sSub>
                      <m:sSubPr>
                        <m:ctrlPr>
                          <a:rPr lang="en-US" sz="1800" i="1" dirty="0">
                            <a:latin typeface="Cambria Math"/>
                            <a:ea typeface="Cambria Math"/>
                          </a:rPr>
                        </m:ctrlPr>
                      </m:sSubPr>
                      <m:e>
                        <m:r>
                          <a:rPr lang="en-US" sz="1800" i="1" dirty="0">
                            <a:latin typeface="Cambria Math"/>
                            <a:ea typeface="Cambria Math"/>
                          </a:rPr>
                          <m:t>𝛽</m:t>
                        </m:r>
                      </m:e>
                      <m:sub>
                        <m:r>
                          <a:rPr lang="en-US" sz="1800" b="0" i="1" dirty="0" smtClean="0">
                            <a:latin typeface="Cambria Math"/>
                            <a:ea typeface="Cambria Math"/>
                          </a:rPr>
                          <m:t>2</m:t>
                        </m:r>
                      </m:sub>
                    </m:sSub>
                    <m:sSub>
                      <m:sSubPr>
                        <m:ctrlPr>
                          <a:rPr lang="en-US" sz="1800" i="1" dirty="0">
                            <a:latin typeface="Cambria Math"/>
                          </a:rPr>
                        </m:ctrlPr>
                      </m:sSubPr>
                      <m:e>
                        <m:r>
                          <a:rPr lang="en-US" sz="1800" i="1" dirty="0">
                            <a:latin typeface="Cambria Math"/>
                          </a:rPr>
                          <m:t>𝑋</m:t>
                        </m:r>
                      </m:e>
                      <m:sub>
                        <m:r>
                          <a:rPr lang="en-US" sz="1800" b="0" i="1" dirty="0" smtClean="0">
                            <a:latin typeface="Cambria Math"/>
                          </a:rPr>
                          <m:t>2</m:t>
                        </m:r>
                        <m:r>
                          <a:rPr lang="en-US" sz="1800" i="1" dirty="0">
                            <a:latin typeface="Cambria Math"/>
                          </a:rPr>
                          <m:t>𝑖</m:t>
                        </m:r>
                      </m:sub>
                    </m:sSub>
                  </m:oMath>
                </a14:m>
                <a:r>
                  <a:rPr lang="en-US" sz="1800" dirty="0">
                    <a:ea typeface="Cambria Math"/>
                  </a:rPr>
                  <a:t> </a:t>
                </a:r>
                <a14:m>
                  <m:oMath xmlns:m="http://schemas.openxmlformats.org/officeDocument/2006/math">
                    <m:r>
                      <a:rPr lang="en-US" sz="1800" i="1" dirty="0">
                        <a:latin typeface="Cambria Math"/>
                        <a:ea typeface="Cambria Math"/>
                      </a:rPr>
                      <m:t>+</m:t>
                    </m:r>
                    <m:func>
                      <m:funcPr>
                        <m:ctrlPr>
                          <a:rPr lang="en-US" sz="1800" i="1" dirty="0">
                            <a:latin typeface="Cambria Math"/>
                            <a:ea typeface="Cambria Math"/>
                          </a:rPr>
                        </m:ctrlPr>
                      </m:funcPr>
                      <m:fName>
                        <m:r>
                          <m:rPr>
                            <m:sty m:val="p"/>
                          </m:rPr>
                          <a:rPr lang="en-US" sz="1800" dirty="0">
                            <a:latin typeface="Cambria Math"/>
                            <a:ea typeface="Cambria Math"/>
                          </a:rPr>
                          <m:t>log</m:t>
                        </m:r>
                      </m:fName>
                      <m:e>
                        <m:r>
                          <a:rPr lang="en-US" sz="1800" i="1" dirty="0">
                            <a:latin typeface="Cambria Math"/>
                            <a:ea typeface="Cambria Math"/>
                          </a:rPr>
                          <m:t>(</m:t>
                        </m:r>
                        <m:r>
                          <a:rPr lang="en-US" sz="1800" b="0" i="1" dirty="0" smtClean="0">
                            <a:latin typeface="Cambria Math"/>
                            <a:ea typeface="Cambria Math"/>
                          </a:rPr>
                          <m:t>𝑇</m:t>
                        </m:r>
                      </m:e>
                    </m:func>
                  </m:oMath>
                </a14:m>
                <a:r>
                  <a:rPr lang="en-US" sz="1800" dirty="0"/>
                  <a:t>) </a:t>
                </a:r>
                <a:r>
                  <a:rPr lang="en-US" sz="1800" dirty="0" smtClean="0"/>
                  <a:t>     (1)</a:t>
                </a:r>
              </a:p>
              <a:p>
                <a:pPr marL="0" indent="0">
                  <a:buNone/>
                </a:pPr>
                <a14:m>
                  <m:oMath xmlns:m="http://schemas.openxmlformats.org/officeDocument/2006/math">
                    <m:sSub>
                      <m:sSubPr>
                        <m:ctrlPr>
                          <a:rPr lang="en-US" sz="1800" i="1">
                            <a:latin typeface="Cambria Math"/>
                            <a:ea typeface="Cambria Math"/>
                          </a:rPr>
                        </m:ctrlPr>
                      </m:sSubPr>
                      <m:e>
                        <m:r>
                          <m:rPr>
                            <m:nor/>
                          </m:rPr>
                          <a:rPr lang="en-US" sz="1800" dirty="0">
                            <a:ea typeface="Cambria Math"/>
                          </a:rPr>
                          <m:t>μ</m:t>
                        </m:r>
                      </m:e>
                      <m:sub>
                        <m:r>
                          <a:rPr lang="en-US" sz="1800" i="1">
                            <a:latin typeface="Cambria Math"/>
                            <a:ea typeface="Cambria Math"/>
                          </a:rPr>
                          <m:t>𝑖</m:t>
                        </m:r>
                      </m:sub>
                    </m:sSub>
                  </m:oMath>
                </a14:m>
                <a:r>
                  <a:rPr lang="en-US" sz="1800" dirty="0"/>
                  <a:t>/T Subject specific </a:t>
                </a:r>
                <a:r>
                  <a:rPr lang="en-US" sz="1800" dirty="0" smtClean="0"/>
                  <a:t>mean Poisson recurrent event rate</a:t>
                </a:r>
                <a:endParaRPr lang="en-US" sz="1800" i="1" dirty="0" smtClean="0">
                  <a:latin typeface="Cambria Math"/>
                </a:endParaRPr>
              </a:p>
              <a:p>
                <a:pPr marL="0" indent="0">
                  <a:buNone/>
                </a:pPr>
                <a14:m>
                  <m:oMath xmlns:m="http://schemas.openxmlformats.org/officeDocument/2006/math">
                    <m:sSub>
                      <m:sSubPr>
                        <m:ctrlPr>
                          <a:rPr lang="en-US" sz="1800" i="1" dirty="0">
                            <a:latin typeface="Cambria Math"/>
                          </a:rPr>
                        </m:ctrlPr>
                      </m:sSubPr>
                      <m:e>
                        <m:r>
                          <a:rPr lang="en-US" sz="1800" i="1" dirty="0">
                            <a:latin typeface="Cambria Math"/>
                          </a:rPr>
                          <m:t>𝑋</m:t>
                        </m:r>
                      </m:e>
                      <m:sub>
                        <m:r>
                          <a:rPr lang="en-US" sz="1800" i="1" dirty="0">
                            <a:latin typeface="Cambria Math"/>
                          </a:rPr>
                          <m:t>1</m:t>
                        </m:r>
                        <m:r>
                          <a:rPr lang="en-US" sz="1800" i="1" dirty="0">
                            <a:latin typeface="Cambria Math"/>
                          </a:rPr>
                          <m:t>𝑖</m:t>
                        </m:r>
                      </m:sub>
                    </m:sSub>
                    <m:r>
                      <a:rPr lang="en-US" sz="1800" b="0" i="1" dirty="0" smtClean="0">
                        <a:latin typeface="Cambria Math"/>
                      </a:rPr>
                      <m:t> </m:t>
                    </m:r>
                  </m:oMath>
                </a14:m>
                <a:r>
                  <a:rPr lang="en-US" sz="1800" dirty="0" smtClean="0"/>
                  <a:t>  Number of recurrent events in the past one year, assuming Poisson distributed with mean 1.31 </a:t>
                </a:r>
              </a:p>
              <a:p>
                <a:pPr marL="0" indent="0">
                  <a:buNone/>
                </a:pPr>
                <a14:m>
                  <m:oMath xmlns:m="http://schemas.openxmlformats.org/officeDocument/2006/math">
                    <m:sSub>
                      <m:sSubPr>
                        <m:ctrlPr>
                          <a:rPr lang="en-US" sz="1800" i="1" dirty="0">
                            <a:latin typeface="Cambria Math"/>
                          </a:rPr>
                        </m:ctrlPr>
                      </m:sSubPr>
                      <m:e>
                        <m:r>
                          <a:rPr lang="en-US" sz="1800" i="1" dirty="0">
                            <a:latin typeface="Cambria Math"/>
                          </a:rPr>
                          <m:t>𝑋</m:t>
                        </m:r>
                      </m:e>
                      <m:sub>
                        <m:r>
                          <a:rPr lang="en-US" sz="1800" i="1" dirty="0">
                            <a:latin typeface="Cambria Math"/>
                          </a:rPr>
                          <m:t>2</m:t>
                        </m:r>
                        <m:r>
                          <a:rPr lang="en-US" sz="1800" i="1" dirty="0">
                            <a:latin typeface="Cambria Math"/>
                          </a:rPr>
                          <m:t>𝑖</m:t>
                        </m:r>
                      </m:sub>
                    </m:sSub>
                  </m:oMath>
                </a14:m>
                <a:r>
                  <a:rPr lang="en-US" sz="1800" dirty="0" smtClean="0"/>
                  <a:t> Treatment group-1: test drug 0: active control</a:t>
                </a:r>
              </a:p>
              <a:p>
                <a:pPr marL="0" indent="0">
                  <a:buNone/>
                </a:pPr>
                <a14:m>
                  <m:oMath xmlns:m="http://schemas.openxmlformats.org/officeDocument/2006/math">
                    <m:sSub>
                      <m:sSubPr>
                        <m:ctrlPr>
                          <a:rPr lang="en-US" sz="1800" i="1" dirty="0">
                            <a:latin typeface="Cambria Math"/>
                            <a:ea typeface="Cambria Math"/>
                          </a:rPr>
                        </m:ctrlPr>
                      </m:sSubPr>
                      <m:e>
                        <m:r>
                          <a:rPr lang="en-US" sz="1800" i="1" dirty="0">
                            <a:latin typeface="Cambria Math"/>
                            <a:ea typeface="Cambria Math"/>
                          </a:rPr>
                          <m:t>𝛽</m:t>
                        </m:r>
                      </m:e>
                      <m:sub>
                        <m:r>
                          <a:rPr lang="en-US" sz="1800" i="1" dirty="0">
                            <a:latin typeface="Cambria Math"/>
                            <a:ea typeface="Cambria Math"/>
                          </a:rPr>
                          <m:t>2</m:t>
                        </m:r>
                      </m:sub>
                    </m:sSub>
                  </m:oMath>
                </a14:m>
                <a:r>
                  <a:rPr lang="en-US" sz="1800" dirty="0" smtClean="0"/>
                  <a:t>   Log event rate ratio of test drug versus active control</a:t>
                </a:r>
              </a:p>
              <a:p>
                <a:pPr marL="0" indent="0">
                  <a:buNone/>
                </a:pPr>
                <a14:m>
                  <m:oMath xmlns:m="http://schemas.openxmlformats.org/officeDocument/2006/math">
                    <m:sSub>
                      <m:sSubPr>
                        <m:ctrlPr>
                          <a:rPr lang="en-US" sz="1800" i="1" smtClean="0">
                            <a:latin typeface="Cambria Math"/>
                          </a:rPr>
                        </m:ctrlPr>
                      </m:sSubPr>
                      <m:e>
                        <m:r>
                          <a:rPr lang="en-US" sz="1800" i="1" smtClean="0">
                            <a:latin typeface="Cambria Math"/>
                            <a:ea typeface="Cambria Math"/>
                          </a:rPr>
                          <m:t>𝛽</m:t>
                        </m:r>
                      </m:e>
                      <m:sub>
                        <m:r>
                          <a:rPr lang="en-US" sz="1800" b="0" i="1" smtClean="0">
                            <a:latin typeface="Cambria Math"/>
                          </a:rPr>
                          <m:t>0</m:t>
                        </m:r>
                      </m:sub>
                    </m:sSub>
                    <m:r>
                      <a:rPr lang="en-US" sz="1800" b="0" i="0" smtClean="0">
                        <a:latin typeface="Cambria Math"/>
                      </a:rPr>
                      <m:t>, </m:t>
                    </m:r>
                  </m:oMath>
                </a14:m>
                <a:r>
                  <a:rPr lang="en-US" sz="1800" dirty="0" smtClean="0"/>
                  <a:t>-0.50;</a:t>
                </a:r>
                <a:r>
                  <a:rPr lang="en-US" sz="1800" dirty="0"/>
                  <a:t> </a:t>
                </a:r>
                <a14:m>
                  <m:oMath xmlns:m="http://schemas.openxmlformats.org/officeDocument/2006/math">
                    <m:sSub>
                      <m:sSubPr>
                        <m:ctrlPr>
                          <a:rPr lang="en-US" sz="1800" i="1">
                            <a:latin typeface="Cambria Math"/>
                          </a:rPr>
                        </m:ctrlPr>
                      </m:sSubPr>
                      <m:e>
                        <m:r>
                          <a:rPr lang="en-US" sz="1800" i="1">
                            <a:latin typeface="Cambria Math"/>
                            <a:ea typeface="Cambria Math"/>
                          </a:rPr>
                          <m:t>𝛽</m:t>
                        </m:r>
                      </m:e>
                      <m:sub>
                        <m:r>
                          <a:rPr lang="en-US" sz="1800" b="0" i="1" smtClean="0">
                            <a:latin typeface="Cambria Math"/>
                          </a:rPr>
                          <m:t>1</m:t>
                        </m:r>
                      </m:sub>
                    </m:sSub>
                    <m:r>
                      <a:rPr lang="en-US" sz="1800" b="0" i="0" smtClean="0">
                        <a:latin typeface="Cambria Math"/>
                      </a:rPr>
                      <m:t> </m:t>
                    </m:r>
                  </m:oMath>
                </a14:m>
                <a:r>
                  <a:rPr lang="en-US" sz="1800" dirty="0" smtClean="0"/>
                  <a:t>Dependence on history of recurrent events </a:t>
                </a:r>
                <a14:m>
                  <m:oMath xmlns:m="http://schemas.openxmlformats.org/officeDocument/2006/math">
                    <m:sSub>
                      <m:sSubPr>
                        <m:ctrlPr>
                          <a:rPr lang="en-US" sz="1800" i="1" dirty="0">
                            <a:latin typeface="Cambria Math"/>
                          </a:rPr>
                        </m:ctrlPr>
                      </m:sSubPr>
                      <m:e>
                        <m:r>
                          <a:rPr lang="en-US" sz="1800" i="1" dirty="0">
                            <a:latin typeface="Cambria Math"/>
                          </a:rPr>
                          <m:t>𝑋</m:t>
                        </m:r>
                      </m:e>
                      <m:sub>
                        <m:r>
                          <a:rPr lang="en-US" sz="1800" i="1" dirty="0">
                            <a:latin typeface="Cambria Math"/>
                          </a:rPr>
                          <m:t>1</m:t>
                        </m:r>
                        <m:r>
                          <a:rPr lang="en-US" sz="1800" i="1" dirty="0">
                            <a:latin typeface="Cambria Math"/>
                          </a:rPr>
                          <m:t>𝑖</m:t>
                        </m:r>
                      </m:sub>
                    </m:sSub>
                    <m:r>
                      <a:rPr lang="en-US" sz="1800" b="0" i="0" dirty="0" smtClean="0">
                        <a:latin typeface="Cambria Math"/>
                      </a:rPr>
                      <m:t> </m:t>
                    </m:r>
                  </m:oMath>
                </a14:m>
                <a:r>
                  <a:rPr lang="en-US" sz="1800" dirty="0" smtClean="0"/>
                  <a:t>0.39 </a:t>
                </a:r>
              </a:p>
              <a:p>
                <a:pPr marL="0" indent="0">
                  <a:buNone/>
                </a:pPr>
                <a:r>
                  <a:rPr lang="en-US" sz="1800" dirty="0" smtClean="0"/>
                  <a:t>k    Over-dispersion parameter in negative binomial model, 0.677 used here</a:t>
                </a:r>
              </a:p>
              <a:p>
                <a:pPr marL="0" indent="0">
                  <a:buNone/>
                </a:pPr>
                <a:r>
                  <a:rPr lang="en-US" sz="1800" dirty="0" smtClean="0"/>
                  <a:t>T    Treatment period-one year </a:t>
                </a:r>
              </a:p>
              <a:p>
                <a:pPr marL="0" indent="0">
                  <a:buNone/>
                </a:pPr>
                <a:r>
                  <a:rPr lang="en-US" sz="1800" dirty="0" smtClean="0"/>
                  <a:t>N    Sample size 3000 </a:t>
                </a:r>
              </a:p>
              <a:p>
                <a:pPr marL="0" indent="0">
                  <a:buNone/>
                </a:pPr>
                <a:r>
                  <a:rPr lang="en-US" sz="1800" dirty="0" smtClean="0"/>
                  <a:t>Number of simulation 1000</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543470" y="1339671"/>
                <a:ext cx="8334405" cy="4940320"/>
              </a:xfrm>
              <a:blipFill rotWithShape="1">
                <a:blip r:embed="rId3"/>
                <a:stretch>
                  <a:fillRect l="-585" t="-864" b="-864"/>
                </a:stretch>
              </a:blipFill>
            </p:spPr>
            <p:txBody>
              <a:bodyPr/>
              <a:lstStyle/>
              <a:p>
                <a:r>
                  <a:rPr lang="en-US">
                    <a:noFill/>
                  </a:rPr>
                  <a:t> </a:t>
                </a:r>
              </a:p>
            </p:txBody>
          </p:sp>
        </mc:Fallback>
      </mc:AlternateContent>
    </p:spTree>
    <p:extLst>
      <p:ext uri="{BB962C8B-B14F-4D97-AF65-F5344CB8AC3E}">
        <p14:creationId xmlns:p14="http://schemas.microsoft.com/office/powerpoint/2010/main" val="422839580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CTIONNUMBER" val="1"/>
  <p:tag name="SLIDETYPE" val="NovartisTitle"/>
  <p:tag name="DIVIDERPICTUREPATH" val="C:\Program Files\PPTADDIN.2010.EN\Picturegallery\A_NvsSTD.jpg"/>
</p:tagLst>
</file>

<file path=ppt/theme/theme1.xml><?xml version="1.0" encoding="utf-8"?>
<a:theme xmlns:a="http://schemas.openxmlformats.org/drawingml/2006/main" name="Blank">
  <a:themeElements>
    <a:clrScheme name="NovartisWhite">
      <a:dk1>
        <a:sysClr val="windowText" lastClr="000000"/>
      </a:dk1>
      <a:lt1>
        <a:sysClr val="window" lastClr="CCE8CF"/>
      </a:lt1>
      <a:dk2>
        <a:srgbClr val="69676D"/>
      </a:dk2>
      <a:lt2>
        <a:srgbClr val="C9C2D1"/>
      </a:lt2>
      <a:accent1>
        <a:srgbClr val="FCAF17"/>
      </a:accent1>
      <a:accent2>
        <a:srgbClr val="EC8026"/>
      </a:accent2>
      <a:accent3>
        <a:srgbClr val="E44C16"/>
      </a:accent3>
      <a:accent4>
        <a:srgbClr val="923222"/>
      </a:accent4>
      <a:accent5>
        <a:srgbClr val="634329"/>
      </a:accent5>
      <a:accent6>
        <a:srgbClr val="000000"/>
      </a:accent6>
      <a:hlink>
        <a:srgbClr val="E44C16"/>
      </a:hlink>
      <a:folHlink>
        <a:srgbClr val="FCAF17"/>
      </a:folHlink>
    </a:clrScheme>
    <a:fontScheme name="NovartisWhite">
      <a:majorFont>
        <a:latin typeface="Arial"/>
        <a:ea typeface=""/>
        <a:cs typeface=""/>
      </a:majorFont>
      <a:minorFont>
        <a:latin typeface="Arial"/>
        <a:ea typeface=""/>
        <a:cs typeface=""/>
      </a:minorFont>
    </a:fontScheme>
    <a:fmtScheme name="Novartis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Novartis">
  <a:themeElements>
    <a:clrScheme name="Novartis">
      <a:dk1>
        <a:srgbClr val="917B69"/>
      </a:dk1>
      <a:lt1>
        <a:srgbClr val="FFFFFF"/>
      </a:lt1>
      <a:dk2>
        <a:srgbClr val="917B69"/>
      </a:dk2>
      <a:lt2>
        <a:srgbClr val="F8F8F8"/>
      </a:lt2>
      <a:accent1>
        <a:srgbClr val="FCAF17"/>
      </a:accent1>
      <a:accent2>
        <a:srgbClr val="EC8026"/>
      </a:accent2>
      <a:accent3>
        <a:srgbClr val="E44C16"/>
      </a:accent3>
      <a:accent4>
        <a:srgbClr val="923222"/>
      </a:accent4>
      <a:accent5>
        <a:srgbClr val="634329"/>
      </a:accent5>
      <a:accent6>
        <a:srgbClr val="000000"/>
      </a:accent6>
      <a:hlink>
        <a:srgbClr val="917B69"/>
      </a:hlink>
      <a:folHlink>
        <a:srgbClr val="917B69"/>
      </a:folHlink>
    </a:clrScheme>
    <a:fontScheme name="Novartis">
      <a:majorFont>
        <a:latin typeface="Arial"/>
        <a:ea typeface=""/>
        <a:cs typeface=""/>
      </a:majorFont>
      <a:minorFont>
        <a:latin typeface="Arial"/>
        <a:ea typeface=""/>
        <a:cs typeface=""/>
      </a:minorFont>
    </a:fontScheme>
    <a:fmtScheme name="Novart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Novartis">
  <a:themeElements>
    <a:clrScheme name="Novartis">
      <a:dk1>
        <a:srgbClr val="917B69"/>
      </a:dk1>
      <a:lt1>
        <a:srgbClr val="FFFFFF"/>
      </a:lt1>
      <a:dk2>
        <a:srgbClr val="917B69"/>
      </a:dk2>
      <a:lt2>
        <a:srgbClr val="F8F8F8"/>
      </a:lt2>
      <a:accent1>
        <a:srgbClr val="FCAF17"/>
      </a:accent1>
      <a:accent2>
        <a:srgbClr val="EC8026"/>
      </a:accent2>
      <a:accent3>
        <a:srgbClr val="E44C16"/>
      </a:accent3>
      <a:accent4>
        <a:srgbClr val="923222"/>
      </a:accent4>
      <a:accent5>
        <a:srgbClr val="634329"/>
      </a:accent5>
      <a:accent6>
        <a:srgbClr val="000000"/>
      </a:accent6>
      <a:hlink>
        <a:srgbClr val="917B69"/>
      </a:hlink>
      <a:folHlink>
        <a:srgbClr val="917B69"/>
      </a:folHlink>
    </a:clrScheme>
    <a:fontScheme name="Novartis">
      <a:majorFont>
        <a:latin typeface="Arial"/>
        <a:ea typeface=""/>
        <a:cs typeface=""/>
      </a:majorFont>
      <a:minorFont>
        <a:latin typeface="Arial"/>
        <a:ea typeface=""/>
        <a:cs typeface=""/>
      </a:minorFont>
    </a:fontScheme>
    <a:fmtScheme name="Novart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25473</TotalTime>
  <Words>3308</Words>
  <Application>Microsoft Office PowerPoint</Application>
  <PresentationFormat>On-screen Show (4:3)</PresentationFormat>
  <Paragraphs>224</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Blank</vt:lpstr>
      <vt:lpstr>Explore the robustness of non-inferiority procedures in the recurrent events of clinical trials </vt:lpstr>
      <vt:lpstr>Outline</vt:lpstr>
      <vt:lpstr>Introduction-non-inferiority test- part 1</vt:lpstr>
      <vt:lpstr>Introduction-non-inferiority test- part 2</vt:lpstr>
      <vt:lpstr>Poisson Regression- An Introduction</vt:lpstr>
      <vt:lpstr>Extension of Poisson Regression-Negative Binomial Model</vt:lpstr>
      <vt:lpstr>Objective-robustness of non-inferiority test based on recurrent  events</vt:lpstr>
      <vt:lpstr>Hierarchical test procedures for both non-inferiority and superiority</vt:lpstr>
      <vt:lpstr>General simulation scenario</vt:lpstr>
      <vt:lpstr>Simulation scenarios for respective results-1</vt:lpstr>
      <vt:lpstr>Simulation scenarios for respective results-2</vt:lpstr>
      <vt:lpstr>Results-1 Sample size and power-Poisson regression and Negative binomial model</vt:lpstr>
      <vt:lpstr>Results-2a Simple violation of Negative binomial model by specifying other than gamma distribution</vt:lpstr>
      <vt:lpstr>Results-2b Simple violation of Poisson regression with different patterns of mixed Poisson data</vt:lpstr>
      <vt:lpstr>Result 3a Assumption violation-Mixture of Poisson distributions in Poisson regression</vt:lpstr>
      <vt:lpstr>Subgroup analysis could show different result</vt:lpstr>
      <vt:lpstr>Result 3b Assumption violation-Mixture of Negative binomial distributions in Negative binomial model</vt:lpstr>
      <vt:lpstr>Subgroup analysis may show different result</vt:lpstr>
      <vt:lpstr>Result 4a Non-constant subject specific event rate over the whole treatment period </vt:lpstr>
      <vt:lpstr>Empirical type I error of non-inferiority test-Poisson regression</vt:lpstr>
      <vt:lpstr>Empirical power of non-inferiority test-Poisson regression</vt:lpstr>
      <vt:lpstr>Empirical type I error of non-inferiority test-Negative Binomial model</vt:lpstr>
      <vt:lpstr>Empirical power of non-inferiority test-Negative Binomial model</vt:lpstr>
      <vt:lpstr>Summary</vt:lpstr>
      <vt:lpstr>References</vt:lpstr>
    </vt:vector>
  </TitlesOfParts>
  <Company>Novartis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robustness of non-inferiority test procedures in count data</dc:title>
  <dc:creator>Yao, Yubing</dc:creator>
  <cp:lastModifiedBy>Yao, Yubing</cp:lastModifiedBy>
  <cp:revision>248</cp:revision>
  <dcterms:created xsi:type="dcterms:W3CDTF">2013-12-02T09:10:52Z</dcterms:created>
  <dcterms:modified xsi:type="dcterms:W3CDTF">2013-12-27T03:14:24Z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viderSectionCount">
    <vt:lpwstr>6</vt:lpwstr>
  </property>
</Properties>
</file>