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1pPr>
    <a:lvl2pPr marL="0" marR="0" indent="266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2pPr>
    <a:lvl3pPr marL="0" marR="0" indent="533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3pPr>
    <a:lvl4pPr marL="0" marR="0" indent="8001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4pPr>
    <a:lvl5pPr marL="0" marR="0" indent="1066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5pPr>
    <a:lvl6pPr marL="0" marR="0" indent="1333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6pPr>
    <a:lvl7pPr marL="0" marR="0" indent="161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7pPr>
    <a:lvl8pPr marL="0" marR="0" indent="1879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8pPr>
    <a:lvl9pPr marL="0" marR="0" indent="2146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2" y="1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1143000" y="685800"/>
            <a:ext cx="4572000" cy="3429000"/>
          </a:xfrm>
          <a:prstGeom prst="rect">
            <a:avLst/>
          </a:prstGeom>
        </p:spPr>
        <p:txBody>
          <a:bodyPr/>
          <a:lstStyle/>
          <a:p>
            <a:endParaRPr/>
          </a:p>
        </p:txBody>
      </p:sp>
      <p:sp>
        <p:nvSpPr>
          <p:cNvPr id="233" name="Shape 2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600">
        <a:latin typeface="+mn-lt"/>
        <a:ea typeface="+mn-ea"/>
        <a:cs typeface="+mn-cs"/>
        <a:sym typeface="ヒラギノ角ゴ Pro W3"/>
      </a:defRPr>
    </a:lvl1pPr>
    <a:lvl2pPr indent="228600" defTabSz="457200" latinLnBrk="0">
      <a:defRPr sz="1600">
        <a:latin typeface="+mn-lt"/>
        <a:ea typeface="+mn-ea"/>
        <a:cs typeface="+mn-cs"/>
        <a:sym typeface="ヒラギノ角ゴ Pro W3"/>
      </a:defRPr>
    </a:lvl2pPr>
    <a:lvl3pPr indent="457200" defTabSz="457200" latinLnBrk="0">
      <a:defRPr sz="1600">
        <a:latin typeface="+mn-lt"/>
        <a:ea typeface="+mn-ea"/>
        <a:cs typeface="+mn-cs"/>
        <a:sym typeface="ヒラギノ角ゴ Pro W3"/>
      </a:defRPr>
    </a:lvl3pPr>
    <a:lvl4pPr indent="685800" defTabSz="457200" latinLnBrk="0">
      <a:defRPr sz="1600">
        <a:latin typeface="+mn-lt"/>
        <a:ea typeface="+mn-ea"/>
        <a:cs typeface="+mn-cs"/>
        <a:sym typeface="ヒラギノ角ゴ Pro W3"/>
      </a:defRPr>
    </a:lvl4pPr>
    <a:lvl5pPr indent="914400" defTabSz="457200" latinLnBrk="0">
      <a:defRPr sz="1600">
        <a:latin typeface="+mn-lt"/>
        <a:ea typeface="+mn-ea"/>
        <a:cs typeface="+mn-cs"/>
        <a:sym typeface="ヒラギノ角ゴ Pro W3"/>
      </a:defRPr>
    </a:lvl5pPr>
    <a:lvl6pPr indent="1143000" defTabSz="457200" latinLnBrk="0">
      <a:defRPr sz="1600">
        <a:latin typeface="+mn-lt"/>
        <a:ea typeface="+mn-ea"/>
        <a:cs typeface="+mn-cs"/>
        <a:sym typeface="ヒラギノ角ゴ Pro W3"/>
      </a:defRPr>
    </a:lvl6pPr>
    <a:lvl7pPr indent="1371600" defTabSz="457200" latinLnBrk="0">
      <a:defRPr sz="1600">
        <a:latin typeface="+mn-lt"/>
        <a:ea typeface="+mn-ea"/>
        <a:cs typeface="+mn-cs"/>
        <a:sym typeface="ヒラギノ角ゴ Pro W3"/>
      </a:defRPr>
    </a:lvl7pPr>
    <a:lvl8pPr indent="1600200" defTabSz="457200" latinLnBrk="0">
      <a:defRPr sz="1600">
        <a:latin typeface="+mn-lt"/>
        <a:ea typeface="+mn-ea"/>
        <a:cs typeface="+mn-cs"/>
        <a:sym typeface="ヒラギノ角ゴ Pro W3"/>
      </a:defRPr>
    </a:lvl8pPr>
    <a:lvl9pPr indent="1828800" defTabSz="457200" latinLnBrk="0">
      <a:defRPr sz="1600">
        <a:latin typeface="+mn-lt"/>
        <a:ea typeface="+mn-ea"/>
        <a:cs typeface="+mn-cs"/>
        <a:sym typeface="ヒラギノ角ゴ Pro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タイトル &amp; サブタイトル">
    <p:spTree>
      <p:nvGrpSpPr>
        <p:cNvPr id="1" name=""/>
        <p:cNvGrpSpPr/>
        <p:nvPr/>
      </p:nvGrpSpPr>
      <p:grpSpPr>
        <a:xfrm>
          <a:off x="0" y="0"/>
          <a:ext cx="0" cy="0"/>
          <a:chOff x="0" y="0"/>
          <a:chExt cx="0" cy="0"/>
        </a:xfrm>
      </p:grpSpPr>
      <p:sp>
        <p:nvSpPr>
          <p:cNvPr id="12" name="線"/>
          <p:cNvSpPr/>
          <p:nvPr/>
        </p:nvSpPr>
        <p:spPr>
          <a:xfrm>
            <a:off x="508000" y="3708400"/>
            <a:ext cx="9144000" cy="127"/>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3" name="タイトルテキスト"/>
          <p:cNvSpPr txBox="1">
            <a:spLocks noGrp="1"/>
          </p:cNvSpPr>
          <p:nvPr>
            <p:ph type="title"/>
          </p:nvPr>
        </p:nvSpPr>
        <p:spPr>
          <a:xfrm>
            <a:off x="444500" y="1028700"/>
            <a:ext cx="9271000" cy="24765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14" name="本文レベル1…"/>
          <p:cNvSpPr txBox="1">
            <a:spLocks noGrp="1"/>
          </p:cNvSpPr>
          <p:nvPr>
            <p:ph type="body" sz="half" idx="1"/>
          </p:nvPr>
        </p:nvSpPr>
        <p:spPr>
          <a:xfrm>
            <a:off x="444500" y="3924300"/>
            <a:ext cx="9271000" cy="2476500"/>
          </a:xfrm>
          <a:prstGeom prst="rect">
            <a:avLst/>
          </a:prstGeom>
        </p:spPr>
        <p:txBody>
          <a:bodyPr lIns="38100" tIns="38100" rIns="38100" bIns="38100"/>
          <a:lstStyle>
            <a:lvl1pPr marL="0" indent="0">
              <a:spcBef>
                <a:spcPts val="0"/>
              </a:spcBef>
              <a:buSzTx/>
              <a:buNone/>
              <a:defRPr>
                <a:latin typeface="+mn-lt"/>
                <a:ea typeface="+mn-ea"/>
                <a:cs typeface="+mn-cs"/>
                <a:sym typeface="ヒラギノ角ゴ Pro W3"/>
              </a:defRPr>
            </a:lvl1pPr>
            <a:lvl2pPr marL="0" indent="0">
              <a:buSzTx/>
              <a:buNone/>
              <a:defRPr sz="2200">
                <a:latin typeface="+mn-lt"/>
                <a:ea typeface="+mn-ea"/>
                <a:cs typeface="+mn-cs"/>
                <a:sym typeface="ヒラギノ角ゴ Pro W3"/>
              </a:defRPr>
            </a:lvl2pPr>
            <a:lvl3pPr marL="0" indent="0">
              <a:buSzTx/>
              <a:buNone/>
              <a:defRPr sz="2200">
                <a:latin typeface="+mn-lt"/>
                <a:ea typeface="+mn-ea"/>
                <a:cs typeface="+mn-cs"/>
                <a:sym typeface="ヒラギノ角ゴ Pro W3"/>
              </a:defRPr>
            </a:lvl3pPr>
            <a:lvl4pPr marL="0" indent="0">
              <a:buSzTx/>
              <a:buNone/>
              <a:defRPr sz="2200">
                <a:latin typeface="+mn-lt"/>
                <a:ea typeface="+mn-ea"/>
                <a:cs typeface="+mn-cs"/>
                <a:sym typeface="ヒラギノ角ゴ Pro W3"/>
              </a:defRPr>
            </a:lvl4pPr>
            <a:lvl5pPr marL="0" indent="0">
              <a:buSzTx/>
              <a:buNone/>
              <a:defRPr sz="2200">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5" name="スライド番号"/>
          <p:cNvSpPr txBox="1">
            <a:spLocks noGrp="1"/>
          </p:cNvSpPr>
          <p:nvPr>
            <p:ph type="sldNum" sz="quarter" idx="2"/>
          </p:nvPr>
        </p:nvSpPr>
        <p:spPr>
          <a:xfrm>
            <a:off x="9588499" y="7226300"/>
            <a:ext cx="255779" cy="203200"/>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画像（2 点、縦長 &amp; 横長）">
    <p:spTree>
      <p:nvGrpSpPr>
        <p:cNvPr id="1" name=""/>
        <p:cNvGrpSpPr/>
        <p:nvPr/>
      </p:nvGrpSpPr>
      <p:grpSpPr>
        <a:xfrm>
          <a:off x="0" y="0"/>
          <a:ext cx="0" cy="0"/>
          <a:chOff x="0" y="0"/>
          <a:chExt cx="0" cy="0"/>
        </a:xfrm>
      </p:grpSpPr>
      <p:sp>
        <p:nvSpPr>
          <p:cNvPr id="98" name="線"/>
          <p:cNvSpPr/>
          <p:nvPr/>
        </p:nvSpPr>
        <p:spPr>
          <a:xfrm flipH="1">
            <a:off x="3467100" y="1384299"/>
            <a:ext cx="1" cy="3980960"/>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99" name="イメージ"/>
          <p:cNvSpPr>
            <a:spLocks noGrp="1"/>
          </p:cNvSpPr>
          <p:nvPr>
            <p:ph type="pic" sz="quarter" idx="13"/>
          </p:nvPr>
        </p:nvSpPr>
        <p:spPr>
          <a:xfrm>
            <a:off x="393700" y="1384300"/>
            <a:ext cx="2946400" cy="3975100"/>
          </a:xfrm>
          <a:prstGeom prst="rect">
            <a:avLst/>
          </a:prstGeom>
        </p:spPr>
        <p:txBody>
          <a:bodyPr lIns="91439" tIns="45719" rIns="91439" bIns="45719"/>
          <a:lstStyle/>
          <a:p>
            <a:endParaRPr/>
          </a:p>
        </p:txBody>
      </p:sp>
      <p:sp>
        <p:nvSpPr>
          <p:cNvPr id="100" name="イメージ"/>
          <p:cNvSpPr>
            <a:spLocks noGrp="1"/>
          </p:cNvSpPr>
          <p:nvPr>
            <p:ph type="pic" sz="half" idx="14"/>
          </p:nvPr>
        </p:nvSpPr>
        <p:spPr>
          <a:xfrm>
            <a:off x="3594100" y="1384300"/>
            <a:ext cx="6159500" cy="3975100"/>
          </a:xfrm>
          <a:prstGeom prst="rect">
            <a:avLst/>
          </a:prstGeom>
        </p:spPr>
        <p:txBody>
          <a:bodyPr lIns="91439" tIns="45719" rIns="91439" bIns="45719"/>
          <a:lstStyle/>
          <a:p>
            <a:endParaRPr/>
          </a:p>
        </p:txBody>
      </p:sp>
      <p:sp>
        <p:nvSpPr>
          <p:cNvPr id="101" name="本文レベル1…"/>
          <p:cNvSpPr txBox="1">
            <a:spLocks noGrp="1"/>
          </p:cNvSpPr>
          <p:nvPr>
            <p:ph type="body" sz="quarter" idx="1"/>
          </p:nvPr>
        </p:nvSpPr>
        <p:spPr>
          <a:xfrm>
            <a:off x="342900" y="6883400"/>
            <a:ext cx="6451600" cy="635000"/>
          </a:xfrm>
          <a:prstGeom prst="rect">
            <a:avLst/>
          </a:prstGeom>
        </p:spPr>
        <p:txBody>
          <a:bodyPr lIns="38100" tIns="38100" rIns="38100" bIns="38100"/>
          <a:lstStyle>
            <a:lvl1pPr marL="0" indent="0">
              <a:spcBef>
                <a:spcPts val="0"/>
              </a:spcBef>
              <a:buSzTx/>
              <a:buNone/>
              <a:defRPr sz="1400">
                <a:latin typeface="+mn-lt"/>
                <a:ea typeface="+mn-ea"/>
                <a:cs typeface="+mn-cs"/>
                <a:sym typeface="ヒラギノ角ゴ Pro W3"/>
              </a:defRPr>
            </a:lvl1pPr>
            <a:lvl2pPr marL="0" indent="0">
              <a:buSzTx/>
              <a:buNone/>
              <a:defRPr sz="1400">
                <a:latin typeface="+mn-lt"/>
                <a:ea typeface="+mn-ea"/>
                <a:cs typeface="+mn-cs"/>
                <a:sym typeface="ヒラギノ角ゴ Pro W3"/>
              </a:defRPr>
            </a:lvl2pPr>
            <a:lvl3pPr marL="0" indent="0">
              <a:buSzTx/>
              <a:buNone/>
              <a:defRPr sz="1400">
                <a:latin typeface="+mn-lt"/>
                <a:ea typeface="+mn-ea"/>
                <a:cs typeface="+mn-cs"/>
                <a:sym typeface="ヒラギノ角ゴ Pro W3"/>
              </a:defRPr>
            </a:lvl3pPr>
            <a:lvl4pPr marL="0" indent="0">
              <a:buSzTx/>
              <a:buNone/>
              <a:defRPr sz="1400">
                <a:latin typeface="+mn-lt"/>
                <a:ea typeface="+mn-ea"/>
                <a:cs typeface="+mn-cs"/>
                <a:sym typeface="ヒラギノ角ゴ Pro W3"/>
              </a:defRPr>
            </a:lvl4pPr>
            <a:lvl5pPr marL="0" indent="0">
              <a:buSzTx/>
              <a:buNone/>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02"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画像（2 点、縦長）">
    <p:spTree>
      <p:nvGrpSpPr>
        <p:cNvPr id="1" name=""/>
        <p:cNvGrpSpPr/>
        <p:nvPr/>
      </p:nvGrpSpPr>
      <p:grpSpPr>
        <a:xfrm>
          <a:off x="0" y="0"/>
          <a:ext cx="0" cy="0"/>
          <a:chOff x="0" y="0"/>
          <a:chExt cx="0" cy="0"/>
        </a:xfrm>
      </p:grpSpPr>
      <p:sp>
        <p:nvSpPr>
          <p:cNvPr id="109" name="線"/>
          <p:cNvSpPr/>
          <p:nvPr/>
        </p:nvSpPr>
        <p:spPr>
          <a:xfrm flipH="1">
            <a:off x="5067299" y="393700"/>
            <a:ext cx="1" cy="6235700"/>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10" name="イメージ"/>
          <p:cNvSpPr>
            <a:spLocks noGrp="1"/>
          </p:cNvSpPr>
          <p:nvPr>
            <p:ph type="pic" sz="half" idx="13"/>
          </p:nvPr>
        </p:nvSpPr>
        <p:spPr>
          <a:xfrm>
            <a:off x="393699" y="393699"/>
            <a:ext cx="4546601" cy="6223001"/>
          </a:xfrm>
          <a:prstGeom prst="rect">
            <a:avLst/>
          </a:prstGeom>
        </p:spPr>
        <p:txBody>
          <a:bodyPr lIns="91439" tIns="45719" rIns="91439" bIns="45719"/>
          <a:lstStyle/>
          <a:p>
            <a:endParaRPr/>
          </a:p>
        </p:txBody>
      </p:sp>
      <p:sp>
        <p:nvSpPr>
          <p:cNvPr id="111" name="イメージ"/>
          <p:cNvSpPr>
            <a:spLocks noGrp="1"/>
          </p:cNvSpPr>
          <p:nvPr>
            <p:ph type="pic" sz="half" idx="14"/>
          </p:nvPr>
        </p:nvSpPr>
        <p:spPr>
          <a:xfrm>
            <a:off x="5194300" y="393700"/>
            <a:ext cx="4546600" cy="6223000"/>
          </a:xfrm>
          <a:prstGeom prst="rect">
            <a:avLst/>
          </a:prstGeom>
        </p:spPr>
        <p:txBody>
          <a:bodyPr lIns="91439" tIns="45719" rIns="91439" bIns="45719"/>
          <a:lstStyle/>
          <a:p>
            <a:endParaRPr/>
          </a:p>
        </p:txBody>
      </p:sp>
      <p:sp>
        <p:nvSpPr>
          <p:cNvPr id="112" name="本文レベル1…"/>
          <p:cNvSpPr txBox="1">
            <a:spLocks noGrp="1"/>
          </p:cNvSpPr>
          <p:nvPr>
            <p:ph type="body" sz="quarter" idx="1"/>
          </p:nvPr>
        </p:nvSpPr>
        <p:spPr>
          <a:xfrm>
            <a:off x="342900" y="6883400"/>
            <a:ext cx="6451600" cy="635000"/>
          </a:xfrm>
          <a:prstGeom prst="rect">
            <a:avLst/>
          </a:prstGeom>
        </p:spPr>
        <p:txBody>
          <a:bodyPr lIns="38100" tIns="38100" rIns="38100" bIns="38100"/>
          <a:lstStyle>
            <a:lvl1pPr marL="0" indent="0">
              <a:spcBef>
                <a:spcPts val="0"/>
              </a:spcBef>
              <a:buSzTx/>
              <a:buNone/>
              <a:defRPr sz="1400">
                <a:latin typeface="+mn-lt"/>
                <a:ea typeface="+mn-ea"/>
                <a:cs typeface="+mn-cs"/>
                <a:sym typeface="ヒラギノ角ゴ Pro W3"/>
              </a:defRPr>
            </a:lvl1pPr>
            <a:lvl2pPr marL="0" indent="0">
              <a:buSzTx/>
              <a:buNone/>
              <a:defRPr sz="1400">
                <a:latin typeface="+mn-lt"/>
                <a:ea typeface="+mn-ea"/>
                <a:cs typeface="+mn-cs"/>
                <a:sym typeface="ヒラギノ角ゴ Pro W3"/>
              </a:defRPr>
            </a:lvl2pPr>
            <a:lvl3pPr marL="0" indent="0">
              <a:buSzTx/>
              <a:buNone/>
              <a:defRPr sz="1400">
                <a:latin typeface="+mn-lt"/>
                <a:ea typeface="+mn-ea"/>
                <a:cs typeface="+mn-cs"/>
                <a:sym typeface="ヒラギノ角ゴ Pro W3"/>
              </a:defRPr>
            </a:lvl3pPr>
            <a:lvl4pPr marL="0" indent="0">
              <a:buSzTx/>
              <a:buNone/>
              <a:defRPr sz="1400">
                <a:latin typeface="+mn-lt"/>
                <a:ea typeface="+mn-ea"/>
                <a:cs typeface="+mn-cs"/>
                <a:sym typeface="ヒラギノ角ゴ Pro W3"/>
              </a:defRPr>
            </a:lvl4pPr>
            <a:lvl5pPr marL="0" indent="0">
              <a:buSzTx/>
              <a:buNone/>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1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画像（3 点、縦長）">
    <p:spTree>
      <p:nvGrpSpPr>
        <p:cNvPr id="1" name=""/>
        <p:cNvGrpSpPr/>
        <p:nvPr/>
      </p:nvGrpSpPr>
      <p:grpSpPr>
        <a:xfrm>
          <a:off x="0" y="0"/>
          <a:ext cx="0" cy="0"/>
          <a:chOff x="0" y="0"/>
          <a:chExt cx="0" cy="0"/>
        </a:xfrm>
      </p:grpSpPr>
      <p:sp>
        <p:nvSpPr>
          <p:cNvPr id="120" name="線"/>
          <p:cNvSpPr/>
          <p:nvPr/>
        </p:nvSpPr>
        <p:spPr>
          <a:xfrm flipH="1">
            <a:off x="3479799" y="1384300"/>
            <a:ext cx="1" cy="3976399"/>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21" name="線"/>
          <p:cNvSpPr/>
          <p:nvPr/>
        </p:nvSpPr>
        <p:spPr>
          <a:xfrm flipH="1">
            <a:off x="6680199" y="1384300"/>
            <a:ext cx="1" cy="3976399"/>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22" name="イメージ"/>
          <p:cNvSpPr>
            <a:spLocks noGrp="1"/>
          </p:cNvSpPr>
          <p:nvPr>
            <p:ph type="pic" sz="quarter" idx="13"/>
          </p:nvPr>
        </p:nvSpPr>
        <p:spPr>
          <a:xfrm>
            <a:off x="406399" y="1384300"/>
            <a:ext cx="2959101" cy="3975100"/>
          </a:xfrm>
          <a:prstGeom prst="rect">
            <a:avLst/>
          </a:prstGeom>
        </p:spPr>
        <p:txBody>
          <a:bodyPr lIns="91439" tIns="45719" rIns="91439" bIns="45719"/>
          <a:lstStyle/>
          <a:p>
            <a:endParaRPr/>
          </a:p>
        </p:txBody>
      </p:sp>
      <p:sp>
        <p:nvSpPr>
          <p:cNvPr id="123" name="イメージ"/>
          <p:cNvSpPr>
            <a:spLocks noGrp="1"/>
          </p:cNvSpPr>
          <p:nvPr>
            <p:ph type="pic" sz="quarter" idx="14"/>
          </p:nvPr>
        </p:nvSpPr>
        <p:spPr>
          <a:xfrm>
            <a:off x="3606800" y="1384300"/>
            <a:ext cx="2959100" cy="3975100"/>
          </a:xfrm>
          <a:prstGeom prst="rect">
            <a:avLst/>
          </a:prstGeom>
        </p:spPr>
        <p:txBody>
          <a:bodyPr lIns="91439" tIns="45719" rIns="91439" bIns="45719"/>
          <a:lstStyle/>
          <a:p>
            <a:endParaRPr/>
          </a:p>
        </p:txBody>
      </p:sp>
      <p:sp>
        <p:nvSpPr>
          <p:cNvPr id="124" name="イメージ"/>
          <p:cNvSpPr>
            <a:spLocks noGrp="1"/>
          </p:cNvSpPr>
          <p:nvPr>
            <p:ph type="pic" sz="quarter" idx="15"/>
          </p:nvPr>
        </p:nvSpPr>
        <p:spPr>
          <a:xfrm>
            <a:off x="6807200" y="1384300"/>
            <a:ext cx="2959100" cy="3975100"/>
          </a:xfrm>
          <a:prstGeom prst="rect">
            <a:avLst/>
          </a:prstGeom>
        </p:spPr>
        <p:txBody>
          <a:bodyPr lIns="91439" tIns="45719" rIns="91439" bIns="45719"/>
          <a:lstStyle/>
          <a:p>
            <a:endParaRPr/>
          </a:p>
        </p:txBody>
      </p:sp>
      <p:sp>
        <p:nvSpPr>
          <p:cNvPr id="125" name="本文レベル1…"/>
          <p:cNvSpPr txBox="1">
            <a:spLocks noGrp="1"/>
          </p:cNvSpPr>
          <p:nvPr>
            <p:ph type="body" sz="quarter" idx="1"/>
          </p:nvPr>
        </p:nvSpPr>
        <p:spPr>
          <a:xfrm>
            <a:off x="342900" y="6883400"/>
            <a:ext cx="6451600" cy="635000"/>
          </a:xfrm>
          <a:prstGeom prst="rect">
            <a:avLst/>
          </a:prstGeom>
        </p:spPr>
        <p:txBody>
          <a:bodyPr lIns="38100" tIns="38100" rIns="38100" bIns="38100"/>
          <a:lstStyle>
            <a:lvl1pPr marL="0" indent="0">
              <a:spcBef>
                <a:spcPts val="0"/>
              </a:spcBef>
              <a:buSzTx/>
              <a:buNone/>
              <a:defRPr sz="1400">
                <a:latin typeface="+mn-lt"/>
                <a:ea typeface="+mn-ea"/>
                <a:cs typeface="+mn-cs"/>
                <a:sym typeface="ヒラギノ角ゴ Pro W3"/>
              </a:defRPr>
            </a:lvl1pPr>
            <a:lvl2pPr marL="0" indent="0">
              <a:buSzTx/>
              <a:buNone/>
              <a:defRPr sz="1400">
                <a:latin typeface="+mn-lt"/>
                <a:ea typeface="+mn-ea"/>
                <a:cs typeface="+mn-cs"/>
                <a:sym typeface="ヒラギノ角ゴ Pro W3"/>
              </a:defRPr>
            </a:lvl2pPr>
            <a:lvl3pPr marL="0" indent="0">
              <a:buSzTx/>
              <a:buNone/>
              <a:defRPr sz="1400">
                <a:latin typeface="+mn-lt"/>
                <a:ea typeface="+mn-ea"/>
                <a:cs typeface="+mn-cs"/>
                <a:sym typeface="ヒラギノ角ゴ Pro W3"/>
              </a:defRPr>
            </a:lvl3pPr>
            <a:lvl4pPr marL="0" indent="0">
              <a:buSzTx/>
              <a:buNone/>
              <a:defRPr sz="1400">
                <a:latin typeface="+mn-lt"/>
                <a:ea typeface="+mn-ea"/>
                <a:cs typeface="+mn-cs"/>
                <a:sym typeface="ヒラギノ角ゴ Pro W3"/>
              </a:defRPr>
            </a:lvl4pPr>
            <a:lvl5pPr marL="0" indent="0">
              <a:buSzTx/>
              <a:buNone/>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2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画像（大）">
    <p:spTree>
      <p:nvGrpSpPr>
        <p:cNvPr id="1" name=""/>
        <p:cNvGrpSpPr/>
        <p:nvPr/>
      </p:nvGrpSpPr>
      <p:grpSpPr>
        <a:xfrm>
          <a:off x="0" y="0"/>
          <a:ext cx="0" cy="0"/>
          <a:chOff x="0" y="0"/>
          <a:chExt cx="0" cy="0"/>
        </a:xfrm>
      </p:grpSpPr>
      <p:sp>
        <p:nvSpPr>
          <p:cNvPr id="133" name="イメージ"/>
          <p:cNvSpPr>
            <a:spLocks noGrp="1"/>
          </p:cNvSpPr>
          <p:nvPr>
            <p:ph type="pic" idx="13"/>
          </p:nvPr>
        </p:nvSpPr>
        <p:spPr>
          <a:xfrm>
            <a:off x="393700" y="406400"/>
            <a:ext cx="9359900" cy="6223000"/>
          </a:xfrm>
          <a:prstGeom prst="rect">
            <a:avLst/>
          </a:prstGeom>
        </p:spPr>
        <p:txBody>
          <a:bodyPr lIns="91439" tIns="45719" rIns="91439" bIns="45719"/>
          <a:lstStyle/>
          <a:p>
            <a:endParaRPr/>
          </a:p>
        </p:txBody>
      </p:sp>
      <p:sp>
        <p:nvSpPr>
          <p:cNvPr id="134" name="本文レベル1…"/>
          <p:cNvSpPr txBox="1">
            <a:spLocks noGrp="1"/>
          </p:cNvSpPr>
          <p:nvPr>
            <p:ph type="body" sz="quarter" idx="1"/>
          </p:nvPr>
        </p:nvSpPr>
        <p:spPr>
          <a:xfrm>
            <a:off x="342900" y="6883400"/>
            <a:ext cx="6451600" cy="635000"/>
          </a:xfrm>
          <a:prstGeom prst="rect">
            <a:avLst/>
          </a:prstGeom>
        </p:spPr>
        <p:txBody>
          <a:bodyPr lIns="38100" tIns="38100" rIns="38100" bIns="38100"/>
          <a:lstStyle>
            <a:lvl1pPr marL="0" indent="0">
              <a:spcBef>
                <a:spcPts val="0"/>
              </a:spcBef>
              <a:buSzTx/>
              <a:buNone/>
              <a:defRPr sz="1400">
                <a:latin typeface="+mn-lt"/>
                <a:ea typeface="+mn-ea"/>
                <a:cs typeface="+mn-cs"/>
                <a:sym typeface="ヒラギノ角ゴ Pro W3"/>
              </a:defRPr>
            </a:lvl1pPr>
            <a:lvl2pPr marL="0" indent="0">
              <a:buSzTx/>
              <a:buNone/>
              <a:defRPr sz="1400">
                <a:latin typeface="+mn-lt"/>
                <a:ea typeface="+mn-ea"/>
                <a:cs typeface="+mn-cs"/>
                <a:sym typeface="ヒラギノ角ゴ Pro W3"/>
              </a:defRPr>
            </a:lvl2pPr>
            <a:lvl3pPr marL="0" indent="0">
              <a:buSzTx/>
              <a:buNone/>
              <a:defRPr sz="1400">
                <a:latin typeface="+mn-lt"/>
                <a:ea typeface="+mn-ea"/>
                <a:cs typeface="+mn-cs"/>
                <a:sym typeface="ヒラギノ角ゴ Pro W3"/>
              </a:defRPr>
            </a:lvl3pPr>
            <a:lvl4pPr marL="0" indent="0">
              <a:buSzTx/>
              <a:buNone/>
              <a:defRPr sz="1400">
                <a:latin typeface="+mn-lt"/>
                <a:ea typeface="+mn-ea"/>
                <a:cs typeface="+mn-cs"/>
                <a:sym typeface="ヒラギノ角ゴ Pro W3"/>
              </a:defRPr>
            </a:lvl4pPr>
            <a:lvl5pPr marL="0" indent="0">
              <a:buSzTx/>
              <a:buNone/>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3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画像（3 点）">
    <p:spTree>
      <p:nvGrpSpPr>
        <p:cNvPr id="1" name=""/>
        <p:cNvGrpSpPr/>
        <p:nvPr/>
      </p:nvGrpSpPr>
      <p:grpSpPr>
        <a:xfrm>
          <a:off x="0" y="0"/>
          <a:ext cx="0" cy="0"/>
          <a:chOff x="0" y="0"/>
          <a:chExt cx="0" cy="0"/>
        </a:xfrm>
      </p:grpSpPr>
      <p:sp>
        <p:nvSpPr>
          <p:cNvPr id="142" name="線"/>
          <p:cNvSpPr/>
          <p:nvPr/>
        </p:nvSpPr>
        <p:spPr>
          <a:xfrm flipH="1">
            <a:off x="5067299" y="393700"/>
            <a:ext cx="1" cy="6223038"/>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43" name="線"/>
          <p:cNvSpPr/>
          <p:nvPr/>
        </p:nvSpPr>
        <p:spPr>
          <a:xfrm flipH="1" flipV="1">
            <a:off x="5079931" y="3505199"/>
            <a:ext cx="4686369" cy="2"/>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44" name="イメージ"/>
          <p:cNvSpPr>
            <a:spLocks noGrp="1"/>
          </p:cNvSpPr>
          <p:nvPr>
            <p:ph type="pic" sz="half" idx="13"/>
          </p:nvPr>
        </p:nvSpPr>
        <p:spPr>
          <a:xfrm>
            <a:off x="393699" y="393699"/>
            <a:ext cx="4546601" cy="6223001"/>
          </a:xfrm>
          <a:prstGeom prst="rect">
            <a:avLst/>
          </a:prstGeom>
        </p:spPr>
        <p:txBody>
          <a:bodyPr lIns="91439" tIns="45719" rIns="91439" bIns="45719"/>
          <a:lstStyle/>
          <a:p>
            <a:endParaRPr/>
          </a:p>
        </p:txBody>
      </p:sp>
      <p:sp>
        <p:nvSpPr>
          <p:cNvPr id="145" name="イメージ"/>
          <p:cNvSpPr>
            <a:spLocks noGrp="1"/>
          </p:cNvSpPr>
          <p:nvPr>
            <p:ph type="pic" sz="quarter" idx="14"/>
          </p:nvPr>
        </p:nvSpPr>
        <p:spPr>
          <a:xfrm>
            <a:off x="5207000" y="393699"/>
            <a:ext cx="4546600" cy="2997201"/>
          </a:xfrm>
          <a:prstGeom prst="rect">
            <a:avLst/>
          </a:prstGeom>
        </p:spPr>
        <p:txBody>
          <a:bodyPr lIns="91439" tIns="45719" rIns="91439" bIns="45719"/>
          <a:lstStyle/>
          <a:p>
            <a:endParaRPr/>
          </a:p>
        </p:txBody>
      </p:sp>
      <p:sp>
        <p:nvSpPr>
          <p:cNvPr id="146" name="イメージ"/>
          <p:cNvSpPr>
            <a:spLocks noGrp="1"/>
          </p:cNvSpPr>
          <p:nvPr>
            <p:ph type="pic" sz="quarter" idx="15"/>
          </p:nvPr>
        </p:nvSpPr>
        <p:spPr>
          <a:xfrm>
            <a:off x="5207000" y="3619500"/>
            <a:ext cx="4546600" cy="2997200"/>
          </a:xfrm>
          <a:prstGeom prst="rect">
            <a:avLst/>
          </a:prstGeom>
        </p:spPr>
        <p:txBody>
          <a:bodyPr lIns="91439" tIns="45719" rIns="91439" bIns="45719"/>
          <a:lstStyle/>
          <a:p>
            <a:endParaRPr/>
          </a:p>
        </p:txBody>
      </p:sp>
      <p:sp>
        <p:nvSpPr>
          <p:cNvPr id="147" name="本文レベル1…"/>
          <p:cNvSpPr txBox="1">
            <a:spLocks noGrp="1"/>
          </p:cNvSpPr>
          <p:nvPr>
            <p:ph type="body" sz="quarter" idx="1"/>
          </p:nvPr>
        </p:nvSpPr>
        <p:spPr>
          <a:xfrm>
            <a:off x="342900" y="6883400"/>
            <a:ext cx="6451600" cy="635000"/>
          </a:xfrm>
          <a:prstGeom prst="rect">
            <a:avLst/>
          </a:prstGeom>
        </p:spPr>
        <p:txBody>
          <a:bodyPr lIns="38100" tIns="38100" rIns="38100" bIns="38100"/>
          <a:lstStyle>
            <a:lvl1pPr marL="0" indent="0">
              <a:spcBef>
                <a:spcPts val="0"/>
              </a:spcBef>
              <a:buSzTx/>
              <a:buNone/>
              <a:defRPr sz="1400">
                <a:latin typeface="+mn-lt"/>
                <a:ea typeface="+mn-ea"/>
                <a:cs typeface="+mn-cs"/>
                <a:sym typeface="ヒラギノ角ゴ Pro W3"/>
              </a:defRPr>
            </a:lvl1pPr>
            <a:lvl2pPr marL="0" indent="0">
              <a:buSzTx/>
              <a:buNone/>
              <a:defRPr sz="1400">
                <a:latin typeface="+mn-lt"/>
                <a:ea typeface="+mn-ea"/>
                <a:cs typeface="+mn-cs"/>
                <a:sym typeface="ヒラギノ角ゴ Pro W3"/>
              </a:defRPr>
            </a:lvl2pPr>
            <a:lvl3pPr marL="0" indent="0">
              <a:buSzTx/>
              <a:buNone/>
              <a:defRPr sz="1400">
                <a:latin typeface="+mn-lt"/>
                <a:ea typeface="+mn-ea"/>
                <a:cs typeface="+mn-cs"/>
                <a:sym typeface="ヒラギノ角ゴ Pro W3"/>
              </a:defRPr>
            </a:lvl3pPr>
            <a:lvl4pPr marL="0" indent="0">
              <a:buSzTx/>
              <a:buNone/>
              <a:defRPr sz="1400">
                <a:latin typeface="+mn-lt"/>
                <a:ea typeface="+mn-ea"/>
                <a:cs typeface="+mn-cs"/>
                <a:sym typeface="ヒラギノ角ゴ Pro W3"/>
              </a:defRPr>
            </a:lvl4pPr>
            <a:lvl5pPr marL="0" indent="0">
              <a:buSzTx/>
              <a:buNone/>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4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画像（4 点）">
    <p:spTree>
      <p:nvGrpSpPr>
        <p:cNvPr id="1" name=""/>
        <p:cNvGrpSpPr/>
        <p:nvPr/>
      </p:nvGrpSpPr>
      <p:grpSpPr>
        <a:xfrm>
          <a:off x="0" y="0"/>
          <a:ext cx="0" cy="0"/>
          <a:chOff x="0" y="0"/>
          <a:chExt cx="0" cy="0"/>
        </a:xfrm>
      </p:grpSpPr>
      <p:sp>
        <p:nvSpPr>
          <p:cNvPr id="155" name="線"/>
          <p:cNvSpPr/>
          <p:nvPr/>
        </p:nvSpPr>
        <p:spPr>
          <a:xfrm flipH="1">
            <a:off x="7086599" y="393700"/>
            <a:ext cx="1" cy="6235700"/>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56" name="線"/>
          <p:cNvSpPr/>
          <p:nvPr/>
        </p:nvSpPr>
        <p:spPr>
          <a:xfrm flipH="1" flipV="1">
            <a:off x="7099231" y="2425699"/>
            <a:ext cx="2657406" cy="1"/>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57" name="線"/>
          <p:cNvSpPr/>
          <p:nvPr/>
        </p:nvSpPr>
        <p:spPr>
          <a:xfrm flipH="1" flipV="1">
            <a:off x="7099231" y="4584699"/>
            <a:ext cx="2657406" cy="1"/>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158" name="イメージ"/>
          <p:cNvSpPr>
            <a:spLocks noGrp="1"/>
          </p:cNvSpPr>
          <p:nvPr>
            <p:ph type="pic" idx="13"/>
          </p:nvPr>
        </p:nvSpPr>
        <p:spPr>
          <a:xfrm>
            <a:off x="393700" y="406400"/>
            <a:ext cx="6565900" cy="6223000"/>
          </a:xfrm>
          <a:prstGeom prst="rect">
            <a:avLst/>
          </a:prstGeom>
        </p:spPr>
        <p:txBody>
          <a:bodyPr lIns="91439" tIns="45719" rIns="91439" bIns="45719"/>
          <a:lstStyle/>
          <a:p>
            <a:endParaRPr/>
          </a:p>
        </p:txBody>
      </p:sp>
      <p:sp>
        <p:nvSpPr>
          <p:cNvPr id="159" name="イメージ"/>
          <p:cNvSpPr>
            <a:spLocks noGrp="1"/>
          </p:cNvSpPr>
          <p:nvPr>
            <p:ph type="pic" sz="quarter" idx="14"/>
          </p:nvPr>
        </p:nvSpPr>
        <p:spPr>
          <a:xfrm>
            <a:off x="7213600" y="393700"/>
            <a:ext cx="2540000" cy="1905000"/>
          </a:xfrm>
          <a:prstGeom prst="rect">
            <a:avLst/>
          </a:prstGeom>
        </p:spPr>
        <p:txBody>
          <a:bodyPr lIns="91439" tIns="45719" rIns="91439" bIns="45719"/>
          <a:lstStyle/>
          <a:p>
            <a:endParaRPr/>
          </a:p>
        </p:txBody>
      </p:sp>
      <p:sp>
        <p:nvSpPr>
          <p:cNvPr id="160" name="イメージ"/>
          <p:cNvSpPr>
            <a:spLocks noGrp="1"/>
          </p:cNvSpPr>
          <p:nvPr>
            <p:ph type="pic" sz="quarter" idx="15"/>
          </p:nvPr>
        </p:nvSpPr>
        <p:spPr>
          <a:xfrm>
            <a:off x="7213600" y="2565400"/>
            <a:ext cx="2540000" cy="1905000"/>
          </a:xfrm>
          <a:prstGeom prst="rect">
            <a:avLst/>
          </a:prstGeom>
        </p:spPr>
        <p:txBody>
          <a:bodyPr lIns="91439" tIns="45719" rIns="91439" bIns="45719"/>
          <a:lstStyle/>
          <a:p>
            <a:endParaRPr/>
          </a:p>
        </p:txBody>
      </p:sp>
      <p:sp>
        <p:nvSpPr>
          <p:cNvPr id="161" name="イメージ"/>
          <p:cNvSpPr>
            <a:spLocks noGrp="1"/>
          </p:cNvSpPr>
          <p:nvPr>
            <p:ph type="pic" sz="quarter" idx="16"/>
          </p:nvPr>
        </p:nvSpPr>
        <p:spPr>
          <a:xfrm>
            <a:off x="7213600" y="4724400"/>
            <a:ext cx="2540000" cy="1905000"/>
          </a:xfrm>
          <a:prstGeom prst="rect">
            <a:avLst/>
          </a:prstGeom>
        </p:spPr>
        <p:txBody>
          <a:bodyPr lIns="91439" tIns="45719" rIns="91439" bIns="45719"/>
          <a:lstStyle/>
          <a:p>
            <a:endParaRPr/>
          </a:p>
        </p:txBody>
      </p:sp>
      <p:sp>
        <p:nvSpPr>
          <p:cNvPr id="162" name="本文レベル1…"/>
          <p:cNvSpPr txBox="1">
            <a:spLocks noGrp="1"/>
          </p:cNvSpPr>
          <p:nvPr>
            <p:ph type="body" sz="quarter" idx="1"/>
          </p:nvPr>
        </p:nvSpPr>
        <p:spPr>
          <a:xfrm>
            <a:off x="342900" y="6883400"/>
            <a:ext cx="6451600" cy="635000"/>
          </a:xfrm>
          <a:prstGeom prst="rect">
            <a:avLst/>
          </a:prstGeom>
        </p:spPr>
        <p:txBody>
          <a:bodyPr lIns="38100" tIns="38100" rIns="38100" bIns="38100"/>
          <a:lstStyle>
            <a:lvl1pPr marL="0" indent="0">
              <a:spcBef>
                <a:spcPts val="0"/>
              </a:spcBef>
              <a:buSzTx/>
              <a:buNone/>
              <a:defRPr sz="1400">
                <a:latin typeface="+mn-lt"/>
                <a:ea typeface="+mn-ea"/>
                <a:cs typeface="+mn-cs"/>
                <a:sym typeface="ヒラギノ角ゴ Pro W3"/>
              </a:defRPr>
            </a:lvl1pPr>
            <a:lvl2pPr marL="0" indent="0">
              <a:buSzTx/>
              <a:buNone/>
              <a:defRPr sz="1400">
                <a:latin typeface="+mn-lt"/>
                <a:ea typeface="+mn-ea"/>
                <a:cs typeface="+mn-cs"/>
                <a:sym typeface="ヒラギノ角ゴ Pro W3"/>
              </a:defRPr>
            </a:lvl2pPr>
            <a:lvl3pPr marL="0" indent="0">
              <a:buSzTx/>
              <a:buNone/>
              <a:defRPr sz="1400">
                <a:latin typeface="+mn-lt"/>
                <a:ea typeface="+mn-ea"/>
                <a:cs typeface="+mn-cs"/>
                <a:sym typeface="ヒラギノ角ゴ Pro W3"/>
              </a:defRPr>
            </a:lvl3pPr>
            <a:lvl4pPr marL="0" indent="0">
              <a:buSzTx/>
              <a:buNone/>
              <a:defRPr sz="1400">
                <a:latin typeface="+mn-lt"/>
                <a:ea typeface="+mn-ea"/>
                <a:cs typeface="+mn-cs"/>
                <a:sym typeface="ヒラギノ角ゴ Pro W3"/>
              </a:defRPr>
            </a:lvl4pPr>
            <a:lvl5pPr marL="0" indent="0">
              <a:buSzTx/>
              <a:buNone/>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63"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タイトル &amp; 箇条書き copy">
    <p:spTree>
      <p:nvGrpSpPr>
        <p:cNvPr id="1" name=""/>
        <p:cNvGrpSpPr/>
        <p:nvPr/>
      </p:nvGrpSpPr>
      <p:grpSpPr>
        <a:xfrm>
          <a:off x="0" y="0"/>
          <a:ext cx="0" cy="0"/>
          <a:chOff x="0" y="0"/>
          <a:chExt cx="0" cy="0"/>
        </a:xfrm>
      </p:grpSpPr>
      <p:sp>
        <p:nvSpPr>
          <p:cNvPr id="170"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171" name="本文レベル1…"/>
          <p:cNvSpPr txBox="1">
            <a:spLocks noGrp="1"/>
          </p:cNvSpPr>
          <p:nvPr>
            <p:ph type="body" idx="1"/>
          </p:nvPr>
        </p:nvSpPr>
        <p:spPr>
          <a:xfrm>
            <a:off x="444500" y="1816100"/>
            <a:ext cx="9271000" cy="5130800"/>
          </a:xfrm>
          <a:prstGeom prst="rect">
            <a:avLst/>
          </a:prstGeom>
        </p:spPr>
        <p:txBody>
          <a:bodyPr/>
          <a:lstStyle>
            <a:lvl1pPr marL="0" indent="0">
              <a:spcBef>
                <a:spcPts val="0"/>
              </a:spcBef>
              <a:defRPr>
                <a:latin typeface="+mn-lt"/>
                <a:ea typeface="+mn-ea"/>
                <a:cs typeface="+mn-cs"/>
                <a:sym typeface="ヒラギノ角ゴ Pro W3"/>
              </a:defRPr>
            </a:lvl1pPr>
            <a:lvl2pPr marL="342900" indent="0">
              <a:buSzPct val="100000"/>
              <a:defRPr>
                <a:latin typeface="+mn-lt"/>
                <a:ea typeface="+mn-ea"/>
                <a:cs typeface="+mn-cs"/>
                <a:sym typeface="ヒラギノ角ゴ Pro W3"/>
              </a:defRPr>
            </a:lvl2pPr>
            <a:lvl3pPr marL="685800" indent="0">
              <a:buSzPct val="100000"/>
              <a:defRPr>
                <a:latin typeface="+mn-lt"/>
                <a:ea typeface="+mn-ea"/>
                <a:cs typeface="+mn-cs"/>
                <a:sym typeface="ヒラギノ角ゴ Pro W3"/>
              </a:defRPr>
            </a:lvl3pPr>
            <a:lvl4pPr marL="1028700" indent="0">
              <a:buSzPct val="100000"/>
              <a:defRPr>
                <a:latin typeface="+mn-lt"/>
                <a:ea typeface="+mn-ea"/>
                <a:cs typeface="+mn-cs"/>
                <a:sym typeface="ヒラギノ角ゴ Pro W3"/>
              </a:defRPr>
            </a:lvl4pPr>
            <a:lvl5pPr marL="1371600" indent="0">
              <a:buSzPct val="100000"/>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72"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タイトル &amp; 箇条書き copy 1">
    <p:spTree>
      <p:nvGrpSpPr>
        <p:cNvPr id="1" name=""/>
        <p:cNvGrpSpPr/>
        <p:nvPr/>
      </p:nvGrpSpPr>
      <p:grpSpPr>
        <a:xfrm>
          <a:off x="0" y="0"/>
          <a:ext cx="0" cy="0"/>
          <a:chOff x="0" y="0"/>
          <a:chExt cx="0" cy="0"/>
        </a:xfrm>
      </p:grpSpPr>
      <p:sp>
        <p:nvSpPr>
          <p:cNvPr id="179"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180" name="本文レベル1…"/>
          <p:cNvSpPr txBox="1">
            <a:spLocks noGrp="1"/>
          </p:cNvSpPr>
          <p:nvPr>
            <p:ph type="body" idx="1"/>
          </p:nvPr>
        </p:nvSpPr>
        <p:spPr>
          <a:xfrm>
            <a:off x="444500" y="1816100"/>
            <a:ext cx="9271000" cy="5130800"/>
          </a:xfrm>
          <a:prstGeom prst="rect">
            <a:avLst/>
          </a:prstGeom>
        </p:spPr>
        <p:txBody>
          <a:bodyPr/>
          <a:lstStyle>
            <a:lvl1pPr marL="0" indent="0">
              <a:spcBef>
                <a:spcPts val="0"/>
              </a:spcBef>
              <a:defRPr>
                <a:latin typeface="+mn-lt"/>
                <a:ea typeface="+mn-ea"/>
                <a:cs typeface="+mn-cs"/>
                <a:sym typeface="ヒラギノ角ゴ Pro W3"/>
              </a:defRPr>
            </a:lvl1pPr>
            <a:lvl2pPr marL="342900" indent="0">
              <a:buSzPct val="100000"/>
              <a:defRPr>
                <a:latin typeface="+mn-lt"/>
                <a:ea typeface="+mn-ea"/>
                <a:cs typeface="+mn-cs"/>
                <a:sym typeface="ヒラギノ角ゴ Pro W3"/>
              </a:defRPr>
            </a:lvl2pPr>
            <a:lvl3pPr marL="685800" indent="0">
              <a:buSzPct val="100000"/>
              <a:defRPr>
                <a:latin typeface="+mn-lt"/>
                <a:ea typeface="+mn-ea"/>
                <a:cs typeface="+mn-cs"/>
                <a:sym typeface="ヒラギノ角ゴ Pro W3"/>
              </a:defRPr>
            </a:lvl3pPr>
            <a:lvl4pPr marL="1028700" indent="0">
              <a:buSzPct val="100000"/>
              <a:defRPr>
                <a:latin typeface="+mn-lt"/>
                <a:ea typeface="+mn-ea"/>
                <a:cs typeface="+mn-cs"/>
                <a:sym typeface="ヒラギノ角ゴ Pro W3"/>
              </a:defRPr>
            </a:lvl4pPr>
            <a:lvl5pPr marL="1371600" indent="0">
              <a:buSzPct val="100000"/>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8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タイトル &amp; 箇条書き copy 2">
    <p:spTree>
      <p:nvGrpSpPr>
        <p:cNvPr id="1" name=""/>
        <p:cNvGrpSpPr/>
        <p:nvPr/>
      </p:nvGrpSpPr>
      <p:grpSpPr>
        <a:xfrm>
          <a:off x="0" y="0"/>
          <a:ext cx="0" cy="0"/>
          <a:chOff x="0" y="0"/>
          <a:chExt cx="0" cy="0"/>
        </a:xfrm>
      </p:grpSpPr>
      <p:sp>
        <p:nvSpPr>
          <p:cNvPr id="188"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189" name="本文レベル1…"/>
          <p:cNvSpPr txBox="1">
            <a:spLocks noGrp="1"/>
          </p:cNvSpPr>
          <p:nvPr>
            <p:ph type="body" idx="1"/>
          </p:nvPr>
        </p:nvSpPr>
        <p:spPr>
          <a:xfrm>
            <a:off x="444500" y="1816100"/>
            <a:ext cx="9271000" cy="5130800"/>
          </a:xfrm>
          <a:prstGeom prst="rect">
            <a:avLst/>
          </a:prstGeom>
        </p:spPr>
        <p:txBody>
          <a:bodyPr/>
          <a:lstStyle>
            <a:lvl1pPr marL="0" indent="0">
              <a:spcBef>
                <a:spcPts val="0"/>
              </a:spcBef>
              <a:defRPr>
                <a:latin typeface="+mn-lt"/>
                <a:ea typeface="+mn-ea"/>
                <a:cs typeface="+mn-cs"/>
                <a:sym typeface="ヒラギノ角ゴ Pro W3"/>
              </a:defRPr>
            </a:lvl1pPr>
            <a:lvl2pPr marL="342900" indent="0">
              <a:buSzPct val="100000"/>
              <a:defRPr>
                <a:latin typeface="+mn-lt"/>
                <a:ea typeface="+mn-ea"/>
                <a:cs typeface="+mn-cs"/>
                <a:sym typeface="ヒラギノ角ゴ Pro W3"/>
              </a:defRPr>
            </a:lvl2pPr>
            <a:lvl3pPr marL="685800" indent="0">
              <a:buSzPct val="100000"/>
              <a:defRPr>
                <a:latin typeface="+mn-lt"/>
                <a:ea typeface="+mn-ea"/>
                <a:cs typeface="+mn-cs"/>
                <a:sym typeface="ヒラギノ角ゴ Pro W3"/>
              </a:defRPr>
            </a:lvl3pPr>
            <a:lvl4pPr marL="1028700" indent="0">
              <a:buSzPct val="100000"/>
              <a:defRPr>
                <a:latin typeface="+mn-lt"/>
                <a:ea typeface="+mn-ea"/>
                <a:cs typeface="+mn-cs"/>
                <a:sym typeface="ヒラギノ角ゴ Pro W3"/>
              </a:defRPr>
            </a:lvl4pPr>
            <a:lvl5pPr marL="1371600" indent="0">
              <a:buSzPct val="100000"/>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90"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タイトル &amp; 箇条書き copy 3">
    <p:spTree>
      <p:nvGrpSpPr>
        <p:cNvPr id="1" name=""/>
        <p:cNvGrpSpPr/>
        <p:nvPr/>
      </p:nvGrpSpPr>
      <p:grpSpPr>
        <a:xfrm>
          <a:off x="0" y="0"/>
          <a:ext cx="0" cy="0"/>
          <a:chOff x="0" y="0"/>
          <a:chExt cx="0" cy="0"/>
        </a:xfrm>
      </p:grpSpPr>
      <p:sp>
        <p:nvSpPr>
          <p:cNvPr id="197"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198" name="本文レベル1…"/>
          <p:cNvSpPr txBox="1">
            <a:spLocks noGrp="1"/>
          </p:cNvSpPr>
          <p:nvPr>
            <p:ph type="body" idx="1"/>
          </p:nvPr>
        </p:nvSpPr>
        <p:spPr>
          <a:xfrm>
            <a:off x="444500" y="1816100"/>
            <a:ext cx="9271000" cy="5130800"/>
          </a:xfrm>
          <a:prstGeom prst="rect">
            <a:avLst/>
          </a:prstGeom>
        </p:spPr>
        <p:txBody>
          <a:bodyPr/>
          <a:lstStyle>
            <a:lvl1pPr marL="0" indent="0">
              <a:spcBef>
                <a:spcPts val="0"/>
              </a:spcBef>
              <a:defRPr>
                <a:latin typeface="+mn-lt"/>
                <a:ea typeface="+mn-ea"/>
                <a:cs typeface="+mn-cs"/>
                <a:sym typeface="ヒラギノ角ゴ Pro W3"/>
              </a:defRPr>
            </a:lvl1pPr>
            <a:lvl2pPr marL="342900" indent="0">
              <a:buSzPct val="100000"/>
              <a:defRPr>
                <a:latin typeface="+mn-lt"/>
                <a:ea typeface="+mn-ea"/>
                <a:cs typeface="+mn-cs"/>
                <a:sym typeface="ヒラギノ角ゴ Pro W3"/>
              </a:defRPr>
            </a:lvl2pPr>
            <a:lvl3pPr marL="685800" indent="0">
              <a:buSzPct val="100000"/>
              <a:defRPr>
                <a:latin typeface="+mn-lt"/>
                <a:ea typeface="+mn-ea"/>
                <a:cs typeface="+mn-cs"/>
                <a:sym typeface="ヒラギノ角ゴ Pro W3"/>
              </a:defRPr>
            </a:lvl3pPr>
            <a:lvl4pPr marL="1028700" indent="0">
              <a:buSzPct val="100000"/>
              <a:defRPr>
                <a:latin typeface="+mn-lt"/>
                <a:ea typeface="+mn-ea"/>
                <a:cs typeface="+mn-cs"/>
                <a:sym typeface="ヒラギノ角ゴ Pro W3"/>
              </a:defRPr>
            </a:lvl4pPr>
            <a:lvl5pPr marL="1371600" indent="0">
              <a:buSzPct val="100000"/>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19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 &amp; 箇条書き">
    <p:spTree>
      <p:nvGrpSpPr>
        <p:cNvPr id="1" name=""/>
        <p:cNvGrpSpPr/>
        <p:nvPr/>
      </p:nvGrpSpPr>
      <p:grpSpPr>
        <a:xfrm>
          <a:off x="0" y="0"/>
          <a:ext cx="0" cy="0"/>
          <a:chOff x="0" y="0"/>
          <a:chExt cx="0" cy="0"/>
        </a:xfrm>
      </p:grpSpPr>
      <p:sp>
        <p:nvSpPr>
          <p:cNvPr id="22" name="タイトルテキスト"/>
          <p:cNvSpPr txBox="1">
            <a:spLocks noGrp="1"/>
          </p:cNvSpPr>
          <p:nvPr>
            <p:ph type="title"/>
          </p:nvPr>
        </p:nvSpPr>
        <p:spPr>
          <a:prstGeom prst="rect">
            <a:avLst/>
          </a:prstGeom>
        </p:spPr>
        <p:txBody>
          <a:bodyPr/>
          <a:lstStyle/>
          <a:p>
            <a:r>
              <a:t>タイトルテキスト</a:t>
            </a:r>
          </a:p>
        </p:txBody>
      </p:sp>
      <p:sp>
        <p:nvSpPr>
          <p:cNvPr id="23" name="本文レベル1…"/>
          <p:cNvSpPr txBox="1">
            <a:spLocks noGrp="1"/>
          </p:cNvSpPr>
          <p:nvPr>
            <p:ph type="body" idx="1"/>
          </p:nvPr>
        </p:nvSpPr>
        <p:spPr>
          <a:prstGeom prst="rect">
            <a:avLst/>
          </a:prstGeom>
        </p:spPr>
        <p:txBody>
          <a:bodyPr/>
          <a:lstStyle/>
          <a:p>
            <a:r>
              <a:t>本文レベル1</a:t>
            </a:r>
          </a:p>
          <a:p>
            <a:pPr lvl="1"/>
            <a:r>
              <a:t>本文レベル2</a:t>
            </a:r>
          </a:p>
          <a:p>
            <a:pPr lvl="2"/>
            <a:r>
              <a:t>本文レベル3</a:t>
            </a:r>
          </a:p>
          <a:p>
            <a:pPr lvl="3"/>
            <a:r>
              <a:t>本文レベル4</a:t>
            </a:r>
          </a:p>
          <a:p>
            <a:pPr lvl="4"/>
            <a:r>
              <a:t>本文レベル5</a:t>
            </a:r>
          </a:p>
        </p:txBody>
      </p:sp>
      <p:sp>
        <p:nvSpPr>
          <p:cNvPr id="24"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タイトル &amp; 箇条書き copy 4">
    <p:spTree>
      <p:nvGrpSpPr>
        <p:cNvPr id="1" name=""/>
        <p:cNvGrpSpPr/>
        <p:nvPr/>
      </p:nvGrpSpPr>
      <p:grpSpPr>
        <a:xfrm>
          <a:off x="0" y="0"/>
          <a:ext cx="0" cy="0"/>
          <a:chOff x="0" y="0"/>
          <a:chExt cx="0" cy="0"/>
        </a:xfrm>
      </p:grpSpPr>
      <p:sp>
        <p:nvSpPr>
          <p:cNvPr id="206"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207" name="本文レベル1…"/>
          <p:cNvSpPr txBox="1">
            <a:spLocks noGrp="1"/>
          </p:cNvSpPr>
          <p:nvPr>
            <p:ph type="body" idx="1"/>
          </p:nvPr>
        </p:nvSpPr>
        <p:spPr>
          <a:xfrm>
            <a:off x="444500" y="1816100"/>
            <a:ext cx="9271000" cy="5130800"/>
          </a:xfrm>
          <a:prstGeom prst="rect">
            <a:avLst/>
          </a:prstGeom>
        </p:spPr>
        <p:txBody>
          <a:bodyPr/>
          <a:lstStyle>
            <a:lvl1pPr marL="0" indent="0">
              <a:spcBef>
                <a:spcPts val="0"/>
              </a:spcBef>
              <a:defRPr>
                <a:latin typeface="+mn-lt"/>
                <a:ea typeface="+mn-ea"/>
                <a:cs typeface="+mn-cs"/>
                <a:sym typeface="ヒラギノ角ゴ Pro W3"/>
              </a:defRPr>
            </a:lvl1pPr>
            <a:lvl2pPr marL="342900" indent="0">
              <a:buSzPct val="100000"/>
              <a:defRPr>
                <a:latin typeface="+mn-lt"/>
                <a:ea typeface="+mn-ea"/>
                <a:cs typeface="+mn-cs"/>
                <a:sym typeface="ヒラギノ角ゴ Pro W3"/>
              </a:defRPr>
            </a:lvl2pPr>
            <a:lvl3pPr marL="685800" indent="0">
              <a:buSzPct val="100000"/>
              <a:defRPr>
                <a:latin typeface="+mn-lt"/>
                <a:ea typeface="+mn-ea"/>
                <a:cs typeface="+mn-cs"/>
                <a:sym typeface="ヒラギノ角ゴ Pro W3"/>
              </a:defRPr>
            </a:lvl3pPr>
            <a:lvl4pPr marL="1028700" indent="0">
              <a:buSzPct val="100000"/>
              <a:defRPr>
                <a:latin typeface="+mn-lt"/>
                <a:ea typeface="+mn-ea"/>
                <a:cs typeface="+mn-cs"/>
                <a:sym typeface="ヒラギノ角ゴ Pro W3"/>
              </a:defRPr>
            </a:lvl4pPr>
            <a:lvl5pPr marL="1371600" indent="0">
              <a:buSzPct val="100000"/>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20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タイトル &amp; 箇条書き copy 5">
    <p:spTree>
      <p:nvGrpSpPr>
        <p:cNvPr id="1" name=""/>
        <p:cNvGrpSpPr/>
        <p:nvPr/>
      </p:nvGrpSpPr>
      <p:grpSpPr>
        <a:xfrm>
          <a:off x="0" y="0"/>
          <a:ext cx="0" cy="0"/>
          <a:chOff x="0" y="0"/>
          <a:chExt cx="0" cy="0"/>
        </a:xfrm>
      </p:grpSpPr>
      <p:sp>
        <p:nvSpPr>
          <p:cNvPr id="215"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216" name="本文レベル1…"/>
          <p:cNvSpPr txBox="1">
            <a:spLocks noGrp="1"/>
          </p:cNvSpPr>
          <p:nvPr>
            <p:ph type="body" idx="1"/>
          </p:nvPr>
        </p:nvSpPr>
        <p:spPr>
          <a:xfrm>
            <a:off x="444500" y="1816100"/>
            <a:ext cx="9271000" cy="5130800"/>
          </a:xfrm>
          <a:prstGeom prst="rect">
            <a:avLst/>
          </a:prstGeom>
        </p:spPr>
        <p:txBody>
          <a:bodyPr/>
          <a:lstStyle>
            <a:lvl1pPr marL="0" indent="0">
              <a:spcBef>
                <a:spcPts val="0"/>
              </a:spcBef>
              <a:defRPr>
                <a:latin typeface="+mn-lt"/>
                <a:ea typeface="+mn-ea"/>
                <a:cs typeface="+mn-cs"/>
                <a:sym typeface="ヒラギノ角ゴ Pro W3"/>
              </a:defRPr>
            </a:lvl1pPr>
            <a:lvl2pPr marL="342900" indent="0">
              <a:buSzPct val="100000"/>
              <a:defRPr>
                <a:latin typeface="+mn-lt"/>
                <a:ea typeface="+mn-ea"/>
                <a:cs typeface="+mn-cs"/>
                <a:sym typeface="ヒラギノ角ゴ Pro W3"/>
              </a:defRPr>
            </a:lvl2pPr>
            <a:lvl3pPr marL="685800" indent="0">
              <a:buSzPct val="100000"/>
              <a:defRPr>
                <a:latin typeface="+mn-lt"/>
                <a:ea typeface="+mn-ea"/>
                <a:cs typeface="+mn-cs"/>
                <a:sym typeface="ヒラギノ角ゴ Pro W3"/>
              </a:defRPr>
            </a:lvl3pPr>
            <a:lvl4pPr marL="1028700" indent="0">
              <a:buSzPct val="100000"/>
              <a:defRPr>
                <a:latin typeface="+mn-lt"/>
                <a:ea typeface="+mn-ea"/>
                <a:cs typeface="+mn-cs"/>
                <a:sym typeface="ヒラギノ角ゴ Pro W3"/>
              </a:defRPr>
            </a:lvl4pPr>
            <a:lvl5pPr marL="1371600" indent="0">
              <a:buSzPct val="100000"/>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217"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タイトル &amp; 箇条書き copy 6">
    <p:spTree>
      <p:nvGrpSpPr>
        <p:cNvPr id="1" name=""/>
        <p:cNvGrpSpPr/>
        <p:nvPr/>
      </p:nvGrpSpPr>
      <p:grpSpPr>
        <a:xfrm>
          <a:off x="0" y="0"/>
          <a:ext cx="0" cy="0"/>
          <a:chOff x="0" y="0"/>
          <a:chExt cx="0" cy="0"/>
        </a:xfrm>
      </p:grpSpPr>
      <p:sp>
        <p:nvSpPr>
          <p:cNvPr id="224"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225" name="本文レベル1…"/>
          <p:cNvSpPr txBox="1">
            <a:spLocks noGrp="1"/>
          </p:cNvSpPr>
          <p:nvPr>
            <p:ph type="body" idx="1"/>
          </p:nvPr>
        </p:nvSpPr>
        <p:spPr>
          <a:xfrm>
            <a:off x="444500" y="1816100"/>
            <a:ext cx="9271000" cy="5130800"/>
          </a:xfrm>
          <a:prstGeom prst="rect">
            <a:avLst/>
          </a:prstGeom>
        </p:spPr>
        <p:txBody>
          <a:bodyPr/>
          <a:lstStyle>
            <a:lvl1pPr marL="0" indent="0">
              <a:spcBef>
                <a:spcPts val="0"/>
              </a:spcBef>
              <a:defRPr>
                <a:latin typeface="+mn-lt"/>
                <a:ea typeface="+mn-ea"/>
                <a:cs typeface="+mn-cs"/>
                <a:sym typeface="ヒラギノ角ゴ Pro W3"/>
              </a:defRPr>
            </a:lvl1pPr>
            <a:lvl2pPr marL="342900" indent="0">
              <a:buSzPct val="100000"/>
              <a:defRPr>
                <a:latin typeface="+mn-lt"/>
                <a:ea typeface="+mn-ea"/>
                <a:cs typeface="+mn-cs"/>
                <a:sym typeface="ヒラギノ角ゴ Pro W3"/>
              </a:defRPr>
            </a:lvl2pPr>
            <a:lvl3pPr marL="685800" indent="0">
              <a:buSzPct val="100000"/>
              <a:defRPr>
                <a:latin typeface="+mn-lt"/>
                <a:ea typeface="+mn-ea"/>
                <a:cs typeface="+mn-cs"/>
                <a:sym typeface="ヒラギノ角ゴ Pro W3"/>
              </a:defRPr>
            </a:lvl3pPr>
            <a:lvl4pPr marL="1028700" indent="0">
              <a:buSzPct val="100000"/>
              <a:defRPr>
                <a:latin typeface="+mn-lt"/>
                <a:ea typeface="+mn-ea"/>
                <a:cs typeface="+mn-cs"/>
                <a:sym typeface="ヒラギノ角ゴ Pro W3"/>
              </a:defRPr>
            </a:lvl4pPr>
            <a:lvl5pPr marL="1371600" indent="0">
              <a:buSzPct val="100000"/>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226"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3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38" name="タイトルテキスト"/>
          <p:cNvSpPr txBox="1">
            <a:spLocks noGrp="1"/>
          </p:cNvSpPr>
          <p:nvPr>
            <p:ph type="title"/>
          </p:nvPr>
        </p:nvSpPr>
        <p:spPr>
          <a:xfrm>
            <a:off x="444500" y="254000"/>
            <a:ext cx="92710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3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タイトル（中央）">
    <p:spTree>
      <p:nvGrpSpPr>
        <p:cNvPr id="1" name=""/>
        <p:cNvGrpSpPr/>
        <p:nvPr/>
      </p:nvGrpSpPr>
      <p:grpSpPr>
        <a:xfrm>
          <a:off x="0" y="0"/>
          <a:ext cx="0" cy="0"/>
          <a:chOff x="0" y="0"/>
          <a:chExt cx="0" cy="0"/>
        </a:xfrm>
      </p:grpSpPr>
      <p:sp>
        <p:nvSpPr>
          <p:cNvPr id="46" name="タイトルテキスト"/>
          <p:cNvSpPr txBox="1">
            <a:spLocks noGrp="1"/>
          </p:cNvSpPr>
          <p:nvPr>
            <p:ph type="title"/>
          </p:nvPr>
        </p:nvSpPr>
        <p:spPr>
          <a:xfrm>
            <a:off x="444500" y="2895600"/>
            <a:ext cx="9271000" cy="1828800"/>
          </a:xfrm>
          <a:prstGeom prst="rect">
            <a:avLst/>
          </a:prstGeom>
        </p:spPr>
        <p:txBody>
          <a:bodyPr anchor="ctr"/>
          <a:lstStyle>
            <a:lvl1pPr>
              <a:defRPr>
                <a:latin typeface="+mn-lt"/>
                <a:ea typeface="+mn-ea"/>
                <a:cs typeface="+mn-cs"/>
                <a:sym typeface="ヒラギノ角ゴ Pro W3"/>
              </a:defRPr>
            </a:lvl1pPr>
          </a:lstStyle>
          <a:p>
            <a:r>
              <a:t>タイトルテキスト</a:t>
            </a:r>
          </a:p>
        </p:txBody>
      </p:sp>
      <p:sp>
        <p:nvSpPr>
          <p:cNvPr id="47" name="スライド番号"/>
          <p:cNvSpPr txBox="1">
            <a:spLocks noGrp="1"/>
          </p:cNvSpPr>
          <p:nvPr>
            <p:ph type="sldNum" sz="quarter" idx="2"/>
          </p:nvPr>
        </p:nvSpPr>
        <p:spPr>
          <a:xfrm>
            <a:off x="9588499" y="7226300"/>
            <a:ext cx="255779" cy="203200"/>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画像（横長）">
    <p:spTree>
      <p:nvGrpSpPr>
        <p:cNvPr id="1" name=""/>
        <p:cNvGrpSpPr/>
        <p:nvPr/>
      </p:nvGrpSpPr>
      <p:grpSpPr>
        <a:xfrm>
          <a:off x="0" y="0"/>
          <a:ext cx="0" cy="0"/>
          <a:chOff x="0" y="0"/>
          <a:chExt cx="0" cy="0"/>
        </a:xfrm>
      </p:grpSpPr>
      <p:sp>
        <p:nvSpPr>
          <p:cNvPr id="54" name="線"/>
          <p:cNvSpPr/>
          <p:nvPr/>
        </p:nvSpPr>
        <p:spPr>
          <a:xfrm>
            <a:off x="5892800" y="6235699"/>
            <a:ext cx="0" cy="1111351"/>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55" name="イメージ"/>
          <p:cNvSpPr>
            <a:spLocks noGrp="1"/>
          </p:cNvSpPr>
          <p:nvPr>
            <p:ph type="pic" idx="13"/>
          </p:nvPr>
        </p:nvSpPr>
        <p:spPr>
          <a:xfrm>
            <a:off x="0" y="0"/>
            <a:ext cx="10160000" cy="5930900"/>
          </a:xfrm>
          <a:prstGeom prst="rect">
            <a:avLst/>
          </a:prstGeom>
        </p:spPr>
        <p:txBody>
          <a:bodyPr lIns="91439" tIns="45719" rIns="91439" bIns="45719"/>
          <a:lstStyle/>
          <a:p>
            <a:endParaRPr/>
          </a:p>
        </p:txBody>
      </p:sp>
      <p:sp>
        <p:nvSpPr>
          <p:cNvPr id="56" name="タイトルテキスト"/>
          <p:cNvSpPr txBox="1">
            <a:spLocks noGrp="1"/>
          </p:cNvSpPr>
          <p:nvPr>
            <p:ph type="title"/>
          </p:nvPr>
        </p:nvSpPr>
        <p:spPr>
          <a:xfrm>
            <a:off x="1104900" y="6083300"/>
            <a:ext cx="4521200" cy="1333500"/>
          </a:xfrm>
          <a:prstGeom prst="rect">
            <a:avLst/>
          </a:prstGeom>
        </p:spPr>
        <p:txBody>
          <a:bodyPr anchor="ctr"/>
          <a:lstStyle>
            <a:lvl1pPr algn="r">
              <a:defRPr sz="3400">
                <a:latin typeface="+mn-lt"/>
                <a:ea typeface="+mn-ea"/>
                <a:cs typeface="+mn-cs"/>
                <a:sym typeface="ヒラギノ角ゴ Pro W3"/>
              </a:defRPr>
            </a:lvl1pPr>
          </a:lstStyle>
          <a:p>
            <a:r>
              <a:t>タイトルテキスト</a:t>
            </a:r>
          </a:p>
        </p:txBody>
      </p:sp>
      <p:sp>
        <p:nvSpPr>
          <p:cNvPr id="57" name="本文レベル1…"/>
          <p:cNvSpPr txBox="1">
            <a:spLocks noGrp="1"/>
          </p:cNvSpPr>
          <p:nvPr>
            <p:ph type="body" sz="quarter" idx="1"/>
          </p:nvPr>
        </p:nvSpPr>
        <p:spPr>
          <a:xfrm>
            <a:off x="6134100" y="6616700"/>
            <a:ext cx="3873500" cy="393700"/>
          </a:xfrm>
          <a:prstGeom prst="rect">
            <a:avLst/>
          </a:prstGeom>
        </p:spPr>
        <p:txBody>
          <a:bodyPr lIns="38100" tIns="38100" rIns="38100" bIns="38100"/>
          <a:lstStyle>
            <a:lvl1pPr marL="0" indent="0">
              <a:spcBef>
                <a:spcPts val="0"/>
              </a:spcBef>
              <a:buSzTx/>
              <a:buNone/>
              <a:defRPr>
                <a:latin typeface="+mn-lt"/>
                <a:ea typeface="+mn-ea"/>
                <a:cs typeface="+mn-cs"/>
                <a:sym typeface="ヒラギノ角ゴ Pro W3"/>
              </a:defRPr>
            </a:lvl1pPr>
            <a:lvl2pPr marL="0" indent="0">
              <a:buSzTx/>
              <a:buNone/>
              <a:defRPr sz="2200">
                <a:solidFill>
                  <a:srgbClr val="A9A9A9"/>
                </a:solidFill>
                <a:latin typeface="+mn-lt"/>
                <a:ea typeface="+mn-ea"/>
                <a:cs typeface="+mn-cs"/>
                <a:sym typeface="ヒラギノ角ゴ Pro W3"/>
              </a:defRPr>
            </a:lvl2pPr>
            <a:lvl3pPr marL="0" indent="0">
              <a:buSzTx/>
              <a:buNone/>
              <a:defRPr sz="2200">
                <a:solidFill>
                  <a:srgbClr val="A9A9A9"/>
                </a:solidFill>
                <a:latin typeface="+mn-lt"/>
                <a:ea typeface="+mn-ea"/>
                <a:cs typeface="+mn-cs"/>
                <a:sym typeface="ヒラギノ角ゴ Pro W3"/>
              </a:defRPr>
            </a:lvl3pPr>
            <a:lvl4pPr marL="0" indent="0">
              <a:buSzTx/>
              <a:buNone/>
              <a:defRPr sz="2200">
                <a:solidFill>
                  <a:srgbClr val="A9A9A9"/>
                </a:solidFill>
                <a:latin typeface="+mn-lt"/>
                <a:ea typeface="+mn-ea"/>
                <a:cs typeface="+mn-cs"/>
                <a:sym typeface="ヒラギノ角ゴ Pro W3"/>
              </a:defRPr>
            </a:lvl4pPr>
            <a:lvl5pPr marL="0" indent="0">
              <a:buSzTx/>
              <a:buNone/>
              <a:defRPr sz="2200">
                <a:solidFill>
                  <a:srgbClr val="A9A9A9"/>
                </a:solidFill>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5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画像（縦長）">
    <p:spTree>
      <p:nvGrpSpPr>
        <p:cNvPr id="1" name=""/>
        <p:cNvGrpSpPr/>
        <p:nvPr/>
      </p:nvGrpSpPr>
      <p:grpSpPr>
        <a:xfrm>
          <a:off x="0" y="0"/>
          <a:ext cx="0" cy="0"/>
          <a:chOff x="0" y="0"/>
          <a:chExt cx="0" cy="0"/>
        </a:xfrm>
      </p:grpSpPr>
      <p:sp>
        <p:nvSpPr>
          <p:cNvPr id="65" name="線"/>
          <p:cNvSpPr/>
          <p:nvPr/>
        </p:nvSpPr>
        <p:spPr>
          <a:xfrm>
            <a:off x="508000" y="3708400"/>
            <a:ext cx="3814158" cy="127"/>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66" name="イメージ"/>
          <p:cNvSpPr>
            <a:spLocks noGrp="1"/>
          </p:cNvSpPr>
          <p:nvPr>
            <p:ph type="pic" idx="13"/>
          </p:nvPr>
        </p:nvSpPr>
        <p:spPr>
          <a:xfrm>
            <a:off x="5080000" y="0"/>
            <a:ext cx="5080000" cy="7620000"/>
          </a:xfrm>
          <a:prstGeom prst="rect">
            <a:avLst/>
          </a:prstGeom>
        </p:spPr>
        <p:txBody>
          <a:bodyPr lIns="91439" tIns="45719" rIns="91439" bIns="45719"/>
          <a:lstStyle/>
          <a:p>
            <a:endParaRPr/>
          </a:p>
        </p:txBody>
      </p:sp>
      <p:sp>
        <p:nvSpPr>
          <p:cNvPr id="67" name="タイトルテキスト"/>
          <p:cNvSpPr txBox="1">
            <a:spLocks noGrp="1"/>
          </p:cNvSpPr>
          <p:nvPr>
            <p:ph type="title"/>
          </p:nvPr>
        </p:nvSpPr>
        <p:spPr>
          <a:xfrm>
            <a:off x="444500" y="1028700"/>
            <a:ext cx="3975100" cy="24765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68" name="本文レベル1…"/>
          <p:cNvSpPr txBox="1">
            <a:spLocks noGrp="1"/>
          </p:cNvSpPr>
          <p:nvPr>
            <p:ph type="body" sz="quarter" idx="1"/>
          </p:nvPr>
        </p:nvSpPr>
        <p:spPr>
          <a:xfrm>
            <a:off x="444500" y="3924300"/>
            <a:ext cx="3975100" cy="2476500"/>
          </a:xfrm>
          <a:prstGeom prst="rect">
            <a:avLst/>
          </a:prstGeom>
        </p:spPr>
        <p:txBody>
          <a:bodyPr lIns="38100" tIns="38100" rIns="38100" bIns="38100"/>
          <a:lstStyle>
            <a:lvl1pPr marL="0" indent="0">
              <a:spcBef>
                <a:spcPts val="0"/>
              </a:spcBef>
              <a:buSzTx/>
              <a:buNone/>
              <a:defRPr>
                <a:latin typeface="+mn-lt"/>
                <a:ea typeface="+mn-ea"/>
                <a:cs typeface="+mn-cs"/>
                <a:sym typeface="ヒラギノ角ゴ Pro W3"/>
              </a:defRPr>
            </a:lvl1pPr>
            <a:lvl2pPr marL="0" indent="0">
              <a:buSzTx/>
              <a:buNone/>
              <a:defRPr sz="2200">
                <a:latin typeface="+mn-lt"/>
                <a:ea typeface="+mn-ea"/>
                <a:cs typeface="+mn-cs"/>
                <a:sym typeface="ヒラギノ角ゴ Pro W3"/>
              </a:defRPr>
            </a:lvl2pPr>
            <a:lvl3pPr marL="0" indent="0">
              <a:buSzTx/>
              <a:buNone/>
              <a:defRPr sz="2200">
                <a:latin typeface="+mn-lt"/>
                <a:ea typeface="+mn-ea"/>
                <a:cs typeface="+mn-cs"/>
                <a:sym typeface="ヒラギノ角ゴ Pro W3"/>
              </a:defRPr>
            </a:lvl3pPr>
            <a:lvl4pPr marL="0" indent="0">
              <a:buSzTx/>
              <a:buNone/>
              <a:defRPr sz="2200">
                <a:latin typeface="+mn-lt"/>
                <a:ea typeface="+mn-ea"/>
                <a:cs typeface="+mn-cs"/>
                <a:sym typeface="ヒラギノ角ゴ Pro W3"/>
              </a:defRPr>
            </a:lvl4pPr>
            <a:lvl5pPr marL="0" indent="0">
              <a:buSzTx/>
              <a:buNone/>
              <a:defRPr sz="2200">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69" name="スライド番号"/>
          <p:cNvSpPr txBox="1">
            <a:spLocks noGrp="1"/>
          </p:cNvSpPr>
          <p:nvPr>
            <p:ph type="sldNum" sz="quarter" idx="2"/>
          </p:nvPr>
        </p:nvSpPr>
        <p:spPr>
          <a:xfrm>
            <a:off x="393700" y="7226300"/>
            <a:ext cx="255778" cy="203200"/>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タイトル、箇条書き、画像">
    <p:spTree>
      <p:nvGrpSpPr>
        <p:cNvPr id="1" name=""/>
        <p:cNvGrpSpPr/>
        <p:nvPr/>
      </p:nvGrpSpPr>
      <p:grpSpPr>
        <a:xfrm>
          <a:off x="0" y="0"/>
          <a:ext cx="0" cy="0"/>
          <a:chOff x="0" y="0"/>
          <a:chExt cx="0" cy="0"/>
        </a:xfrm>
      </p:grpSpPr>
      <p:sp>
        <p:nvSpPr>
          <p:cNvPr id="76" name="線"/>
          <p:cNvSpPr/>
          <p:nvPr/>
        </p:nvSpPr>
        <p:spPr>
          <a:xfrm>
            <a:off x="508000" y="1536700"/>
            <a:ext cx="3810000" cy="127"/>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77" name="イメージ"/>
          <p:cNvSpPr>
            <a:spLocks noGrp="1"/>
          </p:cNvSpPr>
          <p:nvPr>
            <p:ph type="pic" idx="13"/>
          </p:nvPr>
        </p:nvSpPr>
        <p:spPr>
          <a:xfrm>
            <a:off x="5080000" y="0"/>
            <a:ext cx="5080000" cy="7620000"/>
          </a:xfrm>
          <a:prstGeom prst="rect">
            <a:avLst/>
          </a:prstGeom>
        </p:spPr>
        <p:txBody>
          <a:bodyPr lIns="91439" tIns="45719" rIns="91439" bIns="45719"/>
          <a:lstStyle/>
          <a:p>
            <a:endParaRPr/>
          </a:p>
        </p:txBody>
      </p:sp>
      <p:sp>
        <p:nvSpPr>
          <p:cNvPr id="78" name="タイトルテキスト"/>
          <p:cNvSpPr txBox="1">
            <a:spLocks noGrp="1"/>
          </p:cNvSpPr>
          <p:nvPr>
            <p:ph type="title"/>
          </p:nvPr>
        </p:nvSpPr>
        <p:spPr>
          <a:xfrm>
            <a:off x="444500" y="254000"/>
            <a:ext cx="3975100" cy="1092200"/>
          </a:xfrm>
          <a:prstGeom prst="rect">
            <a:avLst/>
          </a:prstGeom>
        </p:spPr>
        <p:txBody>
          <a:bodyPr/>
          <a:lstStyle>
            <a:lvl1pPr>
              <a:defRPr sz="3400">
                <a:latin typeface="+mn-lt"/>
                <a:ea typeface="+mn-ea"/>
                <a:cs typeface="+mn-cs"/>
                <a:sym typeface="ヒラギノ角ゴ Pro W3"/>
              </a:defRPr>
            </a:lvl1pPr>
          </a:lstStyle>
          <a:p>
            <a:r>
              <a:t>タイトルテキスト</a:t>
            </a:r>
          </a:p>
        </p:txBody>
      </p:sp>
      <p:sp>
        <p:nvSpPr>
          <p:cNvPr id="79" name="本文レベル1…"/>
          <p:cNvSpPr txBox="1">
            <a:spLocks noGrp="1"/>
          </p:cNvSpPr>
          <p:nvPr>
            <p:ph type="body" sz="half" idx="1"/>
          </p:nvPr>
        </p:nvSpPr>
        <p:spPr>
          <a:xfrm>
            <a:off x="444500" y="1816100"/>
            <a:ext cx="3975100" cy="5130800"/>
          </a:xfrm>
          <a:prstGeom prst="rect">
            <a:avLst/>
          </a:prstGeom>
        </p:spPr>
        <p:txBody>
          <a:bodyPr/>
          <a:lstStyle>
            <a:lvl1pPr marL="203200" indent="-203200">
              <a:spcBef>
                <a:spcPts val="0"/>
              </a:spcBef>
              <a:defRPr>
                <a:solidFill>
                  <a:srgbClr val="424242"/>
                </a:solidFill>
                <a:latin typeface="+mn-lt"/>
                <a:ea typeface="+mn-ea"/>
                <a:cs typeface="+mn-cs"/>
                <a:sym typeface="ヒラギノ角ゴ Pro W3"/>
              </a:defRPr>
            </a:lvl1pPr>
            <a:lvl2pPr marL="546100" indent="-203200">
              <a:buSzPct val="100000"/>
              <a:defRPr>
                <a:solidFill>
                  <a:srgbClr val="424242"/>
                </a:solidFill>
                <a:latin typeface="+mn-lt"/>
                <a:ea typeface="+mn-ea"/>
                <a:cs typeface="+mn-cs"/>
                <a:sym typeface="ヒラギノ角ゴ Pro W3"/>
              </a:defRPr>
            </a:lvl2pPr>
            <a:lvl3pPr marL="889000" indent="-203200">
              <a:buSzPct val="100000"/>
              <a:defRPr>
                <a:solidFill>
                  <a:srgbClr val="424242"/>
                </a:solidFill>
                <a:latin typeface="+mn-lt"/>
                <a:ea typeface="+mn-ea"/>
                <a:cs typeface="+mn-cs"/>
                <a:sym typeface="ヒラギノ角ゴ Pro W3"/>
              </a:defRPr>
            </a:lvl3pPr>
            <a:lvl4pPr marL="1231900" indent="-203200">
              <a:buSzPct val="100000"/>
              <a:defRPr>
                <a:solidFill>
                  <a:srgbClr val="424242"/>
                </a:solidFill>
                <a:latin typeface="+mn-lt"/>
                <a:ea typeface="+mn-ea"/>
                <a:cs typeface="+mn-cs"/>
                <a:sym typeface="ヒラギノ角ゴ Pro W3"/>
              </a:defRPr>
            </a:lvl4pPr>
            <a:lvl5pPr marL="1574800" indent="-203200">
              <a:buSzPct val="100000"/>
              <a:defRPr>
                <a:solidFill>
                  <a:srgbClr val="424242"/>
                </a:solidFill>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80" name="スライド番号"/>
          <p:cNvSpPr txBox="1">
            <a:spLocks noGrp="1"/>
          </p:cNvSpPr>
          <p:nvPr>
            <p:ph type="sldNum" sz="quarter" idx="2"/>
          </p:nvPr>
        </p:nvSpPr>
        <p:spPr>
          <a:xfrm>
            <a:off x="399018" y="7226300"/>
            <a:ext cx="255779" cy="203200"/>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画像（2 点、横長）">
    <p:spTree>
      <p:nvGrpSpPr>
        <p:cNvPr id="1" name=""/>
        <p:cNvGrpSpPr/>
        <p:nvPr/>
      </p:nvGrpSpPr>
      <p:grpSpPr>
        <a:xfrm>
          <a:off x="0" y="0"/>
          <a:ext cx="0" cy="0"/>
          <a:chOff x="0" y="0"/>
          <a:chExt cx="0" cy="0"/>
        </a:xfrm>
      </p:grpSpPr>
      <p:sp>
        <p:nvSpPr>
          <p:cNvPr id="87" name="線"/>
          <p:cNvSpPr/>
          <p:nvPr/>
        </p:nvSpPr>
        <p:spPr>
          <a:xfrm flipH="1">
            <a:off x="5067299" y="1384300"/>
            <a:ext cx="1" cy="3429000"/>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88" name="イメージ"/>
          <p:cNvSpPr>
            <a:spLocks noGrp="1"/>
          </p:cNvSpPr>
          <p:nvPr>
            <p:ph type="pic" sz="half" idx="13"/>
          </p:nvPr>
        </p:nvSpPr>
        <p:spPr>
          <a:xfrm>
            <a:off x="393700" y="1384300"/>
            <a:ext cx="4572000" cy="3429000"/>
          </a:xfrm>
          <a:prstGeom prst="rect">
            <a:avLst/>
          </a:prstGeom>
        </p:spPr>
        <p:txBody>
          <a:bodyPr lIns="91439" tIns="45719" rIns="91439" bIns="45719"/>
          <a:lstStyle/>
          <a:p>
            <a:endParaRPr/>
          </a:p>
        </p:txBody>
      </p:sp>
      <p:sp>
        <p:nvSpPr>
          <p:cNvPr id="89" name="イメージ"/>
          <p:cNvSpPr>
            <a:spLocks noGrp="1"/>
          </p:cNvSpPr>
          <p:nvPr>
            <p:ph type="pic" sz="half" idx="14"/>
          </p:nvPr>
        </p:nvSpPr>
        <p:spPr>
          <a:xfrm>
            <a:off x="5181600" y="1384300"/>
            <a:ext cx="4572000" cy="3429000"/>
          </a:xfrm>
          <a:prstGeom prst="rect">
            <a:avLst/>
          </a:prstGeom>
        </p:spPr>
        <p:txBody>
          <a:bodyPr lIns="91439" tIns="45719" rIns="91439" bIns="45719"/>
          <a:lstStyle/>
          <a:p>
            <a:endParaRPr/>
          </a:p>
        </p:txBody>
      </p:sp>
      <p:sp>
        <p:nvSpPr>
          <p:cNvPr id="90" name="本文レベル1…"/>
          <p:cNvSpPr txBox="1">
            <a:spLocks noGrp="1"/>
          </p:cNvSpPr>
          <p:nvPr>
            <p:ph type="body" sz="quarter" idx="1"/>
          </p:nvPr>
        </p:nvSpPr>
        <p:spPr>
          <a:xfrm>
            <a:off x="342900" y="6883400"/>
            <a:ext cx="6451600" cy="635000"/>
          </a:xfrm>
          <a:prstGeom prst="rect">
            <a:avLst/>
          </a:prstGeom>
        </p:spPr>
        <p:txBody>
          <a:bodyPr lIns="38100" tIns="38100" rIns="38100" bIns="38100"/>
          <a:lstStyle>
            <a:lvl1pPr marL="0" indent="0">
              <a:spcBef>
                <a:spcPts val="0"/>
              </a:spcBef>
              <a:buSzTx/>
              <a:buNone/>
              <a:defRPr sz="1400">
                <a:latin typeface="+mn-lt"/>
                <a:ea typeface="+mn-ea"/>
                <a:cs typeface="+mn-cs"/>
                <a:sym typeface="ヒラギノ角ゴ Pro W3"/>
              </a:defRPr>
            </a:lvl1pPr>
            <a:lvl2pPr marL="0" indent="0">
              <a:buSzTx/>
              <a:buNone/>
              <a:defRPr sz="1400">
                <a:latin typeface="+mn-lt"/>
                <a:ea typeface="+mn-ea"/>
                <a:cs typeface="+mn-cs"/>
                <a:sym typeface="ヒラギノ角ゴ Pro W3"/>
              </a:defRPr>
            </a:lvl2pPr>
            <a:lvl3pPr marL="0" indent="0">
              <a:buSzTx/>
              <a:buNone/>
              <a:defRPr sz="1400">
                <a:latin typeface="+mn-lt"/>
                <a:ea typeface="+mn-ea"/>
                <a:cs typeface="+mn-cs"/>
                <a:sym typeface="ヒラギノ角ゴ Pro W3"/>
              </a:defRPr>
            </a:lvl3pPr>
            <a:lvl4pPr marL="0" indent="0">
              <a:buSzTx/>
              <a:buNone/>
              <a:defRPr sz="1400">
                <a:latin typeface="+mn-lt"/>
                <a:ea typeface="+mn-ea"/>
                <a:cs typeface="+mn-cs"/>
                <a:sym typeface="ヒラギノ角ゴ Pro W3"/>
              </a:defRPr>
            </a:lvl4pPr>
            <a:lvl5pPr marL="0" indent="0">
              <a:buSzTx/>
              <a:buNone/>
              <a:defRPr>
                <a:latin typeface="+mn-lt"/>
                <a:ea typeface="+mn-ea"/>
                <a:cs typeface="+mn-cs"/>
                <a:sym typeface="ヒラギノ角ゴ Pro W3"/>
              </a:defRPr>
            </a:lvl5pPr>
          </a:lstStyle>
          <a:p>
            <a:r>
              <a:t>本文レベル1</a:t>
            </a:r>
          </a:p>
          <a:p>
            <a:pPr lvl="1"/>
            <a:r>
              <a:t>本文レベル2</a:t>
            </a:r>
          </a:p>
          <a:p>
            <a:pPr lvl="2"/>
            <a:r>
              <a:t>本文レベル3</a:t>
            </a:r>
          </a:p>
          <a:p>
            <a:pPr lvl="3"/>
            <a:r>
              <a:t>本文レベル4</a:t>
            </a:r>
          </a:p>
          <a:p>
            <a:pPr lvl="4"/>
            <a:r>
              <a:t>本文レベル5</a:t>
            </a:r>
          </a:p>
        </p:txBody>
      </p:sp>
      <p:sp>
        <p:nvSpPr>
          <p:cNvPr id="91"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線"/>
          <p:cNvSpPr/>
          <p:nvPr/>
        </p:nvSpPr>
        <p:spPr>
          <a:xfrm>
            <a:off x="508000" y="1536700"/>
            <a:ext cx="9144000" cy="127"/>
          </a:xfrm>
          <a:prstGeom prst="line">
            <a:avLst/>
          </a:prstGeom>
          <a:ln w="12700">
            <a:solidFill>
              <a:srgbClr val="9A9A9A"/>
            </a:solidFill>
            <a:miter lim="400000"/>
          </a:ln>
        </p:spPr>
        <p:txBody>
          <a:bodyPr lIns="50800" tIns="50800" rIns="50800" bIns="50800" anchor="ctr"/>
          <a:lstStyle/>
          <a:p>
            <a:pPr algn="l">
              <a:defRPr sz="1200">
                <a:latin typeface="Helvetica"/>
                <a:ea typeface="Helvetica"/>
                <a:cs typeface="Helvetica"/>
                <a:sym typeface="Helvetica"/>
              </a:defRPr>
            </a:pPr>
            <a:endParaRPr/>
          </a:p>
        </p:txBody>
      </p:sp>
      <p:sp>
        <p:nvSpPr>
          <p:cNvPr id="3" name="タイトルテキスト"/>
          <p:cNvSpPr txBox="1">
            <a:spLocks noGrp="1"/>
          </p:cNvSpPr>
          <p:nvPr>
            <p:ph type="title"/>
          </p:nvPr>
        </p:nvSpPr>
        <p:spPr>
          <a:xfrm>
            <a:off x="696341" y="254000"/>
            <a:ext cx="8767318" cy="1092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b"/>
          <a:lstStyle/>
          <a:p>
            <a:r>
              <a:t>タイトルテキスト</a:t>
            </a:r>
          </a:p>
        </p:txBody>
      </p:sp>
      <p:sp>
        <p:nvSpPr>
          <p:cNvPr id="4" name="本文レベル1…"/>
          <p:cNvSpPr txBox="1">
            <a:spLocks noGrp="1"/>
          </p:cNvSpPr>
          <p:nvPr>
            <p:ph type="body" idx="1"/>
          </p:nvPr>
        </p:nvSpPr>
        <p:spPr>
          <a:xfrm>
            <a:off x="696341" y="1816100"/>
            <a:ext cx="8767318" cy="5130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2pPr marL="469900" indent="-127000">
              <a:spcBef>
                <a:spcPts val="0"/>
              </a:spcBef>
              <a:buSzPct val="50000"/>
              <a:defRPr sz="2000">
                <a:latin typeface="ヒラギノ明朝 ProN W3"/>
                <a:ea typeface="ヒラギノ明朝 ProN W3"/>
                <a:cs typeface="ヒラギノ明朝 ProN W3"/>
                <a:sym typeface="ヒラギノ明朝 ProN W3"/>
              </a:defRPr>
            </a:lvl2pPr>
            <a:lvl3pPr marL="812800" indent="-127000">
              <a:spcBef>
                <a:spcPts val="0"/>
              </a:spcBef>
              <a:buSzPct val="50000"/>
              <a:defRPr sz="1800">
                <a:latin typeface="ヒラギノ明朝 ProN W3"/>
                <a:ea typeface="ヒラギノ明朝 ProN W3"/>
                <a:cs typeface="ヒラギノ明朝 ProN W3"/>
                <a:sym typeface="ヒラギノ明朝 ProN W3"/>
              </a:defRPr>
            </a:lvl3pPr>
            <a:lvl4pPr marL="1155700" indent="-127000">
              <a:spcBef>
                <a:spcPts val="0"/>
              </a:spcBef>
              <a:buSzPct val="50000"/>
              <a:defRPr sz="1600">
                <a:latin typeface="ヒラギノ明朝 ProN W3"/>
                <a:ea typeface="ヒラギノ明朝 ProN W3"/>
                <a:cs typeface="ヒラギノ明朝 ProN W3"/>
                <a:sym typeface="ヒラギノ明朝 ProN W3"/>
              </a:defRPr>
            </a:lvl4pPr>
            <a:lvl5pPr marL="1498600" indent="-127000">
              <a:spcBef>
                <a:spcPts val="0"/>
              </a:spcBef>
              <a:buSzPct val="50000"/>
              <a:defRPr sz="1400">
                <a:latin typeface="ヒラギノ明朝 ProN W3"/>
                <a:ea typeface="ヒラギノ明朝 ProN W3"/>
                <a:cs typeface="ヒラギノ明朝 ProN W3"/>
                <a:sym typeface="ヒラギノ明朝 ProN W3"/>
              </a:defRPr>
            </a:lvl5pPr>
          </a:lstStyle>
          <a:p>
            <a:r>
              <a:t>本文レベル1</a:t>
            </a:r>
          </a:p>
          <a:p>
            <a:pPr lvl="1"/>
            <a:r>
              <a:t>本文レベル2</a:t>
            </a:r>
          </a:p>
          <a:p>
            <a:pPr lvl="2"/>
            <a:r>
              <a:t>本文レベル3</a:t>
            </a:r>
          </a:p>
          <a:p>
            <a:pPr lvl="3"/>
            <a:r>
              <a:t>本文レベル4</a:t>
            </a:r>
          </a:p>
          <a:p>
            <a:pPr lvl="4"/>
            <a:r>
              <a:t>本文レベル5</a:t>
            </a:r>
          </a:p>
        </p:txBody>
      </p:sp>
      <p:sp>
        <p:nvSpPr>
          <p:cNvPr id="5" name="スライド番号"/>
          <p:cNvSpPr txBox="1">
            <a:spLocks noGrp="1"/>
          </p:cNvSpPr>
          <p:nvPr>
            <p:ph type="sldNum" sz="quarter" idx="2"/>
          </p:nvPr>
        </p:nvSpPr>
        <p:spPr>
          <a:xfrm>
            <a:off x="9576482" y="7226300"/>
            <a:ext cx="255779" cy="203200"/>
          </a:xfrm>
          <a:prstGeom prst="rect">
            <a:avLst/>
          </a:prstGeom>
          <a:ln w="12700">
            <a:miter lim="400000"/>
          </a:ln>
        </p:spPr>
        <p:txBody>
          <a:bodyPr wrap="none" lIns="38100" tIns="38100" rIns="38100" bIns="38100">
            <a:spAutoFit/>
          </a:bodyPr>
          <a:lstStyle>
            <a:lvl1pPr algn="r">
              <a:defRPr sz="10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1pPr>
      <a:lvl2pPr marL="0" marR="0" indent="2286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2pPr>
      <a:lvl3pPr marL="0" marR="0" indent="4572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3pPr>
      <a:lvl4pPr marL="0" marR="0" indent="6858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4pPr>
      <a:lvl5pPr marL="0" marR="0" indent="9144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5pPr>
      <a:lvl6pPr marL="0" marR="0" indent="11430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6pPr>
      <a:lvl7pPr marL="0" marR="0" indent="13716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7pPr>
      <a:lvl8pPr marL="0" marR="0" indent="16002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8pPr>
      <a:lvl9pPr marL="0" marR="0" indent="1828800" algn="l" defTabSz="457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ヒラギノ角ゴ Pro W6"/>
          <a:ea typeface="ヒラギノ角ゴ Pro W6"/>
          <a:cs typeface="ヒラギノ角ゴ Pro W6"/>
          <a:sym typeface="ヒラギノ角ゴ Pro W6"/>
        </a:defRPr>
      </a:lvl9pPr>
    </p:titleStyle>
    <p:bodyStyle>
      <a:lvl1pPr marL="127000" marR="0" indent="-12700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1pPr>
      <a:lvl2pPr marL="3429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2pPr>
      <a:lvl3pPr marL="6858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3pPr>
      <a:lvl4pPr marL="10287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4pPr>
      <a:lvl5pPr marL="13716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5pPr>
      <a:lvl6pPr marL="17145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6pPr>
      <a:lvl7pPr marL="20574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7pPr>
      <a:lvl8pPr marL="24003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8pPr>
      <a:lvl9pPr marL="2743200" marR="0" indent="0" algn="l" defTabSz="457200" latinLnBrk="0">
        <a:lnSpc>
          <a:spcPct val="100000"/>
        </a:lnSpc>
        <a:spcBef>
          <a:spcPts val="1800"/>
        </a:spcBef>
        <a:spcAft>
          <a:spcPts val="0"/>
        </a:spcAft>
        <a:buClrTx/>
        <a:buSzPct val="100000"/>
        <a:buFontTx/>
        <a:buChar char="•"/>
        <a:tabLst/>
        <a:defRPr sz="2200" b="0" i="0" u="none" strike="noStrike" cap="none" spc="0" baseline="0">
          <a:ln>
            <a:noFill/>
          </a:ln>
          <a:solidFill>
            <a:srgbClr val="212121"/>
          </a:solidFill>
          <a:uFillTx/>
          <a:latin typeface="ヒラギノ角ゴ ProN W3"/>
          <a:ea typeface="ヒラギノ角ゴ ProN W3"/>
          <a:cs typeface="ヒラギノ角ゴ ProN W3"/>
          <a:sym typeface="ヒラギノ角ゴ ProN W3"/>
        </a:defRPr>
      </a:lvl9pPr>
    </p:bodyStyle>
    <p:otherStyle>
      <a:lvl1pPr marL="0" marR="0" indent="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1pPr>
      <a:lvl2pPr marL="0" marR="0" indent="2286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2pPr>
      <a:lvl3pPr marL="0" marR="0" indent="4572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3pPr>
      <a:lvl4pPr marL="0" marR="0" indent="6858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4pPr>
      <a:lvl5pPr marL="0" marR="0" indent="9144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5pPr>
      <a:lvl6pPr marL="0" marR="0" indent="11430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6pPr>
      <a:lvl7pPr marL="0" marR="0" indent="13716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7pPr>
      <a:lvl8pPr marL="0" marR="0" indent="16002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8pPr>
      <a:lvl9pPr marL="0" marR="0" indent="1828800" algn="r" defTabSz="45720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ヒラギノ角ゴ Pro W3"/>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4.0/deed.j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ublimetext.com" TargetMode="External"/><Relationship Id="rId2" Type="http://schemas.openxmlformats.org/officeDocument/2006/relationships/hyperlink" Target="http://www5f.biglobe.ne.jp/~t-susumu/library/tpad.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qiita.com/tadfmac/items/ebd01cfe46e30de70f3d" TargetMode="External"/><Relationship Id="rId2" Type="http://schemas.openxmlformats.org/officeDocument/2006/relationships/hyperlink" Target="https://qiita.com/tadfmac/items/82817476615fdc7394b3" TargetMode="External"/><Relationship Id="rId1" Type="http://schemas.openxmlformats.org/officeDocument/2006/relationships/slideLayout" Target="../slideLayouts/slideLayout2.xml"/><Relationship Id="rId6" Type="http://schemas.openxmlformats.org/officeDocument/2006/relationships/hyperlink" Target="https://qiita.com/tadfmac/items/d627f8d2fec3c5f8711b#_reference-b24fd7f51432dcb011a4" TargetMode="External"/><Relationship Id="rId5" Type="http://schemas.openxmlformats.org/officeDocument/2006/relationships/hyperlink" Target="https://qiita.com/tadfmac/items/b17d8c6a35b31c495a36" TargetMode="External"/><Relationship Id="rId4" Type="http://schemas.openxmlformats.org/officeDocument/2006/relationships/hyperlink" Target="https://qiita.com/tadfmac/items/36d5467f79b6fd3114fb#_reference-791a5e7e5e7822bd7c0f"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JavaScript 1 Day 講習 (2017.12.17)"/>
          <p:cNvSpPr txBox="1">
            <a:spLocks noGrp="1"/>
          </p:cNvSpPr>
          <p:nvPr>
            <p:ph type="ctrTitle"/>
          </p:nvPr>
        </p:nvSpPr>
        <p:spPr>
          <a:prstGeom prst="rect">
            <a:avLst/>
          </a:prstGeom>
        </p:spPr>
        <p:txBody>
          <a:bodyPr/>
          <a:lstStyle>
            <a:lvl1pPr>
              <a:defRPr>
                <a:latin typeface="ヒラギノ角ゴ Pro W6"/>
                <a:ea typeface="ヒラギノ角ゴ Pro W6"/>
                <a:cs typeface="ヒラギノ角ゴ Pro W6"/>
                <a:sym typeface="ヒラギノ角ゴ Pro W6"/>
              </a:defRPr>
            </a:lvl1pPr>
          </a:lstStyle>
          <a:p>
            <a:r>
              <a:rPr dirty="0"/>
              <a:t>JavaScript 1 Day </a:t>
            </a:r>
            <a:r>
              <a:rPr dirty="0" err="1"/>
              <a:t>講習</a:t>
            </a:r>
            <a:r>
              <a:rPr dirty="0"/>
              <a:t> (2017.12.17)</a:t>
            </a:r>
          </a:p>
        </p:txBody>
      </p:sp>
      <p:sp>
        <p:nvSpPr>
          <p:cNvPr id="236" name="共愛学園前橋国際大学 小柏伸夫…"/>
          <p:cNvSpPr txBox="1">
            <a:spLocks noGrp="1"/>
          </p:cNvSpPr>
          <p:nvPr>
            <p:ph type="subTitle" sz="half" idx="1"/>
          </p:nvPr>
        </p:nvSpPr>
        <p:spPr>
          <a:prstGeom prst="rect">
            <a:avLst/>
          </a:prstGeom>
        </p:spPr>
        <p:txBody>
          <a:bodyPr/>
          <a:lstStyle/>
          <a:p>
            <a:r>
              <a:rPr dirty="0" err="1"/>
              <a:t>共愛学園前橋国際大学</a:t>
            </a:r>
            <a:r>
              <a:rPr dirty="0"/>
              <a:t> </a:t>
            </a:r>
            <a:r>
              <a:rPr dirty="0" err="1"/>
              <a:t>小柏伸夫</a:t>
            </a:r>
            <a:endParaRPr dirty="0"/>
          </a:p>
          <a:p>
            <a:pPr>
              <a:defRPr sz="1400"/>
            </a:pPr>
            <a:r>
              <a:rPr dirty="0"/>
              <a:t>Nobuo </a:t>
            </a:r>
            <a:r>
              <a:rPr dirty="0" err="1"/>
              <a:t>Ogashiwa</a:t>
            </a:r>
            <a:r>
              <a:rPr dirty="0"/>
              <a:t>, </a:t>
            </a:r>
            <a:r>
              <a:rPr dirty="0" err="1"/>
              <a:t>Ph.D</a:t>
            </a:r>
            <a:endParaRPr dirty="0"/>
          </a:p>
          <a:p>
            <a:pPr>
              <a:defRPr sz="1300">
                <a:solidFill>
                  <a:srgbClr val="222222"/>
                </a:solidFill>
                <a:latin typeface="Arial"/>
                <a:ea typeface="Arial"/>
                <a:cs typeface="Arial"/>
                <a:sym typeface="Arial"/>
              </a:defRPr>
            </a:pPr>
            <a:r>
              <a:rPr dirty="0"/>
              <a:t>Associate Professor</a:t>
            </a:r>
          </a:p>
          <a:p>
            <a:pPr>
              <a:defRPr sz="1300">
                <a:solidFill>
                  <a:srgbClr val="222222"/>
                </a:solidFill>
                <a:latin typeface="Arial"/>
                <a:ea typeface="Arial"/>
                <a:cs typeface="Arial"/>
                <a:sym typeface="Arial"/>
              </a:defRPr>
            </a:pPr>
            <a:r>
              <a:rPr dirty="0"/>
              <a:t>Department of International Social Studies</a:t>
            </a:r>
          </a:p>
          <a:p>
            <a:pPr>
              <a:defRPr sz="1300">
                <a:solidFill>
                  <a:srgbClr val="222222"/>
                </a:solidFill>
                <a:latin typeface="Arial"/>
                <a:ea typeface="Arial"/>
                <a:cs typeface="Arial"/>
                <a:sym typeface="Arial"/>
              </a:defRPr>
            </a:pPr>
            <a:r>
              <a:rPr dirty="0"/>
              <a:t>KYOAI GAKUEN UNIVERSITY</a:t>
            </a:r>
          </a:p>
          <a:p>
            <a:pPr>
              <a:defRPr sz="1300">
                <a:solidFill>
                  <a:srgbClr val="222222"/>
                </a:solidFill>
                <a:latin typeface="Arial"/>
                <a:ea typeface="Arial"/>
                <a:cs typeface="Arial"/>
                <a:sym typeface="Arial"/>
              </a:defRPr>
            </a:pPr>
            <a:r>
              <a:rPr dirty="0"/>
              <a:t>Email:   ogashiwa@c.kyoai.ac.jp, ogashiwa@wide.ad.jp</a:t>
            </a:r>
          </a:p>
        </p:txBody>
      </p:sp>
      <p:pic>
        <p:nvPicPr>
          <p:cNvPr id="3" name="図 2">
            <a:hlinkClick r:id="rId2"/>
            <a:extLst>
              <a:ext uri="{FF2B5EF4-FFF2-40B4-BE49-F238E27FC236}">
                <a16:creationId xmlns:a16="http://schemas.microsoft.com/office/drawing/2014/main" id="{6D45844A-C73A-4910-B8E9-B9EB82534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500" y="5746625"/>
            <a:ext cx="1013280" cy="35481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入力して動かしてみましょう"/>
          <p:cNvSpPr txBox="1">
            <a:spLocks noGrp="1"/>
          </p:cNvSpPr>
          <p:nvPr>
            <p:ph type="title"/>
          </p:nvPr>
        </p:nvSpPr>
        <p:spPr>
          <a:prstGeom prst="rect">
            <a:avLst/>
          </a:prstGeom>
        </p:spPr>
        <p:txBody>
          <a:bodyPr/>
          <a:lstStyle/>
          <a:p>
            <a:r>
              <a:t>入力して動かしてみましょう</a:t>
            </a:r>
          </a:p>
        </p:txBody>
      </p:sp>
      <p:sp>
        <p:nvSpPr>
          <p:cNvPr id="274" name="ブラウザで時計表示 (HTML,JavaScriptファイル分離版)"/>
          <p:cNvSpPr txBox="1">
            <a:spLocks noGrp="1"/>
          </p:cNvSpPr>
          <p:nvPr>
            <p:ph type="body" idx="1"/>
          </p:nvPr>
        </p:nvSpPr>
        <p:spPr>
          <a:prstGeom prst="rect">
            <a:avLst/>
          </a:prstGeom>
        </p:spPr>
        <p:txBody>
          <a:bodyPr/>
          <a:lstStyle/>
          <a:p>
            <a:r>
              <a:t>ブラウザで時計表示 (HTML,JavaScriptファイル分離版)</a:t>
            </a:r>
          </a:p>
        </p:txBody>
      </p:sp>
      <p:sp>
        <p:nvSpPr>
          <p:cNvPr id="275"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76" name="&lt;head&gt;…"/>
          <p:cNvSpPr txBox="1"/>
          <p:nvPr/>
        </p:nvSpPr>
        <p:spPr>
          <a:xfrm>
            <a:off x="634630" y="2384425"/>
            <a:ext cx="8890741" cy="1943100"/>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r>
              <a:t>&lt;head&gt; </a:t>
            </a:r>
          </a:p>
          <a:p>
            <a:pPr lvl="1" algn="l">
              <a:defRPr sz="1600" b="1">
                <a:latin typeface="Courier New"/>
                <a:ea typeface="Courier New"/>
                <a:cs typeface="Courier New"/>
                <a:sym typeface="Courier New"/>
              </a:defRPr>
            </a:pPr>
            <a:r>
              <a:t>&lt;meta charset="UTF-8"&gt;</a:t>
            </a:r>
          </a:p>
          <a:p>
            <a:pPr lvl="1" algn="l">
              <a:defRPr sz="1600" b="1">
                <a:latin typeface="Courier New"/>
                <a:ea typeface="Courier New"/>
                <a:cs typeface="Courier New"/>
                <a:sym typeface="Courier New"/>
              </a:defRPr>
            </a:pPr>
            <a:r>
              <a:t>&lt;title&gt; sample &lt;/title&gt;</a:t>
            </a:r>
          </a:p>
          <a:p>
            <a:pPr lvl="1" algn="l">
              <a:defRPr sz="1600" b="1">
                <a:latin typeface="Courier New"/>
                <a:ea typeface="Courier New"/>
                <a:cs typeface="Courier New"/>
                <a:sym typeface="Courier New"/>
              </a:defRPr>
            </a:pPr>
            <a:r>
              <a:t>&lt;/head&gt;</a:t>
            </a: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r>
              <a:t>&lt;script type="text/javascript" src="sample0040.js"&gt;&lt;/script&gt;</a:t>
            </a: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r>
              <a:t>&lt;/html&gt;</a:t>
            </a:r>
          </a:p>
        </p:txBody>
      </p:sp>
      <p:sp>
        <p:nvSpPr>
          <p:cNvPr id="277" name="var d = new Date();…"/>
          <p:cNvSpPr txBox="1"/>
          <p:nvPr/>
        </p:nvSpPr>
        <p:spPr>
          <a:xfrm>
            <a:off x="634630" y="4676775"/>
            <a:ext cx="8890741" cy="1827336"/>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var d = new Date();</a:t>
            </a:r>
          </a:p>
          <a:p>
            <a:pPr lvl="1" algn="l">
              <a:defRPr sz="1600" b="1">
                <a:latin typeface="Courier New"/>
                <a:ea typeface="Courier New"/>
                <a:cs typeface="Courier New"/>
                <a:sym typeface="Courier New"/>
              </a:defRPr>
            </a:pPr>
            <a:r>
              <a:t>var h = d.getHours();</a:t>
            </a:r>
          </a:p>
          <a:p>
            <a:pPr lvl="1" algn="l">
              <a:defRPr sz="1600" b="1">
                <a:latin typeface="Courier New"/>
                <a:ea typeface="Courier New"/>
                <a:cs typeface="Courier New"/>
                <a:sym typeface="Courier New"/>
              </a:defRPr>
            </a:pPr>
            <a:r>
              <a:t>var m = d.getMinutes();</a:t>
            </a:r>
          </a:p>
          <a:p>
            <a:pPr lvl="1" algn="l">
              <a:defRPr sz="1600" b="1">
                <a:latin typeface="Courier New"/>
                <a:ea typeface="Courier New"/>
                <a:cs typeface="Courier New"/>
                <a:sym typeface="Courier New"/>
              </a:defRPr>
            </a:pPr>
            <a:r>
              <a:t>var s = d.getSeconds();</a:t>
            </a:r>
          </a:p>
          <a:p>
            <a:pPr lvl="1" algn="l">
              <a:defRPr sz="1600" b="1">
                <a:latin typeface="Courier New"/>
                <a:ea typeface="Courier New"/>
                <a:cs typeface="Courier New"/>
                <a:sym typeface="Courier New"/>
              </a:defRPr>
            </a:pPr>
            <a:r>
              <a:t>document.writeln(h + "時" + m + "分" + s + "秒");</a:t>
            </a:r>
          </a:p>
        </p:txBody>
      </p:sp>
      <p:sp>
        <p:nvSpPr>
          <p:cNvPr id="278" name="sample0040.html"/>
          <p:cNvSpPr txBox="1"/>
          <p:nvPr/>
        </p:nvSpPr>
        <p:spPr>
          <a:xfrm>
            <a:off x="4262399" y="4313360"/>
            <a:ext cx="163520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sample0040.html</a:t>
            </a:r>
          </a:p>
        </p:txBody>
      </p:sp>
      <p:sp>
        <p:nvSpPr>
          <p:cNvPr id="279" name="sample0040.js"/>
          <p:cNvSpPr txBox="1"/>
          <p:nvPr/>
        </p:nvSpPr>
        <p:spPr>
          <a:xfrm>
            <a:off x="4384192" y="6510460"/>
            <a:ext cx="139161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sample0040.js</a:t>
            </a:r>
          </a:p>
        </p:txBody>
      </p:sp>
      <p:sp>
        <p:nvSpPr>
          <p:cNvPr id="280" name="角丸四角形"/>
          <p:cNvSpPr/>
          <p:nvPr/>
        </p:nvSpPr>
        <p:spPr>
          <a:xfrm>
            <a:off x="4275454" y="6511925"/>
            <a:ext cx="1609091" cy="333375"/>
          </a:xfrm>
          <a:prstGeom prst="roundRect">
            <a:avLst>
              <a:gd name="adj" fmla="val 50000"/>
            </a:avLst>
          </a:prstGeom>
          <a:ln w="25400">
            <a:solidFill>
              <a:schemeClr val="accent5"/>
            </a:solidFill>
            <a:miter lim="400000"/>
          </a:ln>
        </p:spPr>
        <p:txBody>
          <a:bodyPr lIns="38100" tIns="38100" rIns="38100" bIns="38100" anchor="ctr"/>
          <a:lstStyle/>
          <a:p>
            <a:pPr>
              <a:defRPr sz="2800"/>
            </a:pPr>
            <a:endParaRPr/>
          </a:p>
        </p:txBody>
      </p:sp>
      <p:sp>
        <p:nvSpPr>
          <p:cNvPr id="281" name="線"/>
          <p:cNvSpPr/>
          <p:nvPr/>
        </p:nvSpPr>
        <p:spPr>
          <a:xfrm rot="16200000">
            <a:off x="5327549" y="4472623"/>
            <a:ext cx="2743829" cy="1586479"/>
          </a:xfrm>
          <a:custGeom>
            <a:avLst/>
            <a:gdLst/>
            <a:ahLst/>
            <a:cxnLst>
              <a:cxn ang="0">
                <a:pos x="wd2" y="hd2"/>
              </a:cxn>
              <a:cxn ang="5400000">
                <a:pos x="wd2" y="hd2"/>
              </a:cxn>
              <a:cxn ang="10800000">
                <a:pos x="wd2" y="hd2"/>
              </a:cxn>
              <a:cxn ang="16200000">
                <a:pos x="wd2" y="hd2"/>
              </a:cxn>
            </a:cxnLst>
            <a:rect l="0" t="0" r="r" b="b"/>
            <a:pathLst>
              <a:path w="21125" h="19642" extrusionOk="0">
                <a:moveTo>
                  <a:pt x="60" y="0"/>
                </a:moveTo>
                <a:cubicBezTo>
                  <a:pt x="-475" y="8235"/>
                  <a:pt x="2596" y="15974"/>
                  <a:pt x="7466" y="18663"/>
                </a:cubicBezTo>
                <a:cubicBezTo>
                  <a:pt x="12783" y="21600"/>
                  <a:pt x="18630" y="17734"/>
                  <a:pt x="21125" y="9632"/>
                </a:cubicBezTo>
              </a:path>
            </a:pathLst>
          </a:custGeom>
          <a:ln w="25400">
            <a:solidFill>
              <a:schemeClr val="accent5"/>
            </a:solidFill>
            <a:miter lim="400000"/>
            <a:tailEnd type="triangle"/>
          </a:ln>
        </p:spPr>
        <p:txBody>
          <a:bodyPr lIns="50800" tIns="50800" rIns="50800" bIns="50800" anchor="ctr"/>
          <a:lstStyle/>
          <a:p>
            <a:pPr>
              <a:defRPr sz="2800"/>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デバグ(間違い修正)の方法1"/>
          <p:cNvSpPr txBox="1">
            <a:spLocks noGrp="1"/>
          </p:cNvSpPr>
          <p:nvPr>
            <p:ph type="title"/>
          </p:nvPr>
        </p:nvSpPr>
        <p:spPr>
          <a:prstGeom prst="rect">
            <a:avLst/>
          </a:prstGeom>
        </p:spPr>
        <p:txBody>
          <a:bodyPr/>
          <a:lstStyle/>
          <a:p>
            <a:r>
              <a:rPr dirty="0" err="1"/>
              <a:t>デバグ</a:t>
            </a:r>
            <a:r>
              <a:rPr dirty="0"/>
              <a:t>(</a:t>
            </a:r>
            <a:r>
              <a:rPr dirty="0" err="1"/>
              <a:t>間違い修正</a:t>
            </a:r>
            <a:r>
              <a:rPr dirty="0"/>
              <a:t>)の方法1</a:t>
            </a:r>
          </a:p>
        </p:txBody>
      </p:sp>
      <p:sp>
        <p:nvSpPr>
          <p:cNvPr id="284" name="デバグ…"/>
          <p:cNvSpPr txBox="1">
            <a:spLocks noGrp="1"/>
          </p:cNvSpPr>
          <p:nvPr>
            <p:ph type="body" idx="1"/>
          </p:nvPr>
        </p:nvSpPr>
        <p:spPr>
          <a:prstGeom prst="rect">
            <a:avLst/>
          </a:prstGeom>
        </p:spPr>
        <p:txBody>
          <a:bodyPr/>
          <a:lstStyle/>
          <a:p>
            <a:r>
              <a:rPr dirty="0" err="1"/>
              <a:t>デバグ</a:t>
            </a:r>
            <a:endParaRPr dirty="0"/>
          </a:p>
          <a:p>
            <a:pPr lvl="1"/>
            <a:r>
              <a:rPr dirty="0" err="1"/>
              <a:t>問題箇所を見つけて直すこと</a:t>
            </a:r>
            <a:endParaRPr dirty="0"/>
          </a:p>
          <a:p>
            <a:r>
              <a:rPr dirty="0"/>
              <a:t>JavaScriptのデバグその1</a:t>
            </a:r>
          </a:p>
          <a:p>
            <a:pPr lvl="1"/>
            <a:r>
              <a:rPr dirty="0"/>
              <a:t>1. </a:t>
            </a:r>
            <a:r>
              <a:rPr dirty="0" err="1"/>
              <a:t>ブラウザ上で"要素を調査</a:t>
            </a:r>
            <a:r>
              <a:rPr dirty="0"/>
              <a:t>"</a:t>
            </a:r>
          </a:p>
          <a:p>
            <a:pPr lvl="2"/>
            <a:r>
              <a:rPr dirty="0" err="1"/>
              <a:t>英語表記</a:t>
            </a:r>
            <a:r>
              <a:rPr dirty="0"/>
              <a:t>: Inspect Element</a:t>
            </a:r>
          </a:p>
          <a:p>
            <a:pPr lvl="1"/>
            <a:r>
              <a:rPr dirty="0"/>
              <a:t>2. </a:t>
            </a:r>
            <a:r>
              <a:rPr dirty="0" err="1"/>
              <a:t>問題箇所の行数等を確認</a:t>
            </a:r>
            <a:endParaRPr dirty="0"/>
          </a:p>
          <a:p>
            <a:endParaRPr dirty="0"/>
          </a:p>
          <a:p>
            <a:endParaRPr lang="en-US" altLang="ja-JP" dirty="0"/>
          </a:p>
          <a:p>
            <a:endParaRPr dirty="0"/>
          </a:p>
          <a:p>
            <a:pPr>
              <a:defRPr>
                <a:solidFill>
                  <a:schemeClr val="accent5"/>
                </a:solidFill>
              </a:defRPr>
            </a:pPr>
            <a:r>
              <a:rPr dirty="0" err="1"/>
              <a:t>注意</a:t>
            </a:r>
            <a:endParaRPr dirty="0"/>
          </a:p>
          <a:p>
            <a:pPr lvl="1">
              <a:defRPr>
                <a:solidFill>
                  <a:schemeClr val="accent5"/>
                </a:solidFill>
              </a:defRPr>
            </a:pPr>
            <a:r>
              <a:rPr dirty="0"/>
              <a:t>目視のみでプログラムの問題箇所を探すのは非効率、デバガ等利用推奨</a:t>
            </a:r>
          </a:p>
        </p:txBody>
      </p:sp>
      <p:sp>
        <p:nvSpPr>
          <p:cNvPr id="285"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grpSp>
        <p:nvGrpSpPr>
          <p:cNvPr id="294" name="グループ"/>
          <p:cNvGrpSpPr/>
          <p:nvPr/>
        </p:nvGrpSpPr>
        <p:grpSpPr>
          <a:xfrm>
            <a:off x="5008463" y="1727326"/>
            <a:ext cx="4643537" cy="4076900"/>
            <a:chOff x="0" y="0"/>
            <a:chExt cx="4643536" cy="4076898"/>
          </a:xfrm>
        </p:grpSpPr>
        <p:sp>
          <p:nvSpPr>
            <p:cNvPr id="286" name="四角形"/>
            <p:cNvSpPr/>
            <p:nvPr/>
          </p:nvSpPr>
          <p:spPr>
            <a:xfrm>
              <a:off x="0" y="0"/>
              <a:ext cx="4643537" cy="4076899"/>
            </a:xfrm>
            <a:prstGeom prst="rect">
              <a:avLst/>
            </a:prstGeom>
            <a:solidFill>
              <a:srgbClr val="FFFFFF"/>
            </a:solidFill>
            <a:ln w="12700" cap="flat">
              <a:solidFill>
                <a:srgbClr val="85888D"/>
              </a:solidFill>
              <a:prstDash val="solid"/>
              <a:miter lim="400000"/>
            </a:ln>
            <a:effectLst/>
          </p:spPr>
          <p:txBody>
            <a:bodyPr wrap="square" lIns="38100" tIns="38100" rIns="38100" bIns="38100" numCol="1" anchor="ctr">
              <a:noAutofit/>
            </a:bodyPr>
            <a:lstStyle/>
            <a:p>
              <a:pPr>
                <a:defRPr sz="2800"/>
              </a:pPr>
              <a:endParaRPr/>
            </a:p>
          </p:txBody>
        </p:sp>
        <p:grpSp>
          <p:nvGrpSpPr>
            <p:cNvPr id="289" name="グループ"/>
            <p:cNvGrpSpPr/>
            <p:nvPr/>
          </p:nvGrpSpPr>
          <p:grpSpPr>
            <a:xfrm>
              <a:off x="53623" y="88850"/>
              <a:ext cx="4286098" cy="3899198"/>
              <a:chOff x="0" y="0"/>
              <a:chExt cx="4286096" cy="3899197"/>
            </a:xfrm>
          </p:grpSpPr>
          <p:pic>
            <p:nvPicPr>
              <p:cNvPr id="287" name="イメージ" descr="イメージ"/>
              <p:cNvPicPr>
                <a:picLocks noChangeAspect="1"/>
              </p:cNvPicPr>
              <p:nvPr/>
            </p:nvPicPr>
            <p:blipFill>
              <a:blip r:embed="rId2">
                <a:extLst/>
              </a:blip>
              <a:srcRect r="37463" b="33248"/>
              <a:stretch>
                <a:fillRect/>
              </a:stretch>
            </p:blipFill>
            <p:spPr>
              <a:xfrm>
                <a:off x="0" y="0"/>
                <a:ext cx="4286097" cy="3899198"/>
              </a:xfrm>
              <a:prstGeom prst="rect">
                <a:avLst/>
              </a:prstGeom>
              <a:ln w="12700" cap="flat">
                <a:noFill/>
                <a:miter lim="400000"/>
              </a:ln>
              <a:effectLst/>
            </p:spPr>
          </p:pic>
          <p:pic>
            <p:nvPicPr>
              <p:cNvPr id="288" name="イメージ" descr="イメージ"/>
              <p:cNvPicPr>
                <a:picLocks noChangeAspect="1"/>
              </p:cNvPicPr>
              <p:nvPr/>
            </p:nvPicPr>
            <p:blipFill>
              <a:blip r:embed="rId3">
                <a:extLst/>
              </a:blip>
              <a:stretch>
                <a:fillRect/>
              </a:stretch>
            </p:blipFill>
            <p:spPr>
              <a:xfrm>
                <a:off x="764195" y="993024"/>
                <a:ext cx="2073671" cy="2589655"/>
              </a:xfrm>
              <a:prstGeom prst="rect">
                <a:avLst/>
              </a:prstGeom>
              <a:ln w="12700" cap="flat">
                <a:noFill/>
                <a:miter lim="400000"/>
              </a:ln>
              <a:effectLst/>
            </p:spPr>
          </p:pic>
        </p:grpSp>
        <p:sp>
          <p:nvSpPr>
            <p:cNvPr id="290" name="角丸四角形"/>
            <p:cNvSpPr/>
            <p:nvPr/>
          </p:nvSpPr>
          <p:spPr>
            <a:xfrm>
              <a:off x="889446" y="3098800"/>
              <a:ext cx="1294527" cy="279400"/>
            </a:xfrm>
            <a:prstGeom prst="roundRect">
              <a:avLst>
                <a:gd name="adj" fmla="val 47607"/>
              </a:avLst>
            </a:prstGeom>
            <a:noFill/>
            <a:ln w="25400" cap="flat">
              <a:solidFill>
                <a:schemeClr val="accent5"/>
              </a:solidFill>
              <a:prstDash val="solid"/>
              <a:miter lim="400000"/>
            </a:ln>
            <a:effectLst/>
          </p:spPr>
          <p:txBody>
            <a:bodyPr wrap="square" lIns="38100" tIns="38100" rIns="38100" bIns="38100" numCol="1" anchor="ctr">
              <a:noAutofit/>
            </a:bodyPr>
            <a:lstStyle/>
            <a:p>
              <a:pPr>
                <a:defRPr sz="2800"/>
              </a:pPr>
              <a:endParaRPr/>
            </a:p>
          </p:txBody>
        </p:sp>
        <p:sp>
          <p:nvSpPr>
            <p:cNvPr id="291" name="角丸四角形"/>
            <p:cNvSpPr/>
            <p:nvPr/>
          </p:nvSpPr>
          <p:spPr>
            <a:xfrm>
              <a:off x="361768" y="838200"/>
              <a:ext cx="388145" cy="400150"/>
            </a:xfrm>
            <a:prstGeom prst="roundRect">
              <a:avLst>
                <a:gd name="adj" fmla="val 49080"/>
              </a:avLst>
            </a:prstGeom>
            <a:noFill/>
            <a:ln w="25400" cap="flat">
              <a:solidFill>
                <a:schemeClr val="accent5"/>
              </a:solidFill>
              <a:prstDash val="solid"/>
              <a:miter lim="400000"/>
            </a:ln>
            <a:effectLst/>
          </p:spPr>
          <p:txBody>
            <a:bodyPr wrap="square" lIns="38100" tIns="38100" rIns="38100" bIns="38100" numCol="1" anchor="ctr">
              <a:noAutofit/>
            </a:bodyPr>
            <a:lstStyle/>
            <a:p>
              <a:pPr>
                <a:defRPr sz="2800"/>
              </a:pPr>
              <a:endParaRPr/>
            </a:p>
          </p:txBody>
        </p:sp>
        <p:sp>
          <p:nvSpPr>
            <p:cNvPr id="292" name="1. ブラウザ上で右クリック"/>
            <p:cNvSpPr txBox="1"/>
            <p:nvPr/>
          </p:nvSpPr>
          <p:spPr>
            <a:xfrm>
              <a:off x="651702" y="641350"/>
              <a:ext cx="2301495" cy="292100"/>
            </a:xfrm>
            <a:prstGeom prst="rect">
              <a:avLst/>
            </a:prstGeom>
            <a:solidFill>
              <a:srgbClr val="FFFFFF"/>
            </a:solidFill>
            <a:ln w="12700" cap="flat">
              <a:solidFill>
                <a:srgbClr val="85888D"/>
              </a:solidFill>
              <a:prstDash val="solid"/>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400"/>
              </a:lvl1pPr>
            </a:lstStyle>
            <a:p>
              <a:r>
                <a:t>1. ブラウザ上で右クリック</a:t>
              </a:r>
            </a:p>
          </p:txBody>
        </p:sp>
        <p:sp>
          <p:nvSpPr>
            <p:cNvPr id="293" name="2. &quot;要素を調査&quot;をクリック"/>
            <p:cNvSpPr txBox="1"/>
            <p:nvPr/>
          </p:nvSpPr>
          <p:spPr>
            <a:xfrm>
              <a:off x="2083082" y="2940050"/>
              <a:ext cx="2250289" cy="292100"/>
            </a:xfrm>
            <a:prstGeom prst="rect">
              <a:avLst/>
            </a:prstGeom>
            <a:solidFill>
              <a:srgbClr val="FFFFFF"/>
            </a:solidFill>
            <a:ln w="12700" cap="flat">
              <a:solidFill>
                <a:srgbClr val="85888D"/>
              </a:solidFill>
              <a:prstDash val="solid"/>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400"/>
              </a:lvl1pPr>
            </a:lstStyle>
            <a:p>
              <a:r>
                <a:t>2. "要素を調査"をクリック</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JavaScriptのコメントの書き方"/>
          <p:cNvSpPr txBox="1">
            <a:spLocks noGrp="1"/>
          </p:cNvSpPr>
          <p:nvPr>
            <p:ph type="title"/>
          </p:nvPr>
        </p:nvSpPr>
        <p:spPr>
          <a:prstGeom prst="rect">
            <a:avLst/>
          </a:prstGeom>
        </p:spPr>
        <p:txBody>
          <a:bodyPr/>
          <a:lstStyle/>
          <a:p>
            <a:r>
              <a:t>JavaScriptのコメントの書き方</a:t>
            </a:r>
          </a:p>
        </p:txBody>
      </p:sp>
      <p:sp>
        <p:nvSpPr>
          <p:cNvPr id="297" name="コメント…"/>
          <p:cNvSpPr txBox="1">
            <a:spLocks noGrp="1"/>
          </p:cNvSpPr>
          <p:nvPr>
            <p:ph type="body" idx="1"/>
          </p:nvPr>
        </p:nvSpPr>
        <p:spPr>
          <a:prstGeom prst="rect">
            <a:avLst/>
          </a:prstGeom>
        </p:spPr>
        <p:txBody>
          <a:bodyPr/>
          <a:lstStyle/>
          <a:p>
            <a:r>
              <a:t>コメント</a:t>
            </a:r>
          </a:p>
          <a:p>
            <a:pPr lvl="1"/>
            <a:r>
              <a:t>書き方</a:t>
            </a:r>
          </a:p>
          <a:p>
            <a:pPr lvl="2"/>
            <a:r>
              <a:t>方法1: 「//」から「行末」まで、方法2: 「/*」 から「*/ 」まで</a:t>
            </a:r>
          </a:p>
          <a:p>
            <a:pPr lvl="1"/>
            <a:r>
              <a:t>チーム開発時にはコメント記述による可読性がとても重要</a:t>
            </a:r>
          </a:p>
        </p:txBody>
      </p:sp>
      <p:sp>
        <p:nvSpPr>
          <p:cNvPr id="298"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299" name="&lt;html&gt;…"/>
          <p:cNvSpPr txBox="1"/>
          <p:nvPr/>
        </p:nvSpPr>
        <p:spPr>
          <a:xfrm>
            <a:off x="634629" y="3450979"/>
            <a:ext cx="8890742" cy="3768972"/>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r>
              <a:t>&lt;html&gt;</a:t>
            </a:r>
          </a:p>
          <a:p>
            <a:pPr lvl="1" algn="l">
              <a:defRPr sz="1600" b="1">
                <a:latin typeface="Courier New"/>
                <a:ea typeface="Courier New"/>
                <a:cs typeface="Courier New"/>
                <a:sym typeface="Courier New"/>
              </a:defRPr>
            </a:pPr>
            <a:r>
              <a:t>&lt;head&gt;</a:t>
            </a:r>
          </a:p>
          <a:p>
            <a:pPr lvl="1" algn="l">
              <a:defRPr sz="1600" b="1">
                <a:latin typeface="Courier New"/>
                <a:ea typeface="Courier New"/>
                <a:cs typeface="Courier New"/>
                <a:sym typeface="Courier New"/>
              </a:defRPr>
            </a:pPr>
            <a:r>
              <a:t>&lt;meta charset="UTF-8"&gt;</a:t>
            </a:r>
          </a:p>
          <a:p>
            <a:pPr lvl="1" algn="l">
              <a:defRPr sz="1600" b="1">
                <a:latin typeface="Courier New"/>
                <a:ea typeface="Courier New"/>
                <a:cs typeface="Courier New"/>
                <a:sym typeface="Courier New"/>
              </a:defRPr>
            </a:pPr>
            <a:r>
              <a:t>&lt;title&gt; sample &lt;/title&gt;</a:t>
            </a:r>
          </a:p>
          <a:p>
            <a:pPr lvl="1" algn="l">
              <a:defRPr sz="1600" b="1">
                <a:latin typeface="Courier New"/>
                <a:ea typeface="Courier New"/>
                <a:cs typeface="Courier New"/>
                <a:sym typeface="Courier New"/>
              </a:defRPr>
            </a:pPr>
            <a:r>
              <a:t>&lt;/head&gt;</a:t>
            </a: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&lt;script type="text/javascript"&gt;</a:t>
            </a:r>
          </a:p>
          <a:p>
            <a:pPr lvl="1" algn="l">
              <a:defRPr sz="1600" b="1">
                <a:latin typeface="Courier New"/>
                <a:ea typeface="Courier New"/>
                <a:cs typeface="Courier New"/>
                <a:sym typeface="Courier New"/>
              </a:defRPr>
            </a:pPr>
            <a:r>
              <a:t>alert("Hello World!!");</a:t>
            </a:r>
          </a:p>
          <a:p>
            <a:pPr lvl="1" algn="l">
              <a:defRPr sz="1600" b="1">
                <a:solidFill>
                  <a:schemeClr val="accent2">
                    <a:hueOff val="-554920"/>
                    <a:satOff val="-21482"/>
                    <a:lumOff val="-6228"/>
                  </a:schemeClr>
                </a:solidFill>
                <a:latin typeface="Courier New"/>
                <a:ea typeface="Courier New"/>
                <a:cs typeface="Courier New"/>
                <a:sym typeface="Courier New"/>
              </a:defRPr>
            </a:pPr>
            <a:r>
              <a:t>// JavaScriptのコメントの書き方</a:t>
            </a:r>
          </a:p>
          <a:p>
            <a:pPr lvl="1" algn="l">
              <a:defRPr sz="1600" b="1">
                <a:solidFill>
                  <a:schemeClr val="accent2">
                    <a:hueOff val="-554920"/>
                    <a:satOff val="-21482"/>
                    <a:lumOff val="-6228"/>
                  </a:schemeClr>
                </a:solidFill>
                <a:latin typeface="Courier New"/>
                <a:ea typeface="Courier New"/>
                <a:cs typeface="Courier New"/>
                <a:sym typeface="Courier New"/>
              </a:defRPr>
            </a:pPr>
            <a:r>
              <a:t>/* JavaScriptのコメントの書き方 */</a:t>
            </a:r>
          </a:p>
          <a:p>
            <a:pPr lvl="1" algn="l">
              <a:defRPr sz="1600" b="1">
                <a:latin typeface="Courier New"/>
                <a:ea typeface="Courier New"/>
                <a:cs typeface="Courier New"/>
                <a:sym typeface="Courier New"/>
              </a:defRPr>
            </a:pPr>
            <a:r>
              <a:t>&lt;/script&gt;</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r>
              <a:t>&lt;/html&gt;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定数"/>
          <p:cNvSpPr txBox="1">
            <a:spLocks noGrp="1"/>
          </p:cNvSpPr>
          <p:nvPr>
            <p:ph type="title"/>
          </p:nvPr>
        </p:nvSpPr>
        <p:spPr>
          <a:prstGeom prst="rect">
            <a:avLst/>
          </a:prstGeom>
        </p:spPr>
        <p:txBody>
          <a:bodyPr/>
          <a:lstStyle/>
          <a:p>
            <a:r>
              <a:t>定数</a:t>
            </a:r>
          </a:p>
        </p:txBody>
      </p:sp>
      <p:sp>
        <p:nvSpPr>
          <p:cNvPr id="302" name="定数…"/>
          <p:cNvSpPr txBox="1">
            <a:spLocks noGrp="1"/>
          </p:cNvSpPr>
          <p:nvPr>
            <p:ph type="body" idx="1"/>
          </p:nvPr>
        </p:nvSpPr>
        <p:spPr>
          <a:prstGeom prst="rect">
            <a:avLst/>
          </a:prstGeom>
        </p:spPr>
        <p:txBody>
          <a:bodyPr/>
          <a:lstStyle/>
          <a:p>
            <a:r>
              <a:t>定数</a:t>
            </a:r>
          </a:p>
          <a:p>
            <a:pPr lvl="1"/>
            <a:r>
              <a:t>数値や文字を直接的に記述したもの</a:t>
            </a:r>
          </a:p>
          <a:p>
            <a:pPr lvl="1"/>
            <a:r>
              <a:t>種類: 数値定数、文字列定数、論理値定数</a:t>
            </a:r>
          </a:p>
          <a:p>
            <a:pPr lvl="1"/>
            <a:r>
              <a:t>例:</a:t>
            </a:r>
          </a:p>
        </p:txBody>
      </p:sp>
      <p:sp>
        <p:nvSpPr>
          <p:cNvPr id="30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304" name="234…"/>
          <p:cNvSpPr/>
          <p:nvPr/>
        </p:nvSpPr>
        <p:spPr>
          <a:xfrm>
            <a:off x="1305007" y="3507854"/>
            <a:ext cx="2963566" cy="1747292"/>
          </a:xfrm>
          <a:prstGeom prst="rect">
            <a:avLst/>
          </a:prstGeom>
          <a:solidFill>
            <a:srgbClr val="FFFFFF"/>
          </a:solidFill>
          <a:ln w="12700">
            <a:solidFill>
              <a:srgbClr val="85888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234</a:t>
            </a:r>
          </a:p>
          <a:p>
            <a:pPr lvl="1" algn="l">
              <a:defRPr sz="1400" b="1">
                <a:latin typeface="Courier New"/>
                <a:ea typeface="Courier New"/>
                <a:cs typeface="Courier New"/>
                <a:sym typeface="Courier New"/>
              </a:defRPr>
            </a:pPr>
            <a:r>
              <a:t>3.14</a:t>
            </a:r>
          </a:p>
          <a:p>
            <a:pPr lvl="1" algn="l">
              <a:defRPr sz="1400" b="1">
                <a:latin typeface="Courier New"/>
                <a:ea typeface="Courier New"/>
                <a:cs typeface="Courier New"/>
                <a:sym typeface="Courier New"/>
              </a:defRPr>
            </a:pPr>
            <a:r>
              <a:t>2.123456e10 (10の10乗)</a:t>
            </a:r>
          </a:p>
          <a:p>
            <a:pPr lvl="1" algn="l">
              <a:defRPr sz="1400" b="1">
                <a:latin typeface="Courier New"/>
                <a:ea typeface="Courier New"/>
                <a:cs typeface="Courier New"/>
                <a:sym typeface="Courier New"/>
              </a:defRPr>
            </a:pPr>
            <a:r>
              <a:t>5.2345678e-9 (10の-9乗)</a:t>
            </a:r>
          </a:p>
        </p:txBody>
      </p:sp>
      <p:sp>
        <p:nvSpPr>
          <p:cNvPr id="305" name="‘Please enter your ID’…"/>
          <p:cNvSpPr/>
          <p:nvPr/>
        </p:nvSpPr>
        <p:spPr>
          <a:xfrm>
            <a:off x="4441907" y="3507854"/>
            <a:ext cx="2721323" cy="1747292"/>
          </a:xfrm>
          <a:prstGeom prst="rect">
            <a:avLst/>
          </a:prstGeom>
          <a:solidFill>
            <a:srgbClr val="FFFFFF"/>
          </a:solidFill>
          <a:ln w="12700">
            <a:solidFill>
              <a:srgbClr val="85888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‘Please enter your ID’</a:t>
            </a:r>
          </a:p>
          <a:p>
            <a:pPr lvl="1" algn="l">
              <a:defRPr sz="1400" b="1">
                <a:latin typeface="Courier New"/>
                <a:ea typeface="Courier New"/>
                <a:cs typeface="Courier New"/>
                <a:sym typeface="Courier New"/>
              </a:defRPr>
            </a:pPr>
            <a:r>
              <a:t>“パスワードが違います”</a:t>
            </a:r>
          </a:p>
          <a:p>
            <a:pPr lvl="1" algn="l">
              <a:defRPr sz="1400" b="1">
                <a:latin typeface="Courier New"/>
                <a:ea typeface="Courier New"/>
                <a:cs typeface="Courier New"/>
                <a:sym typeface="Courier New"/>
              </a:defRPr>
            </a:pPr>
            <a:r>
              <a:t>“234”</a:t>
            </a:r>
          </a:p>
        </p:txBody>
      </p:sp>
      <p:sp>
        <p:nvSpPr>
          <p:cNvPr id="306" name="true…"/>
          <p:cNvSpPr/>
          <p:nvPr/>
        </p:nvSpPr>
        <p:spPr>
          <a:xfrm>
            <a:off x="7336565" y="3507854"/>
            <a:ext cx="1184664" cy="1747292"/>
          </a:xfrm>
          <a:prstGeom prst="rect">
            <a:avLst/>
          </a:prstGeom>
          <a:solidFill>
            <a:srgbClr val="FFFFFF"/>
          </a:solidFill>
          <a:ln w="12700">
            <a:solidFill>
              <a:srgbClr val="85888D"/>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true</a:t>
            </a:r>
          </a:p>
          <a:p>
            <a:pPr lvl="1" algn="l">
              <a:defRPr sz="1400" b="1">
                <a:latin typeface="Courier New"/>
                <a:ea typeface="Courier New"/>
                <a:cs typeface="Courier New"/>
                <a:sym typeface="Courier New"/>
              </a:defRPr>
            </a:pPr>
            <a:r>
              <a:t>false</a:t>
            </a:r>
          </a:p>
        </p:txBody>
      </p:sp>
      <p:sp>
        <p:nvSpPr>
          <p:cNvPr id="307" name="数値定数の例"/>
          <p:cNvSpPr txBox="1"/>
          <p:nvPr/>
        </p:nvSpPr>
        <p:spPr>
          <a:xfrm>
            <a:off x="2272440" y="5261495"/>
            <a:ext cx="1028701" cy="254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00"/>
            </a:lvl1pPr>
          </a:lstStyle>
          <a:p>
            <a:r>
              <a:t>数値定数の例</a:t>
            </a:r>
          </a:p>
        </p:txBody>
      </p:sp>
      <p:sp>
        <p:nvSpPr>
          <p:cNvPr id="308" name="文字列定数の例"/>
          <p:cNvSpPr txBox="1"/>
          <p:nvPr/>
        </p:nvSpPr>
        <p:spPr>
          <a:xfrm>
            <a:off x="5212018" y="5261495"/>
            <a:ext cx="1181101" cy="254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00"/>
            </a:lvl1pPr>
          </a:lstStyle>
          <a:p>
            <a:r>
              <a:t>文字列定数の例</a:t>
            </a:r>
          </a:p>
        </p:txBody>
      </p:sp>
      <p:sp>
        <p:nvSpPr>
          <p:cNvPr id="309" name="論理値定数の例"/>
          <p:cNvSpPr txBox="1"/>
          <p:nvPr/>
        </p:nvSpPr>
        <p:spPr>
          <a:xfrm>
            <a:off x="7330215" y="5301255"/>
            <a:ext cx="1181101" cy="254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00"/>
            </a:lvl1pPr>
          </a:lstStyle>
          <a:p>
            <a:r>
              <a:t>論理値定数の例</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変数"/>
          <p:cNvSpPr txBox="1">
            <a:spLocks noGrp="1"/>
          </p:cNvSpPr>
          <p:nvPr>
            <p:ph type="title"/>
          </p:nvPr>
        </p:nvSpPr>
        <p:spPr>
          <a:prstGeom prst="rect">
            <a:avLst/>
          </a:prstGeom>
        </p:spPr>
        <p:txBody>
          <a:bodyPr/>
          <a:lstStyle/>
          <a:p>
            <a:r>
              <a:t>変数</a:t>
            </a:r>
          </a:p>
        </p:txBody>
      </p:sp>
      <p:sp>
        <p:nvSpPr>
          <p:cNvPr id="312" name="変数…"/>
          <p:cNvSpPr txBox="1">
            <a:spLocks noGrp="1"/>
          </p:cNvSpPr>
          <p:nvPr>
            <p:ph type="body" idx="1"/>
          </p:nvPr>
        </p:nvSpPr>
        <p:spPr>
          <a:prstGeom prst="rect">
            <a:avLst/>
          </a:prstGeom>
        </p:spPr>
        <p:txBody>
          <a:bodyPr/>
          <a:lstStyle/>
          <a:p>
            <a:r>
              <a:t>変数</a:t>
            </a:r>
          </a:p>
          <a:p>
            <a:pPr lvl="1"/>
            <a:r>
              <a:t>値 (数値、文字列等) を入れる入れ物</a:t>
            </a:r>
          </a:p>
          <a:p>
            <a:pPr lvl="1"/>
            <a:r>
              <a:t>自由に名前 (変数名) を付けることができる</a:t>
            </a:r>
          </a:p>
          <a:p>
            <a:pPr lvl="1"/>
            <a:r>
              <a:t>変数宣言して利用する(右上図)</a:t>
            </a:r>
          </a:p>
          <a:p>
            <a:pPr lvl="2"/>
            <a:r>
              <a:t>宣言無しでも使えるが危険</a:t>
            </a:r>
          </a:p>
          <a:p>
            <a:pPr lvl="1"/>
            <a:r>
              <a:t>「変数名=値」で代入 (右下図)</a:t>
            </a:r>
          </a:p>
          <a:p>
            <a:pPr lvl="1"/>
            <a:endParaRPr/>
          </a:p>
          <a:p>
            <a:pPr lvl="1"/>
            <a:r>
              <a:t>その他特徴</a:t>
            </a:r>
          </a:p>
          <a:p>
            <a:pPr lvl="2"/>
            <a:r>
              <a:t>変数名に使える文字種</a:t>
            </a:r>
          </a:p>
          <a:p>
            <a:pPr lvl="3"/>
            <a:r>
              <a:t>半角、英大文字小文字、数字、一部記号</a:t>
            </a:r>
          </a:p>
          <a:p>
            <a:pPr lvl="2"/>
            <a:r>
              <a:t> 変数の特殊な状態</a:t>
            </a:r>
          </a:p>
          <a:p>
            <a:pPr lvl="3"/>
            <a:r>
              <a:t>未定義:undefined, 空:null</a:t>
            </a:r>
          </a:p>
          <a:p>
            <a:pPr lvl="2"/>
            <a:r>
              <a:t>型について</a:t>
            </a:r>
          </a:p>
          <a:p>
            <a:pPr lvl="3"/>
            <a:r>
              <a:t>JavaScriptでは自動的に型に対応</a:t>
            </a:r>
          </a:p>
        </p:txBody>
      </p:sp>
      <p:sp>
        <p:nvSpPr>
          <p:cNvPr id="313"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pSp>
        <p:nvGrpSpPr>
          <p:cNvPr id="316" name="グループ"/>
          <p:cNvGrpSpPr/>
          <p:nvPr/>
        </p:nvGrpSpPr>
        <p:grpSpPr>
          <a:xfrm>
            <a:off x="6309593" y="1816100"/>
            <a:ext cx="2963566" cy="2464842"/>
            <a:chOff x="0" y="0"/>
            <a:chExt cx="2963564" cy="2464841"/>
          </a:xfrm>
        </p:grpSpPr>
        <p:sp>
          <p:nvSpPr>
            <p:cNvPr id="314" name="var age = 22;…"/>
            <p:cNvSpPr/>
            <p:nvPr/>
          </p:nvSpPr>
          <p:spPr>
            <a:xfrm>
              <a:off x="0" y="0"/>
              <a:ext cx="2963565" cy="2204492"/>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var age = 22;</a:t>
              </a:r>
            </a:p>
            <a:p>
              <a:pPr lvl="1" algn="l">
                <a:defRPr sz="1400" b="1">
                  <a:latin typeface="Courier New"/>
                  <a:ea typeface="Courier New"/>
                  <a:cs typeface="Courier New"/>
                  <a:sym typeface="Courier New"/>
                </a:defRPr>
              </a:pPr>
              <a:r>
                <a:t>var name = "tanaka";</a:t>
              </a:r>
            </a:p>
            <a:p>
              <a:pPr lvl="1" algn="l">
                <a:defRPr sz="1400" b="1">
                  <a:latin typeface="Courier New"/>
                  <a:ea typeface="Courier New"/>
                  <a:cs typeface="Courier New"/>
                  <a:sym typeface="Courier New"/>
                </a:defRPr>
              </a:pPr>
              <a:r>
                <a:t>var a;</a:t>
              </a:r>
            </a:p>
            <a:p>
              <a:pPr lvl="1" algn="l">
                <a:defRPr sz="1400" b="1">
                  <a:latin typeface="Courier New"/>
                  <a:ea typeface="Courier New"/>
                  <a:cs typeface="Courier New"/>
                  <a:sym typeface="Courier New"/>
                </a:defRPr>
              </a:pPr>
              <a:r>
                <a:t>var i, j, k;</a:t>
              </a:r>
            </a:p>
            <a:p>
              <a:pPr lvl="1" algn="l">
                <a:defRPr sz="1400" b="1">
                  <a:latin typeface="Courier New"/>
                  <a:ea typeface="Courier New"/>
                  <a:cs typeface="Courier New"/>
                  <a:sym typeface="Courier New"/>
                </a:defRPr>
              </a:pPr>
              <a:r>
                <a:t>var k = 0;</a:t>
              </a:r>
            </a:p>
            <a:p>
              <a:pPr lvl="1" algn="l">
                <a:defRPr sz="1400" b="1">
                  <a:latin typeface="Courier New"/>
                  <a:ea typeface="Courier New"/>
                  <a:cs typeface="Courier New"/>
                  <a:sym typeface="Courier New"/>
                </a:defRPr>
              </a:pPr>
              <a:r>
                <a:t>var z = null;</a:t>
              </a:r>
            </a:p>
          </p:txBody>
        </p:sp>
        <p:sp>
          <p:nvSpPr>
            <p:cNvPr id="315" name="変数宣言の例"/>
            <p:cNvSpPr txBox="1"/>
            <p:nvPr/>
          </p:nvSpPr>
          <p:spPr>
            <a:xfrm>
              <a:off x="967432" y="2210841"/>
              <a:ext cx="1028701" cy="25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変数宣言の例</a:t>
              </a:r>
            </a:p>
          </p:txBody>
        </p:sp>
      </p:grpSp>
      <p:grpSp>
        <p:nvGrpSpPr>
          <p:cNvPr id="319" name="グループ"/>
          <p:cNvGrpSpPr/>
          <p:nvPr/>
        </p:nvGrpSpPr>
        <p:grpSpPr>
          <a:xfrm>
            <a:off x="6309593" y="4381500"/>
            <a:ext cx="2963566" cy="1619498"/>
            <a:chOff x="0" y="0"/>
            <a:chExt cx="2963564" cy="1619497"/>
          </a:xfrm>
        </p:grpSpPr>
        <p:sp>
          <p:nvSpPr>
            <p:cNvPr id="317" name="age = 22;…"/>
            <p:cNvSpPr/>
            <p:nvPr/>
          </p:nvSpPr>
          <p:spPr>
            <a:xfrm>
              <a:off x="0" y="0"/>
              <a:ext cx="2963565" cy="1359149"/>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age = 22;</a:t>
              </a:r>
            </a:p>
            <a:p>
              <a:pPr lvl="1" algn="l">
                <a:defRPr sz="1400" b="1">
                  <a:latin typeface="Courier New"/>
                  <a:ea typeface="Courier New"/>
                  <a:cs typeface="Courier New"/>
                  <a:sym typeface="Courier New"/>
                </a:defRPr>
              </a:pPr>
              <a:r>
                <a:t>name = "tanaka";</a:t>
              </a:r>
            </a:p>
            <a:p>
              <a:pPr lvl="1" algn="l">
                <a:defRPr sz="1400" b="1">
                  <a:latin typeface="Courier New"/>
                  <a:ea typeface="Courier New"/>
                  <a:cs typeface="Courier New"/>
                  <a:sym typeface="Courier New"/>
                </a:defRPr>
              </a:pPr>
              <a:r>
                <a:t>i = 0;</a:t>
              </a:r>
            </a:p>
          </p:txBody>
        </p:sp>
        <p:sp>
          <p:nvSpPr>
            <p:cNvPr id="318" name="変数への値の代入の例"/>
            <p:cNvSpPr txBox="1"/>
            <p:nvPr/>
          </p:nvSpPr>
          <p:spPr>
            <a:xfrm>
              <a:off x="662632" y="1365498"/>
              <a:ext cx="1638301" cy="254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変数への値の代入の例</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算術演算子 / 文字列連結演算子"/>
          <p:cNvSpPr txBox="1">
            <a:spLocks noGrp="1"/>
          </p:cNvSpPr>
          <p:nvPr>
            <p:ph type="title"/>
          </p:nvPr>
        </p:nvSpPr>
        <p:spPr>
          <a:prstGeom prst="rect">
            <a:avLst/>
          </a:prstGeom>
        </p:spPr>
        <p:txBody>
          <a:bodyPr/>
          <a:lstStyle/>
          <a:p>
            <a:r>
              <a:t>算術演算子 / 文字列連結演算子</a:t>
            </a:r>
          </a:p>
        </p:txBody>
      </p:sp>
      <p:sp>
        <p:nvSpPr>
          <p:cNvPr id="322" name="算術演算子…"/>
          <p:cNvSpPr txBox="1">
            <a:spLocks noGrp="1"/>
          </p:cNvSpPr>
          <p:nvPr>
            <p:ph type="body" idx="1"/>
          </p:nvPr>
        </p:nvSpPr>
        <p:spPr>
          <a:prstGeom prst="rect">
            <a:avLst/>
          </a:prstGeom>
        </p:spPr>
        <p:txBody>
          <a:bodyPr/>
          <a:lstStyle/>
          <a:p>
            <a:r>
              <a:t>算術演算子</a:t>
            </a:r>
          </a:p>
          <a:p>
            <a:pPr lvl="1"/>
            <a:r>
              <a:t>加減乗除：乗算は「*」、除算は「/」</a:t>
            </a:r>
          </a:p>
          <a:p>
            <a:pPr lvl="2"/>
            <a:r>
              <a:t>右図ではaには14、bには10が代入される</a:t>
            </a:r>
          </a:p>
          <a:p>
            <a:pPr lvl="1"/>
            <a:r>
              <a:t>剰余演算子：剰余(割った余り)は「%」</a:t>
            </a:r>
          </a:p>
          <a:p>
            <a:pPr lvl="2"/>
            <a:r>
              <a:t>右図ではcには1が代入される</a:t>
            </a:r>
          </a:p>
          <a:p>
            <a:pPr lvl="1"/>
            <a:r>
              <a:t>1増やす、1減らす</a:t>
            </a:r>
          </a:p>
          <a:p>
            <a:pPr lvl="2"/>
            <a:r>
              <a:t>インクリメント(++)、デクリメント(--)</a:t>
            </a:r>
          </a:p>
          <a:p>
            <a:r>
              <a:t>文字列連結演算子</a:t>
            </a:r>
          </a:p>
          <a:p>
            <a:pPr lvl="1"/>
            <a:r>
              <a:t>「+」で文字列を連結</a:t>
            </a:r>
          </a:p>
          <a:p>
            <a:pPr lvl="1"/>
            <a:r>
              <a:t>注意</a:t>
            </a:r>
          </a:p>
          <a:p>
            <a:pPr lvl="2"/>
            <a:r>
              <a:t>+の右に数値を配置可能</a:t>
            </a:r>
          </a:p>
          <a:p>
            <a:pPr lvl="2"/>
            <a:r>
              <a:t>自動的に文字列に変換される</a:t>
            </a:r>
          </a:p>
          <a:p>
            <a:pPr lvl="2"/>
            <a:r>
              <a:t>明示的に「文字列変換」して連結するのが安全</a:t>
            </a:r>
          </a:p>
        </p:txBody>
      </p:sp>
      <p:sp>
        <p:nvSpPr>
          <p:cNvPr id="32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grpSp>
        <p:nvGrpSpPr>
          <p:cNvPr id="326" name="グループ"/>
          <p:cNvGrpSpPr/>
          <p:nvPr/>
        </p:nvGrpSpPr>
        <p:grpSpPr>
          <a:xfrm>
            <a:off x="6688435" y="1727326"/>
            <a:ext cx="2963565" cy="863700"/>
            <a:chOff x="0" y="0"/>
            <a:chExt cx="2963564" cy="863699"/>
          </a:xfrm>
        </p:grpSpPr>
        <p:sp>
          <p:nvSpPr>
            <p:cNvPr id="324" name="a = 2 + 3 * 4;…"/>
            <p:cNvSpPr/>
            <p:nvPr/>
          </p:nvSpPr>
          <p:spPr>
            <a:xfrm>
              <a:off x="-1" y="0"/>
              <a:ext cx="2963566" cy="603350"/>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a = 2 + 3 * 4;</a:t>
              </a:r>
            </a:p>
            <a:p>
              <a:pPr lvl="1" algn="l">
                <a:defRPr sz="1400" b="1">
                  <a:latin typeface="Courier New"/>
                  <a:ea typeface="Courier New"/>
                  <a:cs typeface="Courier New"/>
                  <a:sym typeface="Courier New"/>
                </a:defRPr>
              </a:pPr>
              <a:r>
                <a:t>b = 5 - 6/3 + 7;</a:t>
              </a:r>
            </a:p>
          </p:txBody>
        </p:sp>
        <p:sp>
          <p:nvSpPr>
            <p:cNvPr id="325" name="加減乗除の例"/>
            <p:cNvSpPr txBox="1"/>
            <p:nvPr/>
          </p:nvSpPr>
          <p:spPr>
            <a:xfrm>
              <a:off x="967432" y="609699"/>
              <a:ext cx="1028701" cy="25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加減乗除の例</a:t>
              </a:r>
            </a:p>
          </p:txBody>
        </p:sp>
      </p:grpSp>
      <p:grpSp>
        <p:nvGrpSpPr>
          <p:cNvPr id="329" name="グループ"/>
          <p:cNvGrpSpPr/>
          <p:nvPr/>
        </p:nvGrpSpPr>
        <p:grpSpPr>
          <a:xfrm>
            <a:off x="6688435" y="2591026"/>
            <a:ext cx="2963565" cy="546944"/>
            <a:chOff x="0" y="0"/>
            <a:chExt cx="2963564" cy="546943"/>
          </a:xfrm>
        </p:grpSpPr>
        <p:sp>
          <p:nvSpPr>
            <p:cNvPr id="327" name="c = 10 % 3;"/>
            <p:cNvSpPr/>
            <p:nvPr/>
          </p:nvSpPr>
          <p:spPr>
            <a:xfrm>
              <a:off x="-1" y="0"/>
              <a:ext cx="2963566" cy="286594"/>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c = 10 % 3;</a:t>
              </a:r>
            </a:p>
          </p:txBody>
        </p:sp>
        <p:sp>
          <p:nvSpPr>
            <p:cNvPr id="328" name="剰余演算子の例"/>
            <p:cNvSpPr txBox="1"/>
            <p:nvPr/>
          </p:nvSpPr>
          <p:spPr>
            <a:xfrm>
              <a:off x="891232" y="292943"/>
              <a:ext cx="1181101" cy="25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剰余演算子の例</a:t>
              </a:r>
            </a:p>
          </p:txBody>
        </p:sp>
      </p:grpSp>
      <p:grpSp>
        <p:nvGrpSpPr>
          <p:cNvPr id="332" name="グループ"/>
          <p:cNvGrpSpPr/>
          <p:nvPr/>
        </p:nvGrpSpPr>
        <p:grpSpPr>
          <a:xfrm>
            <a:off x="6688435" y="5098504"/>
            <a:ext cx="2963565" cy="1848396"/>
            <a:chOff x="0" y="-286742"/>
            <a:chExt cx="2963564" cy="1848395"/>
          </a:xfrm>
        </p:grpSpPr>
        <p:sp>
          <p:nvSpPr>
            <p:cNvPr id="330" name="str = &quot;あいう&quot; + &quot;えお&quot;;…"/>
            <p:cNvSpPr/>
            <p:nvPr/>
          </p:nvSpPr>
          <p:spPr>
            <a:xfrm>
              <a:off x="-1" y="-286743"/>
              <a:ext cx="2963566" cy="1543895"/>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str = "あいう" + "えお";</a:t>
              </a:r>
            </a:p>
            <a:p>
              <a:pPr lvl="1" algn="l">
                <a:defRPr sz="1400" b="1">
                  <a:latin typeface="Courier New"/>
                  <a:ea typeface="Courier New"/>
                  <a:cs typeface="Courier New"/>
                  <a:sym typeface="Courier New"/>
                </a:defRPr>
              </a:pPr>
              <a:r>
                <a:t>a = "おはよう";</a:t>
              </a:r>
            </a:p>
            <a:p>
              <a:pPr lvl="1" algn="l">
                <a:defRPr sz="1400" b="1">
                  <a:latin typeface="Courier New"/>
                  <a:ea typeface="Courier New"/>
                  <a:cs typeface="Courier New"/>
                  <a:sym typeface="Courier New"/>
                </a:defRPr>
              </a:pPr>
              <a:r>
                <a:t>msg = a + "ございます";</a:t>
              </a:r>
            </a:p>
          </p:txBody>
        </p:sp>
        <p:sp>
          <p:nvSpPr>
            <p:cNvPr id="331" name="文字列連結演算子の例"/>
            <p:cNvSpPr txBox="1"/>
            <p:nvPr/>
          </p:nvSpPr>
          <p:spPr>
            <a:xfrm>
              <a:off x="662632" y="1307653"/>
              <a:ext cx="1638301" cy="25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文字列連結演算子の例</a:t>
              </a:r>
            </a:p>
          </p:txBody>
        </p:sp>
      </p:grpSp>
      <p:grpSp>
        <p:nvGrpSpPr>
          <p:cNvPr id="335" name="グループ"/>
          <p:cNvGrpSpPr/>
          <p:nvPr/>
        </p:nvGrpSpPr>
        <p:grpSpPr>
          <a:xfrm>
            <a:off x="6688435" y="3137969"/>
            <a:ext cx="2963565" cy="1438375"/>
            <a:chOff x="0" y="-574675"/>
            <a:chExt cx="2963564" cy="1438374"/>
          </a:xfrm>
        </p:grpSpPr>
        <p:sp>
          <p:nvSpPr>
            <p:cNvPr id="333" name="a++;…"/>
            <p:cNvSpPr/>
            <p:nvPr/>
          </p:nvSpPr>
          <p:spPr>
            <a:xfrm>
              <a:off x="-1" y="-574675"/>
              <a:ext cx="2963566" cy="1178025"/>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a++;</a:t>
              </a:r>
            </a:p>
            <a:p>
              <a:pPr lvl="1" algn="l">
                <a:defRPr sz="1400" b="1">
                  <a:latin typeface="Courier New"/>
                  <a:ea typeface="Courier New"/>
                  <a:cs typeface="Courier New"/>
                  <a:sym typeface="Courier New"/>
                </a:defRPr>
              </a:pPr>
              <a:r>
                <a:t>++a:</a:t>
              </a:r>
            </a:p>
            <a:p>
              <a:pPr lvl="1" algn="l">
                <a:defRPr sz="1400" b="1">
                  <a:latin typeface="Courier New"/>
                  <a:ea typeface="Courier New"/>
                  <a:cs typeface="Courier New"/>
                  <a:sym typeface="Courier New"/>
                </a:defRPr>
              </a:pPr>
              <a:r>
                <a:t>a--;</a:t>
              </a:r>
            </a:p>
            <a:p>
              <a:pPr lvl="1" algn="l">
                <a:defRPr sz="1400" b="1">
                  <a:latin typeface="Courier New"/>
                  <a:ea typeface="Courier New"/>
                  <a:cs typeface="Courier New"/>
                  <a:sym typeface="Courier New"/>
                </a:defRPr>
              </a:pPr>
              <a:r>
                <a:t>--a;</a:t>
              </a:r>
            </a:p>
          </p:txBody>
        </p:sp>
        <p:sp>
          <p:nvSpPr>
            <p:cNvPr id="334" name="インクリメント、デクリメント"/>
            <p:cNvSpPr txBox="1"/>
            <p:nvPr/>
          </p:nvSpPr>
          <p:spPr>
            <a:xfrm>
              <a:off x="363928" y="609699"/>
              <a:ext cx="2235709" cy="25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インクリメント、デクリメント</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代入演算子"/>
          <p:cNvSpPr txBox="1">
            <a:spLocks noGrp="1"/>
          </p:cNvSpPr>
          <p:nvPr>
            <p:ph type="title"/>
          </p:nvPr>
        </p:nvSpPr>
        <p:spPr>
          <a:prstGeom prst="rect">
            <a:avLst/>
          </a:prstGeom>
        </p:spPr>
        <p:txBody>
          <a:bodyPr/>
          <a:lstStyle/>
          <a:p>
            <a:r>
              <a:t>代入演算子</a:t>
            </a:r>
          </a:p>
        </p:txBody>
      </p:sp>
      <p:sp>
        <p:nvSpPr>
          <p:cNvPr id="338" name="代入演算子…"/>
          <p:cNvSpPr txBox="1">
            <a:spLocks noGrp="1"/>
          </p:cNvSpPr>
          <p:nvPr>
            <p:ph type="body" idx="1"/>
          </p:nvPr>
        </p:nvSpPr>
        <p:spPr>
          <a:prstGeom prst="rect">
            <a:avLst/>
          </a:prstGeom>
        </p:spPr>
        <p:txBody>
          <a:bodyPr/>
          <a:lstStyle/>
          <a:p>
            <a:r>
              <a:t>代入演算子</a:t>
            </a:r>
          </a:p>
          <a:p>
            <a:pPr lvl="1"/>
            <a:r>
              <a:t>省略形の書き方</a:t>
            </a:r>
          </a:p>
          <a:p>
            <a:pPr lvl="1"/>
            <a:r>
              <a:t>加減乗除等の結果を同じ変数に代入</a:t>
            </a:r>
          </a:p>
          <a:p>
            <a:pPr lvl="1"/>
            <a:r>
              <a:t>頻繁に用いられる省略形</a:t>
            </a:r>
          </a:p>
        </p:txBody>
      </p:sp>
      <p:sp>
        <p:nvSpPr>
          <p:cNvPr id="339"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grpSp>
        <p:nvGrpSpPr>
          <p:cNvPr id="342" name="グループ"/>
          <p:cNvGrpSpPr/>
          <p:nvPr/>
        </p:nvGrpSpPr>
        <p:grpSpPr>
          <a:xfrm>
            <a:off x="6358235" y="1968499"/>
            <a:ext cx="2963565" cy="1530804"/>
            <a:chOff x="0" y="-611602"/>
            <a:chExt cx="2963564" cy="1530802"/>
          </a:xfrm>
        </p:grpSpPr>
        <p:sp>
          <p:nvSpPr>
            <p:cNvPr id="340" name="a = a*3;…"/>
            <p:cNvSpPr/>
            <p:nvPr/>
          </p:nvSpPr>
          <p:spPr>
            <a:xfrm>
              <a:off x="-1" y="-611603"/>
              <a:ext cx="2963566" cy="1253723"/>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a = a*3;</a:t>
              </a:r>
            </a:p>
            <a:p>
              <a:pPr lvl="1" algn="l">
                <a:defRPr sz="1400" b="1">
                  <a:latin typeface="Courier New"/>
                  <a:ea typeface="Courier New"/>
                  <a:cs typeface="Courier New"/>
                  <a:sym typeface="Courier New"/>
                </a:defRPr>
              </a:pPr>
              <a:r>
                <a:t>a *= 3;</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b = b+10;</a:t>
              </a:r>
            </a:p>
            <a:p>
              <a:pPr lvl="1" algn="l">
                <a:defRPr sz="1400" b="1">
                  <a:latin typeface="Courier New"/>
                  <a:ea typeface="Courier New"/>
                  <a:cs typeface="Courier New"/>
                  <a:sym typeface="Courier New"/>
                </a:defRPr>
              </a:pPr>
              <a:r>
                <a:t>b += 10;</a:t>
              </a:r>
            </a:p>
          </p:txBody>
        </p:sp>
        <p:sp>
          <p:nvSpPr>
            <p:cNvPr id="341" name="代入演算子"/>
            <p:cNvSpPr txBox="1"/>
            <p:nvPr/>
          </p:nvSpPr>
          <p:spPr>
            <a:xfrm>
              <a:off x="1043632" y="648877"/>
              <a:ext cx="876301" cy="2703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代入演算子</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入力して動かしてみましょう"/>
          <p:cNvSpPr txBox="1">
            <a:spLocks noGrp="1"/>
          </p:cNvSpPr>
          <p:nvPr>
            <p:ph type="title"/>
          </p:nvPr>
        </p:nvSpPr>
        <p:spPr>
          <a:prstGeom prst="rect">
            <a:avLst/>
          </a:prstGeom>
        </p:spPr>
        <p:txBody>
          <a:bodyPr/>
          <a:lstStyle/>
          <a:p>
            <a:r>
              <a:t>入力して動かしてみましょう</a:t>
            </a:r>
          </a:p>
        </p:txBody>
      </p:sp>
      <p:sp>
        <p:nvSpPr>
          <p:cNvPr id="345" name="今後の例題コードの動かし方"/>
          <p:cNvSpPr txBox="1">
            <a:spLocks noGrp="1"/>
          </p:cNvSpPr>
          <p:nvPr>
            <p:ph type="body" idx="1"/>
          </p:nvPr>
        </p:nvSpPr>
        <p:spPr>
          <a:prstGeom prst="rect">
            <a:avLst/>
          </a:prstGeom>
        </p:spPr>
        <p:txBody>
          <a:bodyPr/>
          <a:lstStyle/>
          <a:p>
            <a:r>
              <a:t>今後の例題コードの動かし方</a:t>
            </a:r>
          </a:p>
        </p:txBody>
      </p:sp>
      <p:sp>
        <p:nvSpPr>
          <p:cNvPr id="346"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347" name="&lt;html&gt;&lt;head&gt; &lt;title&gt; sample &lt;/title&gt; &lt;/head&gt;…"/>
          <p:cNvSpPr txBox="1"/>
          <p:nvPr/>
        </p:nvSpPr>
        <p:spPr>
          <a:xfrm>
            <a:off x="634630" y="2384425"/>
            <a:ext cx="8890741" cy="1714500"/>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&lt;html&gt;&lt;head&gt; &lt;title&gt; sample &lt;/title&gt; &lt;/head&gt;</a:t>
            </a: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r>
              <a:t>&lt;script type="text/javascript" src="</a:t>
            </a:r>
            <a:r>
              <a:rPr>
                <a:solidFill>
                  <a:schemeClr val="accent5"/>
                </a:solidFill>
              </a:rPr>
              <a:t>samplexxxx.js</a:t>
            </a:r>
            <a:r>
              <a:t>"&gt;&lt;/script&gt;</a:t>
            </a: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r>
              <a:t>&lt;/html&gt;</a:t>
            </a:r>
          </a:p>
        </p:txBody>
      </p:sp>
      <p:sp>
        <p:nvSpPr>
          <p:cNvPr id="348" name="(JavaScriptのコード)"/>
          <p:cNvSpPr txBox="1"/>
          <p:nvPr/>
        </p:nvSpPr>
        <p:spPr>
          <a:xfrm>
            <a:off x="634630" y="4676775"/>
            <a:ext cx="8890741" cy="1827336"/>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(JavaScriptのコード)</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endParaRPr/>
          </a:p>
        </p:txBody>
      </p:sp>
      <p:sp>
        <p:nvSpPr>
          <p:cNvPr id="349" name="sample0000.html"/>
          <p:cNvSpPr txBox="1"/>
          <p:nvPr/>
        </p:nvSpPr>
        <p:spPr>
          <a:xfrm>
            <a:off x="4262755" y="4194175"/>
            <a:ext cx="1634491"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sample0000.html</a:t>
            </a:r>
          </a:p>
        </p:txBody>
      </p:sp>
      <p:sp>
        <p:nvSpPr>
          <p:cNvPr id="350" name="samplexxxx.js"/>
          <p:cNvSpPr txBox="1"/>
          <p:nvPr/>
        </p:nvSpPr>
        <p:spPr>
          <a:xfrm>
            <a:off x="4427575" y="6588125"/>
            <a:ext cx="1304850"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solidFill>
                  <a:schemeClr val="accent5"/>
                </a:solidFill>
              </a:defRPr>
            </a:lvl1pPr>
          </a:lstStyle>
          <a:p>
            <a:r>
              <a:t>samplexxxx.js</a:t>
            </a:r>
          </a:p>
        </p:txBody>
      </p:sp>
      <p:sp>
        <p:nvSpPr>
          <p:cNvPr id="351" name="角丸四角形"/>
          <p:cNvSpPr/>
          <p:nvPr/>
        </p:nvSpPr>
        <p:spPr>
          <a:xfrm>
            <a:off x="4275454" y="6600825"/>
            <a:ext cx="1609091" cy="333375"/>
          </a:xfrm>
          <a:prstGeom prst="roundRect">
            <a:avLst>
              <a:gd name="adj" fmla="val 50000"/>
            </a:avLst>
          </a:prstGeom>
          <a:ln w="25400">
            <a:solidFill>
              <a:schemeClr val="accent5"/>
            </a:solidFill>
            <a:miter lim="400000"/>
          </a:ln>
        </p:spPr>
        <p:txBody>
          <a:bodyPr lIns="38100" tIns="38100" rIns="38100" bIns="38100" anchor="ctr"/>
          <a:lstStyle/>
          <a:p>
            <a:pPr>
              <a:defRPr sz="2800"/>
            </a:pPr>
            <a:endParaRPr/>
          </a:p>
        </p:txBody>
      </p:sp>
      <p:sp>
        <p:nvSpPr>
          <p:cNvPr id="352" name="線"/>
          <p:cNvSpPr/>
          <p:nvPr/>
        </p:nvSpPr>
        <p:spPr>
          <a:xfrm rot="16200000">
            <a:off x="4676376" y="4673225"/>
            <a:ext cx="3275469" cy="815771"/>
          </a:xfrm>
          <a:custGeom>
            <a:avLst/>
            <a:gdLst/>
            <a:ahLst/>
            <a:cxnLst>
              <a:cxn ang="0">
                <a:pos x="wd2" y="hd2"/>
              </a:cxn>
              <a:cxn ang="5400000">
                <a:pos x="wd2" y="hd2"/>
              </a:cxn>
              <a:cxn ang="10800000">
                <a:pos x="wd2" y="hd2"/>
              </a:cxn>
              <a:cxn ang="16200000">
                <a:pos x="wd2" y="hd2"/>
              </a:cxn>
            </a:cxnLst>
            <a:rect l="0" t="0" r="r" b="b"/>
            <a:pathLst>
              <a:path w="21600" h="20464" extrusionOk="0">
                <a:moveTo>
                  <a:pt x="0" y="0"/>
                </a:moveTo>
                <a:cubicBezTo>
                  <a:pt x="2754" y="11496"/>
                  <a:pt x="6533" y="18688"/>
                  <a:pt x="10603" y="20176"/>
                </a:cubicBezTo>
                <a:cubicBezTo>
                  <a:pt x="14496" y="21600"/>
                  <a:pt x="18395" y="17701"/>
                  <a:pt x="21600" y="9179"/>
                </a:cubicBezTo>
              </a:path>
            </a:pathLst>
          </a:custGeom>
          <a:ln w="25400">
            <a:solidFill>
              <a:schemeClr val="accent5"/>
            </a:solidFill>
            <a:miter lim="400000"/>
            <a:tailEnd type="triangle"/>
          </a:ln>
        </p:spPr>
        <p:txBody>
          <a:bodyPr lIns="50800" tIns="50800" rIns="50800" bIns="50800" anchor="ctr"/>
          <a:lstStyle/>
          <a:p>
            <a:pPr>
              <a:defRPr sz="2800"/>
            </a:pPr>
            <a:endParaRPr/>
          </a:p>
        </p:txBody>
      </p:sp>
      <p:sp>
        <p:nvSpPr>
          <p:cNvPr id="353" name="JavaScriptのファイル名を…"/>
          <p:cNvSpPr txBox="1"/>
          <p:nvPr/>
        </p:nvSpPr>
        <p:spPr>
          <a:xfrm>
            <a:off x="6309833" y="5902325"/>
            <a:ext cx="2338655" cy="558800"/>
          </a:xfrm>
          <a:prstGeom prst="rect">
            <a:avLst/>
          </a:prstGeom>
          <a:solidFill>
            <a:srgbClr val="FFFFFF"/>
          </a:solidFill>
          <a:ln w="12700">
            <a:solidFill>
              <a:srgbClr val="000000"/>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1400"/>
            </a:pPr>
            <a:r>
              <a:t>JavaScriptのファイル名を</a:t>
            </a:r>
          </a:p>
          <a:p>
            <a:pPr algn="l">
              <a:defRPr sz="1400"/>
            </a:pPr>
            <a:r>
              <a:t>HTMLのタグ内に書く</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入力して動かしてみましょう"/>
          <p:cNvSpPr txBox="1">
            <a:spLocks noGrp="1"/>
          </p:cNvSpPr>
          <p:nvPr>
            <p:ph type="title"/>
          </p:nvPr>
        </p:nvSpPr>
        <p:spPr>
          <a:prstGeom prst="rect">
            <a:avLst/>
          </a:prstGeom>
        </p:spPr>
        <p:txBody>
          <a:bodyPr/>
          <a:lstStyle/>
          <a:p>
            <a:r>
              <a:t>入力して動かしてみましょう</a:t>
            </a:r>
          </a:p>
        </p:txBody>
      </p:sp>
      <p:sp>
        <p:nvSpPr>
          <p:cNvPr id="356" name="様々な演算子"/>
          <p:cNvSpPr txBox="1">
            <a:spLocks noGrp="1"/>
          </p:cNvSpPr>
          <p:nvPr>
            <p:ph type="body" idx="1"/>
          </p:nvPr>
        </p:nvSpPr>
        <p:spPr>
          <a:prstGeom prst="rect">
            <a:avLst/>
          </a:prstGeom>
        </p:spPr>
        <p:txBody>
          <a:bodyPr/>
          <a:lstStyle/>
          <a:p>
            <a:r>
              <a:t>様々な演算子</a:t>
            </a:r>
          </a:p>
        </p:txBody>
      </p:sp>
      <p:sp>
        <p:nvSpPr>
          <p:cNvPr id="357"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358" name="str = &quot;あいう&quot; + &quot;えお&quot;;…"/>
          <p:cNvSpPr txBox="1"/>
          <p:nvPr/>
        </p:nvSpPr>
        <p:spPr>
          <a:xfrm>
            <a:off x="702691" y="2289174"/>
            <a:ext cx="8890742" cy="4083969"/>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str = "あいう" + "えお";</a:t>
            </a:r>
          </a:p>
          <a:p>
            <a:pPr lvl="1" algn="l">
              <a:defRPr sz="1400" b="1">
                <a:latin typeface="Courier New"/>
                <a:ea typeface="Courier New"/>
                <a:cs typeface="Courier New"/>
                <a:sym typeface="Courier New"/>
              </a:defRPr>
            </a:pPr>
            <a:r>
              <a:t>alert(str);</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a = "おはよう";</a:t>
            </a:r>
          </a:p>
          <a:p>
            <a:pPr lvl="1" algn="l">
              <a:defRPr sz="1400" b="1">
                <a:latin typeface="Courier New"/>
                <a:ea typeface="Courier New"/>
                <a:cs typeface="Courier New"/>
                <a:sym typeface="Courier New"/>
              </a:defRPr>
            </a:pPr>
            <a:r>
              <a:t>msg = a + "ございます";</a:t>
            </a:r>
          </a:p>
          <a:p>
            <a:pPr lvl="1" algn="l">
              <a:defRPr sz="1400" b="1">
                <a:latin typeface="Courier New"/>
                <a:ea typeface="Courier New"/>
                <a:cs typeface="Courier New"/>
                <a:sym typeface="Courier New"/>
              </a:defRPr>
            </a:pPr>
            <a:r>
              <a:t>alert(msg);</a:t>
            </a:r>
          </a:p>
          <a:p>
            <a:pPr lvl="1" algn="l">
              <a:defRPr sz="1400" b="1">
                <a:latin typeface="Courier New"/>
                <a:ea typeface="Courier New"/>
                <a:cs typeface="Courier New"/>
                <a:sym typeface="Courier New"/>
              </a:defRPr>
            </a:pPr>
            <a:r>
              <a:t>alert(a);</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a = 10;</a:t>
            </a:r>
          </a:p>
          <a:p>
            <a:pPr lvl="1" algn="l">
              <a:defRPr sz="1400" b="1">
                <a:latin typeface="Courier New"/>
                <a:ea typeface="Courier New"/>
                <a:cs typeface="Courier New"/>
                <a:sym typeface="Courier New"/>
              </a:defRPr>
            </a:pPr>
            <a:r>
              <a:t>alert(a);</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a += 100;</a:t>
            </a:r>
          </a:p>
          <a:p>
            <a:pPr lvl="1" algn="l">
              <a:defRPr sz="1400" b="1">
                <a:latin typeface="Courier New"/>
                <a:ea typeface="Courier New"/>
                <a:cs typeface="Courier New"/>
                <a:sym typeface="Courier New"/>
              </a:defRPr>
            </a:pPr>
            <a:r>
              <a:t>alert(a);</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a = 10 % 3;</a:t>
            </a:r>
          </a:p>
          <a:p>
            <a:pPr lvl="1" algn="l">
              <a:defRPr sz="1400" b="1">
                <a:latin typeface="Courier New"/>
                <a:ea typeface="Courier New"/>
                <a:cs typeface="Courier New"/>
                <a:sym typeface="Courier New"/>
              </a:defRPr>
            </a:pPr>
            <a:r>
              <a:t>alert(a);</a:t>
            </a:r>
          </a:p>
        </p:txBody>
      </p:sp>
      <p:sp>
        <p:nvSpPr>
          <p:cNvPr id="359" name="sample0050.js"/>
          <p:cNvSpPr txBox="1"/>
          <p:nvPr/>
        </p:nvSpPr>
        <p:spPr>
          <a:xfrm>
            <a:off x="4384548" y="6379492"/>
            <a:ext cx="13909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sample0050.js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比較演算子"/>
          <p:cNvSpPr txBox="1">
            <a:spLocks noGrp="1"/>
          </p:cNvSpPr>
          <p:nvPr>
            <p:ph type="title"/>
          </p:nvPr>
        </p:nvSpPr>
        <p:spPr>
          <a:prstGeom prst="rect">
            <a:avLst/>
          </a:prstGeom>
        </p:spPr>
        <p:txBody>
          <a:bodyPr/>
          <a:lstStyle/>
          <a:p>
            <a:r>
              <a:t>比較演算子</a:t>
            </a:r>
          </a:p>
        </p:txBody>
      </p:sp>
      <p:sp>
        <p:nvSpPr>
          <p:cNvPr id="362" name="比較演算子を用いた式…"/>
          <p:cNvSpPr txBox="1">
            <a:spLocks noGrp="1"/>
          </p:cNvSpPr>
          <p:nvPr>
            <p:ph type="body" idx="1"/>
          </p:nvPr>
        </p:nvSpPr>
        <p:spPr>
          <a:prstGeom prst="rect">
            <a:avLst/>
          </a:prstGeom>
        </p:spPr>
        <p:txBody>
          <a:bodyPr/>
          <a:lstStyle/>
          <a:p>
            <a:r>
              <a:t>比較演算子を用いた式</a:t>
            </a:r>
          </a:p>
          <a:p>
            <a:pPr lvl="1"/>
            <a:r>
              <a:t>論理値(trueまたはfalse)を返し、主にif文(後述)の条件判断で使用</a:t>
            </a:r>
          </a:p>
        </p:txBody>
      </p:sp>
      <p:sp>
        <p:nvSpPr>
          <p:cNvPr id="36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graphicFrame>
        <p:nvGraphicFramePr>
          <p:cNvPr id="364" name="表"/>
          <p:cNvGraphicFramePr/>
          <p:nvPr/>
        </p:nvGraphicFramePr>
        <p:xfrm>
          <a:off x="1803400" y="2755900"/>
          <a:ext cx="6881713" cy="4129209"/>
        </p:xfrm>
        <a:graphic>
          <a:graphicData uri="http://schemas.openxmlformats.org/drawingml/2006/table">
            <a:tbl>
              <a:tblPr firstRow="1">
                <a:tableStyleId>{8F44A2F1-9E1F-4B54-A3A2-5F16C0AD49E2}</a:tableStyleId>
              </a:tblPr>
              <a:tblGrid>
                <a:gridCol w="2133600">
                  <a:extLst>
                    <a:ext uri="{9D8B030D-6E8A-4147-A177-3AD203B41FA5}">
                      <a16:colId xmlns:a16="http://schemas.microsoft.com/office/drawing/2014/main" val="20000"/>
                    </a:ext>
                  </a:extLst>
                </a:gridCol>
                <a:gridCol w="4748113">
                  <a:extLst>
                    <a:ext uri="{9D8B030D-6E8A-4147-A177-3AD203B41FA5}">
                      <a16:colId xmlns:a16="http://schemas.microsoft.com/office/drawing/2014/main" val="20001"/>
                    </a:ext>
                  </a:extLst>
                </a:gridCol>
              </a:tblGrid>
              <a:tr h="303933">
                <a:tc>
                  <a:txBody>
                    <a:bodyPr/>
                    <a:lstStyle/>
                    <a:p>
                      <a:pPr algn="ctr">
                        <a:defRPr sz="1800"/>
                      </a:pPr>
                      <a:r>
                        <a:rPr sz="1400">
                          <a:latin typeface="Courier"/>
                          <a:ea typeface="Courier"/>
                          <a:cs typeface="Courier"/>
                          <a:sym typeface="Courier"/>
                        </a:rPr>
                        <a:t>比較演算子</a:t>
                      </a:r>
                    </a:p>
                  </a:txBody>
                  <a:tcPr marL="38100" marR="38100" marT="38100" marB="38100" anchor="ctr" horzOverflow="overflow"/>
                </a:tc>
                <a:tc>
                  <a:txBody>
                    <a:bodyPr/>
                    <a:lstStyle/>
                    <a:p>
                      <a:pPr algn="ctr">
                        <a:defRPr sz="1800"/>
                      </a:pPr>
                      <a:r>
                        <a:rPr sz="1400"/>
                        <a:t>意味</a:t>
                      </a:r>
                    </a:p>
                  </a:txBody>
                  <a:tcPr marL="38100" marR="38100" marT="38100" marB="38100" anchor="ctr" horzOverflow="overflow"/>
                </a:tc>
                <a:extLst>
                  <a:ext uri="{0D108BD9-81ED-4DB2-BD59-A6C34878D82A}">
                    <a16:rowId xmlns:a16="http://schemas.microsoft.com/office/drawing/2014/main" val="10000"/>
                  </a:ext>
                </a:extLst>
              </a:tr>
              <a:tr h="546468">
                <a:tc>
                  <a:txBody>
                    <a:bodyPr/>
                    <a:lstStyle/>
                    <a:p>
                      <a:pPr algn="ctr">
                        <a:defRPr sz="1800"/>
                      </a:pPr>
                      <a:r>
                        <a:rPr sz="2400">
                          <a:latin typeface="Courier"/>
                          <a:ea typeface="Courier"/>
                          <a:cs typeface="Courier"/>
                          <a:sym typeface="Courier"/>
                        </a:rPr>
                        <a:t>==</a:t>
                      </a:r>
                    </a:p>
                  </a:txBody>
                  <a:tcPr marL="38100" marR="38100" marT="38100" marB="38100" anchor="ctr" horzOverflow="overflow"/>
                </a:tc>
                <a:tc>
                  <a:txBody>
                    <a:bodyPr/>
                    <a:lstStyle/>
                    <a:p>
                      <a:pPr algn="l">
                        <a:defRPr sz="1800"/>
                      </a:pPr>
                      <a:r>
                        <a:rPr sz="1200"/>
                        <a:t>左右が等しければtrue、それ以外のときfalse
「x == 5」はxが5のときtrue</a:t>
                      </a:r>
                    </a:p>
                  </a:txBody>
                  <a:tcPr marL="38100" marR="38100" marT="38100" marB="38100" anchor="ctr" horzOverflow="overflow"/>
                </a:tc>
                <a:extLst>
                  <a:ext uri="{0D108BD9-81ED-4DB2-BD59-A6C34878D82A}">
                    <a16:rowId xmlns:a16="http://schemas.microsoft.com/office/drawing/2014/main" val="10001"/>
                  </a:ext>
                </a:extLst>
              </a:tr>
              <a:tr h="546468">
                <a:tc>
                  <a:txBody>
                    <a:bodyPr/>
                    <a:lstStyle/>
                    <a:p>
                      <a:pPr algn="ctr">
                        <a:defRPr sz="1800"/>
                      </a:pPr>
                      <a:r>
                        <a:rPr sz="2400">
                          <a:latin typeface="Courier"/>
                          <a:ea typeface="Courier"/>
                          <a:cs typeface="Courier"/>
                          <a:sym typeface="Courier"/>
                        </a:rPr>
                        <a:t>&gt;</a:t>
                      </a:r>
                    </a:p>
                  </a:txBody>
                  <a:tcPr marL="38100" marR="38100" marT="38100" marB="38100" anchor="ctr" horzOverflow="overflow"/>
                </a:tc>
                <a:tc>
                  <a:txBody>
                    <a:bodyPr/>
                    <a:lstStyle/>
                    <a:p>
                      <a:pPr algn="l">
                        <a:defRPr sz="1800"/>
                      </a:pPr>
                      <a:r>
                        <a:rPr sz="1200"/>
                        <a:t>左が右より大きければtrue、それ以外のときfalse
「x &gt; 5」はxが5より大きいときtrue</a:t>
                      </a:r>
                    </a:p>
                  </a:txBody>
                  <a:tcPr marL="38100" marR="38100" marT="38100" marB="38100" anchor="ctr" horzOverflow="overflow"/>
                </a:tc>
                <a:extLst>
                  <a:ext uri="{0D108BD9-81ED-4DB2-BD59-A6C34878D82A}">
                    <a16:rowId xmlns:a16="http://schemas.microsoft.com/office/drawing/2014/main" val="10002"/>
                  </a:ext>
                </a:extLst>
              </a:tr>
              <a:tr h="546468">
                <a:tc>
                  <a:txBody>
                    <a:bodyPr/>
                    <a:lstStyle/>
                    <a:p>
                      <a:pPr algn="ctr">
                        <a:defRPr sz="1800"/>
                      </a:pPr>
                      <a:r>
                        <a:rPr sz="2400">
                          <a:latin typeface="Courier"/>
                          <a:ea typeface="Courier"/>
                          <a:cs typeface="Courier"/>
                          <a:sym typeface="Courier"/>
                        </a:rPr>
                        <a:t>&lt;</a:t>
                      </a:r>
                    </a:p>
                  </a:txBody>
                  <a:tcPr marL="38100" marR="38100" marT="38100" marB="38100" anchor="ctr" horzOverflow="overflow"/>
                </a:tc>
                <a:tc>
                  <a:txBody>
                    <a:bodyPr/>
                    <a:lstStyle/>
                    <a:p>
                      <a:pPr algn="l">
                        <a:defRPr sz="1800"/>
                      </a:pPr>
                      <a:r>
                        <a:rPr sz="1200"/>
                        <a:t>左が右より小さければtrue、それ以外のときfalse
「x &lt; 5」はxが5より小さいときtrue</a:t>
                      </a:r>
                    </a:p>
                  </a:txBody>
                  <a:tcPr marL="38100" marR="38100" marT="38100" marB="38100" anchor="ctr" horzOverflow="overflow"/>
                </a:tc>
                <a:extLst>
                  <a:ext uri="{0D108BD9-81ED-4DB2-BD59-A6C34878D82A}">
                    <a16:rowId xmlns:a16="http://schemas.microsoft.com/office/drawing/2014/main" val="10003"/>
                  </a:ext>
                </a:extLst>
              </a:tr>
              <a:tr h="546468">
                <a:tc>
                  <a:txBody>
                    <a:bodyPr/>
                    <a:lstStyle/>
                    <a:p>
                      <a:pPr algn="ctr">
                        <a:defRPr sz="1800"/>
                      </a:pPr>
                      <a:r>
                        <a:rPr sz="2400">
                          <a:latin typeface="Courier"/>
                          <a:ea typeface="Courier"/>
                          <a:cs typeface="Courier"/>
                          <a:sym typeface="Courier"/>
                        </a:rPr>
                        <a:t>&gt;=</a:t>
                      </a:r>
                    </a:p>
                  </a:txBody>
                  <a:tcPr marL="38100" marR="38100" marT="38100" marB="38100" anchor="ctr" horzOverflow="overflow"/>
                </a:tc>
                <a:tc>
                  <a:txBody>
                    <a:bodyPr/>
                    <a:lstStyle/>
                    <a:p>
                      <a:pPr algn="l">
                        <a:defRPr sz="1800"/>
                      </a:pPr>
                      <a:r>
                        <a:rPr sz="1200"/>
                        <a:t>左が右以上のときtrue、それ以外のときfalse
「x &gt;= 5」はxが5以上のときtrue</a:t>
                      </a:r>
                    </a:p>
                  </a:txBody>
                  <a:tcPr marL="38100" marR="38100" marT="38100" marB="38100" anchor="ctr" horzOverflow="overflow"/>
                </a:tc>
                <a:extLst>
                  <a:ext uri="{0D108BD9-81ED-4DB2-BD59-A6C34878D82A}">
                    <a16:rowId xmlns:a16="http://schemas.microsoft.com/office/drawing/2014/main" val="10004"/>
                  </a:ext>
                </a:extLst>
              </a:tr>
              <a:tr h="546468">
                <a:tc>
                  <a:txBody>
                    <a:bodyPr/>
                    <a:lstStyle/>
                    <a:p>
                      <a:pPr algn="ctr">
                        <a:defRPr sz="1800"/>
                      </a:pPr>
                      <a:r>
                        <a:rPr sz="2400">
                          <a:latin typeface="Courier"/>
                          <a:ea typeface="Courier"/>
                          <a:cs typeface="Courier"/>
                          <a:sym typeface="Courier"/>
                        </a:rPr>
                        <a:t>&lt;=</a:t>
                      </a:r>
                    </a:p>
                  </a:txBody>
                  <a:tcPr marL="38100" marR="38100" marT="38100" marB="38100" anchor="ctr" horzOverflow="overflow"/>
                </a:tc>
                <a:tc>
                  <a:txBody>
                    <a:bodyPr/>
                    <a:lstStyle/>
                    <a:p>
                      <a:pPr algn="l">
                        <a:defRPr sz="1800"/>
                      </a:pPr>
                      <a:r>
                        <a:rPr sz="1200"/>
                        <a:t>左が右以下の時true、それ以外のときfalse
「x &lt;= 5」はxが5以下のときtrue</a:t>
                      </a:r>
                    </a:p>
                  </a:txBody>
                  <a:tcPr marL="38100" marR="38100" marT="38100" marB="38100" anchor="ctr" horzOverflow="overflow"/>
                </a:tc>
                <a:extLst>
                  <a:ext uri="{0D108BD9-81ED-4DB2-BD59-A6C34878D82A}">
                    <a16:rowId xmlns:a16="http://schemas.microsoft.com/office/drawing/2014/main" val="10005"/>
                  </a:ext>
                </a:extLst>
              </a:tr>
              <a:tr h="546468">
                <a:tc>
                  <a:txBody>
                    <a:bodyPr/>
                    <a:lstStyle/>
                    <a:p>
                      <a:pPr algn="ctr">
                        <a:defRPr sz="1800"/>
                      </a:pPr>
                      <a:r>
                        <a:rPr sz="2400">
                          <a:latin typeface="Courier"/>
                          <a:ea typeface="Courier"/>
                          <a:cs typeface="Courier"/>
                          <a:sym typeface="Courier"/>
                        </a:rPr>
                        <a:t>!=</a:t>
                      </a:r>
                    </a:p>
                  </a:txBody>
                  <a:tcPr marL="38100" marR="38100" marT="38100" marB="38100" anchor="ctr" horzOverflow="overflow"/>
                </a:tc>
                <a:tc>
                  <a:txBody>
                    <a:bodyPr/>
                    <a:lstStyle/>
                    <a:p>
                      <a:pPr algn="l">
                        <a:defRPr sz="1800"/>
                      </a:pPr>
                      <a:r>
                        <a:rPr sz="1200"/>
                        <a:t>左右が等しくなければtrue、等しいときfalse
「x != 5」はxが5でなければtrue</a:t>
                      </a:r>
                    </a:p>
                  </a:txBody>
                  <a:tcPr marL="38100" marR="38100" marT="38100" marB="38100" anchor="ctr" horzOverflow="overflow"/>
                </a:tc>
                <a:extLst>
                  <a:ext uri="{0D108BD9-81ED-4DB2-BD59-A6C34878D82A}">
                    <a16:rowId xmlns:a16="http://schemas.microsoft.com/office/drawing/2014/main" val="10006"/>
                  </a:ext>
                </a:extLst>
              </a:tr>
              <a:tr h="546468">
                <a:tc>
                  <a:txBody>
                    <a:bodyPr/>
                    <a:lstStyle/>
                    <a:p>
                      <a:pPr algn="ctr">
                        <a:defRPr sz="1800"/>
                      </a:pPr>
                      <a:r>
                        <a:rPr sz="2400">
                          <a:latin typeface="Courier"/>
                          <a:ea typeface="Courier"/>
                          <a:cs typeface="Courier"/>
                          <a:sym typeface="Courier"/>
                        </a:rPr>
                        <a:t>===</a:t>
                      </a:r>
                    </a:p>
                  </a:txBody>
                  <a:tcPr marL="38100" marR="38100" marT="38100" marB="38100" anchor="ctr" horzOverflow="overflow"/>
                </a:tc>
                <a:tc>
                  <a:txBody>
                    <a:bodyPr/>
                    <a:lstStyle/>
                    <a:p>
                      <a:pPr algn="l">
                        <a:defRPr sz="1800"/>
                      </a:pPr>
                      <a:r>
                        <a:rPr sz="1200"/>
                        <a:t>左右の「値」と「型」がどちらも一致すればtrue、
それ以外のときfalse</a:t>
                      </a:r>
                    </a:p>
                  </a:txBody>
                  <a:tcPr marL="38100" marR="38100" marT="38100" marB="38100" anchor="ctr"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JavaScriptとは"/>
          <p:cNvSpPr txBox="1">
            <a:spLocks noGrp="1"/>
          </p:cNvSpPr>
          <p:nvPr>
            <p:ph type="title"/>
          </p:nvPr>
        </p:nvSpPr>
        <p:spPr>
          <a:prstGeom prst="rect">
            <a:avLst/>
          </a:prstGeom>
        </p:spPr>
        <p:txBody>
          <a:bodyPr/>
          <a:lstStyle/>
          <a:p>
            <a:r>
              <a:t>JavaScriptとは</a:t>
            </a:r>
          </a:p>
        </p:txBody>
      </p:sp>
      <p:sp>
        <p:nvSpPr>
          <p:cNvPr id="239" name="JavaScript (ECMAScript)…"/>
          <p:cNvSpPr txBox="1">
            <a:spLocks noGrp="1"/>
          </p:cNvSpPr>
          <p:nvPr>
            <p:ph type="body" idx="1"/>
          </p:nvPr>
        </p:nvSpPr>
        <p:spPr>
          <a:prstGeom prst="rect">
            <a:avLst/>
          </a:prstGeom>
        </p:spPr>
        <p:txBody>
          <a:bodyPr/>
          <a:lstStyle/>
          <a:p>
            <a:r>
              <a:t>JavaScript (ECMAScript)</a:t>
            </a:r>
          </a:p>
          <a:p>
            <a:pPr lvl="1"/>
            <a:r>
              <a:t>プログラミング言語の一種</a:t>
            </a:r>
          </a:p>
          <a:p>
            <a:pPr lvl="1"/>
            <a:r>
              <a:t>様々なウェブブラウザ上で動作、ウェブブラウザ無しでも動作</a:t>
            </a:r>
          </a:p>
          <a:p>
            <a:pPr lvl="1"/>
            <a:r>
              <a:t>動作が軽快、学びやすい、応用の幅も広い</a:t>
            </a:r>
          </a:p>
          <a:p>
            <a:pPr lvl="1"/>
            <a:endParaRPr/>
          </a:p>
          <a:p>
            <a:r>
              <a:t>歴史</a:t>
            </a:r>
          </a:p>
          <a:p>
            <a:pPr lvl="1"/>
            <a:r>
              <a:t>当初NetScape社がJavaScriptを開発しNetscapeNavigatorに搭載</a:t>
            </a:r>
          </a:p>
          <a:p>
            <a:pPr lvl="1"/>
            <a:r>
              <a:t>ECMAScriptとして標準化</a:t>
            </a:r>
          </a:p>
          <a:p>
            <a:pPr lvl="1"/>
            <a:r>
              <a:t>後に他社のブラウザもECMAScriptに準拠</a:t>
            </a:r>
          </a:p>
          <a:p>
            <a:pPr lvl="1"/>
            <a:r>
              <a:t>Apple社SafariではAdobe Flashを捨てJavaScriptの普及を後押し</a:t>
            </a:r>
          </a:p>
        </p:txBody>
      </p:sp>
      <p:sp>
        <p:nvSpPr>
          <p:cNvPr id="240" name="スライド番号"/>
          <p:cNvSpPr txBox="1">
            <a:spLocks noGrp="1"/>
          </p:cNvSpPr>
          <p:nvPr>
            <p:ph type="sldNum" sz="quarter" idx="2"/>
          </p:nvPr>
        </p:nvSpPr>
        <p:spPr>
          <a:xfrm>
            <a:off x="9659921" y="7226300"/>
            <a:ext cx="172340"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論理演算子"/>
          <p:cNvSpPr txBox="1">
            <a:spLocks noGrp="1"/>
          </p:cNvSpPr>
          <p:nvPr>
            <p:ph type="title"/>
          </p:nvPr>
        </p:nvSpPr>
        <p:spPr>
          <a:prstGeom prst="rect">
            <a:avLst/>
          </a:prstGeom>
        </p:spPr>
        <p:txBody>
          <a:bodyPr/>
          <a:lstStyle/>
          <a:p>
            <a:r>
              <a:t>論理演算子</a:t>
            </a:r>
          </a:p>
        </p:txBody>
      </p:sp>
      <p:sp>
        <p:nvSpPr>
          <p:cNvPr id="367" name="基本の論理…"/>
          <p:cNvSpPr txBox="1">
            <a:spLocks noGrp="1"/>
          </p:cNvSpPr>
          <p:nvPr>
            <p:ph type="body" idx="1"/>
          </p:nvPr>
        </p:nvSpPr>
        <p:spPr>
          <a:xfrm>
            <a:off x="696341" y="1946729"/>
            <a:ext cx="8767318" cy="5130800"/>
          </a:xfrm>
          <a:prstGeom prst="rect">
            <a:avLst/>
          </a:prstGeom>
        </p:spPr>
        <p:txBody>
          <a:bodyPr/>
          <a:lstStyle/>
          <a:p>
            <a:r>
              <a:rPr dirty="0" err="1"/>
              <a:t>基本の論理</a:t>
            </a:r>
            <a:endParaRPr dirty="0"/>
          </a:p>
          <a:p>
            <a:pPr lvl="1"/>
            <a:r>
              <a:rPr dirty="0"/>
              <a:t>true(真) </a:t>
            </a:r>
            <a:r>
              <a:rPr dirty="0" err="1"/>
              <a:t>または</a:t>
            </a:r>
            <a:r>
              <a:rPr dirty="0"/>
              <a:t> false(偽)</a:t>
            </a:r>
          </a:p>
          <a:p>
            <a:r>
              <a:rPr dirty="0" err="1"/>
              <a:t>論理演算子</a:t>
            </a:r>
            <a:endParaRPr dirty="0"/>
          </a:p>
          <a:p>
            <a:pPr lvl="1"/>
            <a:r>
              <a:rPr dirty="0"/>
              <a:t>AND 「&amp;&amp;」</a:t>
            </a:r>
          </a:p>
          <a:p>
            <a:pPr lvl="2"/>
            <a:r>
              <a:rPr dirty="0"/>
              <a:t>「&amp;&amp;」</a:t>
            </a:r>
            <a:r>
              <a:rPr dirty="0" err="1"/>
              <a:t>の左右の式が両方trueのとき、全体をtrueとする</a:t>
            </a:r>
            <a:endParaRPr dirty="0"/>
          </a:p>
          <a:p>
            <a:pPr lvl="1"/>
            <a:r>
              <a:rPr dirty="0"/>
              <a:t>OR　「||」</a:t>
            </a:r>
          </a:p>
          <a:p>
            <a:pPr lvl="2"/>
            <a:r>
              <a:rPr dirty="0"/>
              <a:t>「||」</a:t>
            </a:r>
            <a:r>
              <a:rPr dirty="0" err="1"/>
              <a:t>の左右の式のいずれか一方または両方trueのとき、全体をtrueとする</a:t>
            </a:r>
            <a:endParaRPr dirty="0"/>
          </a:p>
          <a:p>
            <a:pPr lvl="1"/>
            <a:r>
              <a:rPr dirty="0"/>
              <a:t>NOT　「!」</a:t>
            </a:r>
          </a:p>
          <a:p>
            <a:pPr lvl="2"/>
            <a:r>
              <a:rPr dirty="0"/>
              <a:t>「!」</a:t>
            </a:r>
            <a:r>
              <a:rPr dirty="0" err="1"/>
              <a:t>の後の式の論理を反転する</a:t>
            </a:r>
            <a:endParaRPr dirty="0"/>
          </a:p>
          <a:p>
            <a:pPr lvl="1"/>
            <a:r>
              <a:rPr dirty="0" err="1"/>
              <a:t>考え方の例</a:t>
            </a:r>
            <a:endParaRPr dirty="0"/>
          </a:p>
          <a:p>
            <a:pPr lvl="2"/>
            <a:r>
              <a:rPr dirty="0"/>
              <a:t>3の倍数か3の付く数字のときtrue </a:t>
            </a:r>
          </a:p>
          <a:p>
            <a:pPr lvl="2"/>
            <a:r>
              <a:rPr dirty="0"/>
              <a:t>「 (a%3==0) || (String(a).</a:t>
            </a:r>
            <a:r>
              <a:rPr dirty="0" err="1"/>
              <a:t>indexOf</a:t>
            </a:r>
            <a:r>
              <a:rPr dirty="0"/>
              <a:t>('3') != -1)」</a:t>
            </a:r>
          </a:p>
          <a:p>
            <a:pPr lvl="2"/>
            <a:r>
              <a:rPr dirty="0" err="1"/>
              <a:t>主にif文</a:t>
            </a:r>
            <a:r>
              <a:rPr dirty="0"/>
              <a:t>(</a:t>
            </a:r>
            <a:r>
              <a:rPr dirty="0" err="1"/>
              <a:t>後述</a:t>
            </a:r>
            <a:r>
              <a:rPr dirty="0"/>
              <a:t>)</a:t>
            </a:r>
            <a:r>
              <a:rPr dirty="0" err="1"/>
              <a:t>の条件判断で使用</a:t>
            </a:r>
            <a:endParaRPr dirty="0"/>
          </a:p>
        </p:txBody>
      </p:sp>
      <p:sp>
        <p:nvSpPr>
          <p:cNvPr id="368"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grpSp>
        <p:nvGrpSpPr>
          <p:cNvPr id="371" name="グループ"/>
          <p:cNvGrpSpPr/>
          <p:nvPr/>
        </p:nvGrpSpPr>
        <p:grpSpPr>
          <a:xfrm>
            <a:off x="5032656" y="1853940"/>
            <a:ext cx="4671716" cy="1514761"/>
            <a:chOff x="0" y="-725845"/>
            <a:chExt cx="4671714" cy="1514759"/>
          </a:xfrm>
        </p:grpSpPr>
        <p:sp>
          <p:nvSpPr>
            <p:cNvPr id="369" name="x == 1 &amp;&amp; y == 2…"/>
            <p:cNvSpPr/>
            <p:nvPr/>
          </p:nvSpPr>
          <p:spPr>
            <a:xfrm>
              <a:off x="-1" y="-725846"/>
              <a:ext cx="4671716" cy="1187594"/>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x == 1 &amp;&amp; y == 2</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x == 1 || y == 2</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!(x == 1 &amp;&amp; y == 2)</a:t>
              </a:r>
            </a:p>
          </p:txBody>
        </p:sp>
        <p:sp>
          <p:nvSpPr>
            <p:cNvPr id="370" name="論理演算子の例"/>
            <p:cNvSpPr txBox="1"/>
            <p:nvPr/>
          </p:nvSpPr>
          <p:spPr>
            <a:xfrm>
              <a:off x="1645165" y="468097"/>
              <a:ext cx="1381385" cy="3208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論理演算子の例</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配列変数と添え字"/>
          <p:cNvSpPr txBox="1">
            <a:spLocks noGrp="1"/>
          </p:cNvSpPr>
          <p:nvPr>
            <p:ph type="title"/>
          </p:nvPr>
        </p:nvSpPr>
        <p:spPr>
          <a:prstGeom prst="rect">
            <a:avLst/>
          </a:prstGeom>
        </p:spPr>
        <p:txBody>
          <a:bodyPr/>
          <a:lstStyle/>
          <a:p>
            <a:r>
              <a:t>配列変数と添え字</a:t>
            </a:r>
          </a:p>
        </p:txBody>
      </p:sp>
      <p:sp>
        <p:nvSpPr>
          <p:cNvPr id="374" name="配列変数…"/>
          <p:cNvSpPr txBox="1">
            <a:spLocks noGrp="1"/>
          </p:cNvSpPr>
          <p:nvPr>
            <p:ph type="body" idx="1"/>
          </p:nvPr>
        </p:nvSpPr>
        <p:spPr>
          <a:prstGeom prst="rect">
            <a:avLst/>
          </a:prstGeom>
        </p:spPr>
        <p:txBody>
          <a:bodyPr/>
          <a:lstStyle/>
          <a:p>
            <a:r>
              <a:t>配列変数</a:t>
            </a:r>
          </a:p>
          <a:p>
            <a:pPr lvl="1"/>
            <a:r>
              <a:t>入れ物(変数)が列になったもの</a:t>
            </a:r>
          </a:p>
          <a:p>
            <a:pPr lvl="1"/>
            <a:r>
              <a:t>複数の値を一括で扱える</a:t>
            </a:r>
          </a:p>
          <a:p>
            <a:pPr lvl="1"/>
            <a:r>
              <a:t>「変数名[添え字]」で指定</a:t>
            </a:r>
          </a:p>
          <a:p>
            <a:pPr lvl="1"/>
            <a:r>
              <a:t>「添え字」は数値定数でも(数値の)変数でも良い</a:t>
            </a:r>
          </a:p>
        </p:txBody>
      </p:sp>
      <p:sp>
        <p:nvSpPr>
          <p:cNvPr id="375"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pic>
        <p:nvPicPr>
          <p:cNvPr id="376" name="イメージ" descr="イメージ"/>
          <p:cNvPicPr>
            <a:picLocks noChangeAspect="1"/>
          </p:cNvPicPr>
          <p:nvPr/>
        </p:nvPicPr>
        <p:blipFill>
          <a:blip r:embed="rId2">
            <a:extLst/>
          </a:blip>
          <a:srcRect l="7799" r="9618"/>
          <a:stretch>
            <a:fillRect/>
          </a:stretch>
        </p:blipFill>
        <p:spPr>
          <a:xfrm>
            <a:off x="13755568" y="5856469"/>
            <a:ext cx="4781360" cy="7620001"/>
          </a:xfrm>
          <a:prstGeom prst="rect">
            <a:avLst/>
          </a:prstGeom>
          <a:ln w="12700">
            <a:miter lim="400000"/>
          </a:ln>
        </p:spPr>
      </p:pic>
      <p:grpSp>
        <p:nvGrpSpPr>
          <p:cNvPr id="379" name="グループ"/>
          <p:cNvGrpSpPr/>
          <p:nvPr/>
        </p:nvGrpSpPr>
        <p:grpSpPr>
          <a:xfrm>
            <a:off x="1440306" y="3834903"/>
            <a:ext cx="7279388" cy="3315545"/>
            <a:chOff x="0" y="-1701383"/>
            <a:chExt cx="7279386" cy="3315543"/>
          </a:xfrm>
        </p:grpSpPr>
        <p:sp>
          <p:nvSpPr>
            <p:cNvPr id="377" name="var student = [&quot;tanaka&quot;, &quot;sato&quot;, &quot;suzuki&quot;];…"/>
            <p:cNvSpPr/>
            <p:nvPr/>
          </p:nvSpPr>
          <p:spPr>
            <a:xfrm>
              <a:off x="-1" y="-1701384"/>
              <a:ext cx="7279388" cy="3018221"/>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var student = ["tanaka", "sato", "suzuki"];</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//以下のように添え字で指定して個別に処理できる</a:t>
              </a:r>
            </a:p>
            <a:p>
              <a:pPr lvl="1" algn="l">
                <a:defRPr sz="1400" b="1">
                  <a:latin typeface="Courier New"/>
                  <a:ea typeface="Courier New"/>
                  <a:cs typeface="Courier New"/>
                  <a:sym typeface="Courier New"/>
                </a:defRPr>
              </a:pPr>
              <a:r>
                <a:t>alert(student[0]);</a:t>
              </a:r>
            </a:p>
            <a:p>
              <a:pPr lvl="1" algn="l">
                <a:defRPr sz="1400" b="1">
                  <a:latin typeface="Courier New"/>
                  <a:ea typeface="Courier New"/>
                  <a:cs typeface="Courier New"/>
                  <a:sym typeface="Courier New"/>
                </a:defRPr>
              </a:pPr>
              <a:r>
                <a:t>alert(student[1]);</a:t>
              </a:r>
            </a:p>
            <a:p>
              <a:pPr lvl="1" algn="l">
                <a:defRPr sz="1400" b="1">
                  <a:latin typeface="Courier New"/>
                  <a:ea typeface="Courier New"/>
                  <a:cs typeface="Courier New"/>
                  <a:sym typeface="Courier New"/>
                </a:defRPr>
              </a:pPr>
              <a:r>
                <a:t>alert(student[2]);</a:t>
              </a:r>
            </a:p>
            <a:p>
              <a:pPr lvl="1" algn="l">
                <a:defRPr sz="1400" b="1">
                  <a:latin typeface="Courier New"/>
                  <a:ea typeface="Courier New"/>
                  <a:cs typeface="Courier New"/>
                  <a:sym typeface="Courier New"/>
                </a:defRPr>
              </a:pPr>
              <a:r>
                <a:t>student[0] = "takahashi";</a:t>
              </a:r>
            </a:p>
            <a:p>
              <a:pPr lvl="1" algn="l">
                <a:defRPr sz="1400" b="1">
                  <a:latin typeface="Courier New"/>
                  <a:ea typeface="Courier New"/>
                  <a:cs typeface="Courier New"/>
                  <a:sym typeface="Courier New"/>
                </a:defRPr>
              </a:pPr>
              <a:r>
                <a:t>alert(student[0]);</a:t>
              </a:r>
            </a:p>
            <a:p>
              <a:pPr lvl="1" algn="l">
                <a:defRPr sz="1400" b="1">
                  <a:latin typeface="Courier New"/>
                  <a:ea typeface="Courier New"/>
                  <a:cs typeface="Courier New"/>
                  <a:sym typeface="Courier New"/>
                </a:defRPr>
              </a:pPr>
              <a:r>
                <a:t>var num = 2;</a:t>
              </a:r>
            </a:p>
            <a:p>
              <a:pPr lvl="1" algn="l">
                <a:defRPr sz="1400" b="1">
                  <a:latin typeface="Courier New"/>
                  <a:ea typeface="Courier New"/>
                  <a:cs typeface="Courier New"/>
                  <a:sym typeface="Courier New"/>
                </a:defRPr>
              </a:pPr>
              <a:r>
                <a:t>student[num] = "yoshida";</a:t>
              </a:r>
            </a:p>
            <a:p>
              <a:pPr lvl="1" algn="l">
                <a:defRPr sz="1400" b="1">
                  <a:latin typeface="Courier New"/>
                  <a:ea typeface="Courier New"/>
                  <a:cs typeface="Courier New"/>
                  <a:sym typeface="Courier New"/>
                </a:defRPr>
              </a:pPr>
              <a:r>
                <a:t>alert(student[num]);</a:t>
              </a:r>
            </a:p>
          </p:txBody>
        </p:sp>
        <p:sp>
          <p:nvSpPr>
            <p:cNvPr id="378" name="配列変数の例1"/>
            <p:cNvSpPr txBox="1"/>
            <p:nvPr/>
          </p:nvSpPr>
          <p:spPr>
            <a:xfrm>
              <a:off x="2563467" y="1331720"/>
              <a:ext cx="2152452"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配列変数の例1</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条件分岐 (if,  if〜else 〜,  if 〜 else if 〜)"/>
          <p:cNvSpPr txBox="1">
            <a:spLocks noGrp="1"/>
          </p:cNvSpPr>
          <p:nvPr>
            <p:ph type="title"/>
          </p:nvPr>
        </p:nvSpPr>
        <p:spPr>
          <a:prstGeom prst="rect">
            <a:avLst/>
          </a:prstGeom>
        </p:spPr>
        <p:txBody>
          <a:bodyPr/>
          <a:lstStyle/>
          <a:p>
            <a:r>
              <a:rPr dirty="0" err="1"/>
              <a:t>条件分岐</a:t>
            </a:r>
            <a:r>
              <a:rPr dirty="0"/>
              <a:t> (if,  </a:t>
            </a:r>
            <a:r>
              <a:rPr dirty="0" err="1"/>
              <a:t>if〜else</a:t>
            </a:r>
            <a:r>
              <a:rPr dirty="0"/>
              <a:t> 〜,  if 〜 else if 〜)</a:t>
            </a:r>
          </a:p>
        </p:txBody>
      </p:sp>
      <p:sp>
        <p:nvSpPr>
          <p:cNvPr id="382" name="条件分岐…"/>
          <p:cNvSpPr txBox="1">
            <a:spLocks noGrp="1"/>
          </p:cNvSpPr>
          <p:nvPr>
            <p:ph type="body" idx="1"/>
          </p:nvPr>
        </p:nvSpPr>
        <p:spPr>
          <a:xfrm>
            <a:off x="489513" y="1799771"/>
            <a:ext cx="8767318" cy="5130800"/>
          </a:xfrm>
          <a:prstGeom prst="rect">
            <a:avLst/>
          </a:prstGeom>
        </p:spPr>
        <p:txBody>
          <a:bodyPr/>
          <a:lstStyle/>
          <a:p>
            <a:r>
              <a:rPr dirty="0" err="1"/>
              <a:t>条件分岐</a:t>
            </a:r>
            <a:endParaRPr dirty="0"/>
          </a:p>
          <a:p>
            <a:pPr lvl="1"/>
            <a:r>
              <a:rPr dirty="0" err="1"/>
              <a:t>制御文とも呼ぶ</a:t>
            </a:r>
            <a:endParaRPr dirty="0"/>
          </a:p>
          <a:p>
            <a:pPr lvl="1"/>
            <a:r>
              <a:rPr dirty="0" err="1"/>
              <a:t>条件式の真偽に応じて流れを制御</a:t>
            </a:r>
            <a:endParaRPr dirty="0"/>
          </a:p>
          <a:p>
            <a:pPr lvl="1"/>
            <a:r>
              <a:rPr dirty="0" err="1"/>
              <a:t>条件式がtrueなら直後のブロック実行</a:t>
            </a:r>
            <a:endParaRPr dirty="0"/>
          </a:p>
          <a:p>
            <a:pPr lvl="1"/>
            <a:r>
              <a:rPr dirty="0" err="1"/>
              <a:t>falseなら次の条件式チェックへ</a:t>
            </a:r>
            <a:endParaRPr dirty="0"/>
          </a:p>
          <a:p>
            <a:pPr lvl="1"/>
            <a:r>
              <a:rPr dirty="0" err="1"/>
              <a:t>全てfalseならelseへ</a:t>
            </a:r>
            <a:endParaRPr dirty="0"/>
          </a:p>
          <a:p>
            <a:pPr lvl="1"/>
            <a:endParaRPr dirty="0"/>
          </a:p>
          <a:p>
            <a:pPr lvl="1"/>
            <a:r>
              <a:rPr dirty="0" err="1"/>
              <a:t>書き方のパターン</a:t>
            </a:r>
            <a:endParaRPr dirty="0"/>
          </a:p>
          <a:p>
            <a:pPr lvl="2"/>
            <a:r>
              <a:rPr dirty="0"/>
              <a:t>if (式)</a:t>
            </a:r>
          </a:p>
          <a:p>
            <a:pPr lvl="2"/>
            <a:r>
              <a:rPr dirty="0"/>
              <a:t>if (式) else if (式)</a:t>
            </a:r>
          </a:p>
          <a:p>
            <a:pPr lvl="2"/>
            <a:r>
              <a:rPr dirty="0"/>
              <a:t>if (式) else if (式) else</a:t>
            </a:r>
          </a:p>
          <a:p>
            <a:pPr lvl="2"/>
            <a:r>
              <a:rPr dirty="0"/>
              <a:t>if else</a:t>
            </a:r>
          </a:p>
        </p:txBody>
      </p:sp>
      <p:sp>
        <p:nvSpPr>
          <p:cNvPr id="38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grpSp>
        <p:nvGrpSpPr>
          <p:cNvPr id="386" name="グループ"/>
          <p:cNvGrpSpPr/>
          <p:nvPr/>
        </p:nvGrpSpPr>
        <p:grpSpPr>
          <a:xfrm>
            <a:off x="7569721" y="1918841"/>
            <a:ext cx="2262540" cy="4112517"/>
            <a:chOff x="0" y="-1701383"/>
            <a:chExt cx="2262539" cy="4112516"/>
          </a:xfrm>
        </p:grpSpPr>
        <p:sp>
          <p:nvSpPr>
            <p:cNvPr id="384" name="if (式1) {…"/>
            <p:cNvSpPr/>
            <p:nvPr/>
          </p:nvSpPr>
          <p:spPr>
            <a:xfrm>
              <a:off x="0" y="-1701384"/>
              <a:ext cx="2262540" cy="3823728"/>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if (式1) {</a:t>
              </a:r>
            </a:p>
            <a:p>
              <a:pPr lvl="1" algn="l">
                <a:defRPr sz="1400" b="1">
                  <a:latin typeface="Courier New"/>
                  <a:ea typeface="Courier New"/>
                  <a:cs typeface="Courier New"/>
                  <a:sym typeface="Courier New"/>
                </a:defRPr>
              </a:pPr>
              <a:r>
                <a:t>　文1-1;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 else if (式2) {</a:t>
              </a:r>
            </a:p>
            <a:p>
              <a:pPr lvl="1" algn="l">
                <a:defRPr sz="1400" b="1">
                  <a:latin typeface="Courier New"/>
                  <a:ea typeface="Courier New"/>
                  <a:cs typeface="Courier New"/>
                  <a:sym typeface="Courier New"/>
                </a:defRPr>
              </a:pPr>
              <a:r>
                <a:t>　文2-1;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 else if (式3) {</a:t>
              </a:r>
            </a:p>
            <a:p>
              <a:pPr lvl="1" algn="l">
                <a:defRPr sz="1400" b="1">
                  <a:latin typeface="Courier New"/>
                  <a:ea typeface="Courier New"/>
                  <a:cs typeface="Courier New"/>
                  <a:sym typeface="Courier New"/>
                </a:defRPr>
              </a:pPr>
              <a:r>
                <a:t>　文3-1;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 else {</a:t>
              </a:r>
            </a:p>
            <a:p>
              <a:pPr lvl="1" algn="l">
                <a:defRPr sz="1400" b="1">
                  <a:latin typeface="Courier New"/>
                  <a:ea typeface="Courier New"/>
                  <a:cs typeface="Courier New"/>
                  <a:sym typeface="Courier New"/>
                </a:defRPr>
              </a:pPr>
              <a:r>
                <a:t>　文e-1;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a:t>
              </a:r>
            </a:p>
          </p:txBody>
        </p:sp>
        <p:sp>
          <p:nvSpPr>
            <p:cNvPr id="385" name="if文"/>
            <p:cNvSpPr txBox="1"/>
            <p:nvPr/>
          </p:nvSpPr>
          <p:spPr>
            <a:xfrm>
              <a:off x="796763" y="2128693"/>
              <a:ext cx="669013" cy="2824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if文</a:t>
              </a:r>
            </a:p>
          </p:txBody>
        </p:sp>
      </p:grpSp>
      <p:grpSp>
        <p:nvGrpSpPr>
          <p:cNvPr id="389" name="グループ"/>
          <p:cNvGrpSpPr/>
          <p:nvPr/>
        </p:nvGrpSpPr>
        <p:grpSpPr>
          <a:xfrm>
            <a:off x="5497239" y="3723283"/>
            <a:ext cx="1908881" cy="2308076"/>
            <a:chOff x="0" y="-1701383"/>
            <a:chExt cx="1908879" cy="2308074"/>
          </a:xfrm>
        </p:grpSpPr>
        <p:sp>
          <p:nvSpPr>
            <p:cNvPr id="387" name="if (式1) {…"/>
            <p:cNvSpPr/>
            <p:nvPr/>
          </p:nvSpPr>
          <p:spPr>
            <a:xfrm>
              <a:off x="0" y="-1701384"/>
              <a:ext cx="1908880" cy="2019286"/>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if (式1) {</a:t>
              </a:r>
            </a:p>
            <a:p>
              <a:pPr lvl="1" algn="l">
                <a:defRPr sz="1400" b="1">
                  <a:latin typeface="Courier New"/>
                  <a:ea typeface="Courier New"/>
                  <a:cs typeface="Courier New"/>
                  <a:sym typeface="Courier New"/>
                </a:defRPr>
              </a:pPr>
              <a:r>
                <a:t>　文1-1;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 else {</a:t>
              </a:r>
            </a:p>
            <a:p>
              <a:pPr lvl="1" algn="l">
                <a:defRPr sz="1400" b="1">
                  <a:latin typeface="Courier New"/>
                  <a:ea typeface="Courier New"/>
                  <a:cs typeface="Courier New"/>
                  <a:sym typeface="Courier New"/>
                </a:defRPr>
              </a:pPr>
              <a:r>
                <a:t>　文e-1;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a:t>
              </a:r>
            </a:p>
          </p:txBody>
        </p:sp>
        <p:sp>
          <p:nvSpPr>
            <p:cNvPr id="388" name="if文"/>
            <p:cNvSpPr txBox="1"/>
            <p:nvPr/>
          </p:nvSpPr>
          <p:spPr>
            <a:xfrm>
              <a:off x="672220" y="324251"/>
              <a:ext cx="564440"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if文</a:t>
              </a:r>
            </a:p>
          </p:txBody>
        </p:sp>
      </p:grpSp>
      <p:grpSp>
        <p:nvGrpSpPr>
          <p:cNvPr id="392" name="グループ"/>
          <p:cNvGrpSpPr/>
          <p:nvPr/>
        </p:nvGrpSpPr>
        <p:grpSpPr>
          <a:xfrm>
            <a:off x="5497239" y="1918841"/>
            <a:ext cx="1908881" cy="1613793"/>
            <a:chOff x="0" y="-1701383"/>
            <a:chExt cx="1908879" cy="1613791"/>
          </a:xfrm>
        </p:grpSpPr>
        <p:sp>
          <p:nvSpPr>
            <p:cNvPr id="390" name="if (式1) {…"/>
            <p:cNvSpPr/>
            <p:nvPr/>
          </p:nvSpPr>
          <p:spPr>
            <a:xfrm>
              <a:off x="0" y="-1701384"/>
              <a:ext cx="1908880" cy="1325003"/>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if (式1) {</a:t>
              </a:r>
            </a:p>
            <a:p>
              <a:pPr lvl="1" algn="l">
                <a:defRPr sz="1400" b="1">
                  <a:latin typeface="Courier New"/>
                  <a:ea typeface="Courier New"/>
                  <a:cs typeface="Courier New"/>
                  <a:sym typeface="Courier New"/>
                </a:defRPr>
              </a:pPr>
              <a:r>
                <a:t>　文1-1;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a:t>
              </a:r>
            </a:p>
          </p:txBody>
        </p:sp>
        <p:sp>
          <p:nvSpPr>
            <p:cNvPr id="391" name="if文"/>
            <p:cNvSpPr txBox="1"/>
            <p:nvPr/>
          </p:nvSpPr>
          <p:spPr>
            <a:xfrm>
              <a:off x="672220" y="-370032"/>
              <a:ext cx="564440"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if文</a:t>
              </a: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条件分岐 (switch)"/>
          <p:cNvSpPr txBox="1">
            <a:spLocks noGrp="1"/>
          </p:cNvSpPr>
          <p:nvPr>
            <p:ph type="title"/>
          </p:nvPr>
        </p:nvSpPr>
        <p:spPr>
          <a:prstGeom prst="rect">
            <a:avLst/>
          </a:prstGeom>
        </p:spPr>
        <p:txBody>
          <a:bodyPr/>
          <a:lstStyle/>
          <a:p>
            <a:r>
              <a:t>条件分岐 (switch)</a:t>
            </a:r>
          </a:p>
        </p:txBody>
      </p:sp>
      <p:sp>
        <p:nvSpPr>
          <p:cNvPr id="395" name="switch文…"/>
          <p:cNvSpPr txBox="1">
            <a:spLocks noGrp="1"/>
          </p:cNvSpPr>
          <p:nvPr>
            <p:ph type="body" idx="1"/>
          </p:nvPr>
        </p:nvSpPr>
        <p:spPr>
          <a:prstGeom prst="rect">
            <a:avLst/>
          </a:prstGeom>
        </p:spPr>
        <p:txBody>
          <a:bodyPr/>
          <a:lstStyle/>
          <a:p>
            <a:r>
              <a:t>switch文</a:t>
            </a:r>
          </a:p>
          <a:p>
            <a:pPr lvl="1"/>
            <a:r>
              <a:t>switch (変数) { case 値: 文; case ・・・</a:t>
            </a:r>
          </a:p>
          <a:p>
            <a:pPr lvl="1"/>
            <a:r>
              <a:t>変数==値 が真ならば : から break まで実行</a:t>
            </a:r>
          </a:p>
          <a:p>
            <a:pPr lvl="1"/>
            <a:r>
              <a:t>全て偽ならばdefault以降を実行</a:t>
            </a:r>
          </a:p>
          <a:p>
            <a:pPr lvl="1"/>
            <a:endParaRPr/>
          </a:p>
          <a:p>
            <a:pPr lvl="1"/>
            <a:r>
              <a:t>ポイント</a:t>
            </a:r>
          </a:p>
          <a:p>
            <a:pPr lvl="2"/>
            <a:r>
              <a:t>if文でも同様の処理は記述可能</a:t>
            </a:r>
          </a:p>
          <a:p>
            <a:pPr lvl="2"/>
            <a:r>
              <a:t>可読性向上のため使用されるケースが多い</a:t>
            </a:r>
          </a:p>
        </p:txBody>
      </p:sp>
      <p:sp>
        <p:nvSpPr>
          <p:cNvPr id="396"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grpSp>
        <p:nvGrpSpPr>
          <p:cNvPr id="399" name="グループ"/>
          <p:cNvGrpSpPr/>
          <p:nvPr/>
        </p:nvGrpSpPr>
        <p:grpSpPr>
          <a:xfrm>
            <a:off x="6286879" y="1962384"/>
            <a:ext cx="3289603" cy="4112517"/>
            <a:chOff x="0" y="-1701383"/>
            <a:chExt cx="3289601" cy="4112516"/>
          </a:xfrm>
        </p:grpSpPr>
        <p:sp>
          <p:nvSpPr>
            <p:cNvPr id="397" name="switch (a) {…"/>
            <p:cNvSpPr/>
            <p:nvPr/>
          </p:nvSpPr>
          <p:spPr>
            <a:xfrm>
              <a:off x="0" y="-1701384"/>
              <a:ext cx="3289602" cy="3823728"/>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algn="l">
                <a:defRPr sz="1400" b="1">
                  <a:latin typeface="Courier New"/>
                  <a:ea typeface="Courier New"/>
                  <a:cs typeface="Courier New"/>
                  <a:sym typeface="Courier New"/>
                </a:defRPr>
              </a:pPr>
              <a:r>
                <a:t>switch (a) {　</a:t>
              </a:r>
            </a:p>
            <a:p>
              <a:pPr algn="l">
                <a:defRPr sz="1400" b="1">
                  <a:latin typeface="Courier New"/>
                  <a:ea typeface="Courier New"/>
                  <a:cs typeface="Courier New"/>
                  <a:sym typeface="Courier New"/>
                </a:defRPr>
              </a:pPr>
              <a:r>
                <a:t> case 1: alert("1です");break;</a:t>
              </a:r>
            </a:p>
            <a:p>
              <a:pPr algn="l">
                <a:defRPr sz="1400" b="1">
                  <a:latin typeface="Courier New"/>
                  <a:ea typeface="Courier New"/>
                  <a:cs typeface="Courier New"/>
                  <a:sym typeface="Courier New"/>
                </a:defRPr>
              </a:pPr>
              <a:r>
                <a:t> case 2: alert("2です");break;</a:t>
              </a:r>
            </a:p>
            <a:p>
              <a:pPr algn="l">
                <a:defRPr sz="1400" b="1">
                  <a:latin typeface="Courier New"/>
                  <a:ea typeface="Courier New"/>
                  <a:cs typeface="Courier New"/>
                  <a:sym typeface="Courier New"/>
                </a:defRPr>
              </a:pPr>
              <a:r>
                <a:t> case 3:</a:t>
              </a:r>
            </a:p>
            <a:p>
              <a:pPr algn="l">
                <a:defRPr sz="1400" b="1">
                  <a:latin typeface="Courier New"/>
                  <a:ea typeface="Courier New"/>
                  <a:cs typeface="Courier New"/>
                  <a:sym typeface="Courier New"/>
                </a:defRPr>
              </a:pPr>
              <a:r>
                <a:t>  alert("3です");</a:t>
              </a:r>
            </a:p>
            <a:p>
              <a:pPr algn="l">
                <a:defRPr sz="1400" b="1">
                  <a:latin typeface="Courier New"/>
                  <a:ea typeface="Courier New"/>
                  <a:cs typeface="Courier New"/>
                  <a:sym typeface="Courier New"/>
                </a:defRPr>
              </a:pPr>
              <a:r>
                <a:t>  alert("素数です");</a:t>
              </a:r>
            </a:p>
            <a:p>
              <a:pPr algn="l">
                <a:defRPr sz="1400" b="1">
                  <a:latin typeface="Courier New"/>
                  <a:ea typeface="Courier New"/>
                  <a:cs typeface="Courier New"/>
                  <a:sym typeface="Courier New"/>
                </a:defRPr>
              </a:pPr>
              <a:r>
                <a:t>  break;</a:t>
              </a:r>
            </a:p>
            <a:p>
              <a:pPr algn="l">
                <a:defRPr sz="1400" b="1">
                  <a:latin typeface="Courier New"/>
                  <a:ea typeface="Courier New"/>
                  <a:cs typeface="Courier New"/>
                  <a:sym typeface="Courier New"/>
                </a:defRPr>
              </a:pPr>
              <a:r>
                <a:t> default:</a:t>
              </a:r>
            </a:p>
            <a:p>
              <a:pPr algn="l">
                <a:defRPr sz="1400" b="1">
                  <a:latin typeface="Courier New"/>
                  <a:ea typeface="Courier New"/>
                  <a:cs typeface="Courier New"/>
                  <a:sym typeface="Courier New"/>
                </a:defRPr>
              </a:pPr>
              <a:r>
                <a:t>  alert("それ以外です");</a:t>
              </a:r>
            </a:p>
            <a:p>
              <a:pPr algn="l">
                <a:defRPr sz="1400" b="1">
                  <a:latin typeface="Courier New"/>
                  <a:ea typeface="Courier New"/>
                  <a:cs typeface="Courier New"/>
                  <a:sym typeface="Courier New"/>
                </a:defRPr>
              </a:pPr>
              <a:r>
                <a:t>  break;</a:t>
              </a:r>
            </a:p>
            <a:p>
              <a:pPr algn="l">
                <a:defRPr sz="1400" b="1">
                  <a:latin typeface="Courier New"/>
                  <a:ea typeface="Courier New"/>
                  <a:cs typeface="Courier New"/>
                  <a:sym typeface="Courier New"/>
                </a:defRPr>
              </a:pPr>
              <a:r>
                <a:t>}</a:t>
              </a:r>
            </a:p>
          </p:txBody>
        </p:sp>
        <p:sp>
          <p:nvSpPr>
            <p:cNvPr id="398" name="switch文"/>
            <p:cNvSpPr txBox="1"/>
            <p:nvPr/>
          </p:nvSpPr>
          <p:spPr>
            <a:xfrm>
              <a:off x="1158447" y="2128693"/>
              <a:ext cx="972707" cy="2824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switch文</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繰り返し (while)"/>
          <p:cNvSpPr txBox="1">
            <a:spLocks noGrp="1"/>
          </p:cNvSpPr>
          <p:nvPr>
            <p:ph type="title"/>
          </p:nvPr>
        </p:nvSpPr>
        <p:spPr>
          <a:prstGeom prst="rect">
            <a:avLst/>
          </a:prstGeom>
        </p:spPr>
        <p:txBody>
          <a:bodyPr/>
          <a:lstStyle/>
          <a:p>
            <a:r>
              <a:t>繰り返し (while)</a:t>
            </a:r>
          </a:p>
        </p:txBody>
      </p:sp>
      <p:sp>
        <p:nvSpPr>
          <p:cNvPr id="402" name="繰り返し…"/>
          <p:cNvSpPr txBox="1">
            <a:spLocks noGrp="1"/>
          </p:cNvSpPr>
          <p:nvPr>
            <p:ph type="body" idx="1"/>
          </p:nvPr>
        </p:nvSpPr>
        <p:spPr>
          <a:prstGeom prst="rect">
            <a:avLst/>
          </a:prstGeom>
        </p:spPr>
        <p:txBody>
          <a:bodyPr/>
          <a:lstStyle/>
          <a:p>
            <a:r>
              <a:t>繰り返し</a:t>
            </a:r>
          </a:p>
          <a:p>
            <a:pPr lvl="1"/>
            <a:r>
              <a:t>while (式) { 文 }</a:t>
            </a:r>
          </a:p>
          <a:p>
            <a:pPr lvl="2"/>
            <a:r>
              <a:t>式が真の間、文を繰り返し実行</a:t>
            </a:r>
          </a:p>
          <a:p>
            <a:pPr lvl="1"/>
            <a:r>
              <a:t>do {文} while (式)</a:t>
            </a:r>
          </a:p>
          <a:p>
            <a:pPr lvl="2"/>
            <a:r>
              <a:t>一度"文"を実行し、式が真の間さらに文を実行</a:t>
            </a:r>
          </a:p>
          <a:p>
            <a:pPr lvl="1"/>
            <a:endParaRPr/>
          </a:p>
          <a:p>
            <a:pPr lvl="1"/>
            <a:r>
              <a:t>ポイント</a:t>
            </a:r>
          </a:p>
          <a:p>
            <a:pPr lvl="2"/>
            <a:r>
              <a:t>"ループ" とも呼ぶ</a:t>
            </a:r>
          </a:p>
          <a:p>
            <a:pPr lvl="2"/>
            <a:r>
              <a:t>式が偽にならない場合 "無限ループ" と呼ぶ</a:t>
            </a:r>
          </a:p>
          <a:p>
            <a:pPr lvl="2"/>
            <a:r>
              <a:t>サーバ的な常駐型処理はこの無限ループが処理の中心</a:t>
            </a:r>
          </a:p>
          <a:p>
            <a:pPr lvl="2"/>
            <a:r>
              <a:t>常駐せず終了すべきプログラムはループの条件を要確認</a:t>
            </a:r>
          </a:p>
          <a:p>
            <a:pPr lvl="2"/>
            <a:r>
              <a:t>無限ループの中はsleep等でCPUを数ミリ秒休ませる</a:t>
            </a:r>
          </a:p>
        </p:txBody>
      </p:sp>
      <p:sp>
        <p:nvSpPr>
          <p:cNvPr id="403"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grpSp>
        <p:nvGrpSpPr>
          <p:cNvPr id="406" name="グループ"/>
          <p:cNvGrpSpPr/>
          <p:nvPr/>
        </p:nvGrpSpPr>
        <p:grpSpPr>
          <a:xfrm>
            <a:off x="7432763" y="1918841"/>
            <a:ext cx="1908881" cy="1613793"/>
            <a:chOff x="0" y="-1701383"/>
            <a:chExt cx="1908879" cy="1613791"/>
          </a:xfrm>
        </p:grpSpPr>
        <p:sp>
          <p:nvSpPr>
            <p:cNvPr id="404" name="while (式1) {…"/>
            <p:cNvSpPr/>
            <p:nvPr/>
          </p:nvSpPr>
          <p:spPr>
            <a:xfrm>
              <a:off x="0" y="-1701384"/>
              <a:ext cx="1908880" cy="1325003"/>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while (式1) {</a:t>
              </a:r>
            </a:p>
            <a:p>
              <a:pPr lvl="1" algn="l">
                <a:defRPr sz="1400" b="1">
                  <a:latin typeface="Courier New"/>
                  <a:ea typeface="Courier New"/>
                  <a:cs typeface="Courier New"/>
                  <a:sym typeface="Courier New"/>
                </a:defRPr>
              </a:pPr>
              <a:r>
                <a:t>　文1-1;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a:t>
              </a:r>
            </a:p>
          </p:txBody>
        </p:sp>
        <p:sp>
          <p:nvSpPr>
            <p:cNvPr id="405" name="while文"/>
            <p:cNvSpPr txBox="1"/>
            <p:nvPr/>
          </p:nvSpPr>
          <p:spPr>
            <a:xfrm>
              <a:off x="582328" y="-370032"/>
              <a:ext cx="744224"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while文</a:t>
              </a:r>
            </a:p>
          </p:txBody>
        </p:sp>
      </p:grpSp>
      <p:grpSp>
        <p:nvGrpSpPr>
          <p:cNvPr id="409" name="グループ"/>
          <p:cNvGrpSpPr/>
          <p:nvPr/>
        </p:nvGrpSpPr>
        <p:grpSpPr>
          <a:xfrm>
            <a:off x="7432763" y="4105274"/>
            <a:ext cx="1908881" cy="1613793"/>
            <a:chOff x="0" y="-1701383"/>
            <a:chExt cx="1908879" cy="1613791"/>
          </a:xfrm>
        </p:grpSpPr>
        <p:sp>
          <p:nvSpPr>
            <p:cNvPr id="407" name="do {…"/>
            <p:cNvSpPr/>
            <p:nvPr/>
          </p:nvSpPr>
          <p:spPr>
            <a:xfrm>
              <a:off x="0" y="-1701384"/>
              <a:ext cx="1908880" cy="1325003"/>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do {</a:t>
              </a:r>
            </a:p>
            <a:p>
              <a:pPr lvl="1" algn="l">
                <a:defRPr sz="1400" b="1">
                  <a:latin typeface="Courier New"/>
                  <a:ea typeface="Courier New"/>
                  <a:cs typeface="Courier New"/>
                  <a:sym typeface="Courier New"/>
                </a:defRPr>
              </a:pPr>
              <a:r>
                <a:t>　文1-1;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 while (式1)</a:t>
              </a:r>
            </a:p>
          </p:txBody>
        </p:sp>
        <p:sp>
          <p:nvSpPr>
            <p:cNvPr id="408" name="do-while文"/>
            <p:cNvSpPr txBox="1"/>
            <p:nvPr/>
          </p:nvSpPr>
          <p:spPr>
            <a:xfrm>
              <a:off x="446597" y="-370032"/>
              <a:ext cx="1015686"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do-while文</a:t>
              </a: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繰り返し (for)"/>
          <p:cNvSpPr txBox="1">
            <a:spLocks noGrp="1"/>
          </p:cNvSpPr>
          <p:nvPr>
            <p:ph type="title"/>
          </p:nvPr>
        </p:nvSpPr>
        <p:spPr>
          <a:prstGeom prst="rect">
            <a:avLst/>
          </a:prstGeom>
        </p:spPr>
        <p:txBody>
          <a:bodyPr/>
          <a:lstStyle/>
          <a:p>
            <a:r>
              <a:t>繰り返し (for)</a:t>
            </a:r>
          </a:p>
        </p:txBody>
      </p:sp>
      <p:sp>
        <p:nvSpPr>
          <p:cNvPr id="412" name="for文…"/>
          <p:cNvSpPr txBox="1">
            <a:spLocks noGrp="1"/>
          </p:cNvSpPr>
          <p:nvPr>
            <p:ph type="body" idx="1"/>
          </p:nvPr>
        </p:nvSpPr>
        <p:spPr>
          <a:prstGeom prst="rect">
            <a:avLst/>
          </a:prstGeom>
        </p:spPr>
        <p:txBody>
          <a:bodyPr/>
          <a:lstStyle/>
          <a:p>
            <a:r>
              <a:t>for文</a:t>
            </a:r>
          </a:p>
          <a:p>
            <a:pPr lvl="1"/>
            <a:r>
              <a:t>繰り返しの別の書き方</a:t>
            </a:r>
          </a:p>
          <a:p>
            <a:pPr lvl="1"/>
            <a:r>
              <a:t>for (式1; 式2; 式3) { 文 }</a:t>
            </a:r>
          </a:p>
          <a:p>
            <a:pPr lvl="2"/>
            <a:r>
              <a:t>step1: 式1を1度実行し</a:t>
            </a:r>
          </a:p>
          <a:p>
            <a:pPr lvl="2"/>
            <a:r>
              <a:t>step2: 式2が真ならば文を実行</a:t>
            </a:r>
          </a:p>
          <a:p>
            <a:pPr lvl="2"/>
            <a:r>
              <a:t>step3: 式3を実行</a:t>
            </a:r>
          </a:p>
          <a:p>
            <a:pPr lvl="2"/>
            <a:r>
              <a:t>step2に戻る (繰り返す)</a:t>
            </a:r>
          </a:p>
          <a:p>
            <a:pPr lvl="2"/>
            <a:r>
              <a:t>つまりカウンタ的な変数処理を一括記述可能</a:t>
            </a:r>
          </a:p>
          <a:p>
            <a:pPr lvl="2"/>
            <a:r>
              <a:t>while でも同じ処理を表現可能</a:t>
            </a:r>
          </a:p>
          <a:p>
            <a:pPr lvl="2"/>
            <a:r>
              <a:t>登場頻度は極めて高い</a:t>
            </a:r>
          </a:p>
        </p:txBody>
      </p:sp>
      <p:sp>
        <p:nvSpPr>
          <p:cNvPr id="41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grpSp>
        <p:nvGrpSpPr>
          <p:cNvPr id="416" name="グループ"/>
          <p:cNvGrpSpPr/>
          <p:nvPr/>
        </p:nvGrpSpPr>
        <p:grpSpPr>
          <a:xfrm>
            <a:off x="6635838" y="1918841"/>
            <a:ext cx="2940645" cy="1613793"/>
            <a:chOff x="0" y="-1701383"/>
            <a:chExt cx="2940644" cy="1613791"/>
          </a:xfrm>
        </p:grpSpPr>
        <p:sp>
          <p:nvSpPr>
            <p:cNvPr id="414" name="for (式1; 式2; 式3) {…"/>
            <p:cNvSpPr/>
            <p:nvPr/>
          </p:nvSpPr>
          <p:spPr>
            <a:xfrm>
              <a:off x="0" y="-1701384"/>
              <a:ext cx="2940645" cy="1325003"/>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for (式1; 式2; 式3) {</a:t>
              </a:r>
            </a:p>
            <a:p>
              <a:pPr lvl="1" algn="l">
                <a:defRPr sz="1400" b="1">
                  <a:latin typeface="Courier New"/>
                  <a:ea typeface="Courier New"/>
                  <a:cs typeface="Courier New"/>
                  <a:sym typeface="Courier New"/>
                </a:defRPr>
              </a:pPr>
              <a:r>
                <a:t>　文1-1;</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a:t>
              </a:r>
            </a:p>
          </p:txBody>
        </p:sp>
        <p:sp>
          <p:nvSpPr>
            <p:cNvPr id="415" name="for文"/>
            <p:cNvSpPr txBox="1"/>
            <p:nvPr/>
          </p:nvSpPr>
          <p:spPr>
            <a:xfrm>
              <a:off x="897081" y="-370032"/>
              <a:ext cx="1146482"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for文</a:t>
              </a:r>
            </a:p>
          </p:txBody>
        </p:sp>
      </p:grpSp>
      <p:grpSp>
        <p:nvGrpSpPr>
          <p:cNvPr id="419" name="グループ"/>
          <p:cNvGrpSpPr/>
          <p:nvPr/>
        </p:nvGrpSpPr>
        <p:grpSpPr>
          <a:xfrm>
            <a:off x="6635838" y="3574604"/>
            <a:ext cx="2940645" cy="1613792"/>
            <a:chOff x="0" y="-1701383"/>
            <a:chExt cx="2940644" cy="1613791"/>
          </a:xfrm>
        </p:grpSpPr>
        <p:sp>
          <p:nvSpPr>
            <p:cNvPr id="417" name="for (i=0; i&lt;10; i++) {…"/>
            <p:cNvSpPr/>
            <p:nvPr/>
          </p:nvSpPr>
          <p:spPr>
            <a:xfrm>
              <a:off x="0" y="-1701384"/>
              <a:ext cx="2940645" cy="1325003"/>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for (i=0; i&lt;10; i++) {</a:t>
              </a:r>
            </a:p>
            <a:p>
              <a:pPr lvl="1" algn="l">
                <a:defRPr sz="1400" b="1">
                  <a:latin typeface="Courier New"/>
                  <a:ea typeface="Courier New"/>
                  <a:cs typeface="Courier New"/>
                  <a:sym typeface="Courier New"/>
                </a:defRPr>
              </a:pPr>
              <a:r>
                <a:t>　alert("iの値は"+i);</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a:t>
              </a:r>
            </a:p>
          </p:txBody>
        </p:sp>
        <p:sp>
          <p:nvSpPr>
            <p:cNvPr id="418" name="for文の例"/>
            <p:cNvSpPr txBox="1"/>
            <p:nvPr/>
          </p:nvSpPr>
          <p:spPr>
            <a:xfrm>
              <a:off x="897081" y="-370032"/>
              <a:ext cx="1146482"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for文の例</a:t>
              </a:r>
            </a:p>
          </p:txBody>
        </p:sp>
      </p:grpSp>
      <p:grpSp>
        <p:nvGrpSpPr>
          <p:cNvPr id="422" name="グループ"/>
          <p:cNvGrpSpPr/>
          <p:nvPr/>
        </p:nvGrpSpPr>
        <p:grpSpPr>
          <a:xfrm>
            <a:off x="6635838" y="5356127"/>
            <a:ext cx="2940645" cy="1870174"/>
            <a:chOff x="0" y="-1701383"/>
            <a:chExt cx="2940644" cy="1870172"/>
          </a:xfrm>
        </p:grpSpPr>
        <p:sp>
          <p:nvSpPr>
            <p:cNvPr id="420" name="i=0…"/>
            <p:cNvSpPr/>
            <p:nvPr/>
          </p:nvSpPr>
          <p:spPr>
            <a:xfrm>
              <a:off x="0" y="-1701384"/>
              <a:ext cx="2940645" cy="1581384"/>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i=0</a:t>
              </a:r>
            </a:p>
            <a:p>
              <a:pPr lvl="1" algn="l">
                <a:defRPr sz="1400" b="1">
                  <a:latin typeface="Courier New"/>
                  <a:ea typeface="Courier New"/>
                  <a:cs typeface="Courier New"/>
                  <a:sym typeface="Courier New"/>
                </a:defRPr>
              </a:pPr>
              <a:r>
                <a:t>while (i&lt;10) {</a:t>
              </a:r>
            </a:p>
            <a:p>
              <a:pPr lvl="1" algn="l">
                <a:defRPr sz="1400" b="1">
                  <a:latin typeface="Courier New"/>
                  <a:ea typeface="Courier New"/>
                  <a:cs typeface="Courier New"/>
                  <a:sym typeface="Courier New"/>
                </a:defRPr>
              </a:pPr>
              <a:r>
                <a:t>　alert("iの値は"+i);</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  i++;</a:t>
              </a:r>
            </a:p>
            <a:p>
              <a:pPr lvl="1" algn="l">
                <a:defRPr sz="1400" b="1">
                  <a:latin typeface="Courier New"/>
                  <a:ea typeface="Courier New"/>
                  <a:cs typeface="Courier New"/>
                  <a:sym typeface="Courier New"/>
                </a:defRPr>
              </a:pPr>
              <a:r>
                <a:t>}</a:t>
              </a:r>
            </a:p>
          </p:txBody>
        </p:sp>
        <p:sp>
          <p:nvSpPr>
            <p:cNvPr id="421" name="whileでも可能"/>
            <p:cNvSpPr txBox="1"/>
            <p:nvPr/>
          </p:nvSpPr>
          <p:spPr>
            <a:xfrm>
              <a:off x="713179" y="-113651"/>
              <a:ext cx="1514286"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whileでも可能</a:t>
              </a: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繰り返しとcontinue, break"/>
          <p:cNvSpPr txBox="1">
            <a:spLocks noGrp="1"/>
          </p:cNvSpPr>
          <p:nvPr>
            <p:ph type="title"/>
          </p:nvPr>
        </p:nvSpPr>
        <p:spPr>
          <a:prstGeom prst="rect">
            <a:avLst/>
          </a:prstGeom>
        </p:spPr>
        <p:txBody>
          <a:bodyPr/>
          <a:lstStyle/>
          <a:p>
            <a:r>
              <a:t>繰り返しとcontinue, break</a:t>
            </a:r>
          </a:p>
        </p:txBody>
      </p:sp>
      <p:sp>
        <p:nvSpPr>
          <p:cNvPr id="425" name="break…"/>
          <p:cNvSpPr txBox="1">
            <a:spLocks noGrp="1"/>
          </p:cNvSpPr>
          <p:nvPr>
            <p:ph type="body" idx="1"/>
          </p:nvPr>
        </p:nvSpPr>
        <p:spPr>
          <a:prstGeom prst="rect">
            <a:avLst/>
          </a:prstGeom>
        </p:spPr>
        <p:txBody>
          <a:bodyPr/>
          <a:lstStyle/>
          <a:p>
            <a:r>
              <a:t>break</a:t>
            </a:r>
          </a:p>
          <a:p>
            <a:pPr lvl="1"/>
            <a:r>
              <a:t>右図のように利用</a:t>
            </a:r>
          </a:p>
          <a:p>
            <a:pPr lvl="1"/>
            <a:r>
              <a:t>breakが実行されるとループを脱出</a:t>
            </a:r>
          </a:p>
          <a:p>
            <a:pPr lvl="1"/>
            <a:endParaRPr/>
          </a:p>
          <a:p>
            <a:r>
              <a:t>continue</a:t>
            </a:r>
          </a:p>
          <a:p>
            <a:pPr lvl="1"/>
            <a:r>
              <a:t>右図のように利用</a:t>
            </a:r>
          </a:p>
          <a:p>
            <a:pPr lvl="1"/>
            <a:r>
              <a:t>continueが実行されると</a:t>
            </a:r>
          </a:p>
          <a:p>
            <a:pPr lvl="1"/>
            <a:r>
              <a:t>i++部分が処理され</a:t>
            </a:r>
          </a:p>
          <a:p>
            <a:pPr lvl="1"/>
            <a:r>
              <a:t>ループ先頭へ戻る</a:t>
            </a:r>
          </a:p>
          <a:p>
            <a:pPr lvl="1"/>
            <a:r>
              <a:t>つまり処理2がスキップされる</a:t>
            </a:r>
          </a:p>
        </p:txBody>
      </p:sp>
      <p:sp>
        <p:nvSpPr>
          <p:cNvPr id="426"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grpSp>
        <p:nvGrpSpPr>
          <p:cNvPr id="429" name="グループ"/>
          <p:cNvGrpSpPr/>
          <p:nvPr/>
        </p:nvGrpSpPr>
        <p:grpSpPr>
          <a:xfrm>
            <a:off x="6051638" y="1968500"/>
            <a:ext cx="2940645" cy="1870173"/>
            <a:chOff x="0" y="-1701383"/>
            <a:chExt cx="2940644" cy="1870172"/>
          </a:xfrm>
        </p:grpSpPr>
        <p:sp>
          <p:nvSpPr>
            <p:cNvPr id="427" name="for (i=0;i&lt;100;i++) {…"/>
            <p:cNvSpPr/>
            <p:nvPr/>
          </p:nvSpPr>
          <p:spPr>
            <a:xfrm>
              <a:off x="0" y="-1701384"/>
              <a:ext cx="2940645" cy="1581384"/>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for (i=0;i&lt;100;i++) {</a:t>
              </a:r>
            </a:p>
            <a:p>
              <a:pPr lvl="1" algn="l">
                <a:defRPr sz="1400" b="1">
                  <a:latin typeface="Courier New"/>
                  <a:ea typeface="Courier New"/>
                  <a:cs typeface="Courier New"/>
                  <a:sym typeface="Courier New"/>
                </a:defRPr>
              </a:pPr>
              <a:r>
                <a:t> 処理1;</a:t>
              </a:r>
            </a:p>
            <a:p>
              <a:pPr lvl="1" algn="l">
                <a:defRPr sz="1400" b="1">
                  <a:latin typeface="Courier New"/>
                  <a:ea typeface="Courier New"/>
                  <a:cs typeface="Courier New"/>
                  <a:sym typeface="Courier New"/>
                </a:defRPr>
              </a:pPr>
              <a:r>
                <a:t> if(条件) break;</a:t>
              </a:r>
            </a:p>
            <a:p>
              <a:pPr lvl="1" algn="l">
                <a:defRPr sz="1400" b="1">
                  <a:latin typeface="Courier New"/>
                  <a:ea typeface="Courier New"/>
                  <a:cs typeface="Courier New"/>
                  <a:sym typeface="Courier New"/>
                </a:defRPr>
              </a:pPr>
              <a:r>
                <a:t> 処理2;</a:t>
              </a:r>
            </a:p>
            <a:p>
              <a:pPr lvl="1" algn="l">
                <a:defRPr sz="1400" b="1">
                  <a:latin typeface="Courier New"/>
                  <a:ea typeface="Courier New"/>
                  <a:cs typeface="Courier New"/>
                  <a:sym typeface="Courier New"/>
                </a:defRPr>
              </a:pPr>
              <a:r>
                <a:t>}</a:t>
              </a:r>
            </a:p>
          </p:txBody>
        </p:sp>
        <p:sp>
          <p:nvSpPr>
            <p:cNvPr id="428" name="break"/>
            <p:cNvSpPr txBox="1"/>
            <p:nvPr/>
          </p:nvSpPr>
          <p:spPr>
            <a:xfrm>
              <a:off x="713179" y="-113651"/>
              <a:ext cx="1514286"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break</a:t>
              </a:r>
            </a:p>
          </p:txBody>
        </p:sp>
      </p:grpSp>
      <p:grpSp>
        <p:nvGrpSpPr>
          <p:cNvPr id="432" name="グループ"/>
          <p:cNvGrpSpPr/>
          <p:nvPr/>
        </p:nvGrpSpPr>
        <p:grpSpPr>
          <a:xfrm>
            <a:off x="6051638" y="4111595"/>
            <a:ext cx="2940645" cy="1870174"/>
            <a:chOff x="0" y="-1701383"/>
            <a:chExt cx="2940644" cy="1870172"/>
          </a:xfrm>
        </p:grpSpPr>
        <p:sp>
          <p:nvSpPr>
            <p:cNvPr id="430" name="for (i=0;i&lt;100;i++) {…"/>
            <p:cNvSpPr/>
            <p:nvPr/>
          </p:nvSpPr>
          <p:spPr>
            <a:xfrm>
              <a:off x="0" y="-1701384"/>
              <a:ext cx="2940645" cy="1581384"/>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for (i=0;i&lt;100;i++) {</a:t>
              </a:r>
            </a:p>
            <a:p>
              <a:pPr lvl="1" algn="l">
                <a:defRPr sz="1400" b="1">
                  <a:latin typeface="Courier New"/>
                  <a:ea typeface="Courier New"/>
                  <a:cs typeface="Courier New"/>
                  <a:sym typeface="Courier New"/>
                </a:defRPr>
              </a:pPr>
              <a:r>
                <a:t> 処理1;</a:t>
              </a:r>
            </a:p>
            <a:p>
              <a:pPr lvl="1" algn="l">
                <a:defRPr sz="1400" b="1">
                  <a:latin typeface="Courier New"/>
                  <a:ea typeface="Courier New"/>
                  <a:cs typeface="Courier New"/>
                  <a:sym typeface="Courier New"/>
                </a:defRPr>
              </a:pPr>
              <a:r>
                <a:t> if(条件) continue;</a:t>
              </a:r>
            </a:p>
            <a:p>
              <a:pPr lvl="1" algn="l">
                <a:defRPr sz="1400" b="1">
                  <a:latin typeface="Courier New"/>
                  <a:ea typeface="Courier New"/>
                  <a:cs typeface="Courier New"/>
                  <a:sym typeface="Courier New"/>
                </a:defRPr>
              </a:pPr>
              <a:r>
                <a:t> 処理2;</a:t>
              </a:r>
            </a:p>
            <a:p>
              <a:pPr lvl="1" algn="l">
                <a:defRPr sz="1400" b="1">
                  <a:latin typeface="Courier New"/>
                  <a:ea typeface="Courier New"/>
                  <a:cs typeface="Courier New"/>
                  <a:sym typeface="Courier New"/>
                </a:defRPr>
              </a:pPr>
              <a:r>
                <a:t>}</a:t>
              </a:r>
            </a:p>
          </p:txBody>
        </p:sp>
        <p:sp>
          <p:nvSpPr>
            <p:cNvPr id="431" name="continue"/>
            <p:cNvSpPr txBox="1"/>
            <p:nvPr/>
          </p:nvSpPr>
          <p:spPr>
            <a:xfrm>
              <a:off x="713179" y="-113651"/>
              <a:ext cx="1514286" cy="2824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continue</a:t>
              </a:r>
            </a:p>
          </p:txBody>
        </p: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繰り返しと条件分岐と配列"/>
          <p:cNvSpPr txBox="1">
            <a:spLocks noGrp="1"/>
          </p:cNvSpPr>
          <p:nvPr>
            <p:ph type="title"/>
          </p:nvPr>
        </p:nvSpPr>
        <p:spPr>
          <a:prstGeom prst="rect">
            <a:avLst/>
          </a:prstGeom>
        </p:spPr>
        <p:txBody>
          <a:bodyPr/>
          <a:lstStyle/>
          <a:p>
            <a:r>
              <a:t>繰り返しと条件分岐と配列</a:t>
            </a:r>
          </a:p>
        </p:txBody>
      </p:sp>
      <p:sp>
        <p:nvSpPr>
          <p:cNvPr id="435" name="繰り返しで配列の個々の要素にアクセス、条件分岐で処理切り替え…"/>
          <p:cNvSpPr txBox="1">
            <a:spLocks noGrp="1"/>
          </p:cNvSpPr>
          <p:nvPr>
            <p:ph type="body" idx="1"/>
          </p:nvPr>
        </p:nvSpPr>
        <p:spPr>
          <a:prstGeom prst="rect">
            <a:avLst/>
          </a:prstGeom>
        </p:spPr>
        <p:txBody>
          <a:bodyPr/>
          <a:lstStyle/>
          <a:p>
            <a:r>
              <a:t>繰り返しで配列の個々の要素にアクセス、条件分岐で処理切り替え</a:t>
            </a:r>
          </a:p>
          <a:p>
            <a:pPr lvl="1"/>
            <a:r>
              <a:t>配列を作成</a:t>
            </a:r>
          </a:p>
          <a:p>
            <a:pPr lvl="1"/>
            <a:r>
              <a:t>ループ(カウンタ変数を添え字に)で先頭からアクセス</a:t>
            </a:r>
          </a:p>
          <a:p>
            <a:pPr lvl="1"/>
            <a:r>
              <a:t>if文でひとつひとつ確認</a:t>
            </a:r>
          </a:p>
        </p:txBody>
      </p:sp>
      <p:sp>
        <p:nvSpPr>
          <p:cNvPr id="436"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437" name="var list=[2,3,5,7,11,13,17,19,23,29,31,37];…"/>
          <p:cNvSpPr txBox="1"/>
          <p:nvPr/>
        </p:nvSpPr>
        <p:spPr>
          <a:xfrm>
            <a:off x="634629" y="3816350"/>
            <a:ext cx="8890742" cy="2284536"/>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var list=[2,3,5,7,11,13,17,19,23,29,31,37];</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for (i=0; i&lt;list.length; i++) {</a:t>
            </a:r>
          </a:p>
          <a:p>
            <a:pPr lvl="1" algn="l">
              <a:defRPr sz="1600" b="1">
                <a:latin typeface="Courier New"/>
                <a:ea typeface="Courier New"/>
                <a:cs typeface="Courier New"/>
                <a:sym typeface="Courier New"/>
              </a:defRPr>
            </a:pPr>
            <a:r>
              <a:t>    if (String(list[i]).indexOf("3") != -1) {</a:t>
            </a:r>
          </a:p>
          <a:p>
            <a:pPr lvl="1" algn="l">
              <a:defRPr sz="1600" b="1">
                <a:latin typeface="Courier New"/>
                <a:ea typeface="Courier New"/>
                <a:cs typeface="Courier New"/>
                <a:sym typeface="Courier New"/>
              </a:defRPr>
            </a:pPr>
            <a:r>
              <a:t>        alert(i + "番目の素数は" + list[i] + "で、3を含みます");</a:t>
            </a:r>
          </a:p>
          <a:p>
            <a:pPr lvl="1" algn="l">
              <a:defRPr sz="1600" b="1">
                <a:latin typeface="Courier New"/>
                <a:ea typeface="Courier New"/>
                <a:cs typeface="Courier New"/>
                <a:sym typeface="Courier New"/>
              </a:defRPr>
            </a:pPr>
            <a:r>
              <a:t>    }</a:t>
            </a:r>
          </a:p>
          <a:p>
            <a:pPr lvl="1" algn="l">
              <a:defRPr sz="1600" b="1">
                <a:latin typeface="Courier New"/>
                <a:ea typeface="Courier New"/>
                <a:cs typeface="Courier New"/>
                <a:sym typeface="Courier New"/>
              </a:defRPr>
            </a:pPr>
            <a:r>
              <a:t>}</a:t>
            </a:r>
          </a:p>
        </p:txBody>
      </p:sp>
      <p:sp>
        <p:nvSpPr>
          <p:cNvPr id="438" name="注1) String(数値変数) は数値を文字列に変換"/>
          <p:cNvSpPr txBox="1"/>
          <p:nvPr/>
        </p:nvSpPr>
        <p:spPr>
          <a:xfrm>
            <a:off x="628279" y="6210300"/>
            <a:ext cx="3737688"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注1) String(数値変数) は数値を文字列に変換</a:t>
            </a:r>
          </a:p>
        </p:txBody>
      </p:sp>
      <p:sp>
        <p:nvSpPr>
          <p:cNvPr id="439" name="注2) 文字列.indexOf(文字) は文字列中に文字が存在しなければ-1を応答"/>
          <p:cNvSpPr txBox="1"/>
          <p:nvPr/>
        </p:nvSpPr>
        <p:spPr>
          <a:xfrm>
            <a:off x="628280" y="6489700"/>
            <a:ext cx="5889956"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注2) 文字列.indexOf(文字) は文字列中に文字が存在しなければ-1を応答</a:t>
            </a:r>
          </a:p>
        </p:txBody>
      </p:sp>
      <p:sp>
        <p:nvSpPr>
          <p:cNvPr id="440" name="sample0060.js"/>
          <p:cNvSpPr txBox="1"/>
          <p:nvPr/>
        </p:nvSpPr>
        <p:spPr>
          <a:xfrm>
            <a:off x="8140816" y="3530600"/>
            <a:ext cx="1390905"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sample0060.js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入力して動かしてみましょう"/>
          <p:cNvSpPr txBox="1">
            <a:spLocks noGrp="1"/>
          </p:cNvSpPr>
          <p:nvPr>
            <p:ph type="title"/>
          </p:nvPr>
        </p:nvSpPr>
        <p:spPr>
          <a:prstGeom prst="rect">
            <a:avLst/>
          </a:prstGeom>
        </p:spPr>
        <p:txBody>
          <a:bodyPr/>
          <a:lstStyle/>
          <a:p>
            <a:r>
              <a:rPr dirty="0" err="1"/>
              <a:t>入力して動かしてみましょう</a:t>
            </a:r>
            <a:endParaRPr dirty="0"/>
          </a:p>
        </p:txBody>
      </p:sp>
      <p:sp>
        <p:nvSpPr>
          <p:cNvPr id="443" name="3の倍数、または、”3”を含む数字のときだけ派手に表示"/>
          <p:cNvSpPr txBox="1">
            <a:spLocks noGrp="1"/>
          </p:cNvSpPr>
          <p:nvPr>
            <p:ph type="body" idx="1"/>
          </p:nvPr>
        </p:nvSpPr>
        <p:spPr>
          <a:prstGeom prst="rect">
            <a:avLst/>
          </a:prstGeom>
        </p:spPr>
        <p:txBody>
          <a:bodyPr/>
          <a:lstStyle/>
          <a:p>
            <a:r>
              <a:rPr dirty="0"/>
              <a:t>3の倍数、または、”3”を含む数字のときだけ派手に表示</a:t>
            </a:r>
          </a:p>
        </p:txBody>
      </p:sp>
      <p:sp>
        <p:nvSpPr>
          <p:cNvPr id="444"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
        <p:nvSpPr>
          <p:cNvPr id="445" name="var count = 1, countmax = 100;…"/>
          <p:cNvSpPr txBox="1"/>
          <p:nvPr/>
        </p:nvSpPr>
        <p:spPr>
          <a:xfrm>
            <a:off x="559260" y="2363340"/>
            <a:ext cx="8890741" cy="33147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r>
              <a:rPr dirty="0"/>
              <a:t>var count = 1, </a:t>
            </a:r>
            <a:r>
              <a:rPr dirty="0" err="1"/>
              <a:t>countmax</a:t>
            </a:r>
            <a:r>
              <a:rPr dirty="0"/>
              <a:t> = 100;</a:t>
            </a:r>
          </a:p>
          <a:p>
            <a:pPr lvl="1" algn="l">
              <a:defRPr sz="1600" b="1">
                <a:latin typeface="Courier New"/>
                <a:ea typeface="Courier New"/>
                <a:cs typeface="Courier New"/>
                <a:sym typeface="Courier New"/>
              </a:defRPr>
            </a:pPr>
            <a:r>
              <a:rPr dirty="0"/>
              <a:t>var timer = </a:t>
            </a:r>
            <a:r>
              <a:rPr dirty="0" err="1"/>
              <a:t>setInterval</a:t>
            </a:r>
            <a:r>
              <a:rPr dirty="0"/>
              <a:t>(function(){</a:t>
            </a:r>
          </a:p>
          <a:p>
            <a:pPr lvl="1" algn="l">
              <a:defRPr sz="1600" b="1">
                <a:latin typeface="Courier New"/>
                <a:ea typeface="Courier New"/>
                <a:cs typeface="Courier New"/>
                <a:sym typeface="Courier New"/>
              </a:defRPr>
            </a:pPr>
            <a:endParaRPr dirty="0"/>
          </a:p>
          <a:p>
            <a:pPr lvl="1" algn="l">
              <a:defRPr sz="1600" b="1">
                <a:latin typeface="Courier New"/>
                <a:ea typeface="Courier New"/>
                <a:cs typeface="Courier New"/>
                <a:sym typeface="Courier New"/>
              </a:defRPr>
            </a:pPr>
            <a:r>
              <a:rPr dirty="0"/>
              <a:t>    if (count%3==0 || String(count).</a:t>
            </a:r>
            <a:r>
              <a:rPr dirty="0" err="1"/>
              <a:t>indexOf</a:t>
            </a:r>
            <a:r>
              <a:rPr dirty="0"/>
              <a:t>("3")!=-1) {</a:t>
            </a:r>
          </a:p>
          <a:p>
            <a:pPr lvl="1" algn="l">
              <a:defRPr sz="1600" b="1">
                <a:latin typeface="Courier New"/>
                <a:ea typeface="Courier New"/>
                <a:cs typeface="Courier New"/>
                <a:sym typeface="Courier New"/>
              </a:defRPr>
            </a:pPr>
            <a:r>
              <a:rPr dirty="0"/>
              <a:t>        </a:t>
            </a:r>
            <a:r>
              <a:rPr dirty="0" err="1"/>
              <a:t>document.getElementById</a:t>
            </a:r>
            <a:r>
              <a:rPr dirty="0"/>
              <a:t>("number").</a:t>
            </a:r>
            <a:r>
              <a:rPr dirty="0" err="1"/>
              <a:t>innerHTML</a:t>
            </a:r>
            <a:r>
              <a:rPr dirty="0"/>
              <a:t> =</a:t>
            </a:r>
          </a:p>
          <a:p>
            <a:pPr lvl="1" algn="l">
              <a:defRPr sz="1600" b="1">
                <a:latin typeface="Courier New"/>
                <a:ea typeface="Courier New"/>
                <a:cs typeface="Courier New"/>
                <a:sym typeface="Courier New"/>
              </a:defRPr>
            </a:pPr>
            <a:r>
              <a:rPr dirty="0"/>
              <a:t>            "&lt;font color='red' size=30&gt;"+count+"&lt;/font&gt;";</a:t>
            </a:r>
          </a:p>
          <a:p>
            <a:pPr lvl="1" algn="l">
              <a:defRPr sz="1600" b="1">
                <a:latin typeface="Courier New"/>
                <a:ea typeface="Courier New"/>
                <a:cs typeface="Courier New"/>
                <a:sym typeface="Courier New"/>
              </a:defRPr>
            </a:pPr>
            <a:r>
              <a:rPr dirty="0"/>
              <a:t>    } else {</a:t>
            </a:r>
          </a:p>
          <a:p>
            <a:pPr lvl="1" algn="l">
              <a:defRPr sz="1600" b="1">
                <a:latin typeface="Courier New"/>
                <a:ea typeface="Courier New"/>
                <a:cs typeface="Courier New"/>
                <a:sym typeface="Courier New"/>
              </a:defRPr>
            </a:pPr>
            <a:r>
              <a:rPr dirty="0"/>
              <a:t>        </a:t>
            </a:r>
            <a:r>
              <a:rPr dirty="0" err="1"/>
              <a:t>document.getElementById</a:t>
            </a:r>
            <a:r>
              <a:rPr dirty="0"/>
              <a:t>("number").</a:t>
            </a:r>
            <a:r>
              <a:rPr dirty="0" err="1"/>
              <a:t>innerHTML</a:t>
            </a:r>
            <a:r>
              <a:rPr dirty="0"/>
              <a:t> = count;</a:t>
            </a:r>
          </a:p>
          <a:p>
            <a:pPr lvl="1" algn="l">
              <a:defRPr sz="1600" b="1">
                <a:latin typeface="Courier New"/>
                <a:ea typeface="Courier New"/>
                <a:cs typeface="Courier New"/>
                <a:sym typeface="Courier New"/>
              </a:defRPr>
            </a:pPr>
            <a:r>
              <a:rPr dirty="0"/>
              <a:t>    }</a:t>
            </a:r>
          </a:p>
          <a:p>
            <a:pPr lvl="1" algn="l">
              <a:defRPr sz="1600" b="1">
                <a:latin typeface="Courier New"/>
                <a:ea typeface="Courier New"/>
                <a:cs typeface="Courier New"/>
                <a:sym typeface="Courier New"/>
              </a:defRPr>
            </a:pPr>
            <a:endParaRPr dirty="0"/>
          </a:p>
          <a:p>
            <a:pPr lvl="1" algn="l">
              <a:defRPr sz="1600" b="1">
                <a:latin typeface="Courier New"/>
                <a:ea typeface="Courier New"/>
                <a:cs typeface="Courier New"/>
                <a:sym typeface="Courier New"/>
              </a:defRPr>
            </a:pPr>
            <a:r>
              <a:rPr dirty="0"/>
              <a:t>    if(count &gt;= </a:t>
            </a:r>
            <a:r>
              <a:rPr dirty="0" err="1"/>
              <a:t>countmax</a:t>
            </a:r>
            <a:r>
              <a:rPr dirty="0"/>
              <a:t>) </a:t>
            </a:r>
            <a:r>
              <a:rPr dirty="0" err="1"/>
              <a:t>clearInterval</a:t>
            </a:r>
            <a:r>
              <a:rPr dirty="0"/>
              <a:t>(timer);</a:t>
            </a:r>
          </a:p>
          <a:p>
            <a:pPr lvl="1" algn="l">
              <a:defRPr sz="1600" b="1">
                <a:latin typeface="Courier New"/>
                <a:ea typeface="Courier New"/>
                <a:cs typeface="Courier New"/>
                <a:sym typeface="Courier New"/>
              </a:defRPr>
            </a:pPr>
            <a:r>
              <a:rPr dirty="0"/>
              <a:t>    count++;</a:t>
            </a:r>
          </a:p>
          <a:p>
            <a:pPr lvl="1" algn="l">
              <a:defRPr sz="1600" b="1">
                <a:latin typeface="Courier New"/>
                <a:ea typeface="Courier New"/>
                <a:cs typeface="Courier New"/>
                <a:sym typeface="Courier New"/>
              </a:defRPr>
            </a:pPr>
            <a:r>
              <a:rPr dirty="0"/>
              <a:t>},1000);</a:t>
            </a:r>
          </a:p>
        </p:txBody>
      </p:sp>
      <p:sp>
        <p:nvSpPr>
          <p:cNvPr id="446" name="四角形"/>
          <p:cNvSpPr/>
          <p:nvPr/>
        </p:nvSpPr>
        <p:spPr>
          <a:xfrm>
            <a:off x="611018" y="2421466"/>
            <a:ext cx="8741917" cy="613967"/>
          </a:xfrm>
          <a:prstGeom prst="rect">
            <a:avLst/>
          </a:prstGeom>
          <a:ln w="25400">
            <a:solidFill>
              <a:srgbClr val="CBCBCB"/>
            </a:solidFill>
            <a:custDash>
              <a:ds d="200000" sp="200000"/>
            </a:custDash>
            <a:miter lim="400000"/>
          </a:ln>
        </p:spPr>
        <p:txBody>
          <a:bodyPr lIns="38100" tIns="38100" rIns="38100" bIns="38100" anchor="ctr"/>
          <a:lstStyle/>
          <a:p>
            <a:pPr>
              <a:defRPr sz="2800"/>
            </a:pPr>
            <a:endParaRPr/>
          </a:p>
        </p:txBody>
      </p:sp>
      <p:sp>
        <p:nvSpPr>
          <p:cNvPr id="447" name="四角形"/>
          <p:cNvSpPr/>
          <p:nvPr/>
        </p:nvSpPr>
        <p:spPr>
          <a:xfrm>
            <a:off x="611017" y="4750296"/>
            <a:ext cx="8741917" cy="888670"/>
          </a:xfrm>
          <a:prstGeom prst="rect">
            <a:avLst/>
          </a:prstGeom>
          <a:ln w="25400">
            <a:solidFill>
              <a:srgbClr val="CBCBCB"/>
            </a:solidFill>
            <a:custDash>
              <a:ds d="200000" sp="200000"/>
            </a:custDash>
            <a:miter lim="400000"/>
          </a:ln>
        </p:spPr>
        <p:txBody>
          <a:bodyPr lIns="38100" tIns="38100" rIns="38100" bIns="38100" anchor="ctr"/>
          <a:lstStyle/>
          <a:p>
            <a:pPr>
              <a:defRPr sz="2800"/>
            </a:pPr>
            <a:endParaRPr/>
          </a:p>
        </p:txBody>
      </p:sp>
      <p:sp>
        <p:nvSpPr>
          <p:cNvPr id="448" name="注1) 点線部分は定型文だと思って気にせずそのまま書きましょう"/>
          <p:cNvSpPr txBox="1"/>
          <p:nvPr/>
        </p:nvSpPr>
        <p:spPr>
          <a:xfrm>
            <a:off x="507999" y="5723466"/>
            <a:ext cx="5319574"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注1) 点線部分は定型文だと思って気にせずそのまま書きましょう</a:t>
            </a:r>
          </a:p>
        </p:txBody>
      </p:sp>
      <p:sp>
        <p:nvSpPr>
          <p:cNvPr id="449" name="注2) String(数値変数) は数値を文字列に変換"/>
          <p:cNvSpPr txBox="1"/>
          <p:nvPr/>
        </p:nvSpPr>
        <p:spPr>
          <a:xfrm>
            <a:off x="507999" y="6002866"/>
            <a:ext cx="3737688"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注2) String(数値変数) は数値を文字列に変換</a:t>
            </a:r>
          </a:p>
        </p:txBody>
      </p:sp>
      <p:sp>
        <p:nvSpPr>
          <p:cNvPr id="450" name="注3) 文字列.indexOf(文字) は文字列中に文字が…"/>
          <p:cNvSpPr txBox="1"/>
          <p:nvPr/>
        </p:nvSpPr>
        <p:spPr>
          <a:xfrm>
            <a:off x="507999" y="6282266"/>
            <a:ext cx="3990697"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1400"/>
            </a:pPr>
            <a:r>
              <a:rPr dirty="0"/>
              <a:t>注3) </a:t>
            </a:r>
            <a:r>
              <a:rPr dirty="0" err="1"/>
              <a:t>文字列.indexOf</a:t>
            </a:r>
            <a:r>
              <a:rPr dirty="0"/>
              <a:t>(</a:t>
            </a:r>
            <a:r>
              <a:rPr dirty="0" err="1"/>
              <a:t>文字</a:t>
            </a:r>
            <a:r>
              <a:rPr dirty="0"/>
              <a:t>) </a:t>
            </a:r>
            <a:r>
              <a:rPr dirty="0" err="1"/>
              <a:t>は文字列中に文字が</a:t>
            </a:r>
            <a:endParaRPr dirty="0"/>
          </a:p>
          <a:p>
            <a:pPr algn="l">
              <a:defRPr sz="1400"/>
            </a:pPr>
            <a:r>
              <a:rPr dirty="0"/>
              <a:t>　　 存在しなければ-1を応答</a:t>
            </a:r>
          </a:p>
        </p:txBody>
      </p:sp>
      <p:sp>
        <p:nvSpPr>
          <p:cNvPr id="451" name="sample0070.js"/>
          <p:cNvSpPr txBox="1"/>
          <p:nvPr/>
        </p:nvSpPr>
        <p:spPr>
          <a:xfrm>
            <a:off x="8072753" y="2091266"/>
            <a:ext cx="13909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sample0070.js</a:t>
            </a:r>
          </a:p>
        </p:txBody>
      </p:sp>
      <p:sp>
        <p:nvSpPr>
          <p:cNvPr id="452" name="&lt;html&gt; &lt;head&gt;&lt;/head&gt;…"/>
          <p:cNvSpPr txBox="1"/>
          <p:nvPr/>
        </p:nvSpPr>
        <p:spPr>
          <a:xfrm>
            <a:off x="6128522" y="5729816"/>
            <a:ext cx="3328787" cy="13589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r>
              <a:t>&lt;html&gt; &lt;head&gt;&lt;/head&gt;</a:t>
            </a:r>
          </a:p>
          <a:p>
            <a:pPr lvl="1" algn="l">
              <a:defRPr sz="1200" b="1">
                <a:latin typeface="Courier New"/>
                <a:ea typeface="Courier New"/>
                <a:cs typeface="Courier New"/>
                <a:sym typeface="Courier New"/>
              </a:defRPr>
            </a:pPr>
            <a:r>
              <a:t>&lt;body&gt;</a:t>
            </a:r>
          </a:p>
          <a:p>
            <a:pPr lvl="1" algn="l">
              <a:defRPr sz="1200" b="1">
                <a:solidFill>
                  <a:schemeClr val="accent5"/>
                </a:solidFill>
                <a:latin typeface="Courier New"/>
                <a:ea typeface="Courier New"/>
                <a:cs typeface="Courier New"/>
                <a:sym typeface="Courier New"/>
              </a:defRPr>
            </a:pPr>
            <a:r>
              <a:t>&lt;p id="number"&gt; 0 &lt;/p&gt;</a:t>
            </a:r>
          </a:p>
          <a:p>
            <a:pPr lvl="1" algn="l">
              <a:defRPr sz="1200" b="1">
                <a:latin typeface="Courier New"/>
                <a:ea typeface="Courier New"/>
                <a:cs typeface="Courier New"/>
                <a:sym typeface="Courier New"/>
              </a:defRPr>
            </a:pPr>
            <a:r>
              <a:t>&lt;script type="text/javascript"&gt;</a:t>
            </a:r>
          </a:p>
          <a:p>
            <a:pPr lvl="1" algn="l">
              <a:defRPr sz="1200" b="1">
                <a:latin typeface="Courier New"/>
                <a:ea typeface="Courier New"/>
                <a:cs typeface="Courier New"/>
                <a:sym typeface="Courier New"/>
              </a:defRPr>
            </a:pPr>
            <a:r>
              <a:t>&lt;/script&gt;</a:t>
            </a:r>
          </a:p>
          <a:p>
            <a:pPr lvl="1" algn="l">
              <a:defRPr sz="1200" b="1">
                <a:latin typeface="Courier New"/>
                <a:ea typeface="Courier New"/>
                <a:cs typeface="Courier New"/>
                <a:sym typeface="Courier New"/>
              </a:defRPr>
            </a:pPr>
            <a:r>
              <a:t>&lt;/body&gt;</a:t>
            </a:r>
          </a:p>
          <a:p>
            <a:pPr lvl="1" algn="l">
              <a:defRPr sz="1200" b="1">
                <a:latin typeface="Courier New"/>
                <a:ea typeface="Courier New"/>
                <a:cs typeface="Courier New"/>
                <a:sym typeface="Courier New"/>
              </a:defRPr>
            </a:pPr>
            <a:r>
              <a:t>&lt;/html&gt;</a:t>
            </a:r>
          </a:p>
        </p:txBody>
      </p:sp>
      <p:sp>
        <p:nvSpPr>
          <p:cNvPr id="453" name="sample0070.html"/>
          <p:cNvSpPr txBox="1"/>
          <p:nvPr/>
        </p:nvSpPr>
        <p:spPr>
          <a:xfrm>
            <a:off x="6975670" y="7095067"/>
            <a:ext cx="1634491"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sample0070.html</a:t>
            </a:r>
          </a:p>
        </p:txBody>
      </p:sp>
      <p:sp>
        <p:nvSpPr>
          <p:cNvPr id="454" name="注4) HTMLファイル内に右の赤字部分を追記しておきましょう"/>
          <p:cNvSpPr txBox="1"/>
          <p:nvPr/>
        </p:nvSpPr>
        <p:spPr>
          <a:xfrm>
            <a:off x="507999" y="6828366"/>
            <a:ext cx="513075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注4) HTMLファイル内に右の赤字部分を追記しておきましょう</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休憩1"/>
          <p:cNvSpPr txBox="1">
            <a:spLocks noGrp="1"/>
          </p:cNvSpPr>
          <p:nvPr>
            <p:ph type="title"/>
          </p:nvPr>
        </p:nvSpPr>
        <p:spPr>
          <a:prstGeom prst="rect">
            <a:avLst/>
          </a:prstGeom>
        </p:spPr>
        <p:txBody>
          <a:bodyPr/>
          <a:lstStyle/>
          <a:p>
            <a:r>
              <a:t>休憩1</a:t>
            </a:r>
          </a:p>
        </p:txBody>
      </p:sp>
      <p:sp>
        <p:nvSpPr>
          <p:cNvPr id="457" name="閑話休題…"/>
          <p:cNvSpPr txBox="1">
            <a:spLocks noGrp="1"/>
          </p:cNvSpPr>
          <p:nvPr>
            <p:ph type="body" idx="1"/>
          </p:nvPr>
        </p:nvSpPr>
        <p:spPr>
          <a:prstGeom prst="rect">
            <a:avLst/>
          </a:prstGeom>
        </p:spPr>
        <p:txBody>
          <a:bodyPr/>
          <a:lstStyle/>
          <a:p>
            <a:r>
              <a:t>閑話休題</a:t>
            </a:r>
          </a:p>
          <a:p>
            <a:pPr lvl="1"/>
            <a:r>
              <a:t>セミコロンについて</a:t>
            </a:r>
          </a:p>
          <a:p>
            <a:pPr lvl="2"/>
            <a:r>
              <a:t>正確にはJavaScriptの文法上、セミコロン ";" は必須</a:t>
            </a:r>
          </a:p>
          <a:p>
            <a:pPr lvl="2"/>
            <a:r>
              <a:t>ところがセミコロン無しでも動くこともある</a:t>
            </a:r>
          </a:p>
          <a:p>
            <a:pPr lvl="2"/>
            <a:r>
              <a:t>JavaScriptの実行環境が柔軟且つほぼ適切に「セミコロン忘れ」を処理</a:t>
            </a:r>
          </a:p>
          <a:p>
            <a:pPr lvl="2"/>
            <a:r>
              <a:t>それでも念のためセミコロンを正しく書き入れることが安全</a:t>
            </a:r>
          </a:p>
          <a:p>
            <a:pPr lvl="2"/>
            <a:endParaRPr/>
          </a:p>
          <a:p>
            <a:pPr lvl="1"/>
            <a:r>
              <a:t>間違えやすい記号について</a:t>
            </a:r>
          </a:p>
          <a:p>
            <a:pPr lvl="2"/>
            <a:r>
              <a:t>シングルクォート " ' "</a:t>
            </a:r>
          </a:p>
          <a:p>
            <a:pPr lvl="2"/>
            <a:r>
              <a:t>バッククォート " ` "</a:t>
            </a:r>
          </a:p>
        </p:txBody>
      </p:sp>
      <p:sp>
        <p:nvSpPr>
          <p:cNvPr id="458"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プログラミング言語の学習法"/>
          <p:cNvSpPr txBox="1">
            <a:spLocks noGrp="1"/>
          </p:cNvSpPr>
          <p:nvPr>
            <p:ph type="title"/>
          </p:nvPr>
        </p:nvSpPr>
        <p:spPr>
          <a:prstGeom prst="rect">
            <a:avLst/>
          </a:prstGeom>
        </p:spPr>
        <p:txBody>
          <a:bodyPr/>
          <a:lstStyle/>
          <a:p>
            <a:r>
              <a:t>プログラミング言語の学習法</a:t>
            </a:r>
          </a:p>
        </p:txBody>
      </p:sp>
      <p:sp>
        <p:nvSpPr>
          <p:cNvPr id="243" name="“言語”の学習…"/>
          <p:cNvSpPr txBox="1">
            <a:spLocks noGrp="1"/>
          </p:cNvSpPr>
          <p:nvPr>
            <p:ph type="body" idx="1"/>
          </p:nvPr>
        </p:nvSpPr>
        <p:spPr>
          <a:prstGeom prst="rect">
            <a:avLst/>
          </a:prstGeom>
        </p:spPr>
        <p:txBody>
          <a:bodyPr/>
          <a:lstStyle/>
          <a:p>
            <a:r>
              <a:t>“言語”の学習</a:t>
            </a:r>
          </a:p>
          <a:p>
            <a:pPr lvl="1"/>
            <a:r>
              <a:t>読む、書く (、聞く、話す)</a:t>
            </a:r>
          </a:p>
          <a:p>
            <a:r>
              <a:t>プログラミング言語の学習法</a:t>
            </a:r>
          </a:p>
          <a:p>
            <a:pPr lvl="1"/>
            <a:r>
              <a:t>写経</a:t>
            </a:r>
          </a:p>
          <a:p>
            <a:pPr lvl="2"/>
            <a:r>
              <a:t>お経を書き写して学ぶような方法</a:t>
            </a:r>
          </a:p>
          <a:p>
            <a:pPr lvl="3"/>
            <a:r>
              <a:t>既存のプログラムを書き写して動かしてみる</a:t>
            </a:r>
          </a:p>
          <a:p>
            <a:pPr lvl="3"/>
            <a:r>
              <a:t>書きながら処理を考えながら読み解く</a:t>
            </a:r>
          </a:p>
          <a:p>
            <a:pPr lvl="3"/>
            <a:r>
              <a:t>何度も読み書きを繰り返し、”定跡”を身に付ける</a:t>
            </a:r>
          </a:p>
          <a:p>
            <a:pPr lvl="3"/>
            <a:r>
              <a:rPr>
                <a:latin typeface="ヒラギノ明朝 ProN W6"/>
                <a:ea typeface="ヒラギノ明朝 ProN W6"/>
                <a:cs typeface="ヒラギノ明朝 ProN W6"/>
                <a:sym typeface="ヒラギノ明朝 ProN W6"/>
              </a:rPr>
              <a:t>少し書き換えて予想どおり動くかどうか試行錯誤する</a:t>
            </a:r>
            <a:r>
              <a:t>とより良い</a:t>
            </a:r>
          </a:p>
        </p:txBody>
      </p:sp>
      <p:sp>
        <p:nvSpPr>
          <p:cNvPr id="244" name="スライド番号"/>
          <p:cNvSpPr txBox="1">
            <a:spLocks noGrp="1"/>
          </p:cNvSpPr>
          <p:nvPr>
            <p:ph type="sldNum" sz="quarter" idx="2"/>
          </p:nvPr>
        </p:nvSpPr>
        <p:spPr>
          <a:xfrm>
            <a:off x="9659921" y="7226300"/>
            <a:ext cx="172340"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関数"/>
          <p:cNvSpPr txBox="1">
            <a:spLocks noGrp="1"/>
          </p:cNvSpPr>
          <p:nvPr>
            <p:ph type="title"/>
          </p:nvPr>
        </p:nvSpPr>
        <p:spPr>
          <a:prstGeom prst="rect">
            <a:avLst/>
          </a:prstGeom>
        </p:spPr>
        <p:txBody>
          <a:bodyPr/>
          <a:lstStyle/>
          <a:p>
            <a:r>
              <a:t>関数</a:t>
            </a:r>
          </a:p>
        </p:txBody>
      </p:sp>
      <p:sp>
        <p:nvSpPr>
          <p:cNvPr id="461" name="function 関数名 (引数リスト) { 文; 文; return 値; }…"/>
          <p:cNvSpPr txBox="1">
            <a:spLocks noGrp="1"/>
          </p:cNvSpPr>
          <p:nvPr>
            <p:ph type="body" idx="1"/>
          </p:nvPr>
        </p:nvSpPr>
        <p:spPr>
          <a:prstGeom prst="rect">
            <a:avLst/>
          </a:prstGeom>
        </p:spPr>
        <p:txBody>
          <a:bodyPr/>
          <a:lstStyle/>
          <a:p>
            <a:r>
              <a:t>function 関数名 (引数リスト) { 文; 文; return 値; }</a:t>
            </a:r>
          </a:p>
          <a:p>
            <a:pPr lvl="1"/>
            <a:r>
              <a:t>処理をまとめて名前を付ける仕組み</a:t>
            </a:r>
          </a:p>
          <a:p>
            <a:pPr lvl="1"/>
            <a:r>
              <a:t>関数名で呼び出し</a:t>
            </a:r>
          </a:p>
          <a:p>
            <a:pPr lvl="1"/>
            <a:r>
              <a:t>呼び出し時に引数を渡せる</a:t>
            </a:r>
          </a:p>
          <a:p>
            <a:pPr lvl="1"/>
            <a:r>
              <a:t>応答時に値が返される</a:t>
            </a:r>
          </a:p>
          <a:p>
            <a:pPr lvl="1"/>
            <a:endParaRPr/>
          </a:p>
          <a:p>
            <a:pPr lvl="1"/>
            <a:endParaRPr/>
          </a:p>
          <a:p>
            <a:pPr lvl="1"/>
            <a:r>
              <a:t>ポイント</a:t>
            </a:r>
          </a:p>
          <a:p>
            <a:pPr lvl="2"/>
            <a:r>
              <a:t>同じ処理を何度も書きたくない場合に利用</a:t>
            </a:r>
          </a:p>
          <a:p>
            <a:pPr lvl="2"/>
            <a:r>
              <a:t>可読性のため利用</a:t>
            </a:r>
          </a:p>
          <a:p>
            <a:pPr lvl="3"/>
            <a:r>
              <a:t>長くて複雑な処理に名前を付けてまとめ見通し向上</a:t>
            </a:r>
          </a:p>
          <a:p>
            <a:pPr lvl="2"/>
            <a:r>
              <a:t>HTML等から呼び出す処理をまとめて名前を付けるために利用</a:t>
            </a:r>
          </a:p>
        </p:txBody>
      </p:sp>
      <p:sp>
        <p:nvSpPr>
          <p:cNvPr id="462"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grpSp>
        <p:nvGrpSpPr>
          <p:cNvPr id="465" name="グループ"/>
          <p:cNvGrpSpPr/>
          <p:nvPr/>
        </p:nvGrpSpPr>
        <p:grpSpPr>
          <a:xfrm>
            <a:off x="6180209" y="2612034"/>
            <a:ext cx="3396274" cy="1998066"/>
            <a:chOff x="0" y="-1817733"/>
            <a:chExt cx="3396272" cy="1998065"/>
          </a:xfrm>
        </p:grpSpPr>
        <p:sp>
          <p:nvSpPr>
            <p:cNvPr id="463" name="function 関数名(引数リスト) {…"/>
            <p:cNvSpPr/>
            <p:nvPr/>
          </p:nvSpPr>
          <p:spPr>
            <a:xfrm>
              <a:off x="0" y="-1817734"/>
              <a:ext cx="3396273" cy="1689528"/>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function 関数名(引数リスト) {</a:t>
              </a:r>
            </a:p>
            <a:p>
              <a:pPr lvl="1" algn="l">
                <a:defRPr sz="1400" b="1">
                  <a:latin typeface="Courier New"/>
                  <a:ea typeface="Courier New"/>
                  <a:cs typeface="Courier New"/>
                  <a:sym typeface="Courier New"/>
                </a:defRPr>
              </a:pPr>
              <a:r>
                <a:t> 文;</a:t>
              </a:r>
            </a:p>
            <a:p>
              <a:pPr lvl="1" algn="l">
                <a:defRPr sz="1400" b="1">
                  <a:latin typeface="Courier New"/>
                  <a:ea typeface="Courier New"/>
                  <a:cs typeface="Courier New"/>
                  <a:sym typeface="Courier New"/>
                </a:defRPr>
              </a:pPr>
              <a:r>
                <a:t> ...</a:t>
              </a:r>
            </a:p>
            <a:p>
              <a:pPr lvl="1" algn="l">
                <a:defRPr sz="1400" b="1">
                  <a:latin typeface="Courier New"/>
                  <a:ea typeface="Courier New"/>
                  <a:cs typeface="Courier New"/>
                  <a:sym typeface="Courier New"/>
                </a:defRPr>
              </a:pPr>
              <a:r>
                <a:t> return 値;</a:t>
              </a:r>
            </a:p>
            <a:p>
              <a:pPr lvl="1" algn="l">
                <a:defRPr sz="1400" b="1">
                  <a:latin typeface="Courier New"/>
                  <a:ea typeface="Courier New"/>
                  <a:cs typeface="Courier New"/>
                  <a:sym typeface="Courier New"/>
                </a:defRPr>
              </a:pPr>
              <a:r>
                <a:t>}</a:t>
              </a:r>
            </a:p>
          </p:txBody>
        </p:sp>
        <p:sp>
          <p:nvSpPr>
            <p:cNvPr id="464" name="関数の例"/>
            <p:cNvSpPr txBox="1"/>
            <p:nvPr/>
          </p:nvSpPr>
          <p:spPr>
            <a:xfrm>
              <a:off x="823680" y="-121423"/>
              <a:ext cx="1748913" cy="3017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関数の例</a:t>
              </a:r>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オブジェクト指向…"/>
          <p:cNvSpPr txBox="1">
            <a:spLocks noGrp="1"/>
          </p:cNvSpPr>
          <p:nvPr>
            <p:ph type="title"/>
          </p:nvPr>
        </p:nvSpPr>
        <p:spPr>
          <a:prstGeom prst="rect">
            <a:avLst/>
          </a:prstGeom>
        </p:spPr>
        <p:txBody>
          <a:bodyPr/>
          <a:lstStyle/>
          <a:p>
            <a:r>
              <a:t>オブジェクト指向</a:t>
            </a:r>
          </a:p>
          <a:p>
            <a:r>
              <a:t>クラス,インスタンス,メッセージ</a:t>
            </a:r>
          </a:p>
        </p:txBody>
      </p:sp>
      <p:sp>
        <p:nvSpPr>
          <p:cNvPr id="468" name="オブジェクト指向…"/>
          <p:cNvSpPr txBox="1">
            <a:spLocks noGrp="1"/>
          </p:cNvSpPr>
          <p:nvPr>
            <p:ph type="body" idx="1"/>
          </p:nvPr>
        </p:nvSpPr>
        <p:spPr>
          <a:prstGeom prst="rect">
            <a:avLst/>
          </a:prstGeom>
        </p:spPr>
        <p:txBody>
          <a:bodyPr/>
          <a:lstStyle/>
          <a:p>
            <a:r>
              <a:t>オブジェクト指向</a:t>
            </a:r>
          </a:p>
          <a:p>
            <a:pPr lvl="1"/>
            <a:r>
              <a:t>クラス</a:t>
            </a:r>
          </a:p>
          <a:p>
            <a:pPr lvl="2"/>
            <a:r>
              <a:t>抽象的に捉えて記述</a:t>
            </a:r>
          </a:p>
          <a:p>
            <a:pPr lvl="2"/>
            <a:r>
              <a:t>さらに、共通部分を親クラスで実現</a:t>
            </a:r>
          </a:p>
          <a:p>
            <a:pPr lvl="3"/>
            <a:r>
              <a:t>例えば自動車、飛行機等なら推進力、乗員数など</a:t>
            </a:r>
          </a:p>
          <a:p>
            <a:pPr lvl="2"/>
            <a:r>
              <a:t>以上のような「オブジェクト」のモデル化の道具</a:t>
            </a:r>
          </a:p>
          <a:p>
            <a:pPr lvl="1"/>
            <a:endParaRPr/>
          </a:p>
          <a:p>
            <a:pPr lvl="1"/>
            <a:r>
              <a:t>インスタンス</a:t>
            </a:r>
          </a:p>
          <a:p>
            <a:pPr lvl="2"/>
            <a:r>
              <a:t>クラスとしての抽象化モデルを動作時のプログラム内で実体化したもの</a:t>
            </a:r>
          </a:p>
          <a:p>
            <a:pPr lvl="1"/>
            <a:endParaRPr/>
          </a:p>
          <a:p>
            <a:pPr lvl="1"/>
            <a:r>
              <a:t>メッセージ</a:t>
            </a:r>
          </a:p>
          <a:p>
            <a:pPr lvl="2"/>
            <a:r>
              <a:t>クラス間では処理は「メッセージ」として扱われる</a:t>
            </a:r>
          </a:p>
        </p:txBody>
      </p:sp>
      <p:sp>
        <p:nvSpPr>
          <p:cNvPr id="469"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変数型"/>
          <p:cNvSpPr txBox="1">
            <a:spLocks noGrp="1"/>
          </p:cNvSpPr>
          <p:nvPr>
            <p:ph type="title"/>
          </p:nvPr>
        </p:nvSpPr>
        <p:spPr>
          <a:prstGeom prst="rect">
            <a:avLst/>
          </a:prstGeom>
        </p:spPr>
        <p:txBody>
          <a:bodyPr/>
          <a:lstStyle/>
          <a:p>
            <a:r>
              <a:t>変数型</a:t>
            </a:r>
          </a:p>
        </p:txBody>
      </p:sp>
      <p:sp>
        <p:nvSpPr>
          <p:cNvPr id="472" name="変数型…"/>
          <p:cNvSpPr txBox="1">
            <a:spLocks noGrp="1"/>
          </p:cNvSpPr>
          <p:nvPr>
            <p:ph type="body" idx="1"/>
          </p:nvPr>
        </p:nvSpPr>
        <p:spPr>
          <a:prstGeom prst="rect">
            <a:avLst/>
          </a:prstGeom>
        </p:spPr>
        <p:txBody>
          <a:bodyPr/>
          <a:lstStyle/>
          <a:p>
            <a:r>
              <a:t>変数型</a:t>
            </a:r>
          </a:p>
          <a:p>
            <a:pPr lvl="1"/>
            <a:r>
              <a:t>JavaScriptの場合</a:t>
            </a:r>
          </a:p>
          <a:p>
            <a:pPr lvl="2"/>
            <a:r>
              <a:t>JavaScriptの処理系が自動的に処理</a:t>
            </a:r>
          </a:p>
          <a:p>
            <a:pPr lvl="2"/>
            <a:r>
              <a:t>厳密にはリテラルから型を推測</a:t>
            </a:r>
          </a:p>
          <a:p>
            <a:pPr lvl="2"/>
            <a:r>
              <a:t>変数には「型情報」と「値」が格納されている</a:t>
            </a:r>
          </a:p>
          <a:p>
            <a:pPr lvl="2"/>
            <a:endParaRPr/>
          </a:p>
          <a:p>
            <a:pPr lvl="1"/>
            <a:r>
              <a:t>他の言語(例:C言語)の場合</a:t>
            </a:r>
          </a:p>
          <a:p>
            <a:pPr lvl="2"/>
            <a:r>
              <a:t>型を厳密に宣言する必要がある</a:t>
            </a:r>
          </a:p>
          <a:p>
            <a:pPr lvl="2"/>
            <a:r>
              <a:t>変数は単なるバイト列</a:t>
            </a:r>
          </a:p>
          <a:p>
            <a:pPr lvl="2"/>
            <a:r>
              <a:t>当該バイト列を別の型と見なす場合キャストする</a:t>
            </a:r>
          </a:p>
        </p:txBody>
      </p:sp>
      <p:sp>
        <p:nvSpPr>
          <p:cNvPr id="47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grpSp>
        <p:nvGrpSpPr>
          <p:cNvPr id="476" name="グループ"/>
          <p:cNvGrpSpPr/>
          <p:nvPr/>
        </p:nvGrpSpPr>
        <p:grpSpPr>
          <a:xfrm>
            <a:off x="7331953" y="2064929"/>
            <a:ext cx="2320048" cy="2176871"/>
            <a:chOff x="0" y="-1817733"/>
            <a:chExt cx="2320047" cy="2176870"/>
          </a:xfrm>
        </p:grpSpPr>
        <p:sp>
          <p:nvSpPr>
            <p:cNvPr id="474" name="var a;…"/>
            <p:cNvSpPr/>
            <p:nvPr/>
          </p:nvSpPr>
          <p:spPr>
            <a:xfrm>
              <a:off x="0" y="-1817734"/>
              <a:ext cx="2320048" cy="1868767"/>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var a;</a:t>
              </a:r>
            </a:p>
            <a:p>
              <a:pPr lvl="1" algn="l">
                <a:defRPr sz="1400" b="1">
                  <a:latin typeface="Courier New"/>
                  <a:ea typeface="Courier New"/>
                  <a:cs typeface="Courier New"/>
                  <a:sym typeface="Courier New"/>
                </a:defRPr>
              </a:pPr>
              <a:r>
                <a:t>a = 1;</a:t>
              </a:r>
            </a:p>
            <a:p>
              <a:pPr lvl="1" algn="l">
                <a:defRPr sz="1400" b="1">
                  <a:latin typeface="Courier New"/>
                  <a:ea typeface="Courier New"/>
                  <a:cs typeface="Courier New"/>
                  <a:sym typeface="Courier New"/>
                </a:defRPr>
              </a:pPr>
              <a:r>
                <a:t>alert(a);</a:t>
              </a:r>
            </a:p>
            <a:p>
              <a:pPr lvl="1" algn="l">
                <a:defRPr sz="1400" b="1">
                  <a:latin typeface="Courier New"/>
                  <a:ea typeface="Courier New"/>
                  <a:cs typeface="Courier New"/>
                  <a:sym typeface="Courier New"/>
                </a:defRPr>
              </a:pPr>
              <a:r>
                <a:t>a = "あいうえお";</a:t>
              </a:r>
            </a:p>
            <a:p>
              <a:pPr lvl="1" algn="l">
                <a:defRPr sz="1400" b="1">
                  <a:latin typeface="Courier New"/>
                  <a:ea typeface="Courier New"/>
                  <a:cs typeface="Courier New"/>
                  <a:sym typeface="Courier New"/>
                </a:defRPr>
              </a:pPr>
              <a:r>
                <a:t>alert(a);</a:t>
              </a:r>
            </a:p>
            <a:p>
              <a:pPr lvl="1" algn="l">
                <a:defRPr sz="1400" b="1">
                  <a:latin typeface="Courier New"/>
                  <a:ea typeface="Courier New"/>
                  <a:cs typeface="Courier New"/>
                  <a:sym typeface="Courier New"/>
                </a:defRPr>
              </a:pPr>
              <a:r>
                <a:t>a = true;</a:t>
              </a:r>
            </a:p>
            <a:p>
              <a:pPr lvl="1" algn="l">
                <a:defRPr sz="1400" b="1">
                  <a:latin typeface="Courier New"/>
                  <a:ea typeface="Courier New"/>
                  <a:cs typeface="Courier New"/>
                  <a:sym typeface="Courier New"/>
                </a:defRPr>
              </a:pPr>
              <a:r>
                <a:t>alert(a);</a:t>
              </a:r>
            </a:p>
          </p:txBody>
        </p:sp>
        <p:sp>
          <p:nvSpPr>
            <p:cNvPr id="475" name="変数型"/>
            <p:cNvSpPr txBox="1"/>
            <p:nvPr/>
          </p:nvSpPr>
          <p:spPr>
            <a:xfrm>
              <a:off x="562669" y="57382"/>
              <a:ext cx="1194710" cy="3017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変数型</a:t>
              </a:r>
            </a:p>
          </p:txBody>
        </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for in文"/>
          <p:cNvSpPr txBox="1">
            <a:spLocks noGrp="1"/>
          </p:cNvSpPr>
          <p:nvPr>
            <p:ph type="title"/>
          </p:nvPr>
        </p:nvSpPr>
        <p:spPr>
          <a:prstGeom prst="rect">
            <a:avLst/>
          </a:prstGeom>
        </p:spPr>
        <p:txBody>
          <a:bodyPr/>
          <a:lstStyle/>
          <a:p>
            <a:r>
              <a:t>for in文</a:t>
            </a:r>
          </a:p>
        </p:txBody>
      </p:sp>
      <p:sp>
        <p:nvSpPr>
          <p:cNvPr id="479" name="for in 文…"/>
          <p:cNvSpPr txBox="1">
            <a:spLocks noGrp="1"/>
          </p:cNvSpPr>
          <p:nvPr>
            <p:ph type="body" idx="1"/>
          </p:nvPr>
        </p:nvSpPr>
        <p:spPr>
          <a:prstGeom prst="rect">
            <a:avLst/>
          </a:prstGeom>
        </p:spPr>
        <p:txBody>
          <a:bodyPr/>
          <a:lstStyle/>
          <a:p>
            <a:r>
              <a:t>for in 文</a:t>
            </a:r>
          </a:p>
          <a:p>
            <a:pPr lvl="1"/>
            <a:r>
              <a:t>繰り返しの一種でオブジェクトを対象とする</a:t>
            </a:r>
          </a:p>
          <a:p>
            <a:pPr lvl="1"/>
            <a:r>
              <a:t>「var 変数 in オブジェクト」</a:t>
            </a:r>
          </a:p>
          <a:p>
            <a:pPr lvl="2"/>
            <a:r>
              <a:t>オブジェクトのプロパティが</a:t>
            </a:r>
          </a:p>
          <a:p>
            <a:pPr lvl="2"/>
            <a:r>
              <a:t>変数に順次格納され</a:t>
            </a:r>
          </a:p>
          <a:p>
            <a:pPr lvl="2"/>
            <a:r>
              <a:t>ループする</a:t>
            </a:r>
          </a:p>
        </p:txBody>
      </p:sp>
      <p:sp>
        <p:nvSpPr>
          <p:cNvPr id="480"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pic>
        <p:nvPicPr>
          <p:cNvPr id="481" name="イメージ" descr="イメージ"/>
          <p:cNvPicPr>
            <a:picLocks noChangeAspect="1"/>
          </p:cNvPicPr>
          <p:nvPr/>
        </p:nvPicPr>
        <p:blipFill>
          <a:blip r:embed="rId2">
            <a:extLst/>
          </a:blip>
          <a:stretch>
            <a:fillRect/>
          </a:stretch>
        </p:blipFill>
        <p:spPr>
          <a:xfrm>
            <a:off x="11839034" y="6934200"/>
            <a:ext cx="8318501" cy="6083300"/>
          </a:xfrm>
          <a:prstGeom prst="rect">
            <a:avLst/>
          </a:prstGeom>
          <a:ln w="12700">
            <a:miter lim="400000"/>
          </a:ln>
        </p:spPr>
      </p:pic>
      <p:grpSp>
        <p:nvGrpSpPr>
          <p:cNvPr id="484" name="グループ"/>
          <p:cNvGrpSpPr/>
          <p:nvPr/>
        </p:nvGrpSpPr>
        <p:grpSpPr>
          <a:xfrm>
            <a:off x="6612009" y="2103029"/>
            <a:ext cx="2964474" cy="2176871"/>
            <a:chOff x="0" y="-1817733"/>
            <a:chExt cx="2964472" cy="2176870"/>
          </a:xfrm>
        </p:grpSpPr>
        <p:sp>
          <p:nvSpPr>
            <p:cNvPr id="482" name="var obj={a:1,b:2,c:3};…"/>
            <p:cNvSpPr/>
            <p:nvPr/>
          </p:nvSpPr>
          <p:spPr>
            <a:xfrm>
              <a:off x="0" y="-1817734"/>
              <a:ext cx="2964473" cy="1868767"/>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var obj={a:1,b:2,c:3};</a:t>
              </a:r>
            </a:p>
            <a:p>
              <a:pPr lvl="1" algn="l">
                <a:defRPr sz="1400" b="1">
                  <a:latin typeface="Courier New"/>
                  <a:ea typeface="Courier New"/>
                  <a:cs typeface="Courier New"/>
                  <a:sym typeface="Courier New"/>
                </a:defRPr>
              </a:pPr>
              <a:r>
                <a:t>for (var k in obj) {</a:t>
              </a:r>
            </a:p>
            <a:p>
              <a:pPr lvl="1" algn="l">
                <a:defRPr sz="1400" b="1">
                  <a:latin typeface="Courier New"/>
                  <a:ea typeface="Courier New"/>
                  <a:cs typeface="Courier New"/>
                  <a:sym typeface="Courier New"/>
                </a:defRPr>
              </a:pPr>
              <a:r>
                <a:t> alert(k);</a:t>
              </a:r>
            </a:p>
            <a:p>
              <a:pPr lvl="1" algn="l">
                <a:defRPr sz="1400" b="1">
                  <a:latin typeface="Courier New"/>
                  <a:ea typeface="Courier New"/>
                  <a:cs typeface="Courier New"/>
                  <a:sym typeface="Courier New"/>
                </a:defRPr>
              </a:pPr>
              <a:r>
                <a:t> alert(obj[k]);</a:t>
              </a:r>
            </a:p>
            <a:p>
              <a:pPr lvl="1" algn="l">
                <a:defRPr sz="1400" b="1">
                  <a:latin typeface="Courier New"/>
                  <a:ea typeface="Courier New"/>
                  <a:cs typeface="Courier New"/>
                  <a:sym typeface="Courier New"/>
                </a:defRPr>
              </a:pPr>
              <a:r>
                <a:t>}</a:t>
              </a:r>
            </a:p>
          </p:txBody>
        </p:sp>
        <p:sp>
          <p:nvSpPr>
            <p:cNvPr id="483" name="for-in文"/>
            <p:cNvSpPr txBox="1"/>
            <p:nvPr/>
          </p:nvSpPr>
          <p:spPr>
            <a:xfrm>
              <a:off x="718958" y="57382"/>
              <a:ext cx="1526557" cy="3017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for-in文</a:t>
              </a:r>
            </a:p>
          </p:txBody>
        </p:sp>
      </p:gr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書く/読む"/>
          <p:cNvSpPr txBox="1">
            <a:spLocks noGrp="1"/>
          </p:cNvSpPr>
          <p:nvPr>
            <p:ph type="title"/>
          </p:nvPr>
        </p:nvSpPr>
        <p:spPr>
          <a:prstGeom prst="rect">
            <a:avLst/>
          </a:prstGeom>
        </p:spPr>
        <p:txBody>
          <a:bodyPr/>
          <a:lstStyle/>
          <a:p>
            <a:r>
              <a:t>書く/読む</a:t>
            </a:r>
          </a:p>
        </p:txBody>
      </p:sp>
      <p:sp>
        <p:nvSpPr>
          <p:cNvPr id="487" name="実際の開発の場面…"/>
          <p:cNvSpPr txBox="1">
            <a:spLocks noGrp="1"/>
          </p:cNvSpPr>
          <p:nvPr>
            <p:ph type="body" idx="1"/>
          </p:nvPr>
        </p:nvSpPr>
        <p:spPr>
          <a:prstGeom prst="rect">
            <a:avLst/>
          </a:prstGeom>
        </p:spPr>
        <p:txBody>
          <a:bodyPr/>
          <a:lstStyle/>
          <a:p>
            <a:r>
              <a:t>実際の開発の場面</a:t>
            </a:r>
          </a:p>
          <a:p>
            <a:pPr lvl="1"/>
            <a:r>
              <a:t>チームでコードを書く</a:t>
            </a:r>
          </a:p>
          <a:p>
            <a:pPr lvl="1"/>
            <a:r>
              <a:t>自分で書いた古いコードを読み直す</a:t>
            </a:r>
          </a:p>
          <a:p>
            <a:r>
              <a:t>重要な点</a:t>
            </a:r>
          </a:p>
          <a:p>
            <a:pPr lvl="1"/>
            <a:r>
              <a:t>他の人にも読めることを意識</a:t>
            </a:r>
          </a:p>
          <a:p>
            <a:pPr lvl="1"/>
            <a:r>
              <a:t>全て忘れた将来の自分でも読めることを意識</a:t>
            </a:r>
          </a:p>
          <a:p>
            <a:r>
              <a:t>実際</a:t>
            </a:r>
          </a:p>
          <a:p>
            <a:pPr lvl="1"/>
            <a:r>
              <a:t>技術的に高度すぎるトリッキーなコードは良く検討してから</a:t>
            </a:r>
          </a:p>
          <a:p>
            <a:pPr lvl="1"/>
            <a:r>
              <a:t>コメントを書く</a:t>
            </a:r>
          </a:p>
          <a:p>
            <a:pPr lvl="1"/>
            <a:r>
              <a:t>バージョン管理/共有のシステムも使う(先祖返りを防ぐ)</a:t>
            </a:r>
          </a:p>
        </p:txBody>
      </p:sp>
      <p:sp>
        <p:nvSpPr>
          <p:cNvPr id="488"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エラーハンドリング"/>
          <p:cNvSpPr txBox="1">
            <a:spLocks noGrp="1"/>
          </p:cNvSpPr>
          <p:nvPr>
            <p:ph type="title"/>
          </p:nvPr>
        </p:nvSpPr>
        <p:spPr>
          <a:prstGeom prst="rect">
            <a:avLst/>
          </a:prstGeom>
        </p:spPr>
        <p:txBody>
          <a:bodyPr/>
          <a:lstStyle/>
          <a:p>
            <a:r>
              <a:t>エラーハンドリング</a:t>
            </a:r>
          </a:p>
        </p:txBody>
      </p:sp>
      <p:sp>
        <p:nvSpPr>
          <p:cNvPr id="491" name="try〜catch〜…"/>
          <p:cNvSpPr txBox="1">
            <a:spLocks noGrp="1"/>
          </p:cNvSpPr>
          <p:nvPr>
            <p:ph type="body" idx="1"/>
          </p:nvPr>
        </p:nvSpPr>
        <p:spPr>
          <a:prstGeom prst="rect">
            <a:avLst/>
          </a:prstGeom>
        </p:spPr>
        <p:txBody>
          <a:bodyPr/>
          <a:lstStyle/>
          <a:p>
            <a:r>
              <a:rPr dirty="0" err="1"/>
              <a:t>try〜catch</a:t>
            </a:r>
            <a:r>
              <a:rPr dirty="0"/>
              <a:t>〜</a:t>
            </a:r>
          </a:p>
          <a:p>
            <a:pPr lvl="1"/>
            <a:r>
              <a:rPr dirty="0" err="1"/>
              <a:t>tryのブロック内でエラーが発生すると</a:t>
            </a:r>
            <a:endParaRPr dirty="0"/>
          </a:p>
          <a:p>
            <a:pPr lvl="1"/>
            <a:r>
              <a:rPr dirty="0" err="1"/>
              <a:t>catchブロックに処理が飛ぶ</a:t>
            </a:r>
            <a:endParaRPr dirty="0"/>
          </a:p>
          <a:p>
            <a:pPr lvl="1"/>
            <a:r>
              <a:rPr dirty="0" err="1"/>
              <a:t>その際に</a:t>
            </a:r>
            <a:r>
              <a:rPr dirty="0"/>
              <a:t>(</a:t>
            </a:r>
            <a:r>
              <a:rPr dirty="0" err="1"/>
              <a:t>右図ならerr変数で</a:t>
            </a:r>
            <a:r>
              <a:rPr dirty="0"/>
              <a:t>)</a:t>
            </a:r>
          </a:p>
          <a:p>
            <a:pPr lvl="1"/>
            <a:r>
              <a:rPr dirty="0" err="1"/>
              <a:t>エラーメッセージ等を受け取れる</a:t>
            </a:r>
            <a:endParaRPr dirty="0"/>
          </a:p>
          <a:p>
            <a:pPr lvl="1"/>
            <a:r>
              <a:rPr dirty="0" err="1"/>
              <a:t>例外処理</a:t>
            </a:r>
            <a:r>
              <a:rPr dirty="0"/>
              <a:t> exception handling </a:t>
            </a:r>
            <a:r>
              <a:rPr dirty="0" err="1"/>
              <a:t>とも呼ぶ</a:t>
            </a:r>
            <a:endParaRPr dirty="0"/>
          </a:p>
          <a:p>
            <a:r>
              <a:rPr dirty="0"/>
              <a:t>throw</a:t>
            </a:r>
          </a:p>
          <a:p>
            <a:pPr lvl="1"/>
            <a:r>
              <a:rPr dirty="0"/>
              <a:t>throw 式; </a:t>
            </a:r>
            <a:r>
              <a:rPr dirty="0" err="1"/>
              <a:t>で、式をexceptionとして投げる</a:t>
            </a:r>
            <a:r>
              <a:rPr dirty="0"/>
              <a:t>(throw)</a:t>
            </a:r>
          </a:p>
          <a:p>
            <a:pPr lvl="1"/>
            <a:r>
              <a:rPr dirty="0" err="1"/>
              <a:t>外側にtryがあれば「式」を受け取れる</a:t>
            </a:r>
            <a:r>
              <a:rPr dirty="0"/>
              <a:t> (catch)</a:t>
            </a:r>
          </a:p>
          <a:p>
            <a:r>
              <a:rPr dirty="0" err="1"/>
              <a:t>ポイント</a:t>
            </a:r>
            <a:endParaRPr dirty="0"/>
          </a:p>
          <a:p>
            <a:pPr lvl="1"/>
            <a:r>
              <a:rPr dirty="0" err="1"/>
              <a:t>古い実用プログラムは大量のエラー判定コードから成ることが多い</a:t>
            </a:r>
            <a:endParaRPr dirty="0"/>
          </a:p>
          <a:p>
            <a:pPr lvl="1"/>
            <a:r>
              <a:rPr dirty="0" err="1"/>
              <a:t>tryの仕組みでエラー判定を一括化可能</a:t>
            </a:r>
            <a:endParaRPr dirty="0"/>
          </a:p>
        </p:txBody>
      </p:sp>
      <p:sp>
        <p:nvSpPr>
          <p:cNvPr id="492"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grpSp>
        <p:nvGrpSpPr>
          <p:cNvPr id="495" name="グループ"/>
          <p:cNvGrpSpPr/>
          <p:nvPr/>
        </p:nvGrpSpPr>
        <p:grpSpPr>
          <a:xfrm>
            <a:off x="6187743" y="1908884"/>
            <a:ext cx="3396274" cy="1998067"/>
            <a:chOff x="0" y="-1817733"/>
            <a:chExt cx="3396272" cy="1998065"/>
          </a:xfrm>
        </p:grpSpPr>
        <p:sp>
          <p:nvSpPr>
            <p:cNvPr id="493" name="try {…"/>
            <p:cNvSpPr/>
            <p:nvPr/>
          </p:nvSpPr>
          <p:spPr>
            <a:xfrm>
              <a:off x="0" y="-1817734"/>
              <a:ext cx="3396273" cy="1689528"/>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try {</a:t>
              </a:r>
            </a:p>
            <a:p>
              <a:pPr lvl="1" algn="l">
                <a:defRPr sz="1400" b="1">
                  <a:latin typeface="Courier New"/>
                  <a:ea typeface="Courier New"/>
                  <a:cs typeface="Courier New"/>
                  <a:sym typeface="Courier New"/>
                </a:defRPr>
              </a:pPr>
              <a:r>
                <a:t> この内部でエラーが発生すると</a:t>
              </a:r>
            </a:p>
            <a:p>
              <a:pPr lvl="1" algn="l">
                <a:defRPr sz="1400" b="1">
                  <a:latin typeface="Courier New"/>
                  <a:ea typeface="Courier New"/>
                  <a:cs typeface="Courier New"/>
                  <a:sym typeface="Courier New"/>
                </a:defRPr>
              </a:pPr>
              <a:r>
                <a:t>} catch (err) {</a:t>
              </a:r>
            </a:p>
            <a:p>
              <a:pPr lvl="1" algn="l">
                <a:defRPr sz="1400" b="1">
                  <a:latin typeface="Courier New"/>
                  <a:ea typeface="Courier New"/>
                  <a:cs typeface="Courier New"/>
                  <a:sym typeface="Courier New"/>
                </a:defRPr>
              </a:pPr>
              <a:r>
                <a:t> ここのコードが実行される</a:t>
              </a:r>
            </a:p>
            <a:p>
              <a:pPr lvl="1" algn="l">
                <a:defRPr sz="1400" b="1">
                  <a:latin typeface="Courier New"/>
                  <a:ea typeface="Courier New"/>
                  <a:cs typeface="Courier New"/>
                  <a:sym typeface="Courier New"/>
                </a:defRPr>
              </a:pPr>
              <a:r>
                <a:t>}</a:t>
              </a:r>
            </a:p>
          </p:txBody>
        </p:sp>
        <p:sp>
          <p:nvSpPr>
            <p:cNvPr id="494" name="try-catch"/>
            <p:cNvSpPr txBox="1"/>
            <p:nvPr/>
          </p:nvSpPr>
          <p:spPr>
            <a:xfrm>
              <a:off x="823680" y="-121423"/>
              <a:ext cx="1748913" cy="3017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try-catch</a:t>
              </a:r>
            </a:p>
          </p:txBody>
        </p:sp>
      </p:grpSp>
      <p:grpSp>
        <p:nvGrpSpPr>
          <p:cNvPr id="498" name="グループ"/>
          <p:cNvGrpSpPr/>
          <p:nvPr/>
        </p:nvGrpSpPr>
        <p:grpSpPr>
          <a:xfrm>
            <a:off x="7765522" y="4269392"/>
            <a:ext cx="1698137" cy="1003264"/>
            <a:chOff x="0" y="-993625"/>
            <a:chExt cx="1698136" cy="1003262"/>
          </a:xfrm>
        </p:grpSpPr>
        <p:sp>
          <p:nvSpPr>
            <p:cNvPr id="496" name="throw 式;"/>
            <p:cNvSpPr/>
            <p:nvPr/>
          </p:nvSpPr>
          <p:spPr>
            <a:xfrm>
              <a:off x="0" y="-993626"/>
              <a:ext cx="1698137" cy="699311"/>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throw 式;</a:t>
              </a:r>
            </a:p>
          </p:txBody>
        </p:sp>
        <p:sp>
          <p:nvSpPr>
            <p:cNvPr id="497" name="throw"/>
            <p:cNvSpPr txBox="1"/>
            <p:nvPr/>
          </p:nvSpPr>
          <p:spPr>
            <a:xfrm>
              <a:off x="411840" y="-287966"/>
              <a:ext cx="874457" cy="29760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throw</a:t>
              </a:r>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入力して動かしてみましょう"/>
          <p:cNvSpPr txBox="1">
            <a:spLocks noGrp="1"/>
          </p:cNvSpPr>
          <p:nvPr>
            <p:ph type="title"/>
          </p:nvPr>
        </p:nvSpPr>
        <p:spPr>
          <a:prstGeom prst="rect">
            <a:avLst/>
          </a:prstGeom>
        </p:spPr>
        <p:txBody>
          <a:bodyPr/>
          <a:lstStyle/>
          <a:p>
            <a:r>
              <a:t>入力して動かしてみましょう</a:t>
            </a:r>
          </a:p>
        </p:txBody>
      </p:sp>
      <p:sp>
        <p:nvSpPr>
          <p:cNvPr id="501" name="エラーハンドリング"/>
          <p:cNvSpPr txBox="1">
            <a:spLocks noGrp="1"/>
          </p:cNvSpPr>
          <p:nvPr>
            <p:ph type="body" idx="1"/>
          </p:nvPr>
        </p:nvSpPr>
        <p:spPr>
          <a:prstGeom prst="rect">
            <a:avLst/>
          </a:prstGeom>
        </p:spPr>
        <p:txBody>
          <a:bodyPr/>
          <a:lstStyle/>
          <a:p>
            <a:r>
              <a:t>エラーハンドリング</a:t>
            </a:r>
          </a:p>
        </p:txBody>
      </p:sp>
      <p:sp>
        <p:nvSpPr>
          <p:cNvPr id="502"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grpSp>
        <p:nvGrpSpPr>
          <p:cNvPr id="505" name="グループ"/>
          <p:cNvGrpSpPr/>
          <p:nvPr/>
        </p:nvGrpSpPr>
        <p:grpSpPr>
          <a:xfrm>
            <a:off x="696342" y="2153829"/>
            <a:ext cx="8955659" cy="5275672"/>
            <a:chOff x="0" y="-4207931"/>
            <a:chExt cx="8955658" cy="5275670"/>
          </a:xfrm>
        </p:grpSpPr>
        <p:sp>
          <p:nvSpPr>
            <p:cNvPr id="503" name="function func1() {…"/>
            <p:cNvSpPr/>
            <p:nvPr/>
          </p:nvSpPr>
          <p:spPr>
            <a:xfrm>
              <a:off x="0" y="-4207932"/>
              <a:ext cx="8955659" cy="4789681"/>
            </a:xfrm>
            <a:prstGeom prst="rect">
              <a:avLst/>
            </a:prstGeom>
            <a:solidFill>
              <a:srgbClr val="FFFFFF"/>
            </a:solidFill>
            <a:ln w="12700" cap="flat">
              <a:solidFill>
                <a:srgbClr val="85888D"/>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lgn="l">
                <a:defRPr sz="1400" b="1">
                  <a:latin typeface="Courier New"/>
                  <a:ea typeface="Courier New"/>
                  <a:cs typeface="Courier New"/>
                  <a:sym typeface="Courier New"/>
                </a:defRPr>
              </a:pPr>
              <a:r>
                <a:t>function func1() {</a:t>
              </a:r>
            </a:p>
            <a:p>
              <a:pPr lvl="1" algn="l">
                <a:defRPr sz="1400" b="1">
                  <a:latin typeface="Courier New"/>
                  <a:ea typeface="Courier New"/>
                  <a:cs typeface="Courier New"/>
                  <a:sym typeface="Courier New"/>
                </a:defRPr>
              </a:pPr>
              <a:r>
                <a:t>    alert("func1 begin");</a:t>
              </a:r>
            </a:p>
            <a:p>
              <a:pPr lvl="1" algn="l">
                <a:defRPr sz="1400" b="1">
                  <a:latin typeface="Courier New"/>
                  <a:ea typeface="Courier New"/>
                  <a:cs typeface="Courier New"/>
                  <a:sym typeface="Courier New"/>
                </a:defRPr>
              </a:pPr>
              <a:r>
                <a:t>    func2();</a:t>
              </a:r>
            </a:p>
            <a:p>
              <a:pPr lvl="1" algn="l">
                <a:defRPr sz="1400" b="1">
                  <a:latin typeface="Courier New"/>
                  <a:ea typeface="Courier New"/>
                  <a:cs typeface="Courier New"/>
                  <a:sym typeface="Courier New"/>
                </a:defRPr>
              </a:pPr>
              <a:r>
                <a:t>    alert("func1 end");</a:t>
              </a:r>
            </a:p>
            <a:p>
              <a:pPr lvl="1" algn="l">
                <a:defRPr sz="1400" b="1">
                  <a:latin typeface="Courier New"/>
                  <a:ea typeface="Courier New"/>
                  <a:cs typeface="Courier New"/>
                  <a:sym typeface="Courier New"/>
                </a:defRPr>
              </a:pPr>
              <a:r>
                <a:t>}</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function func2() {</a:t>
              </a:r>
            </a:p>
            <a:p>
              <a:pPr lvl="1" algn="l">
                <a:defRPr sz="1400" b="1">
                  <a:latin typeface="Courier New"/>
                  <a:ea typeface="Courier New"/>
                  <a:cs typeface="Courier New"/>
                  <a:sym typeface="Courier New"/>
                </a:defRPr>
              </a:pPr>
              <a:r>
                <a:t>    alert("func2 begin");</a:t>
              </a:r>
            </a:p>
            <a:p>
              <a:pPr lvl="1" algn="l">
                <a:defRPr sz="1400" b="1">
                  <a:latin typeface="Courier New"/>
                  <a:ea typeface="Courier New"/>
                  <a:cs typeface="Courier New"/>
                  <a:sym typeface="Courier New"/>
                </a:defRPr>
              </a:pPr>
              <a:r>
                <a:t>    func3();</a:t>
              </a:r>
            </a:p>
            <a:p>
              <a:pPr lvl="1" algn="l">
                <a:defRPr sz="1400" b="1">
                  <a:latin typeface="Courier New"/>
                  <a:ea typeface="Courier New"/>
                  <a:cs typeface="Courier New"/>
                  <a:sym typeface="Courier New"/>
                </a:defRPr>
              </a:pPr>
              <a:r>
                <a:t>    alert("func2 end");</a:t>
              </a:r>
            </a:p>
            <a:p>
              <a:pPr lvl="1" algn="l">
                <a:defRPr sz="1400" b="1">
                  <a:latin typeface="Courier New"/>
                  <a:ea typeface="Courier New"/>
                  <a:cs typeface="Courier New"/>
                  <a:sym typeface="Courier New"/>
                </a:defRPr>
              </a:pPr>
              <a:r>
                <a:t>}</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function func3() {</a:t>
              </a:r>
            </a:p>
            <a:p>
              <a:pPr lvl="1" algn="l">
                <a:defRPr sz="1400" b="1">
                  <a:latin typeface="Courier New"/>
                  <a:ea typeface="Courier New"/>
                  <a:cs typeface="Courier New"/>
                  <a:sym typeface="Courier New"/>
                </a:defRPr>
              </a:pPr>
              <a:r>
                <a:t>    alert("func3 begin");</a:t>
              </a:r>
            </a:p>
            <a:p>
              <a:pPr lvl="1" algn="l">
                <a:defRPr sz="1400" b="1">
                  <a:latin typeface="Courier New"/>
                  <a:ea typeface="Courier New"/>
                  <a:cs typeface="Courier New"/>
                  <a:sym typeface="Courier New"/>
                </a:defRPr>
              </a:pPr>
              <a:r>
                <a:t>    throw "dummy error";</a:t>
              </a:r>
            </a:p>
            <a:p>
              <a:pPr lvl="1" algn="l">
                <a:defRPr sz="1400" b="1">
                  <a:latin typeface="Courier New"/>
                  <a:ea typeface="Courier New"/>
                  <a:cs typeface="Courier New"/>
                  <a:sym typeface="Courier New"/>
                </a:defRPr>
              </a:pPr>
              <a:r>
                <a:t>    alert("func3 end");</a:t>
              </a:r>
            </a:p>
            <a:p>
              <a:pPr lvl="1" algn="l">
                <a:defRPr sz="1400" b="1">
                  <a:latin typeface="Courier New"/>
                  <a:ea typeface="Courier New"/>
                  <a:cs typeface="Courier New"/>
                  <a:sym typeface="Courier New"/>
                </a:defRPr>
              </a:pPr>
              <a:r>
                <a:t>}</a:t>
              </a:r>
            </a:p>
            <a:p>
              <a:pPr lvl="1" algn="l">
                <a:defRPr sz="1400" b="1">
                  <a:latin typeface="Courier New"/>
                  <a:ea typeface="Courier New"/>
                  <a:cs typeface="Courier New"/>
                  <a:sym typeface="Courier New"/>
                </a:defRPr>
              </a:pPr>
              <a:endParaRPr/>
            </a:p>
            <a:p>
              <a:pPr lvl="1" algn="l">
                <a:defRPr sz="1400" b="1">
                  <a:latin typeface="Courier New"/>
                  <a:ea typeface="Courier New"/>
                  <a:cs typeface="Courier New"/>
                  <a:sym typeface="Courier New"/>
                </a:defRPr>
              </a:pPr>
              <a:r>
                <a:t>try {</a:t>
              </a:r>
            </a:p>
            <a:p>
              <a:pPr lvl="1" algn="l">
                <a:defRPr sz="1400" b="1">
                  <a:latin typeface="Courier New"/>
                  <a:ea typeface="Courier New"/>
                  <a:cs typeface="Courier New"/>
                  <a:sym typeface="Courier New"/>
                </a:defRPr>
              </a:pPr>
              <a:r>
                <a:t>    func1();</a:t>
              </a:r>
            </a:p>
            <a:p>
              <a:pPr lvl="1" algn="l">
                <a:defRPr sz="1400" b="1">
                  <a:latin typeface="Courier New"/>
                  <a:ea typeface="Courier New"/>
                  <a:cs typeface="Courier New"/>
                  <a:sym typeface="Courier New"/>
                </a:defRPr>
              </a:pPr>
              <a:r>
                <a:t>} catch (err) {</a:t>
              </a:r>
            </a:p>
            <a:p>
              <a:pPr lvl="1" algn="l">
                <a:defRPr sz="1400" b="1">
                  <a:latin typeface="Courier New"/>
                  <a:ea typeface="Courier New"/>
                  <a:cs typeface="Courier New"/>
                  <a:sym typeface="Courier New"/>
                </a:defRPr>
              </a:pPr>
              <a:r>
                <a:t>    alert(err);</a:t>
              </a:r>
            </a:p>
            <a:p>
              <a:pPr lvl="1" algn="l">
                <a:defRPr sz="1400" b="1">
                  <a:latin typeface="Courier New"/>
                  <a:ea typeface="Courier New"/>
                  <a:cs typeface="Courier New"/>
                  <a:sym typeface="Courier New"/>
                </a:defRPr>
              </a:pPr>
              <a:r>
                <a:t>}</a:t>
              </a:r>
            </a:p>
          </p:txBody>
        </p:sp>
        <p:sp>
          <p:nvSpPr>
            <p:cNvPr id="504" name="sample0080.js"/>
            <p:cNvSpPr txBox="1"/>
            <p:nvPr/>
          </p:nvSpPr>
          <p:spPr>
            <a:xfrm>
              <a:off x="2171969" y="369197"/>
              <a:ext cx="4611720" cy="6985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1200"/>
              </a:lvl1pPr>
            </a:lstStyle>
            <a:p>
              <a:r>
                <a:t>sample0080.js</a:t>
              </a:r>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デバグの方法"/>
          <p:cNvSpPr txBox="1">
            <a:spLocks noGrp="1"/>
          </p:cNvSpPr>
          <p:nvPr>
            <p:ph type="title"/>
          </p:nvPr>
        </p:nvSpPr>
        <p:spPr>
          <a:prstGeom prst="rect">
            <a:avLst/>
          </a:prstGeom>
        </p:spPr>
        <p:txBody>
          <a:bodyPr/>
          <a:lstStyle/>
          <a:p>
            <a:r>
              <a:t>デバグの方法</a:t>
            </a:r>
          </a:p>
        </p:txBody>
      </p:sp>
      <p:sp>
        <p:nvSpPr>
          <p:cNvPr id="508" name="デバッガを使う…"/>
          <p:cNvSpPr txBox="1">
            <a:spLocks noGrp="1"/>
          </p:cNvSpPr>
          <p:nvPr>
            <p:ph type="body" idx="1"/>
          </p:nvPr>
        </p:nvSpPr>
        <p:spPr>
          <a:prstGeom prst="rect">
            <a:avLst/>
          </a:prstGeom>
        </p:spPr>
        <p:txBody>
          <a:bodyPr/>
          <a:lstStyle/>
          <a:p>
            <a:r>
              <a:t>デバッガを使う</a:t>
            </a:r>
          </a:p>
          <a:p>
            <a:pPr lvl="1"/>
            <a:r>
              <a:t>最も効率的なデバッグ方法</a:t>
            </a:r>
          </a:p>
          <a:p>
            <a:r>
              <a:t>printを使う</a:t>
            </a:r>
          </a:p>
          <a:p>
            <a:pPr lvl="1"/>
            <a:r>
              <a:t>内部処理の流れや、変数の変化を追うことができる</a:t>
            </a:r>
          </a:p>
          <a:p>
            <a:pPr lvl="1"/>
            <a:r>
              <a:t>デバッガが使えない場合には効率的</a:t>
            </a:r>
          </a:p>
          <a:p>
            <a:r>
              <a:t>コメントアウトを使う</a:t>
            </a:r>
          </a:p>
          <a:p>
            <a:pPr lvl="1"/>
            <a:r>
              <a:t>コンパイルエラーや文法エラー箇所の絞り込みが可能</a:t>
            </a:r>
          </a:p>
          <a:p>
            <a:pPr lvl="1"/>
            <a:r>
              <a:t>エラー表示の行数以外の場所に原因がある場合には効率的</a:t>
            </a:r>
          </a:p>
          <a:p>
            <a:r>
              <a:t>目で追う</a:t>
            </a:r>
          </a:p>
          <a:p>
            <a:pPr lvl="1"/>
            <a:r>
              <a:t>見た目で把握できないエラーの場合にはとても非効率</a:t>
            </a:r>
          </a:p>
        </p:txBody>
      </p:sp>
      <p:sp>
        <p:nvSpPr>
          <p:cNvPr id="509"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デバグしてみましょう: 間違い探し1"/>
          <p:cNvSpPr txBox="1">
            <a:spLocks noGrp="1"/>
          </p:cNvSpPr>
          <p:nvPr>
            <p:ph type="title"/>
          </p:nvPr>
        </p:nvSpPr>
        <p:spPr>
          <a:prstGeom prst="rect">
            <a:avLst/>
          </a:prstGeom>
        </p:spPr>
        <p:txBody>
          <a:bodyPr/>
          <a:lstStyle/>
          <a:p>
            <a:r>
              <a:t>デバグしてみましょう: 間違い探し1</a:t>
            </a:r>
          </a:p>
        </p:txBody>
      </p:sp>
      <p:sp>
        <p:nvSpPr>
          <p:cNvPr id="51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514" name="var nums = [911, 326, 145, 638, 576, 319, 820, 915, 155, 74, 734, 872,…"/>
          <p:cNvSpPr txBox="1"/>
          <p:nvPr/>
        </p:nvSpPr>
        <p:spPr>
          <a:xfrm>
            <a:off x="702691" y="2813050"/>
            <a:ext cx="8754618" cy="3136900"/>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r>
              <a:t>            7, 306, 305, 391, 368, 302, 630, 714, 79, 730, 624, 285, 30,</a:t>
            </a:r>
          </a:p>
          <a:p>
            <a:pPr lvl="1" algn="l">
              <a:defRPr sz="1200" b="1">
                <a:latin typeface="Courier New"/>
                <a:ea typeface="Courier New"/>
                <a:cs typeface="Courier New"/>
                <a:sym typeface="Courier New"/>
              </a:defRPr>
            </a:pPr>
            <a:r>
              <a:t>            186, 18, 766, 381, 452, 972, 847, 862, 668, 116, 21, 328, 217,</a:t>
            </a:r>
          </a:p>
          <a:p>
            <a:pPr lvl="1" algn="l">
              <a:defRPr sz="1200" b="1">
                <a:latin typeface="Courier New"/>
                <a:ea typeface="Courier New"/>
                <a:cs typeface="Courier New"/>
                <a:sym typeface="Courier New"/>
              </a:defRPr>
            </a:pPr>
            <a:r>
              <a:t>            462, 486, 331, 865, 709, 564, 597, 620, 503, 133, 762, 909,</a:t>
            </a:r>
          </a:p>
          <a:p>
            <a:pPr lvl="1" algn="l">
              <a:defRPr sz="1200" b="1">
                <a:latin typeface="Courier New"/>
                <a:ea typeface="Courier New"/>
                <a:cs typeface="Courier New"/>
                <a:sym typeface="Courier New"/>
              </a:defRPr>
            </a:pPr>
            <a:r>
              <a:t>            209, 763, 908, 756, 978, 451, 553, 111, 487, 612, 229, 396,</a:t>
            </a:r>
          </a:p>
          <a:p>
            <a:pPr lvl="1" algn="l">
              <a:defRPr sz="1200" b="1">
                <a:latin typeface="Courier New"/>
                <a:ea typeface="Courier New"/>
                <a:cs typeface="Courier New"/>
                <a:sym typeface="Courier New"/>
              </a:defRPr>
            </a:pPr>
            <a:r>
              <a:t>            226, 71, 8, 404, 198, 613, 289, 728, 402, 437, 924, 56, 710,</a:t>
            </a:r>
          </a:p>
          <a:p>
            <a:pPr lvl="1" algn="l">
              <a:defRPr sz="1200" b="1">
                <a:latin typeface="Courier New"/>
                <a:ea typeface="Courier New"/>
                <a:cs typeface="Courier New"/>
                <a:sym typeface="Courier New"/>
              </a:defRPr>
            </a:pPr>
            <a:r>
              <a:t>            676, 664, 86, 698, 467, 531, 996, 50, 563, 538, 479, 822, 724,</a:t>
            </a:r>
          </a:p>
          <a:p>
            <a:pPr lvl="1" algn="l">
              <a:defRPr sz="1200" b="1">
                <a:latin typeface="Courier New"/>
                <a:ea typeface="Courier New"/>
                <a:cs typeface="Courier New"/>
                <a:sym typeface="Courier New"/>
              </a:defRPr>
            </a:pPr>
            <a:r>
              <a:t>            60, 917, 134, 161, 23, 855, 158, 672, 448, 125, 735, 657];</a:t>
            </a:r>
          </a:p>
          <a:p>
            <a:pPr lvl="1" algn="l">
              <a:defRPr sz="1200" b="1">
                <a:latin typeface="Courier New"/>
                <a:ea typeface="Courier New"/>
                <a:cs typeface="Courier New"/>
                <a:sym typeface="Courier New"/>
              </a:defRPr>
            </a:pPr>
            <a:r>
              <a:t>var sum = 0;</a:t>
            </a:r>
          </a:p>
          <a:p>
            <a:pPr lvl="1" algn="l">
              <a:defRPr sz="1200" b="1">
                <a:latin typeface="Courier New"/>
                <a:ea typeface="Courier New"/>
                <a:cs typeface="Courier New"/>
                <a:sym typeface="Courier New"/>
              </a:defRPr>
            </a:pPr>
            <a:r>
              <a:t>var avg = 0;</a:t>
            </a:r>
          </a:p>
          <a:p>
            <a:pPr lvl="1" algn="l">
              <a:defRPr sz="1200" b="1">
                <a:latin typeface="Courier New"/>
                <a:ea typeface="Courier New"/>
                <a:cs typeface="Courier New"/>
                <a:sym typeface="Courier New"/>
              </a:defRPr>
            </a:pPr>
            <a:r>
              <a:t>for (i=0; i&lt;nums.length; i++) {</a:t>
            </a:r>
          </a:p>
          <a:p>
            <a:pPr lvl="1" algn="l">
              <a:defRPr sz="1200" b="1">
                <a:latin typeface="Courier New"/>
                <a:ea typeface="Courier New"/>
                <a:cs typeface="Courier New"/>
                <a:sym typeface="Courier New"/>
              </a:defRPr>
            </a:pPr>
            <a:r>
              <a:t>    sum += nums[1];</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r>
              <a:t>avg = sum / nums.length;</a:t>
            </a:r>
          </a:p>
          <a:p>
            <a:pPr lvl="1" algn="l">
              <a:defRPr sz="1200" b="1">
                <a:latin typeface="Courier New"/>
                <a:ea typeface="Courier New"/>
                <a:cs typeface="Courier New"/>
                <a:sym typeface="Courier New"/>
              </a:defRPr>
            </a:pPr>
            <a:r>
              <a:t>alert(avg);</a:t>
            </a:r>
          </a:p>
        </p:txBody>
      </p:sp>
      <p:sp>
        <p:nvSpPr>
          <p:cNvPr id="515" name="sample0090.js"/>
          <p:cNvSpPr txBox="1"/>
          <p:nvPr/>
        </p:nvSpPr>
        <p:spPr>
          <a:xfrm>
            <a:off x="4384548" y="5956300"/>
            <a:ext cx="1390905"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sample0090.js</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デバグしてみましょう: 間違い探し2"/>
          <p:cNvSpPr txBox="1">
            <a:spLocks noGrp="1"/>
          </p:cNvSpPr>
          <p:nvPr>
            <p:ph type="title"/>
          </p:nvPr>
        </p:nvSpPr>
        <p:spPr>
          <a:prstGeom prst="rect">
            <a:avLst/>
          </a:prstGeom>
        </p:spPr>
        <p:txBody>
          <a:bodyPr/>
          <a:lstStyle/>
          <a:p>
            <a:r>
              <a:t>デバグしてみましょう: 間違い探し2</a:t>
            </a:r>
          </a:p>
        </p:txBody>
      </p:sp>
      <p:sp>
        <p:nvSpPr>
          <p:cNvPr id="519"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
        <p:nvSpPr>
          <p:cNvPr id="520" name="var nums = [911, 326, 145, 638, 576, 319, 820, 915, 155, 74, 734, 872,…"/>
          <p:cNvSpPr txBox="1"/>
          <p:nvPr/>
        </p:nvSpPr>
        <p:spPr>
          <a:xfrm>
            <a:off x="702691" y="2813050"/>
            <a:ext cx="8754618" cy="3187700"/>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r>
              <a:t>            7, 306, 305, 391, 368, 302, 630, 714, 79, 730, 624, 285, 30,</a:t>
            </a:r>
          </a:p>
          <a:p>
            <a:pPr lvl="1" algn="l">
              <a:defRPr sz="1200" b="1">
                <a:latin typeface="Courier New"/>
                <a:ea typeface="Courier New"/>
                <a:cs typeface="Courier New"/>
                <a:sym typeface="Courier New"/>
              </a:defRPr>
            </a:pPr>
            <a:r>
              <a:t>            186, 18, 766, 381, 452, 972, 847, 862, 668, 116, 21, 328, 217,</a:t>
            </a:r>
          </a:p>
          <a:p>
            <a:pPr lvl="1" algn="l">
              <a:defRPr sz="1200" b="1">
                <a:latin typeface="Courier New"/>
                <a:ea typeface="Courier New"/>
                <a:cs typeface="Courier New"/>
                <a:sym typeface="Courier New"/>
              </a:defRPr>
            </a:pPr>
            <a:r>
              <a:t>            462, 486, 331, 865, 709, 564, 597, 620, 503, 133, 762, 909,</a:t>
            </a:r>
          </a:p>
          <a:p>
            <a:pPr lvl="1" algn="l">
              <a:defRPr sz="1200" b="1">
                <a:latin typeface="Courier New"/>
                <a:ea typeface="Courier New"/>
                <a:cs typeface="Courier New"/>
                <a:sym typeface="Courier New"/>
              </a:defRPr>
            </a:pPr>
            <a:r>
              <a:t>            209, 763, 908, 756,　978, 451, 553,　111, 487, 612, 229, 396,</a:t>
            </a:r>
          </a:p>
          <a:p>
            <a:pPr lvl="1" algn="l">
              <a:defRPr sz="1200" b="1">
                <a:latin typeface="Courier New"/>
                <a:ea typeface="Courier New"/>
                <a:cs typeface="Courier New"/>
                <a:sym typeface="Courier New"/>
              </a:defRPr>
            </a:pPr>
            <a:r>
              <a:t>            226, 71, 8, 404, 198, 613, 289, 728, 402, 437, 924, 56, 710,</a:t>
            </a:r>
          </a:p>
          <a:p>
            <a:pPr lvl="1" algn="l">
              <a:defRPr sz="1200" b="1">
                <a:latin typeface="Courier New"/>
                <a:ea typeface="Courier New"/>
                <a:cs typeface="Courier New"/>
                <a:sym typeface="Courier New"/>
              </a:defRPr>
            </a:pPr>
            <a:r>
              <a:t>            676, 664, 86, 698, 467, 531, 996, 50, 563, 538, 479, 822, 724,</a:t>
            </a:r>
          </a:p>
          <a:p>
            <a:pPr lvl="1" algn="l">
              <a:defRPr sz="1200" b="1">
                <a:latin typeface="Courier New"/>
                <a:ea typeface="Courier New"/>
                <a:cs typeface="Courier New"/>
                <a:sym typeface="Courier New"/>
              </a:defRPr>
            </a:pPr>
            <a:r>
              <a:t>            60, 917, 134, 161, 23, 855, 158, 672, 448, 125, 735, 657];</a:t>
            </a:r>
          </a:p>
          <a:p>
            <a:pPr lvl="1" algn="l">
              <a:defRPr sz="1200" b="1">
                <a:latin typeface="Courier New"/>
                <a:ea typeface="Courier New"/>
                <a:cs typeface="Courier New"/>
                <a:sym typeface="Courier New"/>
              </a:defRPr>
            </a:pPr>
            <a:r>
              <a:t>var sum = 0;</a:t>
            </a:r>
          </a:p>
          <a:p>
            <a:pPr lvl="1" algn="l">
              <a:defRPr sz="1200" b="1">
                <a:latin typeface="Courier New"/>
                <a:ea typeface="Courier New"/>
                <a:cs typeface="Courier New"/>
                <a:sym typeface="Courier New"/>
              </a:defRPr>
            </a:pPr>
            <a:r>
              <a:t>var avg = 0;</a:t>
            </a:r>
          </a:p>
          <a:p>
            <a:pPr lvl="1" algn="l">
              <a:defRPr sz="1200" b="1">
                <a:latin typeface="Courier New"/>
                <a:ea typeface="Courier New"/>
                <a:cs typeface="Courier New"/>
                <a:sym typeface="Courier New"/>
              </a:defRPr>
            </a:pPr>
            <a:r>
              <a:t>for (i=0; i&lt;nums.length; i++) {</a:t>
            </a:r>
          </a:p>
          <a:p>
            <a:pPr lvl="1" algn="l">
              <a:defRPr sz="1200" b="1">
                <a:latin typeface="Courier New"/>
                <a:ea typeface="Courier New"/>
                <a:cs typeface="Courier New"/>
                <a:sym typeface="Courier New"/>
              </a:defRPr>
            </a:pPr>
            <a:r>
              <a:t>    sum += nums[i];</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r>
              <a:t>avg = sum / nums.length;</a:t>
            </a:r>
          </a:p>
          <a:p>
            <a:pPr lvl="1" algn="l">
              <a:defRPr sz="1200" b="1">
                <a:latin typeface="Courier New"/>
                <a:ea typeface="Courier New"/>
                <a:cs typeface="Courier New"/>
                <a:sym typeface="Courier New"/>
              </a:defRPr>
            </a:pPr>
            <a:r>
              <a:t>alert(avg);</a:t>
            </a:r>
          </a:p>
        </p:txBody>
      </p:sp>
      <p:sp>
        <p:nvSpPr>
          <p:cNvPr id="521" name="sample0100.js"/>
          <p:cNvSpPr txBox="1"/>
          <p:nvPr/>
        </p:nvSpPr>
        <p:spPr>
          <a:xfrm>
            <a:off x="4384548" y="5956300"/>
            <a:ext cx="1390905"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sample0100.js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実行環境"/>
          <p:cNvSpPr txBox="1">
            <a:spLocks noGrp="1"/>
          </p:cNvSpPr>
          <p:nvPr>
            <p:ph type="title"/>
          </p:nvPr>
        </p:nvSpPr>
        <p:spPr>
          <a:prstGeom prst="rect">
            <a:avLst/>
          </a:prstGeom>
        </p:spPr>
        <p:txBody>
          <a:bodyPr/>
          <a:lstStyle/>
          <a:p>
            <a:r>
              <a:t>実行環境</a:t>
            </a:r>
          </a:p>
        </p:txBody>
      </p:sp>
      <p:sp>
        <p:nvSpPr>
          <p:cNvPr id="247" name="ブラウザ上で動作させる…"/>
          <p:cNvSpPr txBox="1">
            <a:spLocks noGrp="1"/>
          </p:cNvSpPr>
          <p:nvPr>
            <p:ph type="body" idx="1"/>
          </p:nvPr>
        </p:nvSpPr>
        <p:spPr>
          <a:prstGeom prst="rect">
            <a:avLst/>
          </a:prstGeom>
        </p:spPr>
        <p:txBody>
          <a:bodyPr/>
          <a:lstStyle/>
          <a:p>
            <a:r>
              <a:rPr dirty="0" err="1"/>
              <a:t>ブラウザ上で動作させる</a:t>
            </a:r>
            <a:endParaRPr dirty="0"/>
          </a:p>
          <a:p>
            <a:pPr lvl="1"/>
            <a:r>
              <a:rPr dirty="0"/>
              <a:t>Firefox, Chrome, Safari, </a:t>
            </a:r>
            <a:r>
              <a:rPr dirty="0" err="1"/>
              <a:t>IEなど</a:t>
            </a:r>
            <a:endParaRPr dirty="0"/>
          </a:p>
          <a:p>
            <a:pPr lvl="1"/>
            <a:r>
              <a:rPr dirty="0" err="1"/>
              <a:t>URLバーでも「javascript:alert</a:t>
            </a:r>
            <a:r>
              <a:rPr dirty="0"/>
              <a:t>(“Hello World”)」</a:t>
            </a:r>
            <a:r>
              <a:rPr dirty="0" err="1"/>
              <a:t>等で動作</a:t>
            </a:r>
            <a:endParaRPr dirty="0"/>
          </a:p>
          <a:p>
            <a:r>
              <a:rPr dirty="0" err="1"/>
              <a:t>node.jsをインストールして動作させる</a:t>
            </a:r>
            <a:endParaRPr dirty="0"/>
          </a:p>
          <a:p>
            <a:pPr lvl="1"/>
            <a:r>
              <a:rPr dirty="0" err="1"/>
              <a:t>node.jsをインストール後「node</a:t>
            </a:r>
            <a:r>
              <a:rPr dirty="0"/>
              <a:t> sample.js」</a:t>
            </a:r>
          </a:p>
          <a:p>
            <a:r>
              <a:rPr dirty="0" err="1"/>
              <a:t>Windowsの標準環境で動作させる</a:t>
            </a:r>
            <a:endParaRPr dirty="0"/>
          </a:p>
          <a:p>
            <a:pPr lvl="1"/>
            <a:r>
              <a:rPr dirty="0"/>
              <a:t>「</a:t>
            </a:r>
            <a:r>
              <a:rPr dirty="0" err="1"/>
              <a:t>wscript</a:t>
            </a:r>
            <a:r>
              <a:rPr dirty="0"/>
              <a:t> </a:t>
            </a:r>
            <a:r>
              <a:rPr dirty="0" err="1"/>
              <a:t>sample.js」または「cscript</a:t>
            </a:r>
            <a:r>
              <a:rPr dirty="0"/>
              <a:t> sample.js」</a:t>
            </a:r>
          </a:p>
          <a:p>
            <a:r>
              <a:rPr dirty="0" err="1"/>
              <a:t>MacOSの標準環境で動作させる</a:t>
            </a:r>
            <a:endParaRPr dirty="0"/>
          </a:p>
          <a:p>
            <a:pPr lvl="1"/>
            <a:r>
              <a:rPr dirty="0"/>
              <a:t>「</a:t>
            </a:r>
            <a:r>
              <a:rPr dirty="0" err="1"/>
              <a:t>osascript</a:t>
            </a:r>
            <a:r>
              <a:rPr dirty="0"/>
              <a:t> -l </a:t>
            </a:r>
            <a:r>
              <a:rPr dirty="0" err="1"/>
              <a:t>javascript</a:t>
            </a:r>
            <a:r>
              <a:rPr dirty="0"/>
              <a:t> sample.js」</a:t>
            </a:r>
          </a:p>
        </p:txBody>
      </p:sp>
      <p:sp>
        <p:nvSpPr>
          <p:cNvPr id="248" name="スライド番号"/>
          <p:cNvSpPr txBox="1">
            <a:spLocks noGrp="1"/>
          </p:cNvSpPr>
          <p:nvPr>
            <p:ph type="sldNum" sz="quarter" idx="2"/>
          </p:nvPr>
        </p:nvSpPr>
        <p:spPr>
          <a:xfrm>
            <a:off x="9659413" y="7226300"/>
            <a:ext cx="172848"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デバグしてみましょう: 間違い探し3"/>
          <p:cNvSpPr txBox="1">
            <a:spLocks noGrp="1"/>
          </p:cNvSpPr>
          <p:nvPr>
            <p:ph type="title"/>
          </p:nvPr>
        </p:nvSpPr>
        <p:spPr>
          <a:prstGeom prst="rect">
            <a:avLst/>
          </a:prstGeom>
        </p:spPr>
        <p:txBody>
          <a:bodyPr/>
          <a:lstStyle/>
          <a:p>
            <a:r>
              <a:rPr dirty="0" err="1"/>
              <a:t>デバグしてみましょう</a:t>
            </a:r>
            <a:r>
              <a:rPr dirty="0"/>
              <a:t>: 間違い探し3</a:t>
            </a:r>
          </a:p>
        </p:txBody>
      </p:sp>
      <p:sp>
        <p:nvSpPr>
          <p:cNvPr id="525"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
        <p:nvSpPr>
          <p:cNvPr id="526" name="var nums ＝ [911, 326, 145, 638, 576, 319, 820, 915, 155, 74, 734, 872,…"/>
          <p:cNvSpPr txBox="1"/>
          <p:nvPr/>
        </p:nvSpPr>
        <p:spPr>
          <a:xfrm>
            <a:off x="702692" y="2813050"/>
            <a:ext cx="8754617" cy="3528284"/>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r>
              <a:t>            7, 306, 305, 391, 368, 302, 630, 714, 79, 730, 624, 285, 30,</a:t>
            </a:r>
          </a:p>
          <a:p>
            <a:pPr lvl="1" algn="l">
              <a:defRPr sz="1200" b="1">
                <a:latin typeface="Courier New"/>
                <a:ea typeface="Courier New"/>
                <a:cs typeface="Courier New"/>
                <a:sym typeface="Courier New"/>
              </a:defRPr>
            </a:pPr>
            <a:r>
              <a:t>            186, 18, 766, 381, 452, 972, 847, 862, 668, 116, 21, 328, 217,</a:t>
            </a:r>
          </a:p>
          <a:p>
            <a:pPr lvl="1" algn="l">
              <a:defRPr sz="1200" b="1">
                <a:latin typeface="Courier New"/>
                <a:ea typeface="Courier New"/>
                <a:cs typeface="Courier New"/>
                <a:sym typeface="Courier New"/>
              </a:defRPr>
            </a:pPr>
            <a:r>
              <a:t>            462, 486, 331, 865, 709, 564, 597, 620, 503, 133, 762, 909,</a:t>
            </a:r>
          </a:p>
          <a:p>
            <a:pPr lvl="1" algn="l">
              <a:defRPr sz="1200" b="1">
                <a:latin typeface="Courier New"/>
                <a:ea typeface="Courier New"/>
                <a:cs typeface="Courier New"/>
                <a:sym typeface="Courier New"/>
              </a:defRPr>
            </a:pPr>
            <a:r>
              <a:t>            209, 763, 908, 756, 978, 451, 553, 111, 487, 612, 229, 396,</a:t>
            </a:r>
          </a:p>
          <a:p>
            <a:pPr lvl="1" algn="l">
              <a:defRPr sz="1200" b="1">
                <a:latin typeface="Courier New"/>
                <a:ea typeface="Courier New"/>
                <a:cs typeface="Courier New"/>
                <a:sym typeface="Courier New"/>
              </a:defRPr>
            </a:pPr>
            <a:r>
              <a:t>            226, 71, 8, 404, 198, 613, 289, 728, 402, 437, 924, 56, 710,</a:t>
            </a:r>
          </a:p>
          <a:p>
            <a:pPr lvl="1" algn="l">
              <a:defRPr sz="1200" b="1">
                <a:latin typeface="Courier New"/>
                <a:ea typeface="Courier New"/>
                <a:cs typeface="Courier New"/>
                <a:sym typeface="Courier New"/>
              </a:defRPr>
            </a:pPr>
            <a:r>
              <a:t>            676, 664, 86, 698, 467, 531, 996, 50, 563, 538, 479, 822, 724,</a:t>
            </a:r>
          </a:p>
          <a:p>
            <a:pPr lvl="1" algn="l">
              <a:defRPr sz="1200" b="1">
                <a:latin typeface="Courier New"/>
                <a:ea typeface="Courier New"/>
                <a:cs typeface="Courier New"/>
                <a:sym typeface="Courier New"/>
              </a:defRPr>
            </a:pPr>
            <a:r>
              <a:t>            60, 917, 134, 161, 23, 855, 158, 672, 448, 125, 735, 657];</a:t>
            </a:r>
          </a:p>
          <a:p>
            <a:pPr lvl="1" algn="l">
              <a:defRPr sz="1200" b="1">
                <a:latin typeface="Courier New"/>
                <a:ea typeface="Courier New"/>
                <a:cs typeface="Courier New"/>
                <a:sym typeface="Courier New"/>
              </a:defRPr>
            </a:pPr>
            <a:r>
              <a:t>var sum ＝ O;</a:t>
            </a:r>
          </a:p>
          <a:p>
            <a:pPr lvl="1" algn="l">
              <a:defRPr sz="1200" b="1">
                <a:latin typeface="Courier New"/>
                <a:ea typeface="Courier New"/>
                <a:cs typeface="Courier New"/>
                <a:sym typeface="Courier New"/>
              </a:defRPr>
            </a:pPr>
            <a:r>
              <a:t>var avg ＝ O;</a:t>
            </a:r>
          </a:p>
          <a:p>
            <a:pPr lvl="1" algn="l">
              <a:defRPr sz="1200" b="1">
                <a:latin typeface="Courier New"/>
                <a:ea typeface="Courier New"/>
                <a:cs typeface="Courier New"/>
                <a:sym typeface="Courier New"/>
              </a:defRPr>
            </a:pPr>
            <a:r>
              <a:t>for (i=O; i＜nums.1ength; i++) {</a:t>
            </a:r>
          </a:p>
          <a:p>
            <a:pPr lvl="1" algn="l">
              <a:defRPr sz="1200" b="1">
                <a:latin typeface="Courier New"/>
                <a:ea typeface="Courier New"/>
                <a:cs typeface="Courier New"/>
                <a:sym typeface="Courier New"/>
              </a:defRPr>
            </a:pPr>
            <a:r>
              <a:t>    sum += nums[l];</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r>
              <a:t>avg = sum ／ nums.1ength;</a:t>
            </a:r>
          </a:p>
          <a:p>
            <a:pPr lvl="1" algn="l">
              <a:defRPr sz="1200" b="1">
                <a:latin typeface="Courier New"/>
                <a:ea typeface="Courier New"/>
                <a:cs typeface="Courier New"/>
                <a:sym typeface="Courier New"/>
              </a:defRPr>
            </a:pPr>
            <a:r>
              <a:t>a1ert(avg);</a:t>
            </a:r>
          </a:p>
        </p:txBody>
      </p:sp>
      <p:sp>
        <p:nvSpPr>
          <p:cNvPr id="527" name="sample0110.js"/>
          <p:cNvSpPr txBox="1"/>
          <p:nvPr/>
        </p:nvSpPr>
        <p:spPr>
          <a:xfrm>
            <a:off x="4384548" y="6347683"/>
            <a:ext cx="1390905"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sample0110.js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プログラミング言語の実践1: 入力と出力"/>
          <p:cNvSpPr txBox="1">
            <a:spLocks noGrp="1"/>
          </p:cNvSpPr>
          <p:nvPr>
            <p:ph type="title"/>
          </p:nvPr>
        </p:nvSpPr>
        <p:spPr>
          <a:prstGeom prst="rect">
            <a:avLst/>
          </a:prstGeom>
        </p:spPr>
        <p:txBody>
          <a:bodyPr/>
          <a:lstStyle/>
          <a:p>
            <a:r>
              <a:t>プログラミング言語の実践1: 入力と出力</a:t>
            </a:r>
          </a:p>
        </p:txBody>
      </p:sp>
      <p:sp>
        <p:nvSpPr>
          <p:cNvPr id="530" name="プログラムの基本…"/>
          <p:cNvSpPr txBox="1">
            <a:spLocks noGrp="1"/>
          </p:cNvSpPr>
          <p:nvPr>
            <p:ph type="body" idx="1"/>
          </p:nvPr>
        </p:nvSpPr>
        <p:spPr>
          <a:prstGeom prst="rect">
            <a:avLst/>
          </a:prstGeom>
        </p:spPr>
        <p:txBody>
          <a:bodyPr/>
          <a:lstStyle/>
          <a:p>
            <a:r>
              <a:t>プログラムの基本</a:t>
            </a:r>
          </a:p>
          <a:p>
            <a:pPr lvl="1"/>
            <a:r>
              <a:t>通常は必ず入力または出力、または両方が存在</a:t>
            </a:r>
          </a:p>
          <a:p>
            <a:pPr lvl="1"/>
            <a:r>
              <a:t>何も入力も出力もしないプログラムは電気を熱にするだけ</a:t>
            </a:r>
          </a:p>
          <a:p>
            <a:pPr lvl="1"/>
            <a:endParaRPr/>
          </a:p>
          <a:p>
            <a:pPr lvl="1"/>
            <a:r>
              <a:t>プログラムを考えるときの基本</a:t>
            </a:r>
          </a:p>
          <a:p>
            <a:pPr lvl="2"/>
            <a:r>
              <a:t>何が入力され</a:t>
            </a:r>
          </a:p>
          <a:p>
            <a:pPr lvl="2"/>
            <a:r>
              <a:t>どのように処理し</a:t>
            </a:r>
          </a:p>
          <a:p>
            <a:pPr lvl="2"/>
            <a:r>
              <a:t>何を出力するのか</a:t>
            </a:r>
          </a:p>
          <a:p>
            <a:r>
              <a:t>基本的な入出力</a:t>
            </a:r>
          </a:p>
          <a:p>
            <a:pPr lvl="1"/>
            <a:r>
              <a:t>文字情報の入出力：標準入出力、ファイル入出力、通信ソケットなど</a:t>
            </a:r>
          </a:p>
          <a:p>
            <a:pPr lvl="1"/>
            <a:r>
              <a:t>バイナリの入出力：画像処理や映像処理など</a:t>
            </a:r>
          </a:p>
        </p:txBody>
      </p:sp>
      <p:sp>
        <p:nvSpPr>
          <p:cNvPr id="531"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標準入出力"/>
          <p:cNvSpPr txBox="1">
            <a:spLocks noGrp="1"/>
          </p:cNvSpPr>
          <p:nvPr>
            <p:ph type="title"/>
          </p:nvPr>
        </p:nvSpPr>
        <p:spPr>
          <a:prstGeom prst="rect">
            <a:avLst/>
          </a:prstGeom>
        </p:spPr>
        <p:txBody>
          <a:bodyPr/>
          <a:lstStyle/>
          <a:p>
            <a:r>
              <a:t>標準入出力</a:t>
            </a:r>
          </a:p>
        </p:txBody>
      </p:sp>
      <p:sp>
        <p:nvSpPr>
          <p:cNvPr id="534" name="標準入出力…"/>
          <p:cNvSpPr txBox="1">
            <a:spLocks noGrp="1"/>
          </p:cNvSpPr>
          <p:nvPr>
            <p:ph type="body" idx="1"/>
          </p:nvPr>
        </p:nvSpPr>
        <p:spPr>
          <a:prstGeom prst="rect">
            <a:avLst/>
          </a:prstGeom>
        </p:spPr>
        <p:txBody>
          <a:bodyPr/>
          <a:lstStyle/>
          <a:p>
            <a:r>
              <a:t>標準入出力</a:t>
            </a:r>
          </a:p>
          <a:p>
            <a:pPr lvl="1"/>
            <a:r>
              <a:t>standard I/O (Input Output)</a:t>
            </a:r>
          </a:p>
          <a:p>
            <a:pPr lvl="1"/>
            <a:r>
              <a:t>標準的なテキスト入出力方法が決まっているプログラミング言語が多い</a:t>
            </a:r>
          </a:p>
          <a:p>
            <a:pPr lvl="2"/>
            <a:r>
              <a:t>C言語の標準出力: printf("Hello World!!\n");</a:t>
            </a:r>
          </a:p>
          <a:p>
            <a:pPr lvl="2"/>
            <a:r>
              <a:t>C言語の標準入力: scanf("%c", &amp;a);</a:t>
            </a:r>
          </a:p>
          <a:p>
            <a:r>
              <a:t>JavaScriptの場合</a:t>
            </a:r>
          </a:p>
          <a:p>
            <a:pPr lvl="1">
              <a:defRPr>
                <a:solidFill>
                  <a:schemeClr val="accent5"/>
                </a:solidFill>
              </a:defRPr>
            </a:pPr>
            <a:r>
              <a:t>標準入出力は無い</a:t>
            </a:r>
          </a:p>
          <a:p>
            <a:pPr lvl="1"/>
            <a:r>
              <a:t>「ホスト環境」(ブラウザやNode.jsなど) 毎にテキスト情報出力が異なる</a:t>
            </a:r>
          </a:p>
          <a:p>
            <a:pPr lvl="1"/>
            <a:r>
              <a:t>出力例</a:t>
            </a:r>
          </a:p>
          <a:p>
            <a:pPr lvl="2"/>
            <a:r>
              <a:t>Node.js:  console.log("Hello World!!");</a:t>
            </a:r>
          </a:p>
          <a:p>
            <a:pPr lvl="2"/>
            <a:r>
              <a:t>Windows: WScript.Echo("Hello World!!");</a:t>
            </a:r>
          </a:p>
          <a:p>
            <a:pPr lvl="2"/>
            <a:r>
              <a:t>ブラウザ(BOM): alert("Hello World!!");</a:t>
            </a:r>
          </a:p>
        </p:txBody>
      </p:sp>
      <p:sp>
        <p:nvSpPr>
          <p:cNvPr id="535"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ブラウザとの入出力"/>
          <p:cNvSpPr txBox="1">
            <a:spLocks noGrp="1"/>
          </p:cNvSpPr>
          <p:nvPr>
            <p:ph type="title"/>
          </p:nvPr>
        </p:nvSpPr>
        <p:spPr>
          <a:prstGeom prst="rect">
            <a:avLst/>
          </a:prstGeom>
        </p:spPr>
        <p:txBody>
          <a:bodyPr/>
          <a:lstStyle/>
          <a:p>
            <a:r>
              <a:t>ブラウザとの入出力</a:t>
            </a:r>
          </a:p>
        </p:txBody>
      </p:sp>
      <p:sp>
        <p:nvSpPr>
          <p:cNvPr id="538" name="入力…"/>
          <p:cNvSpPr txBox="1">
            <a:spLocks noGrp="1"/>
          </p:cNvSpPr>
          <p:nvPr>
            <p:ph type="body" idx="1"/>
          </p:nvPr>
        </p:nvSpPr>
        <p:spPr>
          <a:prstGeom prst="rect">
            <a:avLst/>
          </a:prstGeom>
        </p:spPr>
        <p:txBody>
          <a:bodyPr/>
          <a:lstStyle/>
          <a:p>
            <a:r>
              <a:t>入力</a:t>
            </a:r>
          </a:p>
          <a:p>
            <a:pPr lvl="1"/>
            <a:r>
              <a:t>prompt, getElementById().innerHTML など</a:t>
            </a:r>
          </a:p>
          <a:p>
            <a:r>
              <a:t>出力</a:t>
            </a:r>
          </a:p>
          <a:p>
            <a:pPr lvl="1"/>
            <a:r>
              <a:t>document.write, getElementById().innerHTML など</a:t>
            </a:r>
          </a:p>
        </p:txBody>
      </p:sp>
      <p:sp>
        <p:nvSpPr>
          <p:cNvPr id="539"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sp>
        <p:nvSpPr>
          <p:cNvPr id="540" name="&lt;html&gt;…"/>
          <p:cNvSpPr txBox="1"/>
          <p:nvPr/>
        </p:nvSpPr>
        <p:spPr>
          <a:xfrm>
            <a:off x="702692" y="4052569"/>
            <a:ext cx="8754617" cy="2404454"/>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&lt;html&gt;</a:t>
            </a:r>
          </a:p>
          <a:p>
            <a:pPr lvl="1" algn="l">
              <a:defRPr sz="1200" b="1">
                <a:latin typeface="Courier New"/>
                <a:ea typeface="Courier New"/>
                <a:cs typeface="Courier New"/>
                <a:sym typeface="Courier New"/>
              </a:defRPr>
            </a:pPr>
            <a:r>
              <a:t>&lt;head&gt;&lt;/head&gt;</a:t>
            </a:r>
          </a:p>
          <a:p>
            <a:pPr lvl="1" algn="l">
              <a:defRPr sz="1200" b="1">
                <a:latin typeface="Courier New"/>
                <a:ea typeface="Courier New"/>
                <a:cs typeface="Courier New"/>
                <a:sym typeface="Courier New"/>
              </a:defRPr>
            </a:pPr>
            <a:r>
              <a:t>&lt;body&gt;</a:t>
            </a:r>
          </a:p>
          <a:p>
            <a:pPr lvl="1" algn="l">
              <a:defRPr sz="1200" b="1">
                <a:latin typeface="Courier New"/>
                <a:ea typeface="Courier New"/>
                <a:cs typeface="Courier New"/>
                <a:sym typeface="Courier New"/>
              </a:defRPr>
            </a:pPr>
            <a:r>
              <a:t>&lt;script type="text/javascript"&gt;</a:t>
            </a:r>
          </a:p>
          <a:p>
            <a:pPr lvl="1" algn="l">
              <a:defRPr sz="1200" b="1">
                <a:latin typeface="Courier New"/>
                <a:ea typeface="Courier New"/>
                <a:cs typeface="Courier New"/>
                <a:sym typeface="Courier New"/>
              </a:defRPr>
            </a:pPr>
            <a:r>
              <a:t>var str = "";</a:t>
            </a:r>
          </a:p>
          <a:p>
            <a:pPr lvl="1" algn="l">
              <a:defRPr sz="1200" b="1">
                <a:latin typeface="Courier New"/>
                <a:ea typeface="Courier New"/>
                <a:cs typeface="Courier New"/>
                <a:sym typeface="Courier New"/>
              </a:defRPr>
            </a:pPr>
            <a:r>
              <a:t>str = prompt("名前を入力してください");</a:t>
            </a:r>
          </a:p>
          <a:p>
            <a:pPr lvl="1" algn="l">
              <a:defRPr sz="1200" b="1">
                <a:latin typeface="Courier New"/>
                <a:ea typeface="Courier New"/>
                <a:cs typeface="Courier New"/>
                <a:sym typeface="Courier New"/>
              </a:defRPr>
            </a:pPr>
            <a:r>
              <a:t>document.write("あなたの名前は「" + str + "」さんです。");</a:t>
            </a:r>
          </a:p>
          <a:p>
            <a:pPr lvl="1" algn="l">
              <a:defRPr sz="1200" b="1">
                <a:latin typeface="Courier New"/>
                <a:ea typeface="Courier New"/>
                <a:cs typeface="Courier New"/>
                <a:sym typeface="Courier New"/>
              </a:defRPr>
            </a:pPr>
            <a:r>
              <a:t>&lt;/script&gt;</a:t>
            </a:r>
          </a:p>
          <a:p>
            <a:pPr lvl="1" algn="l">
              <a:defRPr sz="1200" b="1">
                <a:latin typeface="Courier New"/>
                <a:ea typeface="Courier New"/>
                <a:cs typeface="Courier New"/>
                <a:sym typeface="Courier New"/>
              </a:defRPr>
            </a:pPr>
            <a:r>
              <a:t>&lt;/body&gt;</a:t>
            </a:r>
          </a:p>
          <a:p>
            <a:pPr lvl="1" algn="l">
              <a:defRPr sz="1200" b="1">
                <a:latin typeface="Courier New"/>
                <a:ea typeface="Courier New"/>
                <a:cs typeface="Courier New"/>
                <a:sym typeface="Courier New"/>
              </a:defRPr>
            </a:pPr>
            <a:r>
              <a:t>&lt;/html&gt;</a:t>
            </a:r>
          </a:p>
        </p:txBody>
      </p:sp>
      <p:sp>
        <p:nvSpPr>
          <p:cNvPr id="541" name="sample0120.html"/>
          <p:cNvSpPr txBox="1"/>
          <p:nvPr/>
        </p:nvSpPr>
        <p:spPr>
          <a:xfrm>
            <a:off x="4262755" y="6463373"/>
            <a:ext cx="1634491"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sample0120.html</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文字列処理"/>
          <p:cNvSpPr txBox="1">
            <a:spLocks noGrp="1"/>
          </p:cNvSpPr>
          <p:nvPr>
            <p:ph type="title"/>
          </p:nvPr>
        </p:nvSpPr>
        <p:spPr>
          <a:prstGeom prst="rect">
            <a:avLst/>
          </a:prstGeom>
        </p:spPr>
        <p:txBody>
          <a:bodyPr/>
          <a:lstStyle/>
          <a:p>
            <a:r>
              <a:t>文字列処理</a:t>
            </a:r>
          </a:p>
        </p:txBody>
      </p:sp>
      <p:sp>
        <p:nvSpPr>
          <p:cNvPr id="544" name="文字列処理…"/>
          <p:cNvSpPr txBox="1">
            <a:spLocks noGrp="1"/>
          </p:cNvSpPr>
          <p:nvPr>
            <p:ph type="body" idx="1"/>
          </p:nvPr>
        </p:nvSpPr>
        <p:spPr>
          <a:prstGeom prst="rect">
            <a:avLst/>
          </a:prstGeom>
        </p:spPr>
        <p:txBody>
          <a:bodyPr/>
          <a:lstStyle/>
          <a:p>
            <a:r>
              <a:t>文字列処理</a:t>
            </a:r>
          </a:p>
          <a:p>
            <a:pPr lvl="1"/>
            <a:r>
              <a:t>文字列連結、文字列置換、文字列検索、文字列比較、文字列分割</a:t>
            </a:r>
          </a:p>
          <a:p>
            <a:pPr lvl="2"/>
            <a:r>
              <a:t>"abc" + "def"</a:t>
            </a:r>
          </a:p>
          <a:p>
            <a:pPr lvl="2"/>
            <a:r>
              <a:t>文字列.indexOf("文字")   (無ければ-1、見つかれば0以上の位置を応答)</a:t>
            </a:r>
          </a:p>
          <a:p>
            <a:pPr lvl="2"/>
            <a:r>
              <a:t>文字列==文字列、文字列===文字列</a:t>
            </a:r>
          </a:p>
          <a:p>
            <a:pPr lvl="2"/>
            <a:endParaRPr/>
          </a:p>
          <a:p>
            <a:pPr lvl="1"/>
            <a:r>
              <a:t>文字列と数値の相互変換</a:t>
            </a:r>
          </a:p>
          <a:p>
            <a:pPr lvl="2"/>
            <a:r>
              <a:t>String(数値)</a:t>
            </a:r>
          </a:p>
          <a:p>
            <a:pPr lvl="2"/>
            <a:r>
              <a:t>Number(文字列)</a:t>
            </a:r>
          </a:p>
          <a:p>
            <a:pPr lvl="2"/>
            <a:endParaRPr/>
          </a:p>
          <a:p>
            <a:pPr lvl="1"/>
            <a:r>
              <a:t>RegEx (Regular Expression 正規表現)</a:t>
            </a:r>
          </a:p>
        </p:txBody>
      </p:sp>
      <p:sp>
        <p:nvSpPr>
          <p:cNvPr id="545" name="スライド番号"/>
          <p:cNvSpPr txBox="1">
            <a:spLocks noGrp="1"/>
          </p:cNvSpPr>
          <p:nvPr>
            <p:ph type="sldNum" sz="quarter" idx="2"/>
          </p:nvPr>
        </p:nvSpPr>
        <p:spPr>
          <a:xfrm>
            <a:off x="9575466" y="7226300"/>
            <a:ext cx="256795"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数値処理"/>
          <p:cNvSpPr txBox="1">
            <a:spLocks noGrp="1"/>
          </p:cNvSpPr>
          <p:nvPr>
            <p:ph type="title"/>
          </p:nvPr>
        </p:nvSpPr>
        <p:spPr>
          <a:prstGeom prst="rect">
            <a:avLst/>
          </a:prstGeom>
        </p:spPr>
        <p:txBody>
          <a:bodyPr/>
          <a:lstStyle/>
          <a:p>
            <a:r>
              <a:t>数値処理</a:t>
            </a:r>
          </a:p>
        </p:txBody>
      </p:sp>
      <p:sp>
        <p:nvSpPr>
          <p:cNvPr id="548" name="平均値を計算"/>
          <p:cNvSpPr txBox="1">
            <a:spLocks noGrp="1"/>
          </p:cNvSpPr>
          <p:nvPr>
            <p:ph type="body" idx="1"/>
          </p:nvPr>
        </p:nvSpPr>
        <p:spPr>
          <a:prstGeom prst="rect">
            <a:avLst/>
          </a:prstGeom>
        </p:spPr>
        <p:txBody>
          <a:bodyPr/>
          <a:lstStyle/>
          <a:p>
            <a:r>
              <a:t>平均値を計算</a:t>
            </a:r>
          </a:p>
        </p:txBody>
      </p:sp>
      <p:sp>
        <p:nvSpPr>
          <p:cNvPr id="549"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sp>
        <p:nvSpPr>
          <p:cNvPr id="550" name="var nums = [911, 326, 145, 638, 576, 319, 820, 915, 155, 74, 734, 872,…"/>
          <p:cNvSpPr txBox="1"/>
          <p:nvPr/>
        </p:nvSpPr>
        <p:spPr>
          <a:xfrm>
            <a:off x="702691" y="2152649"/>
            <a:ext cx="8754618" cy="31369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r>
              <a:t>            7, 306, 305, 391, 368, 302, 630, 714, 79, 730, 624, 285, 30,</a:t>
            </a:r>
          </a:p>
          <a:p>
            <a:pPr lvl="1" algn="l">
              <a:defRPr sz="1200" b="1">
                <a:latin typeface="Courier New"/>
                <a:ea typeface="Courier New"/>
                <a:cs typeface="Courier New"/>
                <a:sym typeface="Courier New"/>
              </a:defRPr>
            </a:pPr>
            <a:r>
              <a:t>            186, 18, 766, 381, 452, 972, 847, 862, 668, 116, 21, 328, 217,</a:t>
            </a:r>
          </a:p>
          <a:p>
            <a:pPr lvl="1" algn="l">
              <a:defRPr sz="1200" b="1">
                <a:latin typeface="Courier New"/>
                <a:ea typeface="Courier New"/>
                <a:cs typeface="Courier New"/>
                <a:sym typeface="Courier New"/>
              </a:defRPr>
            </a:pPr>
            <a:r>
              <a:t>            462, 486, 331, 865, 709, 564, 597, 620, 503, 133, 762, 909,</a:t>
            </a:r>
          </a:p>
          <a:p>
            <a:pPr lvl="1" algn="l">
              <a:defRPr sz="1200" b="1">
                <a:latin typeface="Courier New"/>
                <a:ea typeface="Courier New"/>
                <a:cs typeface="Courier New"/>
                <a:sym typeface="Courier New"/>
              </a:defRPr>
            </a:pPr>
            <a:r>
              <a:t>            209, 763, 908, 756, 978, 451, 553, 111, 487, 612, 229, 396,</a:t>
            </a:r>
          </a:p>
          <a:p>
            <a:pPr lvl="1" algn="l">
              <a:defRPr sz="1200" b="1">
                <a:latin typeface="Courier New"/>
                <a:ea typeface="Courier New"/>
                <a:cs typeface="Courier New"/>
                <a:sym typeface="Courier New"/>
              </a:defRPr>
            </a:pPr>
            <a:r>
              <a:t>            226, 71, 8, 404, 198, 613, 289, 728, 402, 437, 924, 56, 710,</a:t>
            </a:r>
          </a:p>
          <a:p>
            <a:pPr lvl="1" algn="l">
              <a:defRPr sz="1200" b="1">
                <a:latin typeface="Courier New"/>
                <a:ea typeface="Courier New"/>
                <a:cs typeface="Courier New"/>
                <a:sym typeface="Courier New"/>
              </a:defRPr>
            </a:pPr>
            <a:r>
              <a:t>            676, 664, 86, 698, 467, 531, 996, 50, 563, 538, 479, 822, 724,</a:t>
            </a:r>
          </a:p>
          <a:p>
            <a:pPr lvl="1" algn="l">
              <a:defRPr sz="1200" b="1">
                <a:latin typeface="Courier New"/>
                <a:ea typeface="Courier New"/>
                <a:cs typeface="Courier New"/>
                <a:sym typeface="Courier New"/>
              </a:defRPr>
            </a:pPr>
            <a:r>
              <a:t>            60, 917, 134, 161, 23, 855, 158, 672, 448, 125, 735, 657];</a:t>
            </a:r>
          </a:p>
          <a:p>
            <a:pPr lvl="1" algn="l">
              <a:defRPr sz="1200" b="1">
                <a:latin typeface="Courier New"/>
                <a:ea typeface="Courier New"/>
                <a:cs typeface="Courier New"/>
                <a:sym typeface="Courier New"/>
              </a:defRPr>
            </a:pPr>
            <a:r>
              <a:t>var sum = 0;</a:t>
            </a:r>
          </a:p>
          <a:p>
            <a:pPr lvl="1" algn="l">
              <a:defRPr sz="1200" b="1">
                <a:latin typeface="Courier New"/>
                <a:ea typeface="Courier New"/>
                <a:cs typeface="Courier New"/>
                <a:sym typeface="Courier New"/>
              </a:defRPr>
            </a:pPr>
            <a:r>
              <a:t>var avg = 0;</a:t>
            </a:r>
          </a:p>
          <a:p>
            <a:pPr lvl="1" algn="l">
              <a:defRPr sz="1200" b="1">
                <a:latin typeface="Courier New"/>
                <a:ea typeface="Courier New"/>
                <a:cs typeface="Courier New"/>
                <a:sym typeface="Courier New"/>
              </a:defRPr>
            </a:pPr>
            <a:r>
              <a:t>for (i=0; i&lt;nums.length; i++) {</a:t>
            </a:r>
          </a:p>
          <a:p>
            <a:pPr lvl="1" algn="l">
              <a:defRPr sz="1200" b="1">
                <a:latin typeface="Courier New"/>
                <a:ea typeface="Courier New"/>
                <a:cs typeface="Courier New"/>
                <a:sym typeface="Courier New"/>
              </a:defRPr>
            </a:pPr>
            <a:r>
              <a:t>    sum += nums[i];</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r>
              <a:t>avg = sum / nums.length;</a:t>
            </a:r>
          </a:p>
          <a:p>
            <a:pPr lvl="1" algn="l">
              <a:defRPr sz="1200" b="1">
                <a:latin typeface="Courier New"/>
                <a:ea typeface="Courier New"/>
                <a:cs typeface="Courier New"/>
                <a:sym typeface="Courier New"/>
              </a:defRPr>
            </a:pPr>
            <a:r>
              <a:t>alert(avg);</a:t>
            </a:r>
          </a:p>
        </p:txBody>
      </p:sp>
      <p:sp>
        <p:nvSpPr>
          <p:cNvPr id="551" name="sample0130.js"/>
          <p:cNvSpPr txBox="1"/>
          <p:nvPr/>
        </p:nvSpPr>
        <p:spPr>
          <a:xfrm>
            <a:off x="4384548" y="5295899"/>
            <a:ext cx="13909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sample0130.js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数値処理"/>
          <p:cNvSpPr txBox="1">
            <a:spLocks noGrp="1"/>
          </p:cNvSpPr>
          <p:nvPr>
            <p:ph type="title"/>
          </p:nvPr>
        </p:nvSpPr>
        <p:spPr>
          <a:prstGeom prst="rect">
            <a:avLst/>
          </a:prstGeom>
        </p:spPr>
        <p:txBody>
          <a:bodyPr/>
          <a:lstStyle/>
          <a:p>
            <a:r>
              <a:t>数値処理</a:t>
            </a:r>
          </a:p>
        </p:txBody>
      </p:sp>
      <p:sp>
        <p:nvSpPr>
          <p:cNvPr id="554" name="分散と標準偏差を計算"/>
          <p:cNvSpPr txBox="1">
            <a:spLocks noGrp="1"/>
          </p:cNvSpPr>
          <p:nvPr>
            <p:ph type="body" idx="1"/>
          </p:nvPr>
        </p:nvSpPr>
        <p:spPr>
          <a:prstGeom prst="rect">
            <a:avLst/>
          </a:prstGeom>
        </p:spPr>
        <p:txBody>
          <a:bodyPr/>
          <a:lstStyle/>
          <a:p>
            <a:r>
              <a:t>分散と標準偏差を計算</a:t>
            </a:r>
          </a:p>
        </p:txBody>
      </p:sp>
      <p:sp>
        <p:nvSpPr>
          <p:cNvPr id="555"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sp>
        <p:nvSpPr>
          <p:cNvPr id="556" name="var nums = [911, 326, 145, 638, 576, 319, 820, 915, 155, 74, 734, 872,…"/>
          <p:cNvSpPr txBox="1"/>
          <p:nvPr/>
        </p:nvSpPr>
        <p:spPr>
          <a:xfrm>
            <a:off x="702691" y="2181089"/>
            <a:ext cx="8754618" cy="497193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r>
              <a:t>            7, 306, 305, 391, 368, 302, 630, 714, 79, 730, 624, 285, 30,</a:t>
            </a:r>
          </a:p>
          <a:p>
            <a:pPr lvl="1" algn="l">
              <a:defRPr sz="1200" b="1">
                <a:latin typeface="Courier New"/>
                <a:ea typeface="Courier New"/>
                <a:cs typeface="Courier New"/>
                <a:sym typeface="Courier New"/>
              </a:defRPr>
            </a:pPr>
            <a:r>
              <a:t>            186, 18, 766, 381, 452, 972, 847, 862, 668, 116, 21, 328, 217,</a:t>
            </a:r>
          </a:p>
          <a:p>
            <a:pPr lvl="1" algn="l">
              <a:defRPr sz="1200" b="1">
                <a:latin typeface="Courier New"/>
                <a:ea typeface="Courier New"/>
                <a:cs typeface="Courier New"/>
                <a:sym typeface="Courier New"/>
              </a:defRPr>
            </a:pPr>
            <a:r>
              <a:t>            462, 486, 331, 865, 709, 564, 597, 620, 503, 133, 762, 909,</a:t>
            </a:r>
          </a:p>
          <a:p>
            <a:pPr lvl="1" algn="l">
              <a:defRPr sz="1200" b="1">
                <a:latin typeface="Courier New"/>
                <a:ea typeface="Courier New"/>
                <a:cs typeface="Courier New"/>
                <a:sym typeface="Courier New"/>
              </a:defRPr>
            </a:pPr>
            <a:r>
              <a:t>            209, 763, 908, 756, 978, 451, 553, 111, 487, 612, 229, 396,</a:t>
            </a:r>
          </a:p>
          <a:p>
            <a:pPr lvl="1" algn="l">
              <a:defRPr sz="1200" b="1">
                <a:latin typeface="Courier New"/>
                <a:ea typeface="Courier New"/>
                <a:cs typeface="Courier New"/>
                <a:sym typeface="Courier New"/>
              </a:defRPr>
            </a:pPr>
            <a:r>
              <a:t>            226, 71, 8, 404, 198, 613, 289, 728, 402, 437, 924, 56, 710,</a:t>
            </a:r>
          </a:p>
          <a:p>
            <a:pPr lvl="1" algn="l">
              <a:defRPr sz="1200" b="1">
                <a:latin typeface="Courier New"/>
                <a:ea typeface="Courier New"/>
                <a:cs typeface="Courier New"/>
                <a:sym typeface="Courier New"/>
              </a:defRPr>
            </a:pPr>
            <a:r>
              <a:t>            676, 664, 86, 698, 467, 531, 996, 50, 563, 538, 479, 822, 724,</a:t>
            </a:r>
          </a:p>
          <a:p>
            <a:pPr lvl="1" algn="l">
              <a:defRPr sz="1200" b="1">
                <a:latin typeface="Courier New"/>
                <a:ea typeface="Courier New"/>
                <a:cs typeface="Courier New"/>
                <a:sym typeface="Courier New"/>
              </a:defRPr>
            </a:pPr>
            <a:r>
              <a:t>            60, 917, 134, 161, 23, 855, 158, 672, 448, 125, 735, 657];</a:t>
            </a:r>
          </a:p>
          <a:p>
            <a:pPr lvl="1" algn="l">
              <a:defRPr sz="1200" b="1">
                <a:latin typeface="Courier New"/>
                <a:ea typeface="Courier New"/>
                <a:cs typeface="Courier New"/>
                <a:sym typeface="Courier New"/>
              </a:defRPr>
            </a:pPr>
            <a:r>
              <a:t>var sum = 0;</a:t>
            </a:r>
          </a:p>
          <a:p>
            <a:pPr lvl="1" algn="l">
              <a:defRPr sz="1200" b="1">
                <a:latin typeface="Courier New"/>
                <a:ea typeface="Courier New"/>
                <a:cs typeface="Courier New"/>
                <a:sym typeface="Courier New"/>
              </a:defRPr>
            </a:pPr>
            <a:r>
              <a:t>var avg = 0;</a:t>
            </a:r>
          </a:p>
          <a:p>
            <a:pPr lvl="1" algn="l">
              <a:defRPr sz="1200" b="1">
                <a:latin typeface="Courier New"/>
                <a:ea typeface="Courier New"/>
                <a:cs typeface="Courier New"/>
                <a:sym typeface="Courier New"/>
              </a:defRPr>
            </a:pPr>
            <a:r>
              <a:t>var variance = 0;</a:t>
            </a:r>
          </a:p>
          <a:p>
            <a:pPr lvl="1" algn="l">
              <a:defRPr sz="1200" b="1">
                <a:latin typeface="Courier New"/>
                <a:ea typeface="Courier New"/>
                <a:cs typeface="Courier New"/>
                <a:sym typeface="Courier New"/>
              </a:defRPr>
            </a:pPr>
            <a:r>
              <a:t>for (i=0; i&lt;nums.length; i++) {</a:t>
            </a:r>
          </a:p>
          <a:p>
            <a:pPr lvl="1" algn="l">
              <a:defRPr sz="1200" b="1">
                <a:latin typeface="Courier New"/>
                <a:ea typeface="Courier New"/>
                <a:cs typeface="Courier New"/>
                <a:sym typeface="Courier New"/>
              </a:defRPr>
            </a:pPr>
            <a:r>
              <a:t>    sum += nums[i];</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r>
              <a:t>avg = sum / nums.length;</a:t>
            </a:r>
          </a:p>
          <a:p>
            <a:pPr lvl="1" algn="l">
              <a:defRPr sz="1200" b="1">
                <a:latin typeface="Courier New"/>
                <a:ea typeface="Courier New"/>
                <a:cs typeface="Courier New"/>
                <a:sym typeface="Courier New"/>
              </a:defRPr>
            </a:pPr>
            <a:r>
              <a:t>alert("平均は"+avg);</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for (i=0; i&lt;nums.length; i++) {</a:t>
            </a:r>
          </a:p>
          <a:p>
            <a:pPr lvl="1" algn="l">
              <a:defRPr sz="1200" b="1">
                <a:latin typeface="Courier New"/>
                <a:ea typeface="Courier New"/>
                <a:cs typeface="Courier New"/>
                <a:sym typeface="Courier New"/>
              </a:defRPr>
            </a:pPr>
            <a:r>
              <a:t>    variance = variance + Math.pow(nums[i]-avg, 2);</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r>
              <a:t>variance = variance / nums.length</a:t>
            </a:r>
          </a:p>
          <a:p>
            <a:pPr lvl="1" algn="l">
              <a:defRPr sz="1200" b="1">
                <a:latin typeface="Courier New"/>
                <a:ea typeface="Courier New"/>
                <a:cs typeface="Courier New"/>
                <a:sym typeface="Courier New"/>
              </a:defRPr>
            </a:pPr>
            <a:r>
              <a:t>alert("分散は"+variance);</a:t>
            </a:r>
          </a:p>
          <a:p>
            <a:pPr lvl="1" algn="l">
              <a:defRPr sz="1200" b="1">
                <a:latin typeface="Courier New"/>
                <a:ea typeface="Courier New"/>
                <a:cs typeface="Courier New"/>
                <a:sym typeface="Courier New"/>
              </a:defRPr>
            </a:pPr>
            <a:r>
              <a:t>alert("標準偏差は"+Math.sqrt(variance));</a:t>
            </a:r>
          </a:p>
          <a:p>
            <a:pPr lvl="1" algn="l">
              <a:defRPr sz="1200" b="1">
                <a:latin typeface="Courier New"/>
                <a:ea typeface="Courier New"/>
                <a:cs typeface="Courier New"/>
                <a:sym typeface="Courier New"/>
              </a:defRPr>
            </a:pPr>
            <a:endParaRPr/>
          </a:p>
        </p:txBody>
      </p:sp>
      <p:sp>
        <p:nvSpPr>
          <p:cNvPr id="557" name="sample0140.js"/>
          <p:cNvSpPr txBox="1"/>
          <p:nvPr/>
        </p:nvSpPr>
        <p:spPr>
          <a:xfrm>
            <a:off x="4384192" y="7159369"/>
            <a:ext cx="139161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sample0140.js</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プログラミング言語の実践2: アルゴリズム"/>
          <p:cNvSpPr txBox="1">
            <a:spLocks noGrp="1"/>
          </p:cNvSpPr>
          <p:nvPr>
            <p:ph type="title"/>
          </p:nvPr>
        </p:nvSpPr>
        <p:spPr>
          <a:prstGeom prst="rect">
            <a:avLst/>
          </a:prstGeom>
        </p:spPr>
        <p:txBody>
          <a:bodyPr/>
          <a:lstStyle/>
          <a:p>
            <a:r>
              <a:t>プログラミング言語の実践2: アルゴリズム</a:t>
            </a:r>
          </a:p>
        </p:txBody>
      </p:sp>
      <p:sp>
        <p:nvSpPr>
          <p:cNvPr id="560" name="情報系科目の体系…"/>
          <p:cNvSpPr txBox="1">
            <a:spLocks noGrp="1"/>
          </p:cNvSpPr>
          <p:nvPr>
            <p:ph type="body" idx="1"/>
          </p:nvPr>
        </p:nvSpPr>
        <p:spPr>
          <a:prstGeom prst="rect">
            <a:avLst/>
          </a:prstGeom>
        </p:spPr>
        <p:txBody>
          <a:bodyPr/>
          <a:lstStyle/>
          <a:p>
            <a:r>
              <a:t>情報系科目の体系</a:t>
            </a:r>
          </a:p>
          <a:p>
            <a:pPr lvl="1"/>
            <a:r>
              <a:t>入門(プログラミング関係)</a:t>
            </a:r>
          </a:p>
          <a:p>
            <a:pPr lvl="2"/>
            <a:r>
              <a:t>理論: アルゴリズム</a:t>
            </a:r>
          </a:p>
          <a:p>
            <a:pPr lvl="2"/>
            <a:r>
              <a:t>実践: 各種プログラミング言語</a:t>
            </a:r>
          </a:p>
        </p:txBody>
      </p:sp>
      <p:sp>
        <p:nvSpPr>
          <p:cNvPr id="561"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アルゴリズム…"/>
          <p:cNvSpPr txBox="1">
            <a:spLocks noGrp="1"/>
          </p:cNvSpPr>
          <p:nvPr>
            <p:ph type="body" idx="1"/>
          </p:nvPr>
        </p:nvSpPr>
        <p:spPr>
          <a:prstGeom prst="rect">
            <a:avLst/>
          </a:prstGeom>
        </p:spPr>
        <p:txBody>
          <a:bodyPr/>
          <a:lstStyle/>
          <a:p>
            <a:r>
              <a:t>アルゴリズム</a:t>
            </a:r>
          </a:p>
          <a:p>
            <a:pPr lvl="1"/>
            <a:r>
              <a:t>処理の手順</a:t>
            </a:r>
          </a:p>
          <a:p>
            <a:pPr lvl="1"/>
            <a:r>
              <a:t>フローチャートで記述</a:t>
            </a:r>
          </a:p>
          <a:p>
            <a:pPr lvl="1"/>
            <a:r>
              <a:t>分割単位は</a:t>
            </a:r>
          </a:p>
          <a:p>
            <a:pPr lvl="2"/>
            <a:r>
              <a:t>入力</a:t>
            </a:r>
          </a:p>
          <a:p>
            <a:pPr lvl="2"/>
            <a:r>
              <a:t>出力</a:t>
            </a:r>
          </a:p>
          <a:p>
            <a:pPr lvl="2"/>
            <a:r>
              <a:t>分岐</a:t>
            </a:r>
          </a:p>
          <a:p>
            <a:pPr lvl="2"/>
            <a:r>
              <a:t>処理</a:t>
            </a:r>
          </a:p>
          <a:p>
            <a:pPr lvl="2"/>
            <a:endParaRPr/>
          </a:p>
          <a:p>
            <a:pPr lvl="1"/>
            <a:r>
              <a:t>例:</a:t>
            </a:r>
          </a:p>
          <a:p>
            <a:pPr lvl="2"/>
            <a:r>
              <a:t>右のフローチャート</a:t>
            </a:r>
          </a:p>
          <a:p>
            <a:pPr lvl="2"/>
            <a:r>
              <a:t>1〜9までの数の総和を求めるアルゴリズム</a:t>
            </a:r>
          </a:p>
        </p:txBody>
      </p:sp>
      <p:sp>
        <p:nvSpPr>
          <p:cNvPr id="564" name="アルゴリズムとは"/>
          <p:cNvSpPr txBox="1">
            <a:spLocks noGrp="1"/>
          </p:cNvSpPr>
          <p:nvPr>
            <p:ph type="title"/>
          </p:nvPr>
        </p:nvSpPr>
        <p:spPr>
          <a:prstGeom prst="rect">
            <a:avLst/>
          </a:prstGeom>
        </p:spPr>
        <p:txBody>
          <a:bodyPr/>
          <a:lstStyle/>
          <a:p>
            <a:r>
              <a:t>アルゴリズムとは</a:t>
            </a:r>
          </a:p>
        </p:txBody>
      </p:sp>
      <p:sp>
        <p:nvSpPr>
          <p:cNvPr id="565"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grpSp>
        <p:nvGrpSpPr>
          <p:cNvPr id="577" name="グループ"/>
          <p:cNvGrpSpPr/>
          <p:nvPr/>
        </p:nvGrpSpPr>
        <p:grpSpPr>
          <a:xfrm>
            <a:off x="6353285" y="2060080"/>
            <a:ext cx="3298716" cy="4642840"/>
            <a:chOff x="0" y="0"/>
            <a:chExt cx="3298714" cy="4642839"/>
          </a:xfrm>
        </p:grpSpPr>
        <p:sp>
          <p:nvSpPr>
            <p:cNvPr id="566" name="線"/>
            <p:cNvSpPr/>
            <p:nvPr/>
          </p:nvSpPr>
          <p:spPr>
            <a:xfrm flipV="1">
              <a:off x="1239059" y="484396"/>
              <a:ext cx="1" cy="3378344"/>
            </a:xfrm>
            <a:prstGeom prst="line">
              <a:avLst/>
            </a:prstGeom>
            <a:noFill/>
            <a:ln w="12700" cap="flat">
              <a:solidFill>
                <a:srgbClr val="000000"/>
              </a:solidFill>
              <a:prstDash val="solid"/>
              <a:miter lim="400000"/>
            </a:ln>
            <a:effectLst/>
          </p:spPr>
          <p:txBody>
            <a:bodyPr wrap="square" lIns="50800" tIns="50800" rIns="50800" bIns="50800" numCol="1" anchor="ctr">
              <a:noAutofit/>
            </a:bodyPr>
            <a:lstStyle/>
            <a:p>
              <a:pPr>
                <a:defRPr sz="2800"/>
              </a:pPr>
              <a:endParaRPr/>
            </a:p>
          </p:txBody>
        </p:sp>
        <p:sp>
          <p:nvSpPr>
            <p:cNvPr id="567" name="開始"/>
            <p:cNvSpPr/>
            <p:nvPr/>
          </p:nvSpPr>
          <p:spPr>
            <a:xfrm>
              <a:off x="460666" y="0"/>
              <a:ext cx="1570633" cy="467400"/>
            </a:xfrm>
            <a:prstGeom prst="roundRect">
              <a:avLst>
                <a:gd name="adj" fmla="val 40757"/>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ctr">
              <a:noAutofit/>
            </a:bodyPr>
            <a:lstStyle>
              <a:lvl1pPr>
                <a:defRPr sz="1400"/>
              </a:lvl1pPr>
            </a:lstStyle>
            <a:p>
              <a:r>
                <a:t>開始</a:t>
              </a:r>
            </a:p>
          </p:txBody>
        </p:sp>
        <p:sp>
          <p:nvSpPr>
            <p:cNvPr id="568" name="終了"/>
            <p:cNvSpPr/>
            <p:nvPr/>
          </p:nvSpPr>
          <p:spPr>
            <a:xfrm>
              <a:off x="460666" y="4175440"/>
              <a:ext cx="1570633" cy="467400"/>
            </a:xfrm>
            <a:prstGeom prst="roundRect">
              <a:avLst>
                <a:gd name="adj" fmla="val 40757"/>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ctr">
              <a:noAutofit/>
            </a:bodyPr>
            <a:lstStyle>
              <a:lvl1pPr>
                <a:defRPr sz="1400"/>
              </a:lvl1pPr>
            </a:lstStyle>
            <a:p>
              <a:r>
                <a:t>終了</a:t>
              </a:r>
            </a:p>
          </p:txBody>
        </p:sp>
        <p:sp>
          <p:nvSpPr>
            <p:cNvPr id="569" name="1 → n"/>
            <p:cNvSpPr/>
            <p:nvPr/>
          </p:nvSpPr>
          <p:spPr>
            <a:xfrm>
              <a:off x="356148" y="612447"/>
              <a:ext cx="1779668" cy="46740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ctr">
              <a:noAutofit/>
            </a:bodyPr>
            <a:lstStyle>
              <a:lvl1pPr>
                <a:defRPr sz="1400"/>
              </a:lvl1pPr>
            </a:lstStyle>
            <a:p>
              <a:r>
                <a:t>1 → n</a:t>
              </a:r>
            </a:p>
          </p:txBody>
        </p:sp>
        <p:sp>
          <p:nvSpPr>
            <p:cNvPr id="570" name="sum + n → sum"/>
            <p:cNvSpPr/>
            <p:nvPr/>
          </p:nvSpPr>
          <p:spPr>
            <a:xfrm>
              <a:off x="356148" y="2428187"/>
              <a:ext cx="1779668" cy="46740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ctr">
              <a:noAutofit/>
            </a:bodyPr>
            <a:lstStyle>
              <a:lvl1pPr>
                <a:defRPr sz="1400"/>
              </a:lvl1pPr>
            </a:lstStyle>
            <a:p>
              <a:r>
                <a:t>sum + n → sum</a:t>
              </a:r>
            </a:p>
          </p:txBody>
        </p:sp>
        <p:sp>
          <p:nvSpPr>
            <p:cNvPr id="571" name="n + 1 → n"/>
            <p:cNvSpPr/>
            <p:nvPr/>
          </p:nvSpPr>
          <p:spPr>
            <a:xfrm>
              <a:off x="356148" y="3131152"/>
              <a:ext cx="1779668" cy="467401"/>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ctr">
              <a:noAutofit/>
            </a:bodyPr>
            <a:lstStyle>
              <a:lvl1pPr>
                <a:defRPr sz="1400"/>
              </a:lvl1pPr>
            </a:lstStyle>
            <a:p>
              <a:r>
                <a:t>n + 1 → n</a:t>
              </a:r>
            </a:p>
          </p:txBody>
        </p:sp>
        <p:sp>
          <p:nvSpPr>
            <p:cNvPr id="572" name="10 &lt;= n"/>
            <p:cNvSpPr/>
            <p:nvPr/>
          </p:nvSpPr>
          <p:spPr>
            <a:xfrm>
              <a:off x="364902" y="1457492"/>
              <a:ext cx="1762245" cy="81657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ctr">
              <a:noAutofit/>
            </a:bodyPr>
            <a:lstStyle>
              <a:lvl1pPr>
                <a:defRPr sz="1400"/>
              </a:lvl1pPr>
            </a:lstStyle>
            <a:p>
              <a:r>
                <a:t>10 &lt;= n</a:t>
              </a:r>
            </a:p>
          </p:txBody>
        </p:sp>
        <p:sp>
          <p:nvSpPr>
            <p:cNvPr id="573" name="線"/>
            <p:cNvSpPr/>
            <p:nvPr/>
          </p:nvSpPr>
          <p:spPr>
            <a:xfrm>
              <a:off x="0" y="1279869"/>
              <a:ext cx="1237306" cy="25718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566"/>
                  </a:lnTo>
                  <a:lnTo>
                    <a:pt x="61" y="37"/>
                  </a:lnTo>
                  <a:lnTo>
                    <a:pt x="21520" y="0"/>
                  </a:lnTo>
                </a:path>
              </a:pathLst>
            </a:custGeom>
            <a:noFill/>
            <a:ln w="12700" cap="flat">
              <a:solidFill>
                <a:srgbClr val="000000"/>
              </a:solidFill>
              <a:prstDash val="solid"/>
              <a:miter lim="400000"/>
              <a:tailEnd type="triangle" w="med" len="med"/>
            </a:ln>
            <a:effectLst/>
          </p:spPr>
          <p:txBody>
            <a:bodyPr wrap="square" lIns="50800" tIns="50800" rIns="50800" bIns="50800" numCol="1" anchor="ctr">
              <a:noAutofit/>
            </a:bodyPr>
            <a:lstStyle/>
            <a:p>
              <a:pPr>
                <a:defRPr sz="2800"/>
              </a:pPr>
              <a:endParaRPr/>
            </a:p>
          </p:txBody>
        </p:sp>
        <p:sp>
          <p:nvSpPr>
            <p:cNvPr id="574" name="線"/>
            <p:cNvSpPr/>
            <p:nvPr/>
          </p:nvSpPr>
          <p:spPr>
            <a:xfrm rot="6671470">
              <a:off x="898745" y="2513451"/>
              <a:ext cx="2655442" cy="1270519"/>
            </a:xfrm>
            <a:custGeom>
              <a:avLst/>
              <a:gdLst/>
              <a:ahLst/>
              <a:cxnLst>
                <a:cxn ang="0">
                  <a:pos x="wd2" y="hd2"/>
                </a:cxn>
                <a:cxn ang="5400000">
                  <a:pos x="wd2" y="hd2"/>
                </a:cxn>
                <a:cxn ang="10800000">
                  <a:pos x="wd2" y="hd2"/>
                </a:cxn>
                <a:cxn ang="16200000">
                  <a:pos x="wd2" y="hd2"/>
                </a:cxn>
              </a:cxnLst>
              <a:rect l="0" t="0" r="r" b="b"/>
              <a:pathLst>
                <a:path w="21600" h="21600" extrusionOk="0">
                  <a:moveTo>
                    <a:pt x="1352" y="20303"/>
                  </a:moveTo>
                  <a:lnTo>
                    <a:pt x="0" y="12828"/>
                  </a:lnTo>
                  <a:lnTo>
                    <a:pt x="15803" y="0"/>
                  </a:lnTo>
                  <a:lnTo>
                    <a:pt x="19826" y="21600"/>
                  </a:lnTo>
                  <a:lnTo>
                    <a:pt x="21600" y="20147"/>
                  </a:lnTo>
                </a:path>
              </a:pathLst>
            </a:custGeom>
            <a:noFill/>
            <a:ln w="12700" cap="flat">
              <a:solidFill>
                <a:srgbClr val="000000"/>
              </a:solidFill>
              <a:prstDash val="solid"/>
              <a:miter lim="400000"/>
            </a:ln>
            <a:effectLst/>
          </p:spPr>
          <p:txBody>
            <a:bodyPr wrap="square" lIns="50800" tIns="50800" rIns="50800" bIns="50800" numCol="1" anchor="ctr">
              <a:noAutofit/>
            </a:bodyPr>
            <a:lstStyle/>
            <a:p>
              <a:pPr>
                <a:defRPr sz="2800"/>
              </a:pPr>
              <a:endParaRPr/>
            </a:p>
          </p:txBody>
        </p:sp>
        <p:sp>
          <p:nvSpPr>
            <p:cNvPr id="575" name="YES"/>
            <p:cNvSpPr txBox="1"/>
            <p:nvPr/>
          </p:nvSpPr>
          <p:spPr>
            <a:xfrm>
              <a:off x="2037648" y="1577971"/>
              <a:ext cx="469901"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400"/>
              </a:lvl1pPr>
            </a:lstStyle>
            <a:p>
              <a:r>
                <a:t>YES</a:t>
              </a:r>
            </a:p>
          </p:txBody>
        </p:sp>
        <p:sp>
          <p:nvSpPr>
            <p:cNvPr id="576" name="NO"/>
            <p:cNvSpPr txBox="1"/>
            <p:nvPr/>
          </p:nvSpPr>
          <p:spPr>
            <a:xfrm>
              <a:off x="801125" y="2181720"/>
              <a:ext cx="393269" cy="2794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400"/>
              </a:lvl1pPr>
            </a:lstStyle>
            <a:p>
              <a:r>
                <a:t>NO</a:t>
              </a:r>
            </a:p>
          </p:txBody>
        </p:sp>
      </p:gr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ソート(並べ替え)のアルゴリズム"/>
          <p:cNvSpPr txBox="1">
            <a:spLocks noGrp="1"/>
          </p:cNvSpPr>
          <p:nvPr>
            <p:ph type="title"/>
          </p:nvPr>
        </p:nvSpPr>
        <p:spPr>
          <a:xfrm>
            <a:off x="696341" y="254000"/>
            <a:ext cx="8767318" cy="1092200"/>
          </a:xfrm>
          <a:prstGeom prst="rect">
            <a:avLst/>
          </a:prstGeom>
        </p:spPr>
        <p:txBody>
          <a:bodyPr/>
          <a:lstStyle/>
          <a:p>
            <a:r>
              <a:rPr dirty="0" err="1"/>
              <a:t>ソート</a:t>
            </a:r>
            <a:r>
              <a:rPr dirty="0"/>
              <a:t>(</a:t>
            </a:r>
            <a:r>
              <a:rPr dirty="0" err="1"/>
              <a:t>並べ替え</a:t>
            </a:r>
            <a:r>
              <a:rPr dirty="0"/>
              <a:t>)</a:t>
            </a:r>
            <a:r>
              <a:rPr dirty="0" err="1"/>
              <a:t>のアルゴリズム</a:t>
            </a:r>
            <a:endParaRPr dirty="0"/>
          </a:p>
        </p:txBody>
      </p:sp>
      <p:sp>
        <p:nvSpPr>
          <p:cNvPr id="580" name="バブルソートを行ってみる"/>
          <p:cNvSpPr txBox="1">
            <a:spLocks noGrp="1"/>
          </p:cNvSpPr>
          <p:nvPr>
            <p:ph type="body" idx="1"/>
          </p:nvPr>
        </p:nvSpPr>
        <p:spPr>
          <a:xfrm>
            <a:off x="689991" y="1587500"/>
            <a:ext cx="8767318" cy="5130800"/>
          </a:xfrm>
          <a:prstGeom prst="rect">
            <a:avLst/>
          </a:prstGeom>
        </p:spPr>
        <p:txBody>
          <a:bodyPr/>
          <a:lstStyle/>
          <a:p>
            <a:r>
              <a:rPr dirty="0" err="1"/>
              <a:t>バブルソートを行ってみる</a:t>
            </a:r>
            <a:endParaRPr dirty="0"/>
          </a:p>
        </p:txBody>
      </p:sp>
      <p:sp>
        <p:nvSpPr>
          <p:cNvPr id="581"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
        <p:nvSpPr>
          <p:cNvPr id="582" name="function printall(a) {…"/>
          <p:cNvSpPr txBox="1"/>
          <p:nvPr/>
        </p:nvSpPr>
        <p:spPr>
          <a:xfrm>
            <a:off x="677291" y="1977430"/>
            <a:ext cx="8754618" cy="5642570"/>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r>
              <a:rPr dirty="0"/>
              <a:t>function </a:t>
            </a:r>
            <a:r>
              <a:rPr dirty="0" err="1"/>
              <a:t>printall</a:t>
            </a:r>
            <a:r>
              <a:rPr dirty="0"/>
              <a:t>(a) {</a:t>
            </a:r>
          </a:p>
          <a:p>
            <a:pPr lvl="1" algn="l">
              <a:defRPr sz="1200" b="1">
                <a:latin typeface="Courier New"/>
                <a:ea typeface="Courier New"/>
                <a:cs typeface="Courier New"/>
                <a:sym typeface="Courier New"/>
              </a:defRPr>
            </a:pPr>
            <a:r>
              <a:rPr dirty="0"/>
              <a:t>    for (k=0; k&lt;</a:t>
            </a:r>
            <a:r>
              <a:rPr dirty="0" err="1"/>
              <a:t>a.length</a:t>
            </a:r>
            <a:r>
              <a:rPr dirty="0"/>
              <a:t>; k++) {</a:t>
            </a:r>
          </a:p>
          <a:p>
            <a:pPr lvl="1" algn="l">
              <a:defRPr sz="1200" b="1">
                <a:latin typeface="Courier New"/>
                <a:ea typeface="Courier New"/>
                <a:cs typeface="Courier New"/>
                <a:sym typeface="Courier New"/>
              </a:defRPr>
            </a:pPr>
            <a:r>
              <a:rPr dirty="0"/>
              <a:t>        </a:t>
            </a:r>
            <a:r>
              <a:rPr dirty="0" err="1"/>
              <a:t>document.write</a:t>
            </a:r>
            <a:r>
              <a:rPr dirty="0"/>
              <a:t>(" "+a[k]+", ");</a:t>
            </a:r>
          </a:p>
          <a:p>
            <a:pPr lvl="1" algn="l">
              <a:defRPr sz="1200" b="1">
                <a:latin typeface="Courier New"/>
                <a:ea typeface="Courier New"/>
                <a:cs typeface="Courier New"/>
                <a:sym typeface="Courier New"/>
              </a:defRPr>
            </a:pPr>
            <a:r>
              <a:rPr dirty="0"/>
              <a:t>    }</a:t>
            </a:r>
          </a:p>
          <a:p>
            <a:pPr lvl="1" algn="l">
              <a:defRPr sz="1200" b="1">
                <a:latin typeface="Courier New"/>
                <a:ea typeface="Courier New"/>
                <a:cs typeface="Courier New"/>
                <a:sym typeface="Courier New"/>
              </a:defRPr>
            </a:pPr>
            <a:r>
              <a:rPr dirty="0"/>
              <a:t>    </a:t>
            </a:r>
            <a:r>
              <a:rPr dirty="0" err="1"/>
              <a:t>document.write</a:t>
            </a:r>
            <a:r>
              <a:rPr dirty="0"/>
              <a:t>("&lt;</a:t>
            </a:r>
            <a:r>
              <a:rPr dirty="0" err="1"/>
              <a:t>br</a:t>
            </a:r>
            <a:r>
              <a:rPr dirty="0"/>
              <a:t>&gt;\n");</a:t>
            </a:r>
          </a:p>
          <a:p>
            <a:pPr lvl="1" algn="l">
              <a:defRPr sz="1200" b="1">
                <a:latin typeface="Courier New"/>
                <a:ea typeface="Courier New"/>
                <a:cs typeface="Courier New"/>
                <a:sym typeface="Courier New"/>
              </a:defRPr>
            </a:pPr>
            <a:r>
              <a:rPr dirty="0"/>
              <a:t>}</a:t>
            </a:r>
          </a:p>
          <a:p>
            <a:pPr lvl="1" algn="l">
              <a:defRPr sz="1200" b="1">
                <a:latin typeface="Courier New"/>
                <a:ea typeface="Courier New"/>
                <a:cs typeface="Courier New"/>
                <a:sym typeface="Courier New"/>
              </a:defRPr>
            </a:pPr>
            <a:endParaRPr dirty="0"/>
          </a:p>
          <a:p>
            <a:pPr lvl="1" algn="l">
              <a:defRPr sz="1200" b="1">
                <a:latin typeface="Courier New"/>
                <a:ea typeface="Courier New"/>
                <a:cs typeface="Courier New"/>
                <a:sym typeface="Courier New"/>
              </a:defRPr>
            </a:pPr>
            <a:r>
              <a:rPr dirty="0"/>
              <a:t>var </a:t>
            </a:r>
            <a:r>
              <a:rPr dirty="0" err="1"/>
              <a:t>nums</a:t>
            </a:r>
            <a:r>
              <a:rPr dirty="0"/>
              <a:t> = [911, 326, 145, 638, 576, 319, 820, 915, 155, 74, 734, 872,</a:t>
            </a:r>
          </a:p>
          <a:p>
            <a:pPr lvl="1" algn="l">
              <a:defRPr sz="1200" b="1">
                <a:latin typeface="Courier New"/>
                <a:ea typeface="Courier New"/>
                <a:cs typeface="Courier New"/>
                <a:sym typeface="Courier New"/>
              </a:defRPr>
            </a:pPr>
            <a:r>
              <a:rPr dirty="0"/>
              <a:t>            7, 306, 305, 391, 368, 302, 630, 714, 79, 730, 624, 285, 30,</a:t>
            </a:r>
          </a:p>
          <a:p>
            <a:pPr lvl="1" algn="l">
              <a:defRPr sz="1200" b="1">
                <a:latin typeface="Courier New"/>
                <a:ea typeface="Courier New"/>
                <a:cs typeface="Courier New"/>
                <a:sym typeface="Courier New"/>
              </a:defRPr>
            </a:pPr>
            <a:r>
              <a:rPr dirty="0"/>
              <a:t>            186, 18, 766, 381, 452, 972, 847, 862, 668, 116, 21, 328, 217,</a:t>
            </a:r>
          </a:p>
          <a:p>
            <a:pPr lvl="1" algn="l">
              <a:defRPr sz="1200" b="1">
                <a:latin typeface="Courier New"/>
                <a:ea typeface="Courier New"/>
                <a:cs typeface="Courier New"/>
                <a:sym typeface="Courier New"/>
              </a:defRPr>
            </a:pPr>
            <a:r>
              <a:rPr dirty="0"/>
              <a:t>            462, 486, 331, 865, 709, 564, 597, 620, 503, 133, 762, 909,</a:t>
            </a:r>
          </a:p>
          <a:p>
            <a:pPr lvl="1" algn="l">
              <a:defRPr sz="1200" b="1">
                <a:latin typeface="Courier New"/>
                <a:ea typeface="Courier New"/>
                <a:cs typeface="Courier New"/>
                <a:sym typeface="Courier New"/>
              </a:defRPr>
            </a:pPr>
            <a:r>
              <a:rPr dirty="0"/>
              <a:t>            209, 763, 908, 756, 978, 451, 553, 111, 487, 612, 229, 396,</a:t>
            </a:r>
          </a:p>
          <a:p>
            <a:pPr lvl="1" algn="l">
              <a:defRPr sz="1200" b="1">
                <a:latin typeface="Courier New"/>
                <a:ea typeface="Courier New"/>
                <a:cs typeface="Courier New"/>
                <a:sym typeface="Courier New"/>
              </a:defRPr>
            </a:pPr>
            <a:r>
              <a:rPr dirty="0"/>
              <a:t>            226, 71, 8, 404, 198, 613, 289, 728, 402, 437, 924, 56, 710,</a:t>
            </a:r>
          </a:p>
          <a:p>
            <a:pPr lvl="1" algn="l">
              <a:defRPr sz="1200" b="1">
                <a:latin typeface="Courier New"/>
                <a:ea typeface="Courier New"/>
                <a:cs typeface="Courier New"/>
                <a:sym typeface="Courier New"/>
              </a:defRPr>
            </a:pPr>
            <a:r>
              <a:rPr dirty="0"/>
              <a:t>            676, 664, 86, 698, 467, 531, 996, 50, 563, 538, 479, 822, 724,</a:t>
            </a:r>
          </a:p>
          <a:p>
            <a:pPr lvl="1" algn="l">
              <a:defRPr sz="1200" b="1">
                <a:latin typeface="Courier New"/>
                <a:ea typeface="Courier New"/>
                <a:cs typeface="Courier New"/>
                <a:sym typeface="Courier New"/>
              </a:defRPr>
            </a:pPr>
            <a:r>
              <a:rPr dirty="0"/>
              <a:t>            60, 917, 134, 161, 23, 855, 158, 672, 448, 125, 735, 657];</a:t>
            </a:r>
          </a:p>
          <a:p>
            <a:pPr lvl="1" algn="l">
              <a:defRPr sz="1200" b="1">
                <a:latin typeface="Courier New"/>
                <a:ea typeface="Courier New"/>
                <a:cs typeface="Courier New"/>
                <a:sym typeface="Courier New"/>
              </a:defRPr>
            </a:pPr>
            <a:endParaRPr dirty="0"/>
          </a:p>
          <a:p>
            <a:pPr lvl="1" algn="l">
              <a:defRPr sz="1200" b="1">
                <a:latin typeface="Courier New"/>
                <a:ea typeface="Courier New"/>
                <a:cs typeface="Courier New"/>
                <a:sym typeface="Courier New"/>
              </a:defRPr>
            </a:pPr>
            <a:r>
              <a:rPr dirty="0"/>
              <a:t>var </a:t>
            </a:r>
            <a:r>
              <a:rPr dirty="0" err="1"/>
              <a:t>swapflag</a:t>
            </a:r>
            <a:r>
              <a:rPr dirty="0"/>
              <a:t> = false;</a:t>
            </a:r>
          </a:p>
          <a:p>
            <a:pPr lvl="1" algn="l">
              <a:defRPr sz="1200" b="1">
                <a:latin typeface="Courier New"/>
                <a:ea typeface="Courier New"/>
                <a:cs typeface="Courier New"/>
                <a:sym typeface="Courier New"/>
              </a:defRPr>
            </a:pPr>
            <a:r>
              <a:rPr dirty="0"/>
              <a:t>do {</a:t>
            </a:r>
          </a:p>
          <a:p>
            <a:pPr lvl="1" algn="l">
              <a:defRPr sz="1200" b="1">
                <a:latin typeface="Courier New"/>
                <a:ea typeface="Courier New"/>
                <a:cs typeface="Courier New"/>
                <a:sym typeface="Courier New"/>
              </a:defRPr>
            </a:pPr>
            <a:r>
              <a:rPr dirty="0"/>
              <a:t>    </a:t>
            </a:r>
            <a:r>
              <a:rPr dirty="0" err="1"/>
              <a:t>swapflag</a:t>
            </a:r>
            <a:r>
              <a:rPr dirty="0"/>
              <a:t> = false;</a:t>
            </a:r>
          </a:p>
          <a:p>
            <a:pPr lvl="1" algn="l">
              <a:defRPr sz="1200" b="1">
                <a:latin typeface="Courier New"/>
                <a:ea typeface="Courier New"/>
                <a:cs typeface="Courier New"/>
                <a:sym typeface="Courier New"/>
              </a:defRPr>
            </a:pPr>
            <a:r>
              <a:rPr dirty="0"/>
              <a:t>    </a:t>
            </a:r>
            <a:r>
              <a:rPr dirty="0" err="1"/>
              <a:t>printall</a:t>
            </a:r>
            <a:r>
              <a:rPr dirty="0"/>
              <a:t>(</a:t>
            </a:r>
            <a:r>
              <a:rPr dirty="0" err="1"/>
              <a:t>nums</a:t>
            </a:r>
            <a:r>
              <a:rPr dirty="0"/>
              <a:t>);</a:t>
            </a:r>
          </a:p>
          <a:p>
            <a:pPr lvl="1" algn="l">
              <a:defRPr sz="1200" b="1">
                <a:latin typeface="Courier New"/>
                <a:ea typeface="Courier New"/>
                <a:cs typeface="Courier New"/>
                <a:sym typeface="Courier New"/>
              </a:defRPr>
            </a:pPr>
            <a:r>
              <a:rPr dirty="0"/>
              <a:t>    for (</a:t>
            </a:r>
            <a:r>
              <a:rPr dirty="0" err="1"/>
              <a:t>i</a:t>
            </a:r>
            <a:r>
              <a:rPr dirty="0"/>
              <a:t>=0; </a:t>
            </a:r>
            <a:r>
              <a:rPr dirty="0" err="1"/>
              <a:t>i</a:t>
            </a:r>
            <a:r>
              <a:rPr dirty="0"/>
              <a:t>&lt;nums.length-1; </a:t>
            </a:r>
            <a:r>
              <a:rPr dirty="0" err="1"/>
              <a:t>i</a:t>
            </a:r>
            <a:r>
              <a:rPr dirty="0"/>
              <a:t>++) {</a:t>
            </a:r>
          </a:p>
          <a:p>
            <a:pPr lvl="1" algn="l">
              <a:defRPr sz="1200" b="1">
                <a:latin typeface="Courier New"/>
                <a:ea typeface="Courier New"/>
                <a:cs typeface="Courier New"/>
                <a:sym typeface="Courier New"/>
              </a:defRPr>
            </a:pPr>
            <a:r>
              <a:rPr dirty="0"/>
              <a:t>        if (</a:t>
            </a:r>
            <a:r>
              <a:rPr dirty="0" err="1"/>
              <a:t>nums</a:t>
            </a:r>
            <a:r>
              <a:rPr dirty="0"/>
              <a:t>[</a:t>
            </a:r>
            <a:r>
              <a:rPr dirty="0" err="1"/>
              <a:t>i</a:t>
            </a:r>
            <a:r>
              <a:rPr dirty="0"/>
              <a:t>]&gt;</a:t>
            </a:r>
            <a:r>
              <a:rPr dirty="0" err="1"/>
              <a:t>nums</a:t>
            </a:r>
            <a:r>
              <a:rPr dirty="0"/>
              <a:t>[i+1]) {</a:t>
            </a:r>
          </a:p>
          <a:p>
            <a:pPr lvl="1" algn="l">
              <a:defRPr sz="1200" b="1">
                <a:latin typeface="Courier New"/>
                <a:ea typeface="Courier New"/>
                <a:cs typeface="Courier New"/>
                <a:sym typeface="Courier New"/>
              </a:defRPr>
            </a:pPr>
            <a:r>
              <a:rPr dirty="0"/>
              <a:t>            </a:t>
            </a:r>
            <a:r>
              <a:rPr dirty="0" err="1"/>
              <a:t>tmp</a:t>
            </a:r>
            <a:r>
              <a:rPr dirty="0"/>
              <a:t> = </a:t>
            </a:r>
            <a:r>
              <a:rPr dirty="0" err="1"/>
              <a:t>nums</a:t>
            </a:r>
            <a:r>
              <a:rPr dirty="0"/>
              <a:t>[</a:t>
            </a:r>
            <a:r>
              <a:rPr dirty="0" err="1"/>
              <a:t>i</a:t>
            </a:r>
            <a:r>
              <a:rPr dirty="0"/>
              <a:t>];</a:t>
            </a:r>
          </a:p>
          <a:p>
            <a:pPr lvl="1" algn="l">
              <a:defRPr sz="1200" b="1">
                <a:latin typeface="Courier New"/>
                <a:ea typeface="Courier New"/>
                <a:cs typeface="Courier New"/>
                <a:sym typeface="Courier New"/>
              </a:defRPr>
            </a:pPr>
            <a:r>
              <a:rPr dirty="0"/>
              <a:t>            </a:t>
            </a:r>
            <a:r>
              <a:rPr dirty="0" err="1"/>
              <a:t>nums</a:t>
            </a:r>
            <a:r>
              <a:rPr dirty="0"/>
              <a:t>[</a:t>
            </a:r>
            <a:r>
              <a:rPr dirty="0" err="1"/>
              <a:t>i</a:t>
            </a:r>
            <a:r>
              <a:rPr dirty="0"/>
              <a:t>] = </a:t>
            </a:r>
            <a:r>
              <a:rPr dirty="0" err="1"/>
              <a:t>nums</a:t>
            </a:r>
            <a:r>
              <a:rPr dirty="0"/>
              <a:t>[i+1];</a:t>
            </a:r>
          </a:p>
          <a:p>
            <a:pPr lvl="1" algn="l">
              <a:defRPr sz="1200" b="1">
                <a:latin typeface="Courier New"/>
                <a:ea typeface="Courier New"/>
                <a:cs typeface="Courier New"/>
                <a:sym typeface="Courier New"/>
              </a:defRPr>
            </a:pPr>
            <a:r>
              <a:rPr dirty="0"/>
              <a:t>            </a:t>
            </a:r>
            <a:r>
              <a:rPr dirty="0" err="1"/>
              <a:t>nums</a:t>
            </a:r>
            <a:r>
              <a:rPr dirty="0"/>
              <a:t>[i+1] = </a:t>
            </a:r>
            <a:r>
              <a:rPr dirty="0" err="1"/>
              <a:t>tmp</a:t>
            </a:r>
            <a:r>
              <a:rPr dirty="0"/>
              <a:t>;</a:t>
            </a:r>
          </a:p>
          <a:p>
            <a:pPr lvl="1" algn="l">
              <a:defRPr sz="1200" b="1">
                <a:latin typeface="Courier New"/>
                <a:ea typeface="Courier New"/>
                <a:cs typeface="Courier New"/>
                <a:sym typeface="Courier New"/>
              </a:defRPr>
            </a:pPr>
            <a:r>
              <a:rPr dirty="0"/>
              <a:t>            </a:t>
            </a:r>
            <a:r>
              <a:rPr dirty="0" err="1"/>
              <a:t>swapflag</a:t>
            </a:r>
            <a:r>
              <a:rPr dirty="0"/>
              <a:t> = true;</a:t>
            </a:r>
          </a:p>
          <a:p>
            <a:pPr lvl="1" algn="l">
              <a:defRPr sz="1200" b="1">
                <a:latin typeface="Courier New"/>
                <a:ea typeface="Courier New"/>
                <a:cs typeface="Courier New"/>
                <a:sym typeface="Courier New"/>
              </a:defRPr>
            </a:pPr>
            <a:r>
              <a:rPr dirty="0"/>
              <a:t>        }</a:t>
            </a:r>
          </a:p>
          <a:p>
            <a:pPr lvl="1" algn="l">
              <a:defRPr sz="1200" b="1">
                <a:latin typeface="Courier New"/>
                <a:ea typeface="Courier New"/>
                <a:cs typeface="Courier New"/>
                <a:sym typeface="Courier New"/>
              </a:defRPr>
            </a:pPr>
            <a:r>
              <a:rPr dirty="0"/>
              <a:t>    }</a:t>
            </a:r>
          </a:p>
          <a:p>
            <a:pPr lvl="1" algn="l">
              <a:defRPr sz="1200" b="1">
                <a:latin typeface="Courier New"/>
                <a:ea typeface="Courier New"/>
                <a:cs typeface="Courier New"/>
                <a:sym typeface="Courier New"/>
              </a:defRPr>
            </a:pPr>
            <a:r>
              <a:rPr dirty="0"/>
              <a:t>} while (</a:t>
            </a:r>
            <a:r>
              <a:rPr dirty="0" err="1"/>
              <a:t>swapflag</a:t>
            </a:r>
            <a:r>
              <a:rPr dirty="0"/>
              <a:t>);</a:t>
            </a:r>
            <a:endParaRPr lang="en-US" altLang="ja-JP" dirty="0"/>
          </a:p>
          <a:p>
            <a:pPr lvl="1" algn="l">
              <a:lnSpc>
                <a:spcPts val="600"/>
              </a:lnSpc>
              <a:defRPr sz="1200" b="1">
                <a:latin typeface="Courier New"/>
                <a:ea typeface="Courier New"/>
                <a:cs typeface="Courier New"/>
                <a:sym typeface="Courier New"/>
              </a:defRPr>
            </a:pPr>
            <a:endParaRPr dirty="0"/>
          </a:p>
        </p:txBody>
      </p:sp>
      <p:sp>
        <p:nvSpPr>
          <p:cNvPr id="583" name="sample0150.js"/>
          <p:cNvSpPr txBox="1"/>
          <p:nvPr/>
        </p:nvSpPr>
        <p:spPr>
          <a:xfrm>
            <a:off x="8047500" y="1711848"/>
            <a:ext cx="1422509" cy="28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1200"/>
            </a:lvl1pPr>
          </a:lstStyle>
          <a:p>
            <a:r>
              <a:rPr dirty="0"/>
              <a:t>sample0150.js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テキストエディタ"/>
          <p:cNvSpPr txBox="1">
            <a:spLocks noGrp="1"/>
          </p:cNvSpPr>
          <p:nvPr>
            <p:ph type="title"/>
          </p:nvPr>
        </p:nvSpPr>
        <p:spPr>
          <a:prstGeom prst="rect">
            <a:avLst/>
          </a:prstGeom>
        </p:spPr>
        <p:txBody>
          <a:bodyPr/>
          <a:lstStyle/>
          <a:p>
            <a:r>
              <a:t>テキストエディタ</a:t>
            </a:r>
          </a:p>
        </p:txBody>
      </p:sp>
      <p:sp>
        <p:nvSpPr>
          <p:cNvPr id="251" name="TeraPad (Windows用、フリー)…"/>
          <p:cNvSpPr txBox="1">
            <a:spLocks noGrp="1"/>
          </p:cNvSpPr>
          <p:nvPr>
            <p:ph type="body" idx="1"/>
          </p:nvPr>
        </p:nvSpPr>
        <p:spPr>
          <a:prstGeom prst="rect">
            <a:avLst/>
          </a:prstGeom>
        </p:spPr>
        <p:txBody>
          <a:bodyPr/>
          <a:lstStyle/>
          <a:p>
            <a:r>
              <a:t>TeraPad (Windows用、フリー)</a:t>
            </a:r>
          </a:p>
          <a:p>
            <a:pPr lvl="1"/>
            <a:r>
              <a:t>URL: </a:t>
            </a:r>
            <a:r>
              <a:rPr u="sng">
                <a:hlinkClick r:id="rId2"/>
              </a:rPr>
              <a:t>http://www5f.biglobe.ne.jp/~t-susumu/library/tpad.html</a:t>
            </a:r>
          </a:p>
          <a:p>
            <a:pPr lvl="1"/>
            <a:r>
              <a:t>Windows用で古くから用いられている、シンプル且つ高機能、無料</a:t>
            </a:r>
          </a:p>
          <a:p>
            <a:r>
              <a:t>Sublime Text (Windows/Mac用、商用)</a:t>
            </a:r>
          </a:p>
          <a:p>
            <a:pPr lvl="1"/>
            <a:r>
              <a:t>URL: </a:t>
            </a:r>
            <a:r>
              <a:rPr u="sng">
                <a:hlinkClick r:id="rId3"/>
              </a:rPr>
              <a:t>https://www.sublimetext.com</a:t>
            </a:r>
          </a:p>
          <a:p>
            <a:pPr lvl="1"/>
            <a:r>
              <a:t>比較的最近のもの、シンプル且つ高機能、有料</a:t>
            </a:r>
          </a:p>
          <a:p>
            <a:r>
              <a:t>emacs (主にLinux、Windows/Mac用も存在、フリー)</a:t>
            </a:r>
          </a:p>
          <a:p>
            <a:pPr lvl="1"/>
            <a:r>
              <a:t>古くからUNIX OS上で利用されているエディタ</a:t>
            </a:r>
          </a:p>
          <a:p>
            <a:r>
              <a:t>vi (主にLinux、Windows/Mac用も存在、フリー)</a:t>
            </a:r>
          </a:p>
          <a:p>
            <a:pPr lvl="1"/>
            <a:r>
              <a:t>古くからUNIX OS上で利用されているエディタ</a:t>
            </a:r>
          </a:p>
        </p:txBody>
      </p:sp>
      <p:sp>
        <p:nvSpPr>
          <p:cNvPr id="252" name="スライド番号"/>
          <p:cNvSpPr txBox="1">
            <a:spLocks noGrp="1"/>
          </p:cNvSpPr>
          <p:nvPr>
            <p:ph type="sldNum" sz="quarter" idx="2"/>
          </p:nvPr>
        </p:nvSpPr>
        <p:spPr>
          <a:xfrm>
            <a:off x="9659921" y="7226300"/>
            <a:ext cx="172340"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探索のアルゴリズム"/>
          <p:cNvSpPr txBox="1">
            <a:spLocks noGrp="1"/>
          </p:cNvSpPr>
          <p:nvPr>
            <p:ph type="title"/>
          </p:nvPr>
        </p:nvSpPr>
        <p:spPr>
          <a:prstGeom prst="rect">
            <a:avLst/>
          </a:prstGeom>
        </p:spPr>
        <p:txBody>
          <a:bodyPr/>
          <a:lstStyle/>
          <a:p>
            <a:r>
              <a:t>探索のアルゴリズム</a:t>
            </a:r>
          </a:p>
        </p:txBody>
      </p:sp>
      <p:sp>
        <p:nvSpPr>
          <p:cNvPr id="586" name="線形探索…"/>
          <p:cNvSpPr txBox="1">
            <a:spLocks noGrp="1"/>
          </p:cNvSpPr>
          <p:nvPr>
            <p:ph type="body" idx="1"/>
          </p:nvPr>
        </p:nvSpPr>
        <p:spPr>
          <a:prstGeom prst="rect">
            <a:avLst/>
          </a:prstGeom>
        </p:spPr>
        <p:txBody>
          <a:bodyPr/>
          <a:lstStyle/>
          <a:p>
            <a:r>
              <a:t>線形探索</a:t>
            </a:r>
          </a:p>
          <a:p>
            <a:endParaRPr/>
          </a:p>
          <a:p>
            <a:r>
              <a:t>二分探索 (ソート済みが前提) (再帰関数の概念を用いても良い)</a:t>
            </a:r>
          </a:p>
        </p:txBody>
      </p:sp>
      <p:sp>
        <p:nvSpPr>
          <p:cNvPr id="587"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
        <p:nvSpPr>
          <p:cNvPr id="588" name="var target = 111;…"/>
          <p:cNvSpPr txBox="1"/>
          <p:nvPr/>
        </p:nvSpPr>
        <p:spPr>
          <a:xfrm>
            <a:off x="702691" y="2181089"/>
            <a:ext cx="8754618" cy="3215177"/>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target = 111;</a:t>
            </a: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r>
              <a:t>            7, 306, 305, 391, 368, 302, 630, 714, 79, 730, 624, 285, 30,</a:t>
            </a:r>
          </a:p>
          <a:p>
            <a:pPr lvl="1" algn="l">
              <a:defRPr sz="1200" b="1">
                <a:latin typeface="Courier New"/>
                <a:ea typeface="Courier New"/>
                <a:cs typeface="Courier New"/>
                <a:sym typeface="Courier New"/>
              </a:defRPr>
            </a:pPr>
            <a:r>
              <a:t>            186, 18, 766, 381, 452, 972, 847, 862, 668, 116, 21, 328, 217,</a:t>
            </a:r>
          </a:p>
          <a:p>
            <a:pPr lvl="1" algn="l">
              <a:defRPr sz="1200" b="1">
                <a:latin typeface="Courier New"/>
                <a:ea typeface="Courier New"/>
                <a:cs typeface="Courier New"/>
                <a:sym typeface="Courier New"/>
              </a:defRPr>
            </a:pPr>
            <a:r>
              <a:t>            462, 486, 331, 865, 709, 564, 597, 620, 503, 133, 762, 909,</a:t>
            </a:r>
          </a:p>
          <a:p>
            <a:pPr lvl="1" algn="l">
              <a:defRPr sz="1200" b="1">
                <a:latin typeface="Courier New"/>
                <a:ea typeface="Courier New"/>
                <a:cs typeface="Courier New"/>
                <a:sym typeface="Courier New"/>
              </a:defRPr>
            </a:pPr>
            <a:r>
              <a:t>            209, 763, 908, 756, 978, 451, 553, 111, 487, 612, 229, 396,</a:t>
            </a:r>
          </a:p>
          <a:p>
            <a:pPr lvl="1" algn="l">
              <a:defRPr sz="1200" b="1">
                <a:latin typeface="Courier New"/>
                <a:ea typeface="Courier New"/>
                <a:cs typeface="Courier New"/>
                <a:sym typeface="Courier New"/>
              </a:defRPr>
            </a:pPr>
            <a:r>
              <a:t>            226, 71, 8, 404, 198, 613, 289, 728, 402, 437, 924, 56, 710,</a:t>
            </a:r>
          </a:p>
          <a:p>
            <a:pPr lvl="1" algn="l">
              <a:defRPr sz="1200" b="1">
                <a:latin typeface="Courier New"/>
                <a:ea typeface="Courier New"/>
                <a:cs typeface="Courier New"/>
                <a:sym typeface="Courier New"/>
              </a:defRPr>
            </a:pPr>
            <a:r>
              <a:t>            676, 664, 86, 698, 467, 531, 996, 50, 563, 538, 479, 822, 724,</a:t>
            </a:r>
          </a:p>
          <a:p>
            <a:pPr lvl="1" algn="l">
              <a:defRPr sz="1200" b="1">
                <a:latin typeface="Courier New"/>
                <a:ea typeface="Courier New"/>
                <a:cs typeface="Courier New"/>
                <a:sym typeface="Courier New"/>
              </a:defRPr>
            </a:pPr>
            <a:r>
              <a:t>            60, 917, 134, 161, 23, 855, 158, 672, 448, 125, 735, 657];</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for (i=0; i&lt;nums.length; i++) {</a:t>
            </a:r>
          </a:p>
          <a:p>
            <a:pPr lvl="1" algn="l">
              <a:defRPr sz="1200" b="1">
                <a:latin typeface="Courier New"/>
                <a:ea typeface="Courier New"/>
                <a:cs typeface="Courier New"/>
                <a:sym typeface="Courier New"/>
              </a:defRPr>
            </a:pPr>
            <a:r>
              <a:t>    if (nums[i] == target) {</a:t>
            </a:r>
          </a:p>
          <a:p>
            <a:pPr lvl="1" algn="l">
              <a:defRPr sz="1200" b="1">
                <a:latin typeface="Courier New"/>
                <a:ea typeface="Courier New"/>
                <a:cs typeface="Courier New"/>
                <a:sym typeface="Courier New"/>
              </a:defRPr>
            </a:pPr>
            <a:r>
              <a:t>        alert(String(i)+"番目の値が"+nums[i]+"です。");</a:t>
            </a:r>
          </a:p>
          <a:p>
            <a:pPr lvl="1" algn="l">
              <a:defRPr sz="1200" b="1">
                <a:latin typeface="Courier New"/>
                <a:ea typeface="Courier New"/>
                <a:cs typeface="Courier New"/>
                <a:sym typeface="Courier New"/>
              </a:defRPr>
            </a:pPr>
            <a:r>
              <a:t>    }</a:t>
            </a:r>
          </a:p>
          <a:p>
            <a:pPr lvl="1" algn="l">
              <a:defRPr sz="1200" b="1">
                <a:latin typeface="Courier New"/>
                <a:ea typeface="Courier New"/>
                <a:cs typeface="Courier New"/>
                <a:sym typeface="Courier New"/>
              </a:defRPr>
            </a:pPr>
            <a:r>
              <a:t>}</a:t>
            </a:r>
          </a:p>
        </p:txBody>
      </p:sp>
      <p:sp>
        <p:nvSpPr>
          <p:cNvPr id="589" name="sample0160.js"/>
          <p:cNvSpPr txBox="1"/>
          <p:nvPr/>
        </p:nvSpPr>
        <p:spPr>
          <a:xfrm>
            <a:off x="4384548" y="5402615"/>
            <a:ext cx="13909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sample0160.js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探索のアルゴリズム"/>
          <p:cNvSpPr txBox="1">
            <a:spLocks noGrp="1"/>
          </p:cNvSpPr>
          <p:nvPr>
            <p:ph type="title"/>
          </p:nvPr>
        </p:nvSpPr>
        <p:spPr>
          <a:prstGeom prst="rect">
            <a:avLst/>
          </a:prstGeom>
        </p:spPr>
        <p:txBody>
          <a:bodyPr/>
          <a:lstStyle/>
          <a:p>
            <a:r>
              <a:t>探索のアルゴリズム</a:t>
            </a:r>
          </a:p>
        </p:txBody>
      </p:sp>
      <p:sp>
        <p:nvSpPr>
          <p:cNvPr id="592" name="二分探索 (ソート済みが前提) (再帰関数の概念を用いても良い)"/>
          <p:cNvSpPr txBox="1">
            <a:spLocks noGrp="1"/>
          </p:cNvSpPr>
          <p:nvPr>
            <p:ph type="body" idx="1"/>
          </p:nvPr>
        </p:nvSpPr>
        <p:spPr>
          <a:prstGeom prst="rect">
            <a:avLst/>
          </a:prstGeom>
        </p:spPr>
        <p:txBody>
          <a:bodyPr/>
          <a:lstStyle/>
          <a:p>
            <a:r>
              <a:t>二分探索 (ソート済みが前提) (再帰関数の概念を用いても良い)</a:t>
            </a:r>
          </a:p>
        </p:txBody>
      </p:sp>
      <p:sp>
        <p:nvSpPr>
          <p:cNvPr id="59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51</a:t>
            </a:fld>
            <a:endParaRPr/>
          </a:p>
        </p:txBody>
      </p:sp>
      <p:sp>
        <p:nvSpPr>
          <p:cNvPr id="594" name="var target = 111;…"/>
          <p:cNvSpPr txBox="1"/>
          <p:nvPr/>
        </p:nvSpPr>
        <p:spPr>
          <a:xfrm>
            <a:off x="702692" y="2203449"/>
            <a:ext cx="8754617" cy="4995254"/>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r>
              <a:t>var target = 111;</a:t>
            </a:r>
          </a:p>
          <a:p>
            <a:pPr lvl="1" algn="l">
              <a:defRPr sz="1200" b="1">
                <a:latin typeface="Courier New"/>
                <a:ea typeface="Courier New"/>
                <a:cs typeface="Courier New"/>
                <a:sym typeface="Courier New"/>
              </a:defRPr>
            </a:pPr>
            <a:r>
              <a:t>var nums = [7,8,18,21,23,30,50,56,60,71,74,79,86,111,116,125,133,134,145,155,158,</a:t>
            </a:r>
          </a:p>
          <a:p>
            <a:pPr lvl="1" algn="l">
              <a:defRPr sz="1200" b="1">
                <a:latin typeface="Courier New"/>
                <a:ea typeface="Courier New"/>
                <a:cs typeface="Courier New"/>
                <a:sym typeface="Courier New"/>
              </a:defRPr>
            </a:pPr>
            <a:r>
              <a:t>            161,186,198,209,217,226,229,285,289,302,305,306,319,326,328,331,368,</a:t>
            </a:r>
          </a:p>
          <a:p>
            <a:pPr lvl="1" algn="l">
              <a:defRPr sz="1200" b="1">
                <a:latin typeface="Courier New"/>
                <a:ea typeface="Courier New"/>
                <a:cs typeface="Courier New"/>
                <a:sym typeface="Courier New"/>
              </a:defRPr>
            </a:pPr>
            <a:r>
              <a:t>            381,391,396,402,404,437,448,451,452,462,467,479,486,487,503,531,538,</a:t>
            </a:r>
          </a:p>
          <a:p>
            <a:pPr lvl="1" algn="l">
              <a:defRPr sz="1200" b="1">
                <a:latin typeface="Courier New"/>
                <a:ea typeface="Courier New"/>
                <a:cs typeface="Courier New"/>
                <a:sym typeface="Courier New"/>
              </a:defRPr>
            </a:pPr>
            <a:r>
              <a:t>            553,563,564,576,597,612,613,620,624,630,638,657,664,668,672,676,698,</a:t>
            </a:r>
          </a:p>
          <a:p>
            <a:pPr lvl="1" algn="l">
              <a:defRPr sz="1200" b="1">
                <a:latin typeface="Courier New"/>
                <a:ea typeface="Courier New"/>
                <a:cs typeface="Courier New"/>
                <a:sym typeface="Courier New"/>
              </a:defRPr>
            </a:pPr>
            <a:r>
              <a:t>            709,710,714,724,728,730,734,735,756,762,763,766,820,822,847,855,862,</a:t>
            </a:r>
          </a:p>
          <a:p>
            <a:pPr lvl="1" algn="l">
              <a:defRPr sz="1200" b="1">
                <a:latin typeface="Courier New"/>
                <a:ea typeface="Courier New"/>
                <a:cs typeface="Courier New"/>
                <a:sym typeface="Courier New"/>
              </a:defRPr>
            </a:pPr>
            <a:r>
              <a:t>            865,872,908,909,911,915,917,924,972,978,996];</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a,b,c,d;</a:t>
            </a:r>
          </a:p>
          <a:p>
            <a:pPr lvl="1" algn="l">
              <a:defRPr sz="1200" b="1">
                <a:latin typeface="Courier New"/>
                <a:ea typeface="Courier New"/>
                <a:cs typeface="Courier New"/>
                <a:sym typeface="Courier New"/>
              </a:defRPr>
            </a:pPr>
            <a:r>
              <a:t>a = 0;</a:t>
            </a:r>
          </a:p>
          <a:p>
            <a:pPr lvl="1" algn="l">
              <a:defRPr sz="1200" b="1">
                <a:latin typeface="Courier New"/>
                <a:ea typeface="Courier New"/>
                <a:cs typeface="Courier New"/>
                <a:sym typeface="Courier New"/>
              </a:defRPr>
            </a:pPr>
            <a:r>
              <a:t>d = nums.length-1;</a:t>
            </a:r>
          </a:p>
          <a:p>
            <a:pPr lvl="1" algn="l">
              <a:defRPr sz="1200" b="1">
                <a:latin typeface="Courier New"/>
                <a:ea typeface="Courier New"/>
                <a:cs typeface="Courier New"/>
                <a:sym typeface="Courier New"/>
              </a:defRPr>
            </a:pPr>
            <a:r>
              <a:t>b = Math.floor((a+d)/2);</a:t>
            </a:r>
          </a:p>
          <a:p>
            <a:pPr lvl="1" algn="l">
              <a:defRPr sz="1200" b="1">
                <a:latin typeface="Courier New"/>
                <a:ea typeface="Courier New"/>
                <a:cs typeface="Courier New"/>
                <a:sym typeface="Courier New"/>
              </a:defRPr>
            </a:pPr>
            <a:r>
              <a:t>c = b+1;</a:t>
            </a:r>
          </a:p>
          <a:p>
            <a:pPr lvl="1" algn="l">
              <a:defRPr sz="1200" b="1">
                <a:latin typeface="Courier New"/>
                <a:ea typeface="Courier New"/>
                <a:cs typeface="Courier New"/>
                <a:sym typeface="Courier New"/>
              </a:defRPr>
            </a:pPr>
            <a:r>
              <a:t>do {</a:t>
            </a:r>
          </a:p>
          <a:p>
            <a:pPr lvl="1" algn="l">
              <a:defRPr sz="1200" b="1">
                <a:latin typeface="Courier New"/>
                <a:ea typeface="Courier New"/>
                <a:cs typeface="Courier New"/>
                <a:sym typeface="Courier New"/>
              </a:defRPr>
            </a:pPr>
            <a:r>
              <a:t>    if (nums[a]&lt;=target &amp;&amp; target&lt;=nums[b]) {</a:t>
            </a:r>
          </a:p>
          <a:p>
            <a:pPr lvl="1" algn="l">
              <a:defRPr sz="1200" b="1">
                <a:latin typeface="Courier New"/>
                <a:ea typeface="Courier New"/>
                <a:cs typeface="Courier New"/>
                <a:sym typeface="Courier New"/>
              </a:defRPr>
            </a:pPr>
            <a:r>
              <a:t>        a = a;</a:t>
            </a:r>
          </a:p>
          <a:p>
            <a:pPr lvl="1" algn="l">
              <a:defRPr sz="1200" b="1">
                <a:latin typeface="Courier New"/>
                <a:ea typeface="Courier New"/>
                <a:cs typeface="Courier New"/>
                <a:sym typeface="Courier New"/>
              </a:defRPr>
            </a:pPr>
            <a:r>
              <a:t>        d = b;</a:t>
            </a:r>
          </a:p>
          <a:p>
            <a:pPr lvl="1" algn="l">
              <a:defRPr sz="1200" b="1">
                <a:latin typeface="Courier New"/>
                <a:ea typeface="Courier New"/>
                <a:cs typeface="Courier New"/>
                <a:sym typeface="Courier New"/>
              </a:defRPr>
            </a:pPr>
            <a:r>
              <a:t>    } else {</a:t>
            </a:r>
          </a:p>
          <a:p>
            <a:pPr lvl="1" algn="l">
              <a:defRPr sz="1200" b="1">
                <a:latin typeface="Courier New"/>
                <a:ea typeface="Courier New"/>
                <a:cs typeface="Courier New"/>
                <a:sym typeface="Courier New"/>
              </a:defRPr>
            </a:pPr>
            <a:r>
              <a:t>        a = c;</a:t>
            </a:r>
          </a:p>
          <a:p>
            <a:pPr lvl="1" algn="l">
              <a:defRPr sz="1200" b="1">
                <a:latin typeface="Courier New"/>
                <a:ea typeface="Courier New"/>
                <a:cs typeface="Courier New"/>
                <a:sym typeface="Courier New"/>
              </a:defRPr>
            </a:pPr>
            <a:r>
              <a:t>        d = d;</a:t>
            </a:r>
          </a:p>
          <a:p>
            <a:pPr lvl="1" algn="l">
              <a:defRPr sz="1200" b="1">
                <a:latin typeface="Courier New"/>
                <a:ea typeface="Courier New"/>
                <a:cs typeface="Courier New"/>
                <a:sym typeface="Courier New"/>
              </a:defRPr>
            </a:pPr>
            <a:r>
              <a:t>    }</a:t>
            </a:r>
          </a:p>
          <a:p>
            <a:pPr lvl="1" algn="l">
              <a:defRPr sz="1200" b="1">
                <a:latin typeface="Courier New"/>
                <a:ea typeface="Courier New"/>
                <a:cs typeface="Courier New"/>
                <a:sym typeface="Courier New"/>
              </a:defRPr>
            </a:pPr>
            <a:r>
              <a:t>    b = Math.floor((a+d)/2);</a:t>
            </a:r>
          </a:p>
          <a:p>
            <a:pPr lvl="1" algn="l">
              <a:defRPr sz="1200" b="1">
                <a:latin typeface="Courier New"/>
                <a:ea typeface="Courier New"/>
                <a:cs typeface="Courier New"/>
                <a:sym typeface="Courier New"/>
              </a:defRPr>
            </a:pPr>
            <a:r>
              <a:t>    c = b+1;</a:t>
            </a:r>
          </a:p>
          <a:p>
            <a:pPr lvl="1" algn="l">
              <a:defRPr sz="1200" b="1">
                <a:latin typeface="Courier New"/>
                <a:ea typeface="Courier New"/>
                <a:cs typeface="Courier New"/>
                <a:sym typeface="Courier New"/>
              </a:defRPr>
            </a:pPr>
            <a:r>
              <a:t>} while (a!=b &amp;&amp; c!=d);</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if (nums[a]==target) alert(String(a)+"番目の値が"+nums[a]+"です。");</a:t>
            </a:r>
          </a:p>
          <a:p>
            <a:pPr lvl="1" algn="l">
              <a:defRPr sz="1200" b="1">
                <a:latin typeface="Courier New"/>
                <a:ea typeface="Courier New"/>
                <a:cs typeface="Courier New"/>
                <a:sym typeface="Courier New"/>
              </a:defRPr>
            </a:pPr>
            <a:r>
              <a:t>else alert(String(c)+"番目の値が"+nums[c]+"です。");</a:t>
            </a:r>
          </a:p>
        </p:txBody>
      </p:sp>
      <p:sp>
        <p:nvSpPr>
          <p:cNvPr id="595" name="sample0170.js"/>
          <p:cNvSpPr txBox="1"/>
          <p:nvPr/>
        </p:nvSpPr>
        <p:spPr>
          <a:xfrm>
            <a:off x="4384548" y="7205053"/>
            <a:ext cx="13909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sample0170.js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休憩2"/>
          <p:cNvSpPr txBox="1">
            <a:spLocks noGrp="1"/>
          </p:cNvSpPr>
          <p:nvPr>
            <p:ph type="title"/>
          </p:nvPr>
        </p:nvSpPr>
        <p:spPr>
          <a:prstGeom prst="rect">
            <a:avLst/>
          </a:prstGeom>
        </p:spPr>
        <p:txBody>
          <a:bodyPr/>
          <a:lstStyle/>
          <a:p>
            <a:r>
              <a:t>休憩2</a:t>
            </a:r>
          </a:p>
        </p:txBody>
      </p:sp>
      <p:sp>
        <p:nvSpPr>
          <p:cNvPr id="598" name="ブラウザ上の画像操作 (次の話題に向けて)…"/>
          <p:cNvSpPr txBox="1">
            <a:spLocks noGrp="1"/>
          </p:cNvSpPr>
          <p:nvPr>
            <p:ph type="body" idx="1"/>
          </p:nvPr>
        </p:nvSpPr>
        <p:spPr>
          <a:xfrm>
            <a:off x="635916" y="1684491"/>
            <a:ext cx="8767318" cy="5130800"/>
          </a:xfrm>
          <a:prstGeom prst="rect">
            <a:avLst/>
          </a:prstGeom>
        </p:spPr>
        <p:txBody>
          <a:bodyPr/>
          <a:lstStyle/>
          <a:p>
            <a:r>
              <a:rPr dirty="0" err="1"/>
              <a:t>ブラウザ上の画像操作</a:t>
            </a:r>
            <a:r>
              <a:rPr dirty="0"/>
              <a:t> (</a:t>
            </a:r>
            <a:r>
              <a:rPr dirty="0" err="1"/>
              <a:t>次の話題に向けて</a:t>
            </a:r>
            <a:r>
              <a:rPr dirty="0"/>
              <a:t>)</a:t>
            </a:r>
          </a:p>
          <a:p>
            <a:pPr lvl="1"/>
            <a:r>
              <a:rPr dirty="0"/>
              <a:t>画像ファイルを3つ用意して以下のコードを作成・実行</a:t>
            </a:r>
          </a:p>
        </p:txBody>
      </p:sp>
      <p:sp>
        <p:nvSpPr>
          <p:cNvPr id="599"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52</a:t>
            </a:fld>
            <a:endParaRPr/>
          </a:p>
        </p:txBody>
      </p:sp>
      <p:sp>
        <p:nvSpPr>
          <p:cNvPr id="600" name="&lt;html&gt;…"/>
          <p:cNvSpPr txBox="1"/>
          <p:nvPr/>
        </p:nvSpPr>
        <p:spPr>
          <a:xfrm>
            <a:off x="696341" y="2429328"/>
            <a:ext cx="6859579" cy="484235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1400" b="1">
                <a:latin typeface="Courier New"/>
                <a:ea typeface="Courier New"/>
                <a:cs typeface="Courier New"/>
                <a:sym typeface="Courier New"/>
              </a:defRPr>
            </a:pPr>
            <a:r>
              <a:rPr dirty="0"/>
              <a:t>&lt;html&gt;</a:t>
            </a:r>
          </a:p>
          <a:p>
            <a:pPr algn="l">
              <a:defRPr sz="1400" b="1">
                <a:latin typeface="Courier New"/>
                <a:ea typeface="Courier New"/>
                <a:cs typeface="Courier New"/>
                <a:sym typeface="Courier New"/>
              </a:defRPr>
            </a:pPr>
            <a:r>
              <a:rPr dirty="0"/>
              <a:t>&lt;head&gt; &lt;title&gt;sample&lt;/title&gt; &lt;/head&gt;</a:t>
            </a:r>
          </a:p>
          <a:p>
            <a:pPr algn="l">
              <a:defRPr sz="1400" b="1">
                <a:latin typeface="Courier New"/>
                <a:ea typeface="Courier New"/>
                <a:cs typeface="Courier New"/>
                <a:sym typeface="Courier New"/>
              </a:defRPr>
            </a:pPr>
            <a:r>
              <a:rPr dirty="0"/>
              <a:t>&lt;body&gt;</a:t>
            </a:r>
          </a:p>
          <a:p>
            <a:pPr algn="l">
              <a:defRPr sz="1400" b="1">
                <a:latin typeface="Courier New"/>
                <a:ea typeface="Courier New"/>
                <a:cs typeface="Courier New"/>
                <a:sym typeface="Courier New"/>
              </a:defRPr>
            </a:pPr>
            <a:endParaRPr dirty="0"/>
          </a:p>
          <a:p>
            <a:pPr algn="l">
              <a:defRPr sz="1400" b="1">
                <a:latin typeface="Courier New"/>
                <a:ea typeface="Courier New"/>
                <a:cs typeface="Courier New"/>
                <a:sym typeface="Courier New"/>
              </a:defRPr>
            </a:pPr>
            <a:r>
              <a:rPr dirty="0"/>
              <a:t>&lt;</a:t>
            </a:r>
            <a:r>
              <a:rPr dirty="0" err="1"/>
              <a:t>img</a:t>
            </a:r>
            <a:r>
              <a:rPr dirty="0"/>
              <a:t> id="target" onclick="</a:t>
            </a:r>
            <a:r>
              <a:rPr dirty="0" err="1"/>
              <a:t>func</a:t>
            </a:r>
            <a:r>
              <a:rPr dirty="0"/>
              <a:t>()" </a:t>
            </a:r>
            <a:r>
              <a:rPr dirty="0" err="1"/>
              <a:t>src</a:t>
            </a:r>
            <a:r>
              <a:rPr dirty="0"/>
              <a:t>="sushi.png" width="320"&gt;</a:t>
            </a:r>
          </a:p>
          <a:p>
            <a:pPr algn="l">
              <a:defRPr sz="1400" b="1">
                <a:latin typeface="Courier New"/>
                <a:ea typeface="Courier New"/>
                <a:cs typeface="Courier New"/>
                <a:sym typeface="Courier New"/>
              </a:defRPr>
            </a:pPr>
            <a:endParaRPr dirty="0"/>
          </a:p>
          <a:p>
            <a:pPr algn="l">
              <a:defRPr sz="1400" b="1">
                <a:latin typeface="Courier New"/>
                <a:ea typeface="Courier New"/>
                <a:cs typeface="Courier New"/>
                <a:sym typeface="Courier New"/>
              </a:defRPr>
            </a:pPr>
            <a:r>
              <a:rPr dirty="0"/>
              <a:t>&lt;script type="text/</a:t>
            </a:r>
            <a:r>
              <a:rPr dirty="0" err="1"/>
              <a:t>javascript</a:t>
            </a:r>
            <a:r>
              <a:rPr dirty="0"/>
              <a:t>"&gt;</a:t>
            </a:r>
          </a:p>
          <a:p>
            <a:pPr algn="l">
              <a:defRPr sz="1400" b="1">
                <a:latin typeface="Courier New"/>
                <a:ea typeface="Courier New"/>
                <a:cs typeface="Courier New"/>
                <a:sym typeface="Courier New"/>
              </a:defRPr>
            </a:pPr>
            <a:r>
              <a:rPr dirty="0"/>
              <a:t>var </a:t>
            </a:r>
            <a:r>
              <a:rPr dirty="0" err="1"/>
              <a:t>cnt</a:t>
            </a:r>
            <a:r>
              <a:rPr dirty="0"/>
              <a:t> = 0;</a:t>
            </a:r>
          </a:p>
          <a:p>
            <a:pPr algn="l">
              <a:defRPr sz="1400" b="1">
                <a:latin typeface="Courier New"/>
                <a:ea typeface="Courier New"/>
                <a:cs typeface="Courier New"/>
                <a:sym typeface="Courier New"/>
              </a:defRPr>
            </a:pPr>
            <a:r>
              <a:rPr dirty="0"/>
              <a:t>var </a:t>
            </a:r>
            <a:r>
              <a:rPr dirty="0" err="1"/>
              <a:t>imgfiles</a:t>
            </a:r>
            <a:r>
              <a:rPr dirty="0"/>
              <a:t> = ["a.png", "b.png", "c.png"];</a:t>
            </a:r>
          </a:p>
          <a:p>
            <a:pPr algn="l">
              <a:defRPr sz="1400" b="1">
                <a:latin typeface="Courier New"/>
                <a:ea typeface="Courier New"/>
                <a:cs typeface="Courier New"/>
                <a:sym typeface="Courier New"/>
              </a:defRPr>
            </a:pPr>
            <a:r>
              <a:rPr dirty="0"/>
              <a:t>function </a:t>
            </a:r>
            <a:r>
              <a:rPr dirty="0" err="1"/>
              <a:t>func</a:t>
            </a:r>
            <a:r>
              <a:rPr dirty="0"/>
              <a:t>() {</a:t>
            </a:r>
          </a:p>
          <a:p>
            <a:pPr algn="l">
              <a:defRPr sz="1400" b="1">
                <a:latin typeface="Courier New"/>
                <a:ea typeface="Courier New"/>
                <a:cs typeface="Courier New"/>
                <a:sym typeface="Courier New"/>
              </a:defRPr>
            </a:pPr>
            <a:r>
              <a:rPr dirty="0"/>
              <a:t>  </a:t>
            </a:r>
            <a:r>
              <a:rPr dirty="0" err="1"/>
              <a:t>cnt</a:t>
            </a:r>
            <a:r>
              <a:rPr dirty="0"/>
              <a:t>++;</a:t>
            </a:r>
          </a:p>
          <a:p>
            <a:pPr algn="l">
              <a:defRPr sz="1400" b="1">
                <a:latin typeface="Courier New"/>
                <a:ea typeface="Courier New"/>
                <a:cs typeface="Courier New"/>
                <a:sym typeface="Courier New"/>
              </a:defRPr>
            </a:pPr>
            <a:r>
              <a:rPr dirty="0"/>
              <a:t>  </a:t>
            </a:r>
            <a:r>
              <a:rPr dirty="0" err="1"/>
              <a:t>document.getElementById</a:t>
            </a:r>
            <a:r>
              <a:rPr dirty="0"/>
              <a:t>("target").</a:t>
            </a:r>
            <a:r>
              <a:rPr dirty="0" err="1"/>
              <a:t>src</a:t>
            </a:r>
            <a:r>
              <a:rPr dirty="0"/>
              <a:t> = </a:t>
            </a:r>
            <a:r>
              <a:rPr dirty="0" err="1"/>
              <a:t>imgfiles</a:t>
            </a:r>
            <a:r>
              <a:rPr dirty="0"/>
              <a:t>[</a:t>
            </a:r>
            <a:r>
              <a:rPr dirty="0" err="1"/>
              <a:t>cnt</a:t>
            </a:r>
            <a:r>
              <a:rPr dirty="0"/>
              <a:t> % 3];</a:t>
            </a:r>
          </a:p>
          <a:p>
            <a:pPr algn="l">
              <a:defRPr sz="1400" b="1">
                <a:latin typeface="Courier New"/>
                <a:ea typeface="Courier New"/>
                <a:cs typeface="Courier New"/>
                <a:sym typeface="Courier New"/>
              </a:defRPr>
            </a:pPr>
            <a:r>
              <a:rPr dirty="0"/>
              <a:t>  </a:t>
            </a:r>
            <a:r>
              <a:rPr dirty="0" err="1"/>
              <a:t>document.getElementById</a:t>
            </a:r>
            <a:r>
              <a:rPr dirty="0"/>
              <a:t>("target").width *= 1.03;</a:t>
            </a:r>
          </a:p>
          <a:p>
            <a:pPr algn="l">
              <a:defRPr sz="1400" b="1">
                <a:latin typeface="Courier New"/>
                <a:ea typeface="Courier New"/>
                <a:cs typeface="Courier New"/>
                <a:sym typeface="Courier New"/>
              </a:defRPr>
            </a:pPr>
            <a:r>
              <a:rPr dirty="0"/>
              <a:t>  if (</a:t>
            </a:r>
            <a:r>
              <a:rPr dirty="0" err="1"/>
              <a:t>cnt</a:t>
            </a:r>
            <a:r>
              <a:rPr dirty="0"/>
              <a:t> % 30 == 0) {</a:t>
            </a:r>
          </a:p>
          <a:p>
            <a:pPr algn="l">
              <a:defRPr sz="1400" b="1">
                <a:latin typeface="Courier New"/>
                <a:ea typeface="Courier New"/>
                <a:cs typeface="Courier New"/>
                <a:sym typeface="Courier New"/>
              </a:defRPr>
            </a:pPr>
            <a:r>
              <a:rPr dirty="0"/>
              <a:t>    </a:t>
            </a:r>
            <a:r>
              <a:rPr dirty="0" err="1"/>
              <a:t>document.getElementById</a:t>
            </a:r>
            <a:r>
              <a:rPr dirty="0"/>
              <a:t>("target").width = 320;</a:t>
            </a:r>
          </a:p>
          <a:p>
            <a:pPr algn="l">
              <a:defRPr sz="1400" b="1">
                <a:latin typeface="Courier New"/>
                <a:ea typeface="Courier New"/>
                <a:cs typeface="Courier New"/>
                <a:sym typeface="Courier New"/>
              </a:defRPr>
            </a:pPr>
            <a:r>
              <a:rPr dirty="0"/>
              <a:t>  }</a:t>
            </a:r>
          </a:p>
          <a:p>
            <a:pPr algn="l">
              <a:defRPr sz="1400" b="1">
                <a:latin typeface="Courier New"/>
                <a:ea typeface="Courier New"/>
                <a:cs typeface="Courier New"/>
                <a:sym typeface="Courier New"/>
              </a:defRPr>
            </a:pPr>
            <a:r>
              <a:rPr dirty="0"/>
              <a:t>}</a:t>
            </a:r>
          </a:p>
          <a:p>
            <a:pPr algn="l">
              <a:defRPr sz="1400" b="1">
                <a:latin typeface="Courier New"/>
                <a:ea typeface="Courier New"/>
                <a:cs typeface="Courier New"/>
                <a:sym typeface="Courier New"/>
              </a:defRPr>
            </a:pPr>
            <a:r>
              <a:rPr dirty="0"/>
              <a:t>&lt;/script&gt;</a:t>
            </a:r>
          </a:p>
          <a:p>
            <a:pPr algn="l">
              <a:defRPr sz="1400" b="1">
                <a:latin typeface="Courier New"/>
                <a:ea typeface="Courier New"/>
                <a:cs typeface="Courier New"/>
                <a:sym typeface="Courier New"/>
              </a:defRPr>
            </a:pPr>
            <a:endParaRPr dirty="0"/>
          </a:p>
          <a:p>
            <a:pPr algn="l">
              <a:defRPr sz="1400" b="1">
                <a:latin typeface="Courier New"/>
                <a:ea typeface="Courier New"/>
                <a:cs typeface="Courier New"/>
                <a:sym typeface="Courier New"/>
              </a:defRPr>
            </a:pPr>
            <a:r>
              <a:rPr dirty="0"/>
              <a:t>&lt;/body&gt;</a:t>
            </a:r>
          </a:p>
          <a:p>
            <a:pPr algn="l">
              <a:defRPr sz="1400" b="1">
                <a:latin typeface="Courier New"/>
                <a:ea typeface="Courier New"/>
                <a:cs typeface="Courier New"/>
                <a:sym typeface="Courier New"/>
              </a:defRPr>
            </a:pPr>
            <a:r>
              <a:rPr dirty="0"/>
              <a:t>&lt;/html&gt;</a:t>
            </a:r>
            <a:endParaRPr lang="en-US" altLang="ja-JP" dirty="0"/>
          </a:p>
          <a:p>
            <a:pPr algn="l">
              <a:defRPr sz="1400" b="1">
                <a:latin typeface="Courier New"/>
                <a:ea typeface="Courier New"/>
                <a:cs typeface="Courier New"/>
                <a:sym typeface="Courier New"/>
              </a:defRPr>
            </a:pPr>
            <a:endParaRPr dirty="0"/>
          </a:p>
        </p:txBody>
      </p:sp>
      <p:sp>
        <p:nvSpPr>
          <p:cNvPr id="601" name="a.png"/>
          <p:cNvSpPr txBox="1"/>
          <p:nvPr/>
        </p:nvSpPr>
        <p:spPr>
          <a:xfrm>
            <a:off x="8472258" y="1816100"/>
            <a:ext cx="647788"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400" b="1">
                <a:latin typeface="Courier New"/>
                <a:ea typeface="Courier New"/>
                <a:cs typeface="Courier New"/>
                <a:sym typeface="Courier New"/>
              </a:defRPr>
            </a:lvl1pPr>
          </a:lstStyle>
          <a:p>
            <a:r>
              <a:t>a.png</a:t>
            </a:r>
          </a:p>
        </p:txBody>
      </p:sp>
      <p:sp>
        <p:nvSpPr>
          <p:cNvPr id="602" name="b.png"/>
          <p:cNvSpPr txBox="1"/>
          <p:nvPr/>
        </p:nvSpPr>
        <p:spPr>
          <a:xfrm>
            <a:off x="8472258" y="3398991"/>
            <a:ext cx="647788"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400" b="1">
                <a:latin typeface="Courier New"/>
                <a:ea typeface="Courier New"/>
                <a:cs typeface="Courier New"/>
                <a:sym typeface="Courier New"/>
              </a:defRPr>
            </a:lvl1pPr>
          </a:lstStyle>
          <a:p>
            <a:r>
              <a:t>b.png</a:t>
            </a:r>
          </a:p>
        </p:txBody>
      </p:sp>
      <p:sp>
        <p:nvSpPr>
          <p:cNvPr id="603" name="c.png"/>
          <p:cNvSpPr txBox="1"/>
          <p:nvPr/>
        </p:nvSpPr>
        <p:spPr>
          <a:xfrm>
            <a:off x="8472258" y="5254806"/>
            <a:ext cx="647788" cy="30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400" b="1">
                <a:latin typeface="Courier New"/>
                <a:ea typeface="Courier New"/>
                <a:cs typeface="Courier New"/>
                <a:sym typeface="Courier New"/>
              </a:defRPr>
            </a:lvl1pPr>
          </a:lstStyle>
          <a:p>
            <a:r>
              <a:t>c.png</a:t>
            </a:r>
          </a:p>
        </p:txBody>
      </p:sp>
      <p:sp>
        <p:nvSpPr>
          <p:cNvPr id="604" name="sample0175.html"/>
          <p:cNvSpPr txBox="1"/>
          <p:nvPr/>
        </p:nvSpPr>
        <p:spPr>
          <a:xfrm>
            <a:off x="3385084" y="7340599"/>
            <a:ext cx="163449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rPr dirty="0"/>
              <a:t>sample0175.html</a:t>
            </a:r>
          </a:p>
        </p:txBody>
      </p:sp>
      <p:sp>
        <p:nvSpPr>
          <p:cNvPr id="605" name="A"/>
          <p:cNvSpPr/>
          <p:nvPr/>
        </p:nvSpPr>
        <p:spPr>
          <a:xfrm>
            <a:off x="8271564" y="2116291"/>
            <a:ext cx="1049177" cy="10795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defRPr sz="2800"/>
            </a:lvl1pPr>
          </a:lstStyle>
          <a:p>
            <a:r>
              <a:t>A</a:t>
            </a:r>
          </a:p>
        </p:txBody>
      </p:sp>
      <p:sp>
        <p:nvSpPr>
          <p:cNvPr id="606" name="B"/>
          <p:cNvSpPr/>
          <p:nvPr/>
        </p:nvSpPr>
        <p:spPr>
          <a:xfrm>
            <a:off x="8271564" y="3710141"/>
            <a:ext cx="1049177" cy="10795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defRPr sz="2800"/>
            </a:lvl1pPr>
          </a:lstStyle>
          <a:p>
            <a:r>
              <a:t>B</a:t>
            </a:r>
          </a:p>
        </p:txBody>
      </p:sp>
      <p:sp>
        <p:nvSpPr>
          <p:cNvPr id="607" name="C"/>
          <p:cNvSpPr/>
          <p:nvPr/>
        </p:nvSpPr>
        <p:spPr>
          <a:xfrm>
            <a:off x="8327089" y="5565956"/>
            <a:ext cx="1049177" cy="10795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defRPr sz="2800"/>
            </a:lvl1pPr>
          </a:lstStyle>
          <a:p>
            <a:r>
              <a:t>C</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JavaScriptの実践: ウェブブラウザ連携"/>
          <p:cNvSpPr txBox="1">
            <a:spLocks noGrp="1"/>
          </p:cNvSpPr>
          <p:nvPr>
            <p:ph type="title"/>
          </p:nvPr>
        </p:nvSpPr>
        <p:spPr>
          <a:prstGeom prst="rect">
            <a:avLst/>
          </a:prstGeom>
        </p:spPr>
        <p:txBody>
          <a:bodyPr/>
          <a:lstStyle/>
          <a:p>
            <a:r>
              <a:t>JavaScriptの実践: ウェブブラウザ連携</a:t>
            </a:r>
          </a:p>
        </p:txBody>
      </p:sp>
      <p:sp>
        <p:nvSpPr>
          <p:cNvPr id="610" name="JavaScript実行環境…"/>
          <p:cNvSpPr txBox="1">
            <a:spLocks noGrp="1"/>
          </p:cNvSpPr>
          <p:nvPr>
            <p:ph type="body" idx="1"/>
          </p:nvPr>
        </p:nvSpPr>
        <p:spPr>
          <a:prstGeom prst="rect">
            <a:avLst/>
          </a:prstGeom>
        </p:spPr>
        <p:txBody>
          <a:bodyPr/>
          <a:lstStyle/>
          <a:p>
            <a:r>
              <a:t>JavaScript実行環境</a:t>
            </a:r>
          </a:p>
          <a:p>
            <a:pPr lvl="1"/>
            <a:r>
              <a:t>前述のとおり: Node.jsや各種ブラウザ等々</a:t>
            </a:r>
          </a:p>
          <a:p>
            <a:pPr lvl="1"/>
            <a:r>
              <a:t>ブラウザ上で動作するというのは大きな強み</a:t>
            </a:r>
          </a:p>
          <a:p>
            <a:r>
              <a:t>従来の言語環境</a:t>
            </a:r>
          </a:p>
          <a:p>
            <a:pPr lvl="1"/>
            <a:r>
              <a:t>UI(User Interface)の実現は工夫やライブラリが必要</a:t>
            </a:r>
          </a:p>
          <a:p>
            <a:pPr lvl="1"/>
            <a:r>
              <a:t>Xlib, Tcl/Tk, など</a:t>
            </a:r>
          </a:p>
          <a:p>
            <a:r>
              <a:t>JavaScriptのウェブブラウザとの親和性</a:t>
            </a:r>
          </a:p>
          <a:p>
            <a:pPr lvl="1"/>
            <a:r>
              <a:t>歴史的経緯から、JavaScriptとウェブブラウザは強く連携</a:t>
            </a:r>
          </a:p>
          <a:p>
            <a:pPr lvl="1"/>
            <a:r>
              <a:t>BOM, DOMの概念、それらのオブジェクトライブラリを介して</a:t>
            </a:r>
          </a:p>
          <a:p>
            <a:pPr lvl="1"/>
            <a:r>
              <a:t>JavaScriptはウェブブラウザ上で様々なことが行える</a:t>
            </a:r>
          </a:p>
          <a:p>
            <a:pPr lvl="2"/>
            <a:r>
              <a:t>=&gt; UIが既に準備されているとも言える</a:t>
            </a:r>
          </a:p>
        </p:txBody>
      </p:sp>
      <p:sp>
        <p:nvSpPr>
          <p:cNvPr id="611"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53</a:t>
            </a:fld>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BOM, DOM"/>
          <p:cNvSpPr txBox="1">
            <a:spLocks noGrp="1"/>
          </p:cNvSpPr>
          <p:nvPr>
            <p:ph type="title"/>
          </p:nvPr>
        </p:nvSpPr>
        <p:spPr>
          <a:prstGeom prst="rect">
            <a:avLst/>
          </a:prstGeom>
        </p:spPr>
        <p:txBody>
          <a:bodyPr/>
          <a:lstStyle/>
          <a:p>
            <a:r>
              <a:t>BOM, DOM</a:t>
            </a:r>
          </a:p>
        </p:txBody>
      </p:sp>
      <p:sp>
        <p:nvSpPr>
          <p:cNvPr id="614" name="Browser Object Model (BOM)…"/>
          <p:cNvSpPr txBox="1">
            <a:spLocks noGrp="1"/>
          </p:cNvSpPr>
          <p:nvPr>
            <p:ph type="body" idx="1"/>
          </p:nvPr>
        </p:nvSpPr>
        <p:spPr>
          <a:prstGeom prst="rect">
            <a:avLst/>
          </a:prstGeom>
        </p:spPr>
        <p:txBody>
          <a:bodyPr/>
          <a:lstStyle/>
          <a:p>
            <a:r>
              <a:t>Browser Object Model (BOM)</a:t>
            </a:r>
          </a:p>
          <a:p>
            <a:pPr lvl="1"/>
            <a:r>
              <a:t>ブラウザの情報に関するオブジェクトモデル</a:t>
            </a:r>
          </a:p>
          <a:p>
            <a:pPr lvl="1"/>
            <a:r>
              <a:t>ブラウザを操作、情報取得する枠組み</a:t>
            </a:r>
          </a:p>
          <a:p>
            <a:r>
              <a:t>Document Object Model (DOM)</a:t>
            </a:r>
          </a:p>
          <a:p>
            <a:pPr lvl="1"/>
            <a:r>
              <a:t>HTML等の文書に関するオブジェクトモデル</a:t>
            </a:r>
          </a:p>
          <a:p>
            <a:pPr lvl="1"/>
            <a:r>
              <a:t>文書を操作、情報取得する枠組み</a:t>
            </a:r>
          </a:p>
        </p:txBody>
      </p:sp>
      <p:sp>
        <p:nvSpPr>
          <p:cNvPr id="615"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54</a:t>
            </a:fld>
            <a:endParaRPr/>
          </a:p>
        </p:txBody>
      </p:sp>
      <p:grpSp>
        <p:nvGrpSpPr>
          <p:cNvPr id="623" name="グループ"/>
          <p:cNvGrpSpPr/>
          <p:nvPr/>
        </p:nvGrpSpPr>
        <p:grpSpPr>
          <a:xfrm>
            <a:off x="6766098" y="1912392"/>
            <a:ext cx="3199520" cy="1897608"/>
            <a:chOff x="0" y="0"/>
            <a:chExt cx="3199518" cy="1897607"/>
          </a:xfrm>
        </p:grpSpPr>
        <p:sp>
          <p:nvSpPr>
            <p:cNvPr id="616" name="ブラウザ"/>
            <p:cNvSpPr/>
            <p:nvPr/>
          </p:nvSpPr>
          <p:spPr>
            <a:xfrm>
              <a:off x="777701" y="0"/>
              <a:ext cx="1608709" cy="1892618"/>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defRPr sz="1200"/>
              </a:pPr>
              <a:r>
                <a:t>ブラウザ</a:t>
              </a:r>
            </a:p>
          </p:txBody>
        </p:sp>
        <p:sp>
          <p:nvSpPr>
            <p:cNvPr id="617" name="HTML文書"/>
            <p:cNvSpPr/>
            <p:nvPr/>
          </p:nvSpPr>
          <p:spPr>
            <a:xfrm>
              <a:off x="890526" y="259079"/>
              <a:ext cx="1383060" cy="1526819"/>
            </a:xfrm>
            <a:prstGeom prst="rect">
              <a:avLst/>
            </a:prstGeom>
            <a:solidFill>
              <a:srgbClr val="FFFFFF"/>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numCol="1" anchor="t">
              <a:noAutofit/>
            </a:bodyPr>
            <a:lstStyle/>
            <a:p>
              <a:pPr lvl="1">
                <a:defRPr sz="1200"/>
              </a:pPr>
              <a:r>
                <a:t>HTML文書</a:t>
              </a:r>
            </a:p>
          </p:txBody>
        </p:sp>
        <p:cxnSp>
          <p:nvCxnSpPr>
            <p:cNvPr id="618" name="接続の線"/>
            <p:cNvCxnSpPr>
              <a:stCxn id="617" idx="0"/>
              <a:endCxn id="616" idx="0"/>
            </p:cNvCxnSpPr>
            <p:nvPr/>
          </p:nvCxnSpPr>
          <p:spPr>
            <a:xfrm flipH="1" flipV="1">
              <a:off x="1582055" y="946308"/>
              <a:ext cx="2" cy="76181"/>
            </a:xfrm>
            <a:prstGeom prst="straightConnector1">
              <a:avLst/>
            </a:prstGeom>
            <a:ln w="25400" cap="flat">
              <a:solidFill>
                <a:srgbClr val="000000"/>
              </a:solidFill>
              <a:prstDash val="solid"/>
              <a:miter lim="400000"/>
            </a:ln>
            <a:effectLst/>
          </p:spPr>
        </p:cxnSp>
        <p:sp>
          <p:nvSpPr>
            <p:cNvPr id="619" name="線"/>
            <p:cNvSpPr/>
            <p:nvPr/>
          </p:nvSpPr>
          <p:spPr>
            <a:xfrm rot="16200000">
              <a:off x="-361523" y="840124"/>
              <a:ext cx="1887358" cy="227609"/>
            </a:xfrm>
            <a:custGeom>
              <a:avLst/>
              <a:gdLst/>
              <a:ahLst/>
              <a:cxnLst>
                <a:cxn ang="0">
                  <a:pos x="wd2" y="hd2"/>
                </a:cxn>
                <a:cxn ang="5400000">
                  <a:pos x="wd2" y="hd2"/>
                </a:cxn>
                <a:cxn ang="10800000">
                  <a:pos x="wd2" y="hd2"/>
                </a:cxn>
                <a:cxn ang="16200000">
                  <a:pos x="wd2" y="hd2"/>
                </a:cxn>
              </a:cxnLst>
              <a:rect l="0" t="0" r="r" b="b"/>
              <a:pathLst>
                <a:path w="21600" h="20770" extrusionOk="0">
                  <a:moveTo>
                    <a:pt x="0" y="20770"/>
                  </a:moveTo>
                  <a:cubicBezTo>
                    <a:pt x="397" y="17409"/>
                    <a:pt x="872" y="14692"/>
                    <a:pt x="1398" y="12768"/>
                  </a:cubicBezTo>
                  <a:cubicBezTo>
                    <a:pt x="3854" y="3795"/>
                    <a:pt x="6747" y="13355"/>
                    <a:pt x="9290" y="6612"/>
                  </a:cubicBezTo>
                  <a:cubicBezTo>
                    <a:pt x="9849" y="5131"/>
                    <a:pt x="10371" y="2895"/>
                    <a:pt x="10834" y="0"/>
                  </a:cubicBezTo>
                  <a:cubicBezTo>
                    <a:pt x="11273" y="2734"/>
                    <a:pt x="11770" y="4811"/>
                    <a:pt x="12302" y="6130"/>
                  </a:cubicBezTo>
                  <a:cubicBezTo>
                    <a:pt x="15048" y="12937"/>
                    <a:pt x="18280" y="-830"/>
                    <a:pt x="20691" y="13001"/>
                  </a:cubicBezTo>
                  <a:cubicBezTo>
                    <a:pt x="21055" y="15090"/>
                    <a:pt x="21364" y="17730"/>
                    <a:pt x="21600" y="20770"/>
                  </a:cubicBezTo>
                </a:path>
              </a:pathLst>
            </a:custGeom>
            <a:noFill/>
            <a:ln w="12700" cap="flat">
              <a:solidFill>
                <a:srgbClr val="000000"/>
              </a:solidFill>
              <a:prstDash val="solid"/>
              <a:miter lim="400000"/>
            </a:ln>
            <a:effectLst/>
          </p:spPr>
          <p:txBody>
            <a:bodyPr wrap="square" lIns="50800" tIns="50800" rIns="50800" bIns="50800" numCol="1" anchor="ctr">
              <a:noAutofit/>
            </a:bodyPr>
            <a:lstStyle/>
            <a:p>
              <a:pPr>
                <a:defRPr sz="2800"/>
              </a:pPr>
              <a:endParaRPr/>
            </a:p>
          </p:txBody>
        </p:sp>
        <p:sp>
          <p:nvSpPr>
            <p:cNvPr id="620" name="線"/>
            <p:cNvSpPr/>
            <p:nvPr/>
          </p:nvSpPr>
          <p:spPr>
            <a:xfrm rot="16200000">
              <a:off x="1929473" y="908914"/>
              <a:ext cx="1303237" cy="227666"/>
            </a:xfrm>
            <a:custGeom>
              <a:avLst/>
              <a:gdLst/>
              <a:ahLst/>
              <a:cxnLst>
                <a:cxn ang="0">
                  <a:pos x="wd2" y="hd2"/>
                </a:cxn>
                <a:cxn ang="5400000">
                  <a:pos x="wd2" y="hd2"/>
                </a:cxn>
                <a:cxn ang="10800000">
                  <a:pos x="wd2" y="hd2"/>
                </a:cxn>
                <a:cxn ang="16200000">
                  <a:pos x="wd2" y="hd2"/>
                </a:cxn>
              </a:cxnLst>
              <a:rect l="0" t="0" r="r" b="b"/>
              <a:pathLst>
                <a:path w="21600" h="20770" extrusionOk="0">
                  <a:moveTo>
                    <a:pt x="0" y="0"/>
                  </a:moveTo>
                  <a:cubicBezTo>
                    <a:pt x="397" y="3361"/>
                    <a:pt x="872" y="6078"/>
                    <a:pt x="1398" y="8002"/>
                  </a:cubicBezTo>
                  <a:cubicBezTo>
                    <a:pt x="3854" y="16975"/>
                    <a:pt x="6747" y="7415"/>
                    <a:pt x="9290" y="14158"/>
                  </a:cubicBezTo>
                  <a:cubicBezTo>
                    <a:pt x="9849" y="15639"/>
                    <a:pt x="10371" y="17875"/>
                    <a:pt x="10834" y="20770"/>
                  </a:cubicBezTo>
                  <a:cubicBezTo>
                    <a:pt x="11273" y="18036"/>
                    <a:pt x="11770" y="15959"/>
                    <a:pt x="12302" y="14640"/>
                  </a:cubicBezTo>
                  <a:cubicBezTo>
                    <a:pt x="15048" y="7833"/>
                    <a:pt x="18280" y="21600"/>
                    <a:pt x="20691" y="7769"/>
                  </a:cubicBezTo>
                  <a:cubicBezTo>
                    <a:pt x="21055" y="5680"/>
                    <a:pt x="21364" y="3040"/>
                    <a:pt x="21600" y="0"/>
                  </a:cubicBezTo>
                </a:path>
              </a:pathLst>
            </a:custGeom>
            <a:noFill/>
            <a:ln w="12700" cap="flat">
              <a:solidFill>
                <a:srgbClr val="000000"/>
              </a:solidFill>
              <a:prstDash val="solid"/>
              <a:miter lim="400000"/>
            </a:ln>
            <a:effectLst/>
          </p:spPr>
          <p:txBody>
            <a:bodyPr wrap="square" lIns="50800" tIns="50800" rIns="50800" bIns="50800" numCol="1" anchor="ctr">
              <a:noAutofit/>
            </a:bodyPr>
            <a:lstStyle/>
            <a:p>
              <a:pPr>
                <a:defRPr sz="2800"/>
              </a:pPr>
              <a:endParaRPr/>
            </a:p>
          </p:txBody>
        </p:sp>
        <p:sp>
          <p:nvSpPr>
            <p:cNvPr id="621" name="BOM"/>
            <p:cNvSpPr txBox="1"/>
            <p:nvPr/>
          </p:nvSpPr>
          <p:spPr>
            <a:xfrm>
              <a:off x="-1" y="819308"/>
              <a:ext cx="487986" cy="254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BOM</a:t>
              </a:r>
            </a:p>
          </p:txBody>
        </p:sp>
        <p:sp>
          <p:nvSpPr>
            <p:cNvPr id="622" name="DOM"/>
            <p:cNvSpPr txBox="1"/>
            <p:nvPr/>
          </p:nvSpPr>
          <p:spPr>
            <a:xfrm>
              <a:off x="2704523" y="917797"/>
              <a:ext cx="494996" cy="254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lvl1pPr>
                <a:defRPr sz="1200"/>
              </a:lvl1pPr>
            </a:lstStyle>
            <a:p>
              <a:r>
                <a:t>DOM</a:t>
              </a:r>
            </a:p>
          </p:txBody>
        </p:sp>
      </p:grpSp>
      <p:sp>
        <p:nvSpPr>
          <p:cNvPr id="624" name="// BOMの使用例…"/>
          <p:cNvSpPr txBox="1"/>
          <p:nvPr/>
        </p:nvSpPr>
        <p:spPr>
          <a:xfrm>
            <a:off x="702691" y="4692650"/>
            <a:ext cx="8754618" cy="2425702"/>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a:latin typeface="Courier"/>
                <a:ea typeface="Courier"/>
                <a:cs typeface="Courier"/>
                <a:sym typeface="Courier"/>
              </a:defRPr>
            </a:pPr>
            <a:r>
              <a:t>// BOMの使用例</a:t>
            </a:r>
          </a:p>
          <a:p>
            <a:pPr lvl="1" algn="l">
              <a:defRPr sz="1200">
                <a:latin typeface="Courier"/>
                <a:ea typeface="Courier"/>
                <a:cs typeface="Courier"/>
                <a:sym typeface="Courier"/>
              </a:defRPr>
            </a:pPr>
            <a:r>
              <a:t>alert("ブラウザのウィンドウの高さは" + window.innerHeight);</a:t>
            </a:r>
          </a:p>
          <a:p>
            <a:pPr lvl="1" algn="l">
              <a:defRPr sz="1200">
                <a:latin typeface="Courier"/>
                <a:ea typeface="Courier"/>
                <a:cs typeface="Courier"/>
                <a:sym typeface="Courier"/>
              </a:defRPr>
            </a:pPr>
            <a:r>
              <a:t>alert("ブラウザのウィンドウの幅は" + window.innerWidth);</a:t>
            </a:r>
          </a:p>
          <a:p>
            <a:pPr lvl="1" algn="l">
              <a:defRPr sz="1200">
                <a:latin typeface="Courier"/>
                <a:ea typeface="Courier"/>
                <a:cs typeface="Courier"/>
                <a:sym typeface="Courier"/>
              </a:defRPr>
            </a:pPr>
            <a:r>
              <a:t>alert("ページのURLは" + location.href);</a:t>
            </a:r>
          </a:p>
          <a:p>
            <a:pPr lvl="1" algn="l">
              <a:defRPr sz="1200">
                <a:latin typeface="Courier"/>
                <a:ea typeface="Courier"/>
                <a:cs typeface="Courier"/>
                <a:sym typeface="Courier"/>
              </a:defRPr>
            </a:pPr>
            <a:r>
              <a:t>window.open() // ブラウザウィンドウをオープン</a:t>
            </a:r>
          </a:p>
          <a:p>
            <a:pPr lvl="1" algn="l">
              <a:defRPr sz="1200">
                <a:latin typeface="Courier"/>
                <a:ea typeface="Courier"/>
                <a:cs typeface="Courier"/>
                <a:sym typeface="Courier"/>
              </a:defRPr>
            </a:pPr>
            <a:endParaRPr/>
          </a:p>
          <a:p>
            <a:pPr lvl="1" algn="l">
              <a:defRPr sz="1200">
                <a:latin typeface="Courier"/>
                <a:ea typeface="Courier"/>
                <a:cs typeface="Courier"/>
                <a:sym typeface="Courier"/>
              </a:defRPr>
            </a:pPr>
            <a:r>
              <a:t>// DOMの使用例</a:t>
            </a:r>
          </a:p>
          <a:p>
            <a:pPr lvl="1" algn="l">
              <a:defRPr sz="1200">
                <a:latin typeface="Courier"/>
                <a:ea typeface="Courier"/>
                <a:cs typeface="Courier"/>
                <a:sym typeface="Courier"/>
              </a:defRPr>
            </a:pPr>
            <a:r>
              <a:t>document.write("文書に書き込むにはこのメソッド")</a:t>
            </a:r>
          </a:p>
          <a:p>
            <a:pPr lvl="1" algn="l">
              <a:defRPr sz="1200">
                <a:latin typeface="Courier"/>
                <a:ea typeface="Courier"/>
                <a:cs typeface="Courier"/>
                <a:sym typeface="Courier"/>
              </a:defRPr>
            </a:pPr>
            <a:r>
              <a:t>var a = document.getElementById("myid");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jQuery"/>
          <p:cNvSpPr txBox="1">
            <a:spLocks noGrp="1"/>
          </p:cNvSpPr>
          <p:nvPr>
            <p:ph type="title"/>
          </p:nvPr>
        </p:nvSpPr>
        <p:spPr>
          <a:prstGeom prst="rect">
            <a:avLst/>
          </a:prstGeom>
        </p:spPr>
        <p:txBody>
          <a:bodyPr/>
          <a:lstStyle/>
          <a:p>
            <a:r>
              <a:t>jQuery</a:t>
            </a:r>
          </a:p>
        </p:txBody>
      </p:sp>
      <p:sp>
        <p:nvSpPr>
          <p:cNvPr id="627" name="jQueryとは…"/>
          <p:cNvSpPr txBox="1">
            <a:spLocks noGrp="1"/>
          </p:cNvSpPr>
          <p:nvPr>
            <p:ph type="body" idx="1"/>
          </p:nvPr>
        </p:nvSpPr>
        <p:spPr>
          <a:prstGeom prst="rect">
            <a:avLst/>
          </a:prstGeom>
        </p:spPr>
        <p:txBody>
          <a:bodyPr/>
          <a:lstStyle/>
          <a:p>
            <a:r>
              <a:t>jQueryとは</a:t>
            </a:r>
          </a:p>
          <a:p>
            <a:pPr lvl="1"/>
            <a:r>
              <a:t>JavaScriptのライブラリの一種</a:t>
            </a:r>
          </a:p>
          <a:p>
            <a:pPr lvl="1"/>
            <a:r>
              <a:t>主にDOMベースで文書操作、ブラウザ上の各種イベント処理が可能</a:t>
            </a:r>
          </a:p>
          <a:p>
            <a:pPr lvl="2"/>
            <a:r>
              <a:t>DOM利用と同様の処理ができるがDOM直接利用よりも便利なライブラリ</a:t>
            </a:r>
          </a:p>
          <a:p>
            <a:pPr lvl="2"/>
            <a:r>
              <a:t>非常に多数のウェブサイトで利用されている</a:t>
            </a:r>
          </a:p>
        </p:txBody>
      </p:sp>
      <p:sp>
        <p:nvSpPr>
          <p:cNvPr id="628"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55</a:t>
            </a:fld>
            <a:endParaRPr/>
          </a:p>
        </p:txBody>
      </p:sp>
      <p:pic>
        <p:nvPicPr>
          <p:cNvPr id="629" name="イメージ" descr="イメージ"/>
          <p:cNvPicPr>
            <a:picLocks noChangeAspect="1"/>
          </p:cNvPicPr>
          <p:nvPr/>
        </p:nvPicPr>
        <p:blipFill>
          <a:blip r:embed="rId2">
            <a:extLst/>
          </a:blip>
          <a:stretch>
            <a:fillRect/>
          </a:stretch>
        </p:blipFill>
        <p:spPr>
          <a:xfrm>
            <a:off x="7404741" y="11074400"/>
            <a:ext cx="5778309" cy="7620000"/>
          </a:xfrm>
          <a:prstGeom prst="rect">
            <a:avLst/>
          </a:prstGeom>
          <a:ln w="12700">
            <a:miter lim="400000"/>
          </a:ln>
        </p:spPr>
      </p:pic>
      <p:sp>
        <p:nvSpPr>
          <p:cNvPr id="630" name="&lt;html&gt;&lt;head&gt;&lt;/head&gt;&lt;body&gt;…"/>
          <p:cNvSpPr txBox="1"/>
          <p:nvPr/>
        </p:nvSpPr>
        <p:spPr>
          <a:xfrm>
            <a:off x="821865" y="3560536"/>
            <a:ext cx="8754617" cy="3611245"/>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r>
              <a:rPr dirty="0"/>
              <a:t>&lt;html&gt;&lt;head&gt;&lt;/head&gt;&lt;body&gt;</a:t>
            </a:r>
          </a:p>
          <a:p>
            <a:pPr lvl="1" algn="l">
              <a:defRPr sz="1200" b="1">
                <a:latin typeface="Courier New"/>
                <a:ea typeface="Courier New"/>
                <a:cs typeface="Courier New"/>
                <a:sym typeface="Courier New"/>
              </a:defRPr>
            </a:pPr>
            <a:endParaRPr dirty="0"/>
          </a:p>
          <a:p>
            <a:pPr lvl="1" algn="l">
              <a:defRPr sz="1200" b="1">
                <a:latin typeface="Courier New"/>
                <a:ea typeface="Courier New"/>
                <a:cs typeface="Courier New"/>
                <a:sym typeface="Courier New"/>
              </a:defRPr>
            </a:pPr>
            <a:r>
              <a:rPr dirty="0"/>
              <a:t>&lt;!-- &lt;script type="text/</a:t>
            </a:r>
            <a:r>
              <a:rPr dirty="0" err="1"/>
              <a:t>javascript</a:t>
            </a:r>
            <a:r>
              <a:rPr dirty="0"/>
              <a:t>" </a:t>
            </a:r>
            <a:r>
              <a:rPr dirty="0" err="1"/>
              <a:t>src</a:t>
            </a:r>
            <a:r>
              <a:rPr dirty="0"/>
              <a:t>="jquery-1.11.0.min.js"&gt;&lt;/script&gt; --&gt;</a:t>
            </a:r>
          </a:p>
          <a:p>
            <a:pPr lvl="1" algn="l">
              <a:defRPr sz="1200" b="1">
                <a:latin typeface="Courier New"/>
                <a:ea typeface="Courier New"/>
                <a:cs typeface="Courier New"/>
                <a:sym typeface="Courier New"/>
              </a:defRPr>
            </a:pPr>
            <a:r>
              <a:rPr dirty="0"/>
              <a:t>&lt;script type="text/</a:t>
            </a:r>
            <a:r>
              <a:rPr dirty="0" err="1"/>
              <a:t>javascript</a:t>
            </a:r>
            <a:r>
              <a:rPr dirty="0"/>
              <a:t>"</a:t>
            </a:r>
          </a:p>
          <a:p>
            <a:pPr lvl="1" algn="l">
              <a:defRPr sz="1200" b="1">
                <a:latin typeface="Courier New"/>
                <a:ea typeface="Courier New"/>
                <a:cs typeface="Courier New"/>
                <a:sym typeface="Courier New"/>
              </a:defRPr>
            </a:pPr>
            <a:r>
              <a:rPr dirty="0"/>
              <a:t> </a:t>
            </a:r>
            <a:r>
              <a:rPr dirty="0" err="1"/>
              <a:t>src</a:t>
            </a:r>
            <a:r>
              <a:rPr dirty="0"/>
              <a:t>="http://ajax.googleapis.com/ajax/libs/</a:t>
            </a:r>
            <a:r>
              <a:rPr dirty="0" err="1"/>
              <a:t>jquery</a:t>
            </a:r>
            <a:r>
              <a:rPr dirty="0"/>
              <a:t>/1.11.0/jquery.min.js"&gt;&lt;/script&gt;</a:t>
            </a:r>
          </a:p>
          <a:p>
            <a:pPr lvl="1" algn="l">
              <a:defRPr sz="1200" b="1">
                <a:latin typeface="Courier New"/>
                <a:ea typeface="Courier New"/>
                <a:cs typeface="Courier New"/>
                <a:sym typeface="Courier New"/>
              </a:defRPr>
            </a:pPr>
            <a:endParaRPr dirty="0"/>
          </a:p>
          <a:p>
            <a:pPr lvl="1" algn="l">
              <a:defRPr sz="1200" b="1">
                <a:latin typeface="Courier New"/>
                <a:ea typeface="Courier New"/>
                <a:cs typeface="Courier New"/>
                <a:sym typeface="Courier New"/>
              </a:defRPr>
            </a:pPr>
            <a:r>
              <a:rPr dirty="0"/>
              <a:t>&lt;div id="test1"&gt;str&lt;/div&gt;</a:t>
            </a:r>
          </a:p>
          <a:p>
            <a:pPr lvl="1" algn="l">
              <a:defRPr sz="1200" b="1">
                <a:latin typeface="Courier New"/>
                <a:ea typeface="Courier New"/>
                <a:cs typeface="Courier New"/>
                <a:sym typeface="Courier New"/>
              </a:defRPr>
            </a:pPr>
            <a:r>
              <a:rPr dirty="0"/>
              <a:t>&lt;div id="test2"&gt;str&lt;/div&gt;</a:t>
            </a:r>
          </a:p>
          <a:p>
            <a:pPr lvl="1" algn="l">
              <a:defRPr sz="1200" b="1">
                <a:latin typeface="Courier New"/>
                <a:ea typeface="Courier New"/>
                <a:cs typeface="Courier New"/>
                <a:sym typeface="Courier New"/>
              </a:defRPr>
            </a:pPr>
            <a:r>
              <a:rPr dirty="0"/>
              <a:t>&lt;div id="test3"&gt;str&lt;/div&gt;</a:t>
            </a:r>
          </a:p>
          <a:p>
            <a:pPr lvl="1" algn="l">
              <a:defRPr sz="1200" b="1">
                <a:latin typeface="Courier New"/>
                <a:ea typeface="Courier New"/>
                <a:cs typeface="Courier New"/>
                <a:sym typeface="Courier New"/>
              </a:defRPr>
            </a:pPr>
            <a:r>
              <a:rPr dirty="0"/>
              <a:t>&lt;div id="test4"&gt;str&lt;/div&gt;</a:t>
            </a:r>
          </a:p>
          <a:p>
            <a:pPr lvl="1" algn="l">
              <a:defRPr sz="1200" b="1">
                <a:latin typeface="Courier New"/>
                <a:ea typeface="Courier New"/>
                <a:cs typeface="Courier New"/>
                <a:sym typeface="Courier New"/>
              </a:defRPr>
            </a:pPr>
            <a:r>
              <a:rPr dirty="0"/>
              <a:t>&lt;div id="test5"&gt;str&lt;/div&gt;</a:t>
            </a:r>
          </a:p>
          <a:p>
            <a:pPr lvl="1" algn="l">
              <a:defRPr sz="1200" b="1">
                <a:latin typeface="Courier New"/>
                <a:ea typeface="Courier New"/>
                <a:cs typeface="Courier New"/>
                <a:sym typeface="Courier New"/>
              </a:defRPr>
            </a:pPr>
            <a:r>
              <a:rPr dirty="0"/>
              <a:t>&lt;script type="text/</a:t>
            </a:r>
            <a:r>
              <a:rPr dirty="0" err="1"/>
              <a:t>javascript</a:t>
            </a:r>
            <a:r>
              <a:rPr dirty="0"/>
              <a:t>"&gt;</a:t>
            </a:r>
          </a:p>
          <a:p>
            <a:pPr lvl="1" algn="l">
              <a:defRPr sz="1200" b="1">
                <a:latin typeface="Courier New"/>
                <a:ea typeface="Courier New"/>
                <a:cs typeface="Courier New"/>
                <a:sym typeface="Courier New"/>
              </a:defRPr>
            </a:pPr>
            <a:r>
              <a:rPr dirty="0"/>
              <a:t>for (</a:t>
            </a:r>
            <a:r>
              <a:rPr dirty="0" err="1"/>
              <a:t>i</a:t>
            </a:r>
            <a:r>
              <a:rPr dirty="0"/>
              <a:t>=1;i&lt;=5;i++) {</a:t>
            </a:r>
          </a:p>
          <a:p>
            <a:pPr lvl="1" algn="l">
              <a:defRPr sz="1200" b="1">
                <a:latin typeface="Courier New"/>
                <a:ea typeface="Courier New"/>
                <a:cs typeface="Courier New"/>
                <a:sym typeface="Courier New"/>
              </a:defRPr>
            </a:pPr>
            <a:r>
              <a:rPr dirty="0"/>
              <a:t>  $("#test"+</a:t>
            </a:r>
            <a:r>
              <a:rPr dirty="0" err="1"/>
              <a:t>i</a:t>
            </a:r>
            <a:r>
              <a:rPr dirty="0"/>
              <a:t>).text("Hello World! No."+</a:t>
            </a:r>
            <a:r>
              <a:rPr dirty="0" err="1"/>
              <a:t>i</a:t>
            </a:r>
            <a:r>
              <a:rPr dirty="0"/>
              <a:t>);</a:t>
            </a:r>
          </a:p>
          <a:p>
            <a:pPr lvl="1" algn="l">
              <a:defRPr sz="1200" b="1">
                <a:latin typeface="Courier New"/>
                <a:ea typeface="Courier New"/>
                <a:cs typeface="Courier New"/>
                <a:sym typeface="Courier New"/>
              </a:defRPr>
            </a:pPr>
            <a:r>
              <a:rPr dirty="0"/>
              <a:t>}</a:t>
            </a:r>
          </a:p>
          <a:p>
            <a:pPr lvl="1" algn="l">
              <a:defRPr sz="1200" b="1">
                <a:latin typeface="Courier New"/>
                <a:ea typeface="Courier New"/>
                <a:cs typeface="Courier New"/>
                <a:sym typeface="Courier New"/>
              </a:defRPr>
            </a:pPr>
            <a:r>
              <a:rPr dirty="0"/>
              <a:t>&lt;/script&gt;</a:t>
            </a:r>
          </a:p>
          <a:p>
            <a:pPr lvl="1" algn="l">
              <a:defRPr sz="1200" b="1">
                <a:latin typeface="Courier New"/>
                <a:ea typeface="Courier New"/>
                <a:cs typeface="Courier New"/>
                <a:sym typeface="Courier New"/>
              </a:defRPr>
            </a:pPr>
            <a:endParaRPr dirty="0"/>
          </a:p>
          <a:p>
            <a:pPr lvl="1" algn="l">
              <a:defRPr sz="1200" b="1">
                <a:latin typeface="Courier New"/>
                <a:ea typeface="Courier New"/>
                <a:cs typeface="Courier New"/>
                <a:sym typeface="Courier New"/>
              </a:defRPr>
            </a:pPr>
            <a:r>
              <a:rPr dirty="0"/>
              <a:t>&lt;/body&gt;&lt;/html&gt;</a:t>
            </a:r>
            <a:endParaRPr lang="en-US" altLang="ja-JP" dirty="0"/>
          </a:p>
          <a:p>
            <a:pPr lvl="1" algn="l">
              <a:defRPr sz="1200" b="1">
                <a:latin typeface="Courier New"/>
                <a:ea typeface="Courier New"/>
                <a:cs typeface="Courier New"/>
                <a:sym typeface="Courier New"/>
              </a:defRPr>
            </a:pPr>
            <a:endParaRPr dirty="0"/>
          </a:p>
        </p:txBody>
      </p:sp>
      <p:sp>
        <p:nvSpPr>
          <p:cNvPr id="631" name="sample0180.html"/>
          <p:cNvSpPr txBox="1"/>
          <p:nvPr/>
        </p:nvSpPr>
        <p:spPr>
          <a:xfrm>
            <a:off x="4262755" y="7137400"/>
            <a:ext cx="1634491"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sample0180.html</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オブジェクト指向方法論"/>
          <p:cNvSpPr txBox="1">
            <a:spLocks noGrp="1"/>
          </p:cNvSpPr>
          <p:nvPr>
            <p:ph type="title"/>
          </p:nvPr>
        </p:nvSpPr>
        <p:spPr>
          <a:prstGeom prst="rect">
            <a:avLst/>
          </a:prstGeom>
        </p:spPr>
        <p:txBody>
          <a:bodyPr/>
          <a:lstStyle/>
          <a:p>
            <a:r>
              <a:t>オブジェクト指向方法論</a:t>
            </a:r>
          </a:p>
        </p:txBody>
      </p:sp>
      <p:sp>
        <p:nvSpPr>
          <p:cNvPr id="634" name="オブジェクト指向方法論…"/>
          <p:cNvSpPr txBox="1">
            <a:spLocks noGrp="1"/>
          </p:cNvSpPr>
          <p:nvPr>
            <p:ph type="body" idx="1"/>
          </p:nvPr>
        </p:nvSpPr>
        <p:spPr>
          <a:prstGeom prst="rect">
            <a:avLst/>
          </a:prstGeom>
        </p:spPr>
        <p:txBody>
          <a:bodyPr/>
          <a:lstStyle/>
          <a:p>
            <a:r>
              <a:t>オブジェクト指向方法論</a:t>
            </a:r>
          </a:p>
          <a:p>
            <a:pPr lvl="1"/>
            <a:r>
              <a:t>「もの(オブジェクト)」でモデル化する考え方</a:t>
            </a:r>
          </a:p>
          <a:p>
            <a:r>
              <a:t>オブジェクト指向設計</a:t>
            </a:r>
          </a:p>
          <a:p>
            <a:pPr lvl="1"/>
            <a:r>
              <a:t>オブジェクト指向設計、その定跡</a:t>
            </a:r>
          </a:p>
          <a:p>
            <a:pPr lvl="2"/>
            <a:r>
              <a:t>singletonパターンやproxyパターンなど</a:t>
            </a:r>
          </a:p>
          <a:p>
            <a:r>
              <a:t>オブジェクト指向プログラミング言語</a:t>
            </a:r>
          </a:p>
          <a:p>
            <a:pPr lvl="1"/>
            <a:r>
              <a:t>オブジェクト指向方法論/設計に基づいてコーディングしやすい言語</a:t>
            </a:r>
          </a:p>
          <a:p>
            <a:pPr lvl="1"/>
            <a:r>
              <a:t>オブジェクト指向プログラミング言語の例</a:t>
            </a:r>
          </a:p>
          <a:p>
            <a:pPr lvl="2"/>
            <a:r>
              <a:t>C++、Java、JavaScript、SmallTalk、Rubyなど</a:t>
            </a:r>
          </a:p>
        </p:txBody>
      </p:sp>
      <p:sp>
        <p:nvSpPr>
          <p:cNvPr id="635"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56</a:t>
            </a:fld>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クラス、オブジェクトを作る"/>
          <p:cNvSpPr txBox="1">
            <a:spLocks noGrp="1"/>
          </p:cNvSpPr>
          <p:nvPr>
            <p:ph type="title"/>
          </p:nvPr>
        </p:nvSpPr>
        <p:spPr>
          <a:prstGeom prst="rect">
            <a:avLst/>
          </a:prstGeom>
        </p:spPr>
        <p:txBody>
          <a:bodyPr/>
          <a:lstStyle/>
          <a:p>
            <a:r>
              <a:t>クラス、オブジェクトを作る</a:t>
            </a:r>
          </a:p>
        </p:txBody>
      </p:sp>
      <p:sp>
        <p:nvSpPr>
          <p:cNvPr id="638" name="クラス、オブジェクト作成の例…"/>
          <p:cNvSpPr txBox="1">
            <a:spLocks noGrp="1"/>
          </p:cNvSpPr>
          <p:nvPr>
            <p:ph type="body" idx="1"/>
          </p:nvPr>
        </p:nvSpPr>
        <p:spPr>
          <a:prstGeom prst="rect">
            <a:avLst/>
          </a:prstGeom>
        </p:spPr>
        <p:txBody>
          <a:bodyPr/>
          <a:lstStyle/>
          <a:p>
            <a:r>
              <a:t>クラス、オブジェクト作成の例</a:t>
            </a:r>
          </a:p>
          <a:p>
            <a:pPr lvl="1"/>
            <a:r>
              <a:t>学生(Student)クラスを作成し、3つのインスタンスを作成</a:t>
            </a:r>
          </a:p>
          <a:p>
            <a:pPr lvl="1"/>
            <a:r>
              <a:t>GetAllString()メソッドで、内部の属性を一括して文字列化</a:t>
            </a:r>
          </a:p>
        </p:txBody>
      </p:sp>
      <p:sp>
        <p:nvSpPr>
          <p:cNvPr id="639"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57</a:t>
            </a:fld>
            <a:endParaRPr/>
          </a:p>
        </p:txBody>
      </p:sp>
      <p:sp>
        <p:nvSpPr>
          <p:cNvPr id="640" name="function Student(param) {…"/>
          <p:cNvSpPr txBox="1"/>
          <p:nvPr/>
        </p:nvSpPr>
        <p:spPr>
          <a:xfrm>
            <a:off x="754910" y="3343410"/>
            <a:ext cx="8890741" cy="33147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function Student(param) {</a:t>
            </a:r>
          </a:p>
          <a:p>
            <a:pPr lvl="1" algn="l">
              <a:defRPr sz="1200" b="1">
                <a:latin typeface="Courier New"/>
                <a:ea typeface="Courier New"/>
                <a:cs typeface="Courier New"/>
                <a:sym typeface="Courier New"/>
              </a:defRPr>
            </a:pPr>
            <a:r>
              <a:t>    this.name = param.name;</a:t>
            </a:r>
          </a:p>
          <a:p>
            <a:pPr lvl="1" algn="l">
              <a:defRPr sz="1200" b="1">
                <a:latin typeface="Courier New"/>
                <a:ea typeface="Courier New"/>
                <a:cs typeface="Courier New"/>
                <a:sym typeface="Courier New"/>
              </a:defRPr>
            </a:pPr>
            <a:r>
              <a:t>    this.id = param.id;</a:t>
            </a:r>
          </a:p>
          <a:p>
            <a:pPr lvl="1" algn="l">
              <a:defRPr sz="1200" b="1">
                <a:latin typeface="Courier New"/>
                <a:ea typeface="Courier New"/>
                <a:cs typeface="Courier New"/>
                <a:sym typeface="Courier New"/>
              </a:defRPr>
            </a:pPr>
            <a:r>
              <a:t>    this.age = param.age;</a:t>
            </a:r>
          </a:p>
          <a:p>
            <a:pPr lvl="1" algn="l">
              <a:defRPr sz="1200" b="1">
                <a:latin typeface="Courier New"/>
                <a:ea typeface="Courier New"/>
                <a:cs typeface="Courier New"/>
                <a:sym typeface="Courier New"/>
              </a:defRPr>
            </a:pPr>
            <a:r>
              <a:t>    this.GetAllString = function() {</a:t>
            </a:r>
          </a:p>
          <a:p>
            <a:pPr lvl="1" algn="l">
              <a:defRPr sz="1200" b="1">
                <a:latin typeface="Courier New"/>
                <a:ea typeface="Courier New"/>
                <a:cs typeface="Courier New"/>
                <a:sym typeface="Courier New"/>
              </a:defRPr>
            </a:pPr>
            <a:r>
              <a:t>        return String(this.id) + ":" + this.name + ":" + this.age;</a:t>
            </a:r>
          </a:p>
          <a:p>
            <a:pPr lvl="1" algn="l">
              <a:defRPr sz="1200" b="1">
                <a:latin typeface="Courier New"/>
                <a:ea typeface="Courier New"/>
                <a:cs typeface="Courier New"/>
                <a:sym typeface="Courier New"/>
              </a:defRPr>
            </a:pPr>
            <a:r>
              <a:t>    }</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students = [new Student({name:"tanaka",id:12345, age:20}),</a:t>
            </a:r>
          </a:p>
          <a:p>
            <a:pPr lvl="1" algn="l">
              <a:defRPr sz="1200" b="1">
                <a:latin typeface="Courier New"/>
                <a:ea typeface="Courier New"/>
                <a:cs typeface="Courier New"/>
                <a:sym typeface="Courier New"/>
              </a:defRPr>
            </a:pPr>
            <a:r>
              <a:t>                new Student({name:"suzuki",id:11111, age:21}),</a:t>
            </a:r>
          </a:p>
          <a:p>
            <a:pPr lvl="1" algn="l">
              <a:defRPr sz="1200" b="1">
                <a:latin typeface="Courier New"/>
                <a:ea typeface="Courier New"/>
                <a:cs typeface="Courier New"/>
                <a:sym typeface="Courier New"/>
              </a:defRPr>
            </a:pPr>
            <a:r>
              <a:t>                new Student({name:"satoh", id:22222, age:22})];</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for (i=0;i&lt;students.length;i++) {</a:t>
            </a:r>
          </a:p>
          <a:p>
            <a:pPr lvl="1" algn="l">
              <a:defRPr sz="1200" b="1">
                <a:latin typeface="Courier New"/>
                <a:ea typeface="Courier New"/>
                <a:cs typeface="Courier New"/>
                <a:sym typeface="Courier New"/>
              </a:defRPr>
            </a:pPr>
            <a:r>
              <a:t>    document.write(students[i].GetAllString()+"&lt;br&gt;");</a:t>
            </a:r>
          </a:p>
          <a:p>
            <a:pPr lvl="1" algn="l">
              <a:defRPr sz="1200" b="1">
                <a:latin typeface="Courier New"/>
                <a:ea typeface="Courier New"/>
                <a:cs typeface="Courier New"/>
                <a:sym typeface="Courier New"/>
              </a:defRPr>
            </a:pPr>
            <a:r>
              <a:t>}</a:t>
            </a:r>
          </a:p>
        </p:txBody>
      </p:sp>
      <p:sp>
        <p:nvSpPr>
          <p:cNvPr id="641" name="sample0190.js"/>
          <p:cNvSpPr txBox="1"/>
          <p:nvPr/>
        </p:nvSpPr>
        <p:spPr>
          <a:xfrm>
            <a:off x="4504828" y="6667500"/>
            <a:ext cx="1390905"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sample0190.js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様々なライブラリ"/>
          <p:cNvSpPr txBox="1">
            <a:spLocks noGrp="1"/>
          </p:cNvSpPr>
          <p:nvPr>
            <p:ph type="title"/>
          </p:nvPr>
        </p:nvSpPr>
        <p:spPr>
          <a:prstGeom prst="rect">
            <a:avLst/>
          </a:prstGeom>
        </p:spPr>
        <p:txBody>
          <a:bodyPr/>
          <a:lstStyle/>
          <a:p>
            <a:r>
              <a:t>様々なライブラリ</a:t>
            </a:r>
          </a:p>
        </p:txBody>
      </p:sp>
      <p:sp>
        <p:nvSpPr>
          <p:cNvPr id="644" name="node.js…"/>
          <p:cNvSpPr txBox="1">
            <a:spLocks noGrp="1"/>
          </p:cNvSpPr>
          <p:nvPr>
            <p:ph type="body" idx="1"/>
          </p:nvPr>
        </p:nvSpPr>
        <p:spPr>
          <a:prstGeom prst="rect">
            <a:avLst/>
          </a:prstGeom>
        </p:spPr>
        <p:txBody>
          <a:bodyPr/>
          <a:lstStyle/>
          <a:p>
            <a:pPr lvl="1"/>
            <a:r>
              <a:t>node.js</a:t>
            </a:r>
          </a:p>
          <a:p>
            <a:pPr lvl="2"/>
            <a:r>
              <a:t>https://nodejs.org/en/</a:t>
            </a:r>
          </a:p>
          <a:p>
            <a:pPr lvl="1"/>
            <a:r>
              <a:t>Backbone.js</a:t>
            </a:r>
          </a:p>
          <a:p>
            <a:pPr lvl="2"/>
            <a:r>
              <a:t>http://backbonejs.org</a:t>
            </a:r>
          </a:p>
          <a:p>
            <a:pPr lvl="1"/>
            <a:r>
              <a:t>jQuery</a:t>
            </a:r>
          </a:p>
          <a:p>
            <a:pPr lvl="2"/>
            <a:r>
              <a:t>https://jquery.com</a:t>
            </a:r>
          </a:p>
          <a:p>
            <a:pPr lvl="1"/>
            <a:r>
              <a:t>jQueryUI</a:t>
            </a:r>
          </a:p>
          <a:p>
            <a:pPr lvl="2"/>
            <a:r>
              <a:t>https://jqueryui.com</a:t>
            </a:r>
          </a:p>
          <a:p>
            <a:pPr lvl="1"/>
            <a:r>
              <a:t>express.js</a:t>
            </a:r>
          </a:p>
          <a:p>
            <a:pPr lvl="2"/>
            <a:r>
              <a:t>https://expressjs.com</a:t>
            </a:r>
          </a:p>
          <a:p>
            <a:pPr lvl="1"/>
            <a:r>
              <a:t>D3.js</a:t>
            </a:r>
          </a:p>
          <a:p>
            <a:pPr lvl="2"/>
            <a:r>
              <a:t>https://d3js.org</a:t>
            </a:r>
          </a:p>
          <a:p>
            <a:pPr lvl="1"/>
            <a:r>
              <a:t>enchant.js</a:t>
            </a:r>
          </a:p>
          <a:p>
            <a:pPr lvl="2"/>
            <a:r>
              <a:t>http://enchantjs.com/download/</a:t>
            </a:r>
          </a:p>
        </p:txBody>
      </p:sp>
      <p:sp>
        <p:nvSpPr>
          <p:cNvPr id="645"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58</a:t>
            </a:fld>
            <a:endParaRPr/>
          </a:p>
        </p:txBody>
      </p:sp>
      <p:sp>
        <p:nvSpPr>
          <p:cNvPr id="646" name="その他、多数のライブラリが存在"/>
          <p:cNvSpPr txBox="1"/>
          <p:nvPr/>
        </p:nvSpPr>
        <p:spPr>
          <a:xfrm>
            <a:off x="6153149" y="6527800"/>
            <a:ext cx="3162301" cy="304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600"/>
            </a:lvl1pPr>
          </a:lstStyle>
          <a:p>
            <a:r>
              <a:t>その他、多数のライブラリが存在</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定跡:forとifの組み合わせ"/>
          <p:cNvSpPr txBox="1">
            <a:spLocks noGrp="1"/>
          </p:cNvSpPr>
          <p:nvPr>
            <p:ph type="title"/>
          </p:nvPr>
        </p:nvSpPr>
        <p:spPr>
          <a:prstGeom prst="rect">
            <a:avLst/>
          </a:prstGeom>
        </p:spPr>
        <p:txBody>
          <a:bodyPr/>
          <a:lstStyle/>
          <a:p>
            <a:r>
              <a:t>定跡:forとifの組み合わせ</a:t>
            </a:r>
          </a:p>
        </p:txBody>
      </p:sp>
      <p:sp>
        <p:nvSpPr>
          <p:cNvPr id="650"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59</a:t>
            </a:fld>
            <a:endParaRPr/>
          </a:p>
        </p:txBody>
      </p:sp>
      <p:sp>
        <p:nvSpPr>
          <p:cNvPr id="651" name="var nums = [911, 326, 145, 638, 576, 319, 820, 915, 155, 74, 734, 872,…"/>
          <p:cNvSpPr txBox="1"/>
          <p:nvPr/>
        </p:nvSpPr>
        <p:spPr>
          <a:xfrm>
            <a:off x="702691" y="2214956"/>
            <a:ext cx="8890742" cy="33147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r>
              <a:t>	    7, 306, 305, 391, 368, 302, 630, 714, 79, 730, 624, 285, 30,</a:t>
            </a:r>
          </a:p>
          <a:p>
            <a:pPr lvl="1" algn="l">
              <a:defRPr sz="1200" b="1">
                <a:latin typeface="Courier New"/>
                <a:ea typeface="Courier New"/>
                <a:cs typeface="Courier New"/>
                <a:sym typeface="Courier New"/>
              </a:defRPr>
            </a:pPr>
            <a:r>
              <a:t>	    186, 18, 766, 381, 452, 972, 847, 862, 668, 116, 21, 328, 217,</a:t>
            </a:r>
          </a:p>
          <a:p>
            <a:pPr lvl="1" algn="l">
              <a:defRPr sz="1200" b="1">
                <a:latin typeface="Courier New"/>
                <a:ea typeface="Courier New"/>
                <a:cs typeface="Courier New"/>
                <a:sym typeface="Courier New"/>
              </a:defRPr>
            </a:pPr>
            <a:r>
              <a:t>	    462, 486, 331, 865, 709, 564, 597, 620, 503, 133, 762, 909,</a:t>
            </a:r>
          </a:p>
          <a:p>
            <a:pPr lvl="1" algn="l">
              <a:defRPr sz="1200" b="1">
                <a:latin typeface="Courier New"/>
                <a:ea typeface="Courier New"/>
                <a:cs typeface="Courier New"/>
                <a:sym typeface="Courier New"/>
              </a:defRPr>
            </a:pPr>
            <a:r>
              <a:t>	    209, 763, 908, 756, 978, 451, 553, 111, 487, 612, 229, 396,</a:t>
            </a:r>
          </a:p>
          <a:p>
            <a:pPr lvl="1" algn="l">
              <a:defRPr sz="1200" b="1">
                <a:latin typeface="Courier New"/>
                <a:ea typeface="Courier New"/>
                <a:cs typeface="Courier New"/>
                <a:sym typeface="Courier New"/>
              </a:defRPr>
            </a:pPr>
            <a:r>
              <a:t>	    226, 71, 8, 404, 198, 613, 289, 728, 402, 437, 924, 56, 710,</a:t>
            </a:r>
          </a:p>
          <a:p>
            <a:pPr lvl="1" algn="l">
              <a:defRPr sz="1200" b="1">
                <a:latin typeface="Courier New"/>
                <a:ea typeface="Courier New"/>
                <a:cs typeface="Courier New"/>
                <a:sym typeface="Courier New"/>
              </a:defRPr>
            </a:pPr>
            <a:r>
              <a:t>	    676, 664, 86, 698, 467, 531, 996, 50, 563, 538, 479, 822, 724,</a:t>
            </a:r>
          </a:p>
          <a:p>
            <a:pPr lvl="1" algn="l">
              <a:defRPr sz="1200" b="1">
                <a:latin typeface="Courier New"/>
                <a:ea typeface="Courier New"/>
                <a:cs typeface="Courier New"/>
                <a:sym typeface="Courier New"/>
              </a:defRPr>
            </a:pPr>
            <a:r>
              <a:t>	    60, 917, 134, 161, 23, 855, 158, 672, 448, 125, 735, 657];</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max = 0;</a:t>
            </a:r>
          </a:p>
          <a:p>
            <a:pPr lvl="1" algn="l">
              <a:defRPr sz="1200" b="1">
                <a:latin typeface="Courier New"/>
                <a:ea typeface="Courier New"/>
                <a:cs typeface="Courier New"/>
                <a:sym typeface="Courier New"/>
              </a:defRPr>
            </a:pPr>
            <a:r>
              <a:t>var i;</a:t>
            </a:r>
          </a:p>
          <a:p>
            <a:pPr lvl="1" algn="l">
              <a:defRPr sz="1200" b="1">
                <a:latin typeface="Courier New"/>
                <a:ea typeface="Courier New"/>
                <a:cs typeface="Courier New"/>
                <a:sym typeface="Courier New"/>
              </a:defRPr>
            </a:pPr>
            <a:r>
              <a:t>for (i=0; i&lt;nums.length; i++) {</a:t>
            </a:r>
          </a:p>
          <a:p>
            <a:pPr lvl="1" algn="l">
              <a:defRPr sz="1200" b="1">
                <a:latin typeface="Courier New"/>
                <a:ea typeface="Courier New"/>
                <a:cs typeface="Courier New"/>
                <a:sym typeface="Courier New"/>
              </a:defRPr>
            </a:pPr>
            <a:r>
              <a:t>    if (max &lt; nums[i]) max = nums[i];</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alert(max);</a:t>
            </a:r>
          </a:p>
        </p:txBody>
      </p:sp>
      <p:sp>
        <p:nvSpPr>
          <p:cNvPr id="652" name="sample0200.js"/>
          <p:cNvSpPr txBox="1"/>
          <p:nvPr/>
        </p:nvSpPr>
        <p:spPr>
          <a:xfrm>
            <a:off x="4452610" y="5536005"/>
            <a:ext cx="139090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sample0200.js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コーディング時の注意点"/>
          <p:cNvSpPr txBox="1">
            <a:spLocks noGrp="1"/>
          </p:cNvSpPr>
          <p:nvPr>
            <p:ph type="title"/>
          </p:nvPr>
        </p:nvSpPr>
        <p:spPr>
          <a:prstGeom prst="rect">
            <a:avLst/>
          </a:prstGeom>
        </p:spPr>
        <p:txBody>
          <a:bodyPr/>
          <a:lstStyle/>
          <a:p>
            <a:r>
              <a:t>コーディング時の注意点</a:t>
            </a:r>
          </a:p>
        </p:txBody>
      </p:sp>
      <p:sp>
        <p:nvSpPr>
          <p:cNvPr id="255" name="ほぼ全て半角…"/>
          <p:cNvSpPr txBox="1">
            <a:spLocks noGrp="1"/>
          </p:cNvSpPr>
          <p:nvPr>
            <p:ph type="body" idx="1"/>
          </p:nvPr>
        </p:nvSpPr>
        <p:spPr>
          <a:prstGeom prst="rect">
            <a:avLst/>
          </a:prstGeom>
        </p:spPr>
        <p:txBody>
          <a:bodyPr/>
          <a:lstStyle/>
          <a:p>
            <a:r>
              <a:t>ほぼ全て半角</a:t>
            </a:r>
          </a:p>
          <a:p>
            <a:pPr lvl="1"/>
            <a:r>
              <a:t>全角が許される箇所はごく僅か</a:t>
            </a:r>
          </a:p>
          <a:p>
            <a:pPr lvl="2"/>
            <a:r>
              <a:t>文字列定数部分、コメント部分程度</a:t>
            </a:r>
          </a:p>
          <a:p>
            <a:pPr lvl="1"/>
            <a:r>
              <a:t>空白、タブ文字に注意 (見えない全角が入っているとエラーの元)</a:t>
            </a:r>
          </a:p>
          <a:p>
            <a:pPr lvl="1"/>
            <a:r>
              <a:t>記号(ダブルクォーテーション等)にも要注意</a:t>
            </a:r>
          </a:p>
          <a:p>
            <a:r>
              <a:t>日本語関連</a:t>
            </a:r>
          </a:p>
          <a:p>
            <a:pPr lvl="1"/>
            <a:r>
              <a:t>今回は全てUTF-8で記述</a:t>
            </a:r>
          </a:p>
        </p:txBody>
      </p:sp>
      <p:sp>
        <p:nvSpPr>
          <p:cNvPr id="256" name="スライド番号"/>
          <p:cNvSpPr txBox="1">
            <a:spLocks noGrp="1"/>
          </p:cNvSpPr>
          <p:nvPr>
            <p:ph type="sldNum" sz="quarter" idx="2"/>
          </p:nvPr>
        </p:nvSpPr>
        <p:spPr>
          <a:xfrm>
            <a:off x="9659921" y="7226300"/>
            <a:ext cx="172340"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定跡:forとforの組み合わせ"/>
          <p:cNvSpPr txBox="1">
            <a:spLocks noGrp="1"/>
          </p:cNvSpPr>
          <p:nvPr>
            <p:ph type="title"/>
          </p:nvPr>
        </p:nvSpPr>
        <p:spPr>
          <a:prstGeom prst="rect">
            <a:avLst/>
          </a:prstGeom>
        </p:spPr>
        <p:txBody>
          <a:bodyPr/>
          <a:lstStyle/>
          <a:p>
            <a:r>
              <a:t>定跡:forとforの組み合わせ</a:t>
            </a:r>
          </a:p>
        </p:txBody>
      </p:sp>
      <p:sp>
        <p:nvSpPr>
          <p:cNvPr id="655" name="30 x 30 までのかけ算の表を作成"/>
          <p:cNvSpPr txBox="1">
            <a:spLocks noGrp="1"/>
          </p:cNvSpPr>
          <p:nvPr>
            <p:ph type="body" idx="1"/>
          </p:nvPr>
        </p:nvSpPr>
        <p:spPr>
          <a:prstGeom prst="rect">
            <a:avLst/>
          </a:prstGeom>
        </p:spPr>
        <p:txBody>
          <a:bodyPr/>
          <a:lstStyle/>
          <a:p>
            <a:r>
              <a:t>30 x 30 までのかけ算の表を作成</a:t>
            </a:r>
          </a:p>
        </p:txBody>
      </p:sp>
      <p:sp>
        <p:nvSpPr>
          <p:cNvPr id="656"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60</a:t>
            </a:fld>
            <a:endParaRPr/>
          </a:p>
        </p:txBody>
      </p:sp>
      <p:sp>
        <p:nvSpPr>
          <p:cNvPr id="657" name="document.write(&quot;&lt;table border='1'&gt;&quot;);…"/>
          <p:cNvSpPr txBox="1"/>
          <p:nvPr/>
        </p:nvSpPr>
        <p:spPr>
          <a:xfrm>
            <a:off x="679392" y="4568689"/>
            <a:ext cx="8890741" cy="20701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document.write("&lt;table border='1'&gt;");</a:t>
            </a:r>
          </a:p>
          <a:p>
            <a:pPr lvl="1" algn="l">
              <a:defRPr sz="1200" b="1">
                <a:latin typeface="Courier New"/>
                <a:ea typeface="Courier New"/>
                <a:cs typeface="Courier New"/>
                <a:sym typeface="Courier New"/>
              </a:defRPr>
            </a:pPr>
            <a:r>
              <a:t>for (i=1; i&lt;=30; i++) {</a:t>
            </a:r>
          </a:p>
          <a:p>
            <a:pPr lvl="1" algn="l">
              <a:defRPr sz="1200" b="1">
                <a:latin typeface="Courier New"/>
                <a:ea typeface="Courier New"/>
                <a:cs typeface="Courier New"/>
                <a:sym typeface="Courier New"/>
              </a:defRPr>
            </a:pPr>
            <a:r>
              <a:t>    document.write("&lt;tr&gt;");</a:t>
            </a:r>
          </a:p>
          <a:p>
            <a:pPr lvl="1" algn="l">
              <a:defRPr sz="1200" b="1">
                <a:latin typeface="Courier New"/>
                <a:ea typeface="Courier New"/>
                <a:cs typeface="Courier New"/>
                <a:sym typeface="Courier New"/>
              </a:defRPr>
            </a:pPr>
            <a:r>
              <a:t>    for (j=1; j&lt;=30; j++) {</a:t>
            </a:r>
          </a:p>
          <a:p>
            <a:pPr lvl="1" algn="l">
              <a:defRPr sz="1200" b="1">
                <a:latin typeface="Courier New"/>
                <a:ea typeface="Courier New"/>
                <a:cs typeface="Courier New"/>
                <a:sym typeface="Courier New"/>
              </a:defRPr>
            </a:pPr>
            <a:r>
              <a:t>        document.write("&lt;td&gt;" + (i*j) + "&lt;/td&gt;");</a:t>
            </a:r>
          </a:p>
          <a:p>
            <a:pPr lvl="1" algn="l">
              <a:defRPr sz="1200" b="1">
                <a:latin typeface="Courier New"/>
                <a:ea typeface="Courier New"/>
                <a:cs typeface="Courier New"/>
                <a:sym typeface="Courier New"/>
              </a:defRPr>
            </a:pPr>
            <a:r>
              <a:t>    }</a:t>
            </a:r>
          </a:p>
          <a:p>
            <a:pPr lvl="1" algn="l">
              <a:defRPr sz="1200" b="1">
                <a:latin typeface="Courier New"/>
                <a:ea typeface="Courier New"/>
                <a:cs typeface="Courier New"/>
                <a:sym typeface="Courier New"/>
              </a:defRPr>
            </a:pPr>
            <a:r>
              <a:t>    document.write("&lt;/tr&gt;");</a:t>
            </a:r>
          </a:p>
          <a:p>
            <a:pPr lvl="1" algn="l">
              <a:defRPr sz="1200" b="1">
                <a:latin typeface="Courier New"/>
                <a:ea typeface="Courier New"/>
                <a:cs typeface="Courier New"/>
                <a:sym typeface="Courier New"/>
              </a:defRPr>
            </a:pPr>
            <a:r>
              <a:t>}</a:t>
            </a:r>
          </a:p>
          <a:p>
            <a:pPr lvl="1" algn="l">
              <a:defRPr sz="1200" b="1">
                <a:latin typeface="Courier New"/>
                <a:ea typeface="Courier New"/>
                <a:cs typeface="Courier New"/>
                <a:sym typeface="Courier New"/>
              </a:defRPr>
            </a:pPr>
            <a:r>
              <a:t>document.write("&lt;/table&gt;");</a:t>
            </a:r>
          </a:p>
        </p:txBody>
      </p:sp>
      <p:sp>
        <p:nvSpPr>
          <p:cNvPr id="658" name="&lt;html&gt;…"/>
          <p:cNvSpPr txBox="1"/>
          <p:nvPr/>
        </p:nvSpPr>
        <p:spPr>
          <a:xfrm>
            <a:off x="634630" y="2556010"/>
            <a:ext cx="8890741" cy="1536701"/>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&lt;html&gt;</a:t>
            </a:r>
          </a:p>
          <a:p>
            <a:pPr lvl="1" algn="l">
              <a:defRPr sz="1200" b="1">
                <a:latin typeface="Courier New"/>
                <a:ea typeface="Courier New"/>
                <a:cs typeface="Courier New"/>
                <a:sym typeface="Courier New"/>
              </a:defRPr>
            </a:pPr>
            <a:r>
              <a:t>&lt;head&gt;&lt;/head&gt;</a:t>
            </a:r>
          </a:p>
          <a:p>
            <a:pPr lvl="1" algn="l">
              <a:defRPr sz="1200" b="1">
                <a:latin typeface="Courier New"/>
                <a:ea typeface="Courier New"/>
                <a:cs typeface="Courier New"/>
                <a:sym typeface="Courier New"/>
              </a:defRPr>
            </a:pPr>
            <a:r>
              <a:t>&lt;body&gt;</a:t>
            </a:r>
          </a:p>
          <a:p>
            <a:pPr lvl="1" algn="l">
              <a:defRPr sz="1200" b="1">
                <a:latin typeface="Courier New"/>
                <a:ea typeface="Courier New"/>
                <a:cs typeface="Courier New"/>
                <a:sym typeface="Courier New"/>
              </a:defRPr>
            </a:pPr>
            <a:r>
              <a:t>&lt;script type="text/javascript" src="ttable.js"&gt;&lt;/script&gt;</a:t>
            </a:r>
          </a:p>
          <a:p>
            <a:pPr lvl="1" algn="l">
              <a:defRPr sz="1200" b="1">
                <a:latin typeface="Courier New"/>
                <a:ea typeface="Courier New"/>
                <a:cs typeface="Courier New"/>
                <a:sym typeface="Courier New"/>
              </a:defRPr>
            </a:pPr>
            <a:r>
              <a:t>&lt;/body&gt;</a:t>
            </a:r>
          </a:p>
          <a:p>
            <a:pPr lvl="1" algn="l">
              <a:defRPr sz="1200" b="1">
                <a:latin typeface="Courier New"/>
                <a:ea typeface="Courier New"/>
                <a:cs typeface="Courier New"/>
                <a:sym typeface="Courier New"/>
              </a:defRPr>
            </a:pPr>
            <a:r>
              <a:t>&lt;/html&gt;</a:t>
            </a:r>
          </a:p>
        </p:txBody>
      </p:sp>
      <p:sp>
        <p:nvSpPr>
          <p:cNvPr id="659" name="sample0210.html"/>
          <p:cNvSpPr txBox="1"/>
          <p:nvPr/>
        </p:nvSpPr>
        <p:spPr>
          <a:xfrm>
            <a:off x="4307517" y="4102100"/>
            <a:ext cx="1634491"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sample0210.html</a:t>
            </a:r>
          </a:p>
        </p:txBody>
      </p:sp>
      <p:sp>
        <p:nvSpPr>
          <p:cNvPr id="660" name="sample0210.js"/>
          <p:cNvSpPr txBox="1"/>
          <p:nvPr/>
        </p:nvSpPr>
        <p:spPr>
          <a:xfrm>
            <a:off x="4384548" y="6667500"/>
            <a:ext cx="1390905"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lvl1pPr>
          </a:lstStyle>
          <a:p>
            <a:r>
              <a:t>sample0210.js</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定跡:まずはコメント (// /**/)"/>
          <p:cNvSpPr txBox="1">
            <a:spLocks noGrp="1"/>
          </p:cNvSpPr>
          <p:nvPr>
            <p:ph type="title"/>
          </p:nvPr>
        </p:nvSpPr>
        <p:spPr>
          <a:prstGeom prst="rect">
            <a:avLst/>
          </a:prstGeom>
        </p:spPr>
        <p:txBody>
          <a:bodyPr/>
          <a:lstStyle/>
          <a:p>
            <a:r>
              <a:t>定跡:まずはコメント (// /**/)</a:t>
            </a:r>
          </a:p>
        </p:txBody>
      </p:sp>
      <p:sp>
        <p:nvSpPr>
          <p:cNvPr id="663" name="本文"/>
          <p:cNvSpPr txBox="1">
            <a:spLocks noGrp="1"/>
          </p:cNvSpPr>
          <p:nvPr>
            <p:ph type="body" idx="1"/>
          </p:nvPr>
        </p:nvSpPr>
        <p:spPr>
          <a:prstGeom prst="rect">
            <a:avLst/>
          </a:prstGeom>
        </p:spPr>
        <p:txBody>
          <a:bodyPr/>
          <a:lstStyle/>
          <a:p>
            <a:endParaRPr/>
          </a:p>
        </p:txBody>
      </p:sp>
      <p:sp>
        <p:nvSpPr>
          <p:cNvPr id="664"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61</a:t>
            </a:fld>
            <a:endParaRPr/>
          </a:p>
        </p:txBody>
      </p:sp>
      <p:sp>
        <p:nvSpPr>
          <p:cNvPr id="665" name="// print関数 配列を受け取り表示…"/>
          <p:cNvSpPr txBox="1"/>
          <p:nvPr/>
        </p:nvSpPr>
        <p:spPr>
          <a:xfrm>
            <a:off x="702691" y="1822450"/>
            <a:ext cx="8754618" cy="5028960"/>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200" b="1">
                <a:solidFill>
                  <a:schemeClr val="accent5"/>
                </a:solidFill>
                <a:latin typeface="Courier New"/>
                <a:ea typeface="Courier New"/>
                <a:cs typeface="Courier New"/>
                <a:sym typeface="Courier New"/>
              </a:defRPr>
            </a:pPr>
            <a:r>
              <a:t>// print関数 配列を受け取り表示</a:t>
            </a:r>
          </a:p>
          <a:p>
            <a:pPr lvl="1" algn="l">
              <a:defRPr sz="1200" b="1">
                <a:solidFill>
                  <a:schemeClr val="accent5"/>
                </a:solidFill>
                <a:latin typeface="Courier New"/>
                <a:ea typeface="Courier New"/>
                <a:cs typeface="Courier New"/>
                <a:sym typeface="Courier New"/>
              </a:defRPr>
            </a:pPr>
            <a:r>
              <a:t>function printall(a) {</a:t>
            </a:r>
          </a:p>
          <a:p>
            <a:pPr lvl="1" algn="l">
              <a:defRPr sz="1200" b="1">
                <a:latin typeface="Courier New"/>
                <a:ea typeface="Courier New"/>
                <a:cs typeface="Courier New"/>
                <a:sym typeface="Courier New"/>
              </a:defRPr>
            </a:pPr>
            <a:r>
              <a:t>    for (k=0; k&lt;a.length; k++) {</a:t>
            </a:r>
          </a:p>
          <a:p>
            <a:pPr lvl="1" algn="l">
              <a:defRPr sz="1200" b="1">
                <a:latin typeface="Courier New"/>
                <a:ea typeface="Courier New"/>
                <a:cs typeface="Courier New"/>
                <a:sym typeface="Courier New"/>
              </a:defRPr>
            </a:pPr>
            <a:r>
              <a:t>        document.write(" "+a[k]+", ");</a:t>
            </a:r>
          </a:p>
          <a:p>
            <a:pPr lvl="1" algn="l">
              <a:defRPr sz="1200" b="1">
                <a:latin typeface="Courier New"/>
                <a:ea typeface="Courier New"/>
                <a:cs typeface="Courier New"/>
                <a:sym typeface="Courier New"/>
              </a:defRPr>
            </a:pPr>
            <a:r>
              <a:t>    }</a:t>
            </a:r>
          </a:p>
          <a:p>
            <a:pPr lvl="1" algn="l">
              <a:defRPr sz="1200" b="1">
                <a:latin typeface="Courier New"/>
                <a:ea typeface="Courier New"/>
                <a:cs typeface="Courier New"/>
                <a:sym typeface="Courier New"/>
              </a:defRPr>
            </a:pPr>
            <a:r>
              <a:t>    document.write("&lt;br&gt;\n");</a:t>
            </a:r>
          </a:p>
          <a:p>
            <a:pPr lvl="1" algn="l">
              <a:defRPr sz="1200" b="1">
                <a:solidFill>
                  <a:schemeClr val="accent5"/>
                </a:solidFill>
                <a:latin typeface="Courier New"/>
                <a:ea typeface="Courier New"/>
                <a:cs typeface="Courier New"/>
                <a:sym typeface="Courier New"/>
              </a:defRPr>
            </a:pPr>
            <a:r>
              <a:t>}</a:t>
            </a:r>
          </a:p>
          <a:p>
            <a:pPr lvl="1" algn="l">
              <a:defRPr sz="1200" b="1">
                <a:latin typeface="Courier New"/>
                <a:ea typeface="Courier New"/>
                <a:cs typeface="Courier New"/>
                <a:sym typeface="Courier New"/>
              </a:defRPr>
            </a:pPr>
            <a:endParaRPr/>
          </a:p>
          <a:p>
            <a:pPr lvl="1" algn="l">
              <a:defRPr sz="1200" b="1">
                <a:latin typeface="Courier New"/>
                <a:ea typeface="Courier New"/>
                <a:cs typeface="Courier New"/>
                <a:sym typeface="Courier New"/>
              </a:defRPr>
            </a:pPr>
            <a:r>
              <a:t>var nums = [911, 326, 145, 638, 576, 319, 820, 915, 155, 74, 734, 872];</a:t>
            </a:r>
          </a:p>
          <a:p>
            <a:pPr lvl="1" algn="l">
              <a:defRPr sz="1200" b="1">
                <a:latin typeface="Courier New"/>
                <a:ea typeface="Courier New"/>
                <a:cs typeface="Courier New"/>
                <a:sym typeface="Courier New"/>
              </a:defRPr>
            </a:pPr>
            <a:endParaRPr/>
          </a:p>
          <a:p>
            <a:pPr lvl="1" algn="l">
              <a:defRPr sz="1200" b="1">
                <a:solidFill>
                  <a:schemeClr val="accent5"/>
                </a:solidFill>
                <a:latin typeface="Courier New"/>
                <a:ea typeface="Courier New"/>
                <a:cs typeface="Courier New"/>
                <a:sym typeface="Courier New"/>
              </a:defRPr>
            </a:pPr>
            <a:r>
              <a:t>// 全体のループdo-whileループ、swap発生フラグ</a:t>
            </a:r>
          </a:p>
          <a:p>
            <a:pPr lvl="1" algn="l">
              <a:defRPr sz="1200" b="1">
                <a:solidFill>
                  <a:schemeClr val="accent5"/>
                </a:solidFill>
                <a:latin typeface="Courier New"/>
                <a:ea typeface="Courier New"/>
                <a:cs typeface="Courier New"/>
                <a:sym typeface="Courier New"/>
              </a:defRPr>
            </a:pPr>
            <a:r>
              <a:t>var swapflag = false;</a:t>
            </a:r>
          </a:p>
          <a:p>
            <a:pPr lvl="1" algn="l">
              <a:defRPr sz="1200" b="1">
                <a:solidFill>
                  <a:schemeClr val="accent5"/>
                </a:solidFill>
                <a:latin typeface="Courier New"/>
                <a:ea typeface="Courier New"/>
                <a:cs typeface="Courier New"/>
                <a:sym typeface="Courier New"/>
              </a:defRPr>
            </a:pPr>
            <a:r>
              <a:t>do {</a:t>
            </a:r>
          </a:p>
          <a:p>
            <a:pPr lvl="1" algn="l">
              <a:defRPr sz="1200" b="1">
                <a:solidFill>
                  <a:schemeClr val="accent5"/>
                </a:solidFill>
                <a:latin typeface="Courier New"/>
                <a:ea typeface="Courier New"/>
                <a:cs typeface="Courier New"/>
                <a:sym typeface="Courier New"/>
              </a:defRPr>
            </a:pPr>
            <a:r>
              <a:t>    swapflag = false;</a:t>
            </a:r>
          </a:p>
          <a:p>
            <a:pPr lvl="1" algn="l">
              <a:defRPr sz="1200" b="1">
                <a:latin typeface="Courier New"/>
                <a:ea typeface="Courier New"/>
                <a:cs typeface="Courier New"/>
                <a:sym typeface="Courier New"/>
              </a:defRPr>
            </a:pPr>
            <a:r>
              <a:t>    printall(nums);  </a:t>
            </a:r>
            <a:r>
              <a:rPr>
                <a:solidFill>
                  <a:schemeClr val="accent5"/>
                </a:solidFill>
              </a:rPr>
              <a:t>// 毎回print</a:t>
            </a:r>
          </a:p>
          <a:p>
            <a:pPr lvl="1" algn="l">
              <a:defRPr sz="1200" b="1">
                <a:latin typeface="Courier New"/>
                <a:ea typeface="Courier New"/>
                <a:cs typeface="Courier New"/>
                <a:sym typeface="Courier New"/>
              </a:defRPr>
            </a:pPr>
            <a:r>
              <a:t>    </a:t>
            </a:r>
            <a:r>
              <a:rPr>
                <a:solidFill>
                  <a:schemeClr val="accent5"/>
                </a:solidFill>
              </a:rPr>
              <a:t>for</a:t>
            </a:r>
            <a:r>
              <a:t> (i=0; i&lt;nums.length-1; i++)</a:t>
            </a:r>
            <a:r>
              <a:rPr>
                <a:solidFill>
                  <a:schemeClr val="accent5"/>
                </a:solidFill>
              </a:rPr>
              <a:t> { // for 0からnums.length-1まで iとi+1の中身比較</a:t>
            </a:r>
          </a:p>
          <a:p>
            <a:pPr lvl="1" algn="l">
              <a:defRPr sz="1200" b="1">
                <a:latin typeface="Courier New"/>
                <a:ea typeface="Courier New"/>
                <a:cs typeface="Courier New"/>
                <a:sym typeface="Courier New"/>
              </a:defRPr>
            </a:pPr>
            <a:r>
              <a:t>        </a:t>
            </a:r>
            <a:r>
              <a:rPr>
                <a:solidFill>
                  <a:schemeClr val="accent5"/>
                </a:solidFill>
              </a:rPr>
              <a:t>if</a:t>
            </a:r>
            <a:r>
              <a:t> (nums[i]&gt;nums[i+1]) </a:t>
            </a:r>
            <a:r>
              <a:rPr>
                <a:solidFill>
                  <a:schemeClr val="accent5"/>
                </a:solidFill>
              </a:rPr>
              <a:t>{ // if i+1の方が小さい場合 swap処理 flag=true</a:t>
            </a:r>
          </a:p>
          <a:p>
            <a:pPr lvl="1" algn="l">
              <a:defRPr sz="1200" b="1">
                <a:latin typeface="Courier New"/>
                <a:ea typeface="Courier New"/>
                <a:cs typeface="Courier New"/>
                <a:sym typeface="Courier New"/>
              </a:defRPr>
            </a:pPr>
            <a:r>
              <a:t>            tmp = nums[i];</a:t>
            </a:r>
          </a:p>
          <a:p>
            <a:pPr lvl="1" algn="l">
              <a:defRPr sz="1200" b="1">
                <a:latin typeface="Courier New"/>
                <a:ea typeface="Courier New"/>
                <a:cs typeface="Courier New"/>
                <a:sym typeface="Courier New"/>
              </a:defRPr>
            </a:pPr>
            <a:r>
              <a:t>            nums[i] = nums[i+1];</a:t>
            </a:r>
          </a:p>
          <a:p>
            <a:pPr lvl="1" algn="l">
              <a:defRPr sz="1200" b="1">
                <a:latin typeface="Courier New"/>
                <a:ea typeface="Courier New"/>
                <a:cs typeface="Courier New"/>
                <a:sym typeface="Courier New"/>
              </a:defRPr>
            </a:pPr>
            <a:r>
              <a:t>            nums[i+1] = tmp;</a:t>
            </a:r>
          </a:p>
          <a:p>
            <a:pPr lvl="1" algn="l">
              <a:defRPr sz="1200" b="1">
                <a:latin typeface="Courier New"/>
                <a:ea typeface="Courier New"/>
                <a:cs typeface="Courier New"/>
                <a:sym typeface="Courier New"/>
              </a:defRPr>
            </a:pPr>
            <a:r>
              <a:t>            swapflag = true;</a:t>
            </a:r>
          </a:p>
          <a:p>
            <a:pPr lvl="1" algn="l">
              <a:defRPr sz="1200" b="1">
                <a:solidFill>
                  <a:schemeClr val="accent5"/>
                </a:solidFill>
                <a:latin typeface="Courier New"/>
                <a:ea typeface="Courier New"/>
                <a:cs typeface="Courier New"/>
                <a:sym typeface="Courier New"/>
              </a:defRPr>
            </a:pPr>
            <a:r>
              <a:t>        }</a:t>
            </a:r>
          </a:p>
          <a:p>
            <a:pPr lvl="1" algn="l">
              <a:defRPr sz="1200" b="1">
                <a:solidFill>
                  <a:schemeClr val="accent5"/>
                </a:solidFill>
                <a:latin typeface="Courier New"/>
                <a:ea typeface="Courier New"/>
                <a:cs typeface="Courier New"/>
                <a:sym typeface="Courier New"/>
              </a:defRPr>
            </a:pPr>
            <a:r>
              <a:t>    }</a:t>
            </a:r>
          </a:p>
          <a:p>
            <a:pPr lvl="1" algn="l">
              <a:defRPr sz="1200" b="1">
                <a:solidFill>
                  <a:schemeClr val="accent5"/>
                </a:solidFill>
                <a:latin typeface="Courier New"/>
                <a:ea typeface="Courier New"/>
                <a:cs typeface="Courier New"/>
                <a:sym typeface="Courier New"/>
              </a:defRPr>
            </a:pPr>
            <a:r>
              <a:t>} while (swapflag);  // flag==trueの間ループ</a:t>
            </a:r>
          </a:p>
        </p:txBody>
      </p:sp>
      <p:sp>
        <p:nvSpPr>
          <p:cNvPr id="666" name="赤字部分が最初に書き始めた部分"/>
          <p:cNvSpPr txBox="1"/>
          <p:nvPr/>
        </p:nvSpPr>
        <p:spPr>
          <a:xfrm>
            <a:off x="696341" y="6943860"/>
            <a:ext cx="4383659" cy="28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a:defRPr sz="1200"/>
            </a:lvl1pPr>
          </a:lstStyle>
          <a:p>
            <a:r>
              <a:t>赤字部分が最初に書き始めた部分</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定跡: 様々なライブラリを使う"/>
          <p:cNvSpPr txBox="1">
            <a:spLocks noGrp="1"/>
          </p:cNvSpPr>
          <p:nvPr>
            <p:ph type="title"/>
          </p:nvPr>
        </p:nvSpPr>
        <p:spPr>
          <a:prstGeom prst="rect">
            <a:avLst/>
          </a:prstGeom>
        </p:spPr>
        <p:txBody>
          <a:bodyPr/>
          <a:lstStyle/>
          <a:p>
            <a:r>
              <a:t>定跡: 様々なライブラリを使う</a:t>
            </a:r>
          </a:p>
        </p:txBody>
      </p:sp>
      <p:sp>
        <p:nvSpPr>
          <p:cNvPr id="669" name="ライブラリの使用方法は必要に応じて都度習得…"/>
          <p:cNvSpPr txBox="1">
            <a:spLocks noGrp="1"/>
          </p:cNvSpPr>
          <p:nvPr>
            <p:ph type="body" idx="1"/>
          </p:nvPr>
        </p:nvSpPr>
        <p:spPr>
          <a:prstGeom prst="rect">
            <a:avLst/>
          </a:prstGeom>
        </p:spPr>
        <p:txBody>
          <a:bodyPr/>
          <a:lstStyle/>
          <a:p>
            <a:r>
              <a:t>ライブラリの使用方法は必要に応じて都度習得</a:t>
            </a:r>
          </a:p>
          <a:p>
            <a:pPr lvl="1"/>
            <a:r>
              <a:t>有名なライブラリは日本語情報(サイト、書籍)も多数</a:t>
            </a:r>
          </a:p>
          <a:p>
            <a:pPr lvl="1"/>
            <a:r>
              <a:t>ライブラリの使い方</a:t>
            </a:r>
          </a:p>
          <a:p>
            <a:pPr lvl="2"/>
            <a:r>
              <a:t>ダウンロードして「〜.js」ファイルを参照するタイプ</a:t>
            </a:r>
          </a:p>
          <a:p>
            <a:pPr lvl="2"/>
            <a:r>
              <a:t>ダウンロードせずネット経由で「http://〜/〜.js」を参照するタイプ</a:t>
            </a:r>
          </a:p>
          <a:p>
            <a:pPr lvl="2"/>
            <a:r>
              <a:t>各ライブラリの公式サイト、参考書等で使い方を確認</a:t>
            </a:r>
          </a:p>
        </p:txBody>
      </p:sp>
      <p:sp>
        <p:nvSpPr>
          <p:cNvPr id="670"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62</a:t>
            </a:fld>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良いプログラムとは？"/>
          <p:cNvSpPr txBox="1">
            <a:spLocks noGrp="1"/>
          </p:cNvSpPr>
          <p:nvPr>
            <p:ph type="title"/>
          </p:nvPr>
        </p:nvSpPr>
        <p:spPr>
          <a:prstGeom prst="rect">
            <a:avLst/>
          </a:prstGeom>
        </p:spPr>
        <p:txBody>
          <a:bodyPr/>
          <a:lstStyle/>
          <a:p>
            <a:r>
              <a:t>良いプログラムとは？</a:t>
            </a:r>
          </a:p>
        </p:txBody>
      </p:sp>
      <p:sp>
        <p:nvSpPr>
          <p:cNvPr id="673" name="プログラムの判断材料…"/>
          <p:cNvSpPr txBox="1">
            <a:spLocks noGrp="1"/>
          </p:cNvSpPr>
          <p:nvPr>
            <p:ph type="body" idx="1"/>
          </p:nvPr>
        </p:nvSpPr>
        <p:spPr>
          <a:prstGeom prst="rect">
            <a:avLst/>
          </a:prstGeom>
        </p:spPr>
        <p:txBody>
          <a:bodyPr/>
          <a:lstStyle/>
          <a:p>
            <a:r>
              <a:t>プログラムの判断材料</a:t>
            </a:r>
          </a:p>
          <a:p>
            <a:pPr lvl="1"/>
            <a:r>
              <a:t>期待通りに動作する (バグが少ない)</a:t>
            </a:r>
          </a:p>
          <a:p>
            <a:pPr lvl="1"/>
            <a:r>
              <a:t>セキュリティ的に安全</a:t>
            </a:r>
          </a:p>
          <a:p>
            <a:pPr lvl="1"/>
            <a:r>
              <a:t>実行時の速度が速い</a:t>
            </a:r>
          </a:p>
          <a:p>
            <a:pPr lvl="1"/>
            <a:r>
              <a:t>可読性が高い</a:t>
            </a:r>
          </a:p>
          <a:p>
            <a:pPr lvl="1"/>
            <a:r>
              <a:t>再利用性が高い</a:t>
            </a:r>
          </a:p>
          <a:p>
            <a:pPr lvl="1"/>
            <a:r>
              <a:t>資源(メモリ等)利用効率が高い</a:t>
            </a:r>
          </a:p>
          <a:p>
            <a:pPr lvl="1"/>
            <a:r>
              <a:t>長期間動作可能 (サーバ用途等)</a:t>
            </a:r>
          </a:p>
          <a:p>
            <a:pPr lvl="1"/>
            <a:r>
              <a:t>など</a:t>
            </a:r>
          </a:p>
          <a:p>
            <a:pPr lvl="1"/>
            <a:endParaRPr/>
          </a:p>
          <a:p>
            <a:pPr lvl="1"/>
            <a:r>
              <a:t>チーム開発の場合、上記のような側面を議論しながら開発</a:t>
            </a:r>
          </a:p>
        </p:txBody>
      </p:sp>
      <p:sp>
        <p:nvSpPr>
          <p:cNvPr id="674"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63</a:t>
            </a:fld>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実用プログラム (日常ツール)"/>
          <p:cNvSpPr txBox="1">
            <a:spLocks noGrp="1"/>
          </p:cNvSpPr>
          <p:nvPr>
            <p:ph type="title"/>
          </p:nvPr>
        </p:nvSpPr>
        <p:spPr>
          <a:prstGeom prst="rect">
            <a:avLst/>
          </a:prstGeom>
        </p:spPr>
        <p:txBody>
          <a:bodyPr/>
          <a:lstStyle/>
          <a:p>
            <a:r>
              <a:t>実用プログラム (日常ツール)</a:t>
            </a:r>
          </a:p>
        </p:txBody>
      </p:sp>
      <p:sp>
        <p:nvSpPr>
          <p:cNvPr id="677" name="日常作業に利用してみる…"/>
          <p:cNvSpPr txBox="1">
            <a:spLocks noGrp="1"/>
          </p:cNvSpPr>
          <p:nvPr>
            <p:ph type="body" idx="1"/>
          </p:nvPr>
        </p:nvSpPr>
        <p:spPr>
          <a:prstGeom prst="rect">
            <a:avLst/>
          </a:prstGeom>
        </p:spPr>
        <p:txBody>
          <a:bodyPr/>
          <a:lstStyle/>
          <a:p>
            <a:r>
              <a:t>日常作業に利用してみる</a:t>
            </a:r>
          </a:p>
          <a:p>
            <a:pPr lvl="1"/>
            <a:r>
              <a:t>csvファイル (カンマ区切りテキストファイル) を読み込んで</a:t>
            </a:r>
          </a:p>
          <a:p>
            <a:pPr lvl="1"/>
            <a:r>
              <a:t>目的の処理を行って出力するプログラムなどは常に書いてみる</a:t>
            </a:r>
          </a:p>
          <a:p>
            <a:pPr lvl="1"/>
            <a:r>
              <a:t>例えば</a:t>
            </a:r>
          </a:p>
          <a:p>
            <a:pPr lvl="2"/>
            <a:r>
              <a:t>授業の出席が 0と1 で15回表現されていて中間試験100点、期末試験100点</a:t>
            </a:r>
          </a:p>
          <a:p>
            <a:pPr lvl="2"/>
            <a:r>
              <a:t>授業3割、中間3割、期末4割で点数付け</a:t>
            </a:r>
          </a:p>
          <a:p>
            <a:pPr lvl="2"/>
            <a:r>
              <a:t>90点以上はS, 80点以上はA, 80点未満は落第</a:t>
            </a:r>
          </a:p>
          <a:p>
            <a:pPr lvl="2"/>
            <a:r>
              <a:t>それを処理するプログラムは？</a:t>
            </a:r>
          </a:p>
          <a:p>
            <a:pPr lvl="2"/>
            <a:r>
              <a:t>ついでにグラフも作成するとしたら？</a:t>
            </a:r>
          </a:p>
          <a:p>
            <a:pPr lvl="2"/>
            <a:r>
              <a:t>さらに平均は統計情報も出力するとしたら？</a:t>
            </a:r>
          </a:p>
        </p:txBody>
      </p:sp>
      <p:sp>
        <p:nvSpPr>
          <p:cNvPr id="678" name="スライド番号"/>
          <p:cNvSpPr txBox="1">
            <a:spLocks noGrp="1"/>
          </p:cNvSpPr>
          <p:nvPr>
            <p:ph type="sldNum" sz="quarter" idx="2"/>
          </p:nvPr>
        </p:nvSpPr>
        <p:spPr>
          <a:xfrm>
            <a:off x="9575974" y="7226300"/>
            <a:ext cx="256287"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64</a:t>
            </a:fld>
            <a:endParaRPr/>
          </a:p>
        </p:txBody>
      </p:sp>
      <p:sp>
        <p:nvSpPr>
          <p:cNvPr id="679" name="Excelでいいじゃないか、ではなく、JavaScriptとD3.jsだな、…"/>
          <p:cNvSpPr txBox="1"/>
          <p:nvPr/>
        </p:nvSpPr>
        <p:spPr>
          <a:xfrm>
            <a:off x="1745805" y="5800090"/>
            <a:ext cx="666839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1800">
                <a:solidFill>
                  <a:srgbClr val="212121"/>
                </a:solidFill>
                <a:latin typeface="ヒラギノ明朝 ProN W3"/>
                <a:ea typeface="ヒラギノ明朝 ProN W3"/>
                <a:cs typeface="ヒラギノ明朝 ProN W3"/>
                <a:sym typeface="ヒラギノ明朝 ProN W3"/>
              </a:defRPr>
            </a:pPr>
            <a:r>
              <a:t>Excelでいいじゃないか、ではなく、JavaScriptとD3.jsだな、</a:t>
            </a:r>
          </a:p>
          <a:p>
            <a:pPr>
              <a:defRPr sz="1800">
                <a:solidFill>
                  <a:srgbClr val="212121"/>
                </a:solidFill>
                <a:latin typeface="ヒラギノ明朝 ProN W3"/>
                <a:ea typeface="ヒラギノ明朝 ProN W3"/>
                <a:cs typeface="ヒラギノ明朝 ProN W3"/>
                <a:sym typeface="ヒラギノ明朝 ProN W3"/>
              </a:defRPr>
            </a:pPr>
            <a:r>
              <a:t>と思えれば立派なプログラマ</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実用プログラム (バックエンドシステム等)"/>
          <p:cNvSpPr txBox="1">
            <a:spLocks noGrp="1"/>
          </p:cNvSpPr>
          <p:nvPr>
            <p:ph type="title"/>
          </p:nvPr>
        </p:nvSpPr>
        <p:spPr>
          <a:prstGeom prst="rect">
            <a:avLst/>
          </a:prstGeom>
        </p:spPr>
        <p:txBody>
          <a:bodyPr/>
          <a:lstStyle/>
          <a:p>
            <a:r>
              <a:t>実用プログラム (バックエンドシステム等)</a:t>
            </a:r>
          </a:p>
        </p:txBody>
      </p:sp>
      <p:sp>
        <p:nvSpPr>
          <p:cNvPr id="682" name="システムの俯瞰的な理解…"/>
          <p:cNvSpPr txBox="1">
            <a:spLocks noGrp="1"/>
          </p:cNvSpPr>
          <p:nvPr>
            <p:ph type="body" idx="1"/>
          </p:nvPr>
        </p:nvSpPr>
        <p:spPr>
          <a:prstGeom prst="rect">
            <a:avLst/>
          </a:prstGeom>
        </p:spPr>
        <p:txBody>
          <a:bodyPr/>
          <a:lstStyle/>
          <a:p>
            <a:r>
              <a:t>システムの俯瞰的な理解</a:t>
            </a:r>
          </a:p>
          <a:p>
            <a:pPr lvl="1"/>
            <a:r>
              <a:t>物理的に登場する機器は？</a:t>
            </a:r>
          </a:p>
          <a:p>
            <a:pPr lvl="1"/>
            <a:r>
              <a:t>各機器はどのように通信する?</a:t>
            </a:r>
          </a:p>
          <a:p>
            <a:pPr lvl="2"/>
            <a:r>
              <a:t>L3,4以上 TCP HTTP セッション維持？</a:t>
            </a:r>
          </a:p>
          <a:p>
            <a:pPr lvl="1"/>
            <a:r>
              <a:t>入力と出力は？</a:t>
            </a:r>
          </a:p>
          <a:p>
            <a:pPr lvl="1"/>
            <a:r>
              <a:t>プログラムはどのように起動される？</a:t>
            </a:r>
          </a:p>
          <a:p>
            <a:pPr lvl="1"/>
            <a:r>
              <a:t>無限ループの場合</a:t>
            </a:r>
          </a:p>
          <a:p>
            <a:pPr lvl="2"/>
            <a:r>
              <a:t>適切なsleep</a:t>
            </a:r>
          </a:p>
          <a:p>
            <a:pPr lvl="2"/>
            <a:r>
              <a:t>メモリリークしていないか常に気にする</a:t>
            </a:r>
          </a:p>
          <a:p>
            <a:pPr lvl="2"/>
            <a:r>
              <a:t>消費するリソースは？ ログファイルの肥大は？</a:t>
            </a:r>
          </a:p>
        </p:txBody>
      </p:sp>
      <p:sp>
        <p:nvSpPr>
          <p:cNvPr id="683"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65</a:t>
            </a:fld>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ハンズオン講習に向けた今後の学習"/>
          <p:cNvSpPr txBox="1">
            <a:spLocks noGrp="1"/>
          </p:cNvSpPr>
          <p:nvPr>
            <p:ph type="title"/>
          </p:nvPr>
        </p:nvSpPr>
        <p:spPr>
          <a:prstGeom prst="rect">
            <a:avLst/>
          </a:prstGeom>
        </p:spPr>
        <p:txBody>
          <a:bodyPr/>
          <a:lstStyle/>
          <a:p>
            <a:r>
              <a:t>ハンズオン講習に向けた今後の学習</a:t>
            </a:r>
          </a:p>
        </p:txBody>
      </p:sp>
      <p:sp>
        <p:nvSpPr>
          <p:cNvPr id="686" name="ハンズオン講習に向けて…"/>
          <p:cNvSpPr txBox="1">
            <a:spLocks noGrp="1"/>
          </p:cNvSpPr>
          <p:nvPr>
            <p:ph type="body" idx="1"/>
          </p:nvPr>
        </p:nvSpPr>
        <p:spPr>
          <a:prstGeom prst="rect">
            <a:avLst/>
          </a:prstGeom>
        </p:spPr>
        <p:txBody>
          <a:bodyPr/>
          <a:lstStyle/>
          <a:p>
            <a:r>
              <a:t>ハンズオン講習に向けて</a:t>
            </a:r>
          </a:p>
          <a:p>
            <a:pPr lvl="1"/>
            <a:r>
              <a:t>予習用資料等</a:t>
            </a:r>
          </a:p>
          <a:p>
            <a:pPr lvl="2"/>
            <a:r>
              <a:t>1) 機材の準備⇒ Lチカをやってみよう ⇒ JS BinでLチカのコードを変更</a:t>
            </a:r>
          </a:p>
          <a:p>
            <a:pPr lvl="3"/>
            <a:r>
              <a:t>(ハンズオン講習ではPCは使わずRaspberry Pi 3 のブラウザ経由でデバイス操作)</a:t>
            </a:r>
          </a:p>
          <a:p>
            <a:pPr lvl="3"/>
            <a:r>
              <a:rPr u="sng">
                <a:hlinkClick r:id="rId2"/>
              </a:rPr>
              <a:t>https://qiita.com/tadfmac/items/82817476615fdc7394b3</a:t>
            </a:r>
          </a:p>
          <a:p>
            <a:pPr lvl="2"/>
            <a:r>
              <a:t>2) 実際にコードを書きながらWeb GPIO API の基本的な利用方法を学ぶ</a:t>
            </a:r>
          </a:p>
          <a:p>
            <a:pPr lvl="3"/>
            <a:r>
              <a:rPr u="sng">
                <a:hlinkClick r:id="rId3"/>
              </a:rPr>
              <a:t>https://qiita.com/tadfmac/items/ebd01cfe46e30de70f3d</a:t>
            </a:r>
          </a:p>
          <a:p>
            <a:pPr lvl="2"/>
            <a:r>
              <a:t>3) Web I2C APIの学習</a:t>
            </a:r>
          </a:p>
          <a:p>
            <a:pPr lvl="3"/>
            <a:r>
              <a:rPr u="sng">
                <a:hlinkClick r:id="rId4"/>
              </a:rPr>
              <a:t>https://qiita.com/tadfmac/items/36d5467f79b6fd3114fb#_reference-791a5e7e5e7822bd7c0f</a:t>
            </a:r>
          </a:p>
          <a:p>
            <a:pPr lvl="2"/>
            <a:r>
              <a:t>4) 応用編</a:t>
            </a:r>
          </a:p>
          <a:p>
            <a:pPr lvl="3"/>
            <a:r>
              <a:t>○複数のセンサーの組み合わせなど</a:t>
            </a:r>
          </a:p>
          <a:p>
            <a:pPr lvl="4"/>
            <a:r>
              <a:rPr u="sng">
                <a:hlinkClick r:id="rId5"/>
              </a:rPr>
              <a:t>https://qiita.com/tadfmac/items/b17d8c6a35b31c495a36</a:t>
            </a:r>
          </a:p>
          <a:p>
            <a:pPr lvl="3"/>
            <a:r>
              <a:t>○Web GPIO API と Web I2C APIを組み合わせたWebアプリを作る</a:t>
            </a:r>
          </a:p>
          <a:p>
            <a:pPr lvl="4"/>
            <a:r>
              <a:rPr u="sng">
                <a:hlinkClick r:id="rId6"/>
              </a:rPr>
              <a:t>https://qiita.com/tadfmac/items/d627f8d2fec3c5f8711b#_reference-b24fd7f51432dcb011a4</a:t>
            </a:r>
          </a:p>
        </p:txBody>
      </p:sp>
      <p:sp>
        <p:nvSpPr>
          <p:cNvPr id="687"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66</a:t>
            </a:fld>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JavaScriptのさらなる高度な学習"/>
          <p:cNvSpPr txBox="1">
            <a:spLocks noGrp="1"/>
          </p:cNvSpPr>
          <p:nvPr>
            <p:ph type="title"/>
          </p:nvPr>
        </p:nvSpPr>
        <p:spPr>
          <a:prstGeom prst="rect">
            <a:avLst/>
          </a:prstGeom>
        </p:spPr>
        <p:txBody>
          <a:bodyPr/>
          <a:lstStyle/>
          <a:p>
            <a:r>
              <a:rPr dirty="0" err="1"/>
              <a:t>JavaScriptのさらなる高度な学習</a:t>
            </a:r>
            <a:endParaRPr dirty="0"/>
          </a:p>
        </p:txBody>
      </p:sp>
      <p:sp>
        <p:nvSpPr>
          <p:cNvPr id="690" name="JavaScript…"/>
          <p:cNvSpPr txBox="1">
            <a:spLocks noGrp="1"/>
          </p:cNvSpPr>
          <p:nvPr>
            <p:ph type="body" idx="1"/>
          </p:nvPr>
        </p:nvSpPr>
        <p:spPr>
          <a:prstGeom prst="rect">
            <a:avLst/>
          </a:prstGeom>
        </p:spPr>
        <p:txBody>
          <a:bodyPr/>
          <a:lstStyle/>
          <a:p>
            <a:r>
              <a:rPr dirty="0"/>
              <a:t>JavaScript</a:t>
            </a:r>
          </a:p>
          <a:p>
            <a:pPr lvl="1"/>
            <a:r>
              <a:rPr dirty="0" err="1"/>
              <a:t>ブラウザ上だけでなく様々な環境で動作する</a:t>
            </a:r>
            <a:endParaRPr dirty="0"/>
          </a:p>
          <a:p>
            <a:pPr lvl="1"/>
            <a:r>
              <a:rPr dirty="0" err="1"/>
              <a:t>効率的な開発のため、とても応用の幅が広い言語</a:t>
            </a:r>
            <a:endParaRPr dirty="0"/>
          </a:p>
          <a:p>
            <a:r>
              <a:rPr dirty="0" err="1"/>
              <a:t>JavaScript学習のロードマップ</a:t>
            </a:r>
            <a:endParaRPr lang="en-US" altLang="ja-JP" dirty="0"/>
          </a:p>
          <a:p>
            <a:endParaRPr lang="en-US" altLang="ja-JP" dirty="0"/>
          </a:p>
          <a:p>
            <a:endParaRPr lang="en-US" altLang="ja-JP" dirty="0"/>
          </a:p>
          <a:p>
            <a:endParaRPr lang="en-US" altLang="ja-JP" dirty="0"/>
          </a:p>
          <a:p>
            <a:pPr marL="342900" lvl="1" indent="0">
              <a:buNone/>
            </a:pPr>
            <a:endParaRPr lang="en-US" altLang="ja-JP" dirty="0"/>
          </a:p>
          <a:p>
            <a:pPr marL="342900" lvl="1" indent="0">
              <a:buNone/>
            </a:pPr>
            <a:endParaRPr dirty="0"/>
          </a:p>
          <a:p>
            <a:pPr lvl="1"/>
            <a:r>
              <a:rPr dirty="0" err="1"/>
              <a:t>まずは動くコードを書けて、且つ</a:t>
            </a:r>
            <a:r>
              <a:rPr dirty="0"/>
              <a:t>、</a:t>
            </a:r>
          </a:p>
          <a:p>
            <a:pPr lvl="1"/>
            <a:r>
              <a:rPr dirty="0" err="1"/>
              <a:t>ある程度サンプルコードを読み解けるところまでできたら</a:t>
            </a:r>
            <a:endParaRPr dirty="0"/>
          </a:p>
          <a:p>
            <a:pPr lvl="1"/>
            <a:r>
              <a:rPr dirty="0" err="1"/>
              <a:t>次ステップ</a:t>
            </a:r>
            <a:r>
              <a:rPr dirty="0"/>
              <a:t>(</a:t>
            </a:r>
            <a:r>
              <a:rPr dirty="0" err="1"/>
              <a:t>中級</a:t>
            </a:r>
            <a:r>
              <a:rPr dirty="0"/>
              <a:t>)</a:t>
            </a:r>
            <a:r>
              <a:rPr dirty="0" err="1"/>
              <a:t>を検討</a:t>
            </a:r>
            <a:endParaRPr dirty="0"/>
          </a:p>
        </p:txBody>
      </p:sp>
      <p:sp>
        <p:nvSpPr>
          <p:cNvPr id="691"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67</a:t>
            </a:fld>
            <a:endParaRPr/>
          </a:p>
        </p:txBody>
      </p:sp>
      <p:graphicFrame>
        <p:nvGraphicFramePr>
          <p:cNvPr id="692" name="表"/>
          <p:cNvGraphicFramePr/>
          <p:nvPr>
            <p:extLst>
              <p:ext uri="{D42A27DB-BD31-4B8C-83A1-F6EECF244321}">
                <p14:modId xmlns:p14="http://schemas.microsoft.com/office/powerpoint/2010/main" val="1348809640"/>
              </p:ext>
            </p:extLst>
          </p:nvPr>
        </p:nvGraphicFramePr>
        <p:xfrm>
          <a:off x="816324" y="3564445"/>
          <a:ext cx="8527352" cy="1946747"/>
        </p:xfrm>
        <a:graphic>
          <a:graphicData uri="http://schemas.openxmlformats.org/drawingml/2006/table">
            <a:tbl>
              <a:tblPr firstRow="1" firstCol="1">
                <a:tableStyleId>{8F44A2F1-9E1F-4B54-A3A2-5F16C0AD49E2}</a:tableStyleId>
              </a:tblPr>
              <a:tblGrid>
                <a:gridCol w="511917">
                  <a:extLst>
                    <a:ext uri="{9D8B030D-6E8A-4147-A177-3AD203B41FA5}">
                      <a16:colId xmlns:a16="http://schemas.microsoft.com/office/drawing/2014/main" val="20000"/>
                    </a:ext>
                  </a:extLst>
                </a:gridCol>
                <a:gridCol w="1592540">
                  <a:extLst>
                    <a:ext uri="{9D8B030D-6E8A-4147-A177-3AD203B41FA5}">
                      <a16:colId xmlns:a16="http://schemas.microsoft.com/office/drawing/2014/main" val="20001"/>
                    </a:ext>
                  </a:extLst>
                </a:gridCol>
                <a:gridCol w="1645275">
                  <a:extLst>
                    <a:ext uri="{9D8B030D-6E8A-4147-A177-3AD203B41FA5}">
                      <a16:colId xmlns:a16="http://schemas.microsoft.com/office/drawing/2014/main" val="20002"/>
                    </a:ext>
                  </a:extLst>
                </a:gridCol>
                <a:gridCol w="1592540">
                  <a:extLst>
                    <a:ext uri="{9D8B030D-6E8A-4147-A177-3AD203B41FA5}">
                      <a16:colId xmlns:a16="http://schemas.microsoft.com/office/drawing/2014/main" val="20003"/>
                    </a:ext>
                  </a:extLst>
                </a:gridCol>
                <a:gridCol w="1844010">
                  <a:extLst>
                    <a:ext uri="{9D8B030D-6E8A-4147-A177-3AD203B41FA5}">
                      <a16:colId xmlns:a16="http://schemas.microsoft.com/office/drawing/2014/main" val="20004"/>
                    </a:ext>
                  </a:extLst>
                </a:gridCol>
                <a:gridCol w="1341070">
                  <a:extLst>
                    <a:ext uri="{9D8B030D-6E8A-4147-A177-3AD203B41FA5}">
                      <a16:colId xmlns:a16="http://schemas.microsoft.com/office/drawing/2014/main" val="20005"/>
                    </a:ext>
                  </a:extLst>
                </a:gridCol>
              </a:tblGrid>
              <a:tr h="264889">
                <a:tc>
                  <a:txBody>
                    <a:bodyPr/>
                    <a:lstStyle/>
                    <a:p>
                      <a:pPr algn="ctr">
                        <a:defRPr sz="1400"/>
                      </a:pPr>
                      <a:endParaRPr/>
                    </a:p>
                  </a:txBody>
                  <a:tcPr marL="38100" marR="38100" marT="38100" marB="38100" anchor="ctr" horzOverflow="overflow">
                    <a:lnL w="12700">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a:t>文法</a:t>
                      </a:r>
                    </a:p>
                  </a:txBody>
                  <a:tcPr marL="38100" marR="38100" marT="38100" marB="38100" anchor="ctr" horzOverflow="overflow">
                    <a:lnL>
                      <a:solidFill>
                        <a:srgbClr val="000000"/>
                      </a:solidFill>
                      <a:miter lim="400000"/>
                    </a:lnL>
                    <a:lnR>
                      <a:solidFill>
                        <a:srgbClr val="000000"/>
                      </a:solidFill>
                      <a:miter lim="400000"/>
                    </a:lnR>
                    <a:lnT>
                      <a:solidFill>
                        <a:srgbClr val="000000"/>
                      </a:solidFill>
                      <a:miter lim="400000"/>
                    </a:lnT>
                    <a:lnB w="12700">
                      <a:solidFill>
                        <a:srgbClr val="000000"/>
                      </a:solidFill>
                      <a:miter lim="400000"/>
                    </a:lnB>
                  </a:tcPr>
                </a:tc>
                <a:tc>
                  <a:txBody>
                    <a:bodyPr/>
                    <a:lstStyle/>
                    <a:p>
                      <a:pPr algn="ctr">
                        <a:defRPr sz="1800"/>
                      </a:pPr>
                      <a:r>
                        <a:rPr sz="1400"/>
                        <a:t>変数</a:t>
                      </a:r>
                    </a:p>
                  </a:txBody>
                  <a:tcPr marL="38100" marR="38100" marT="38100" marB="38100" anchor="ctr" horzOverflow="overflow">
                    <a:lnL>
                      <a:solidFill>
                        <a:srgbClr val="000000"/>
                      </a:solidFill>
                      <a:miter lim="400000"/>
                    </a:lnL>
                    <a:lnR>
                      <a:solidFill>
                        <a:srgbClr val="000000"/>
                      </a:solidFill>
                      <a:miter lim="400000"/>
                    </a:lnR>
                    <a:lnT>
                      <a:solidFill>
                        <a:srgbClr val="000000"/>
                      </a:solidFill>
                      <a:miter lim="400000"/>
                    </a:lnT>
                    <a:lnB w="12700">
                      <a:solidFill>
                        <a:srgbClr val="000000"/>
                      </a:solidFill>
                      <a:miter lim="400000"/>
                    </a:lnB>
                  </a:tcPr>
                </a:tc>
                <a:tc>
                  <a:txBody>
                    <a:bodyPr/>
                    <a:lstStyle/>
                    <a:p>
                      <a:pPr algn="ctr">
                        <a:defRPr sz="1800"/>
                      </a:pPr>
                      <a:r>
                        <a:rPr sz="1400"/>
                        <a:t>値</a:t>
                      </a:r>
                    </a:p>
                  </a:txBody>
                  <a:tcPr marL="38100" marR="38100" marT="38100" marB="38100" anchor="ctr" horzOverflow="overflow">
                    <a:lnL>
                      <a:solidFill>
                        <a:srgbClr val="000000"/>
                      </a:solidFill>
                      <a:miter lim="400000"/>
                    </a:lnL>
                    <a:lnR>
                      <a:solidFill>
                        <a:srgbClr val="000000"/>
                      </a:solidFill>
                      <a:miter lim="400000"/>
                    </a:lnR>
                    <a:lnT>
                      <a:solidFill>
                        <a:srgbClr val="000000"/>
                      </a:solidFill>
                      <a:miter lim="400000"/>
                    </a:lnT>
                    <a:lnB w="12700">
                      <a:solidFill>
                        <a:srgbClr val="000000"/>
                      </a:solidFill>
                      <a:miter lim="400000"/>
                    </a:lnB>
                  </a:tcPr>
                </a:tc>
                <a:tc>
                  <a:txBody>
                    <a:bodyPr/>
                    <a:lstStyle/>
                    <a:p>
                      <a:pPr algn="ctr">
                        <a:defRPr sz="1800"/>
                      </a:pPr>
                      <a:r>
                        <a:rPr sz="1400"/>
                        <a:t>制御</a:t>
                      </a:r>
                    </a:p>
                  </a:txBody>
                  <a:tcPr marL="38100" marR="38100" marT="38100" marB="38100" anchor="ctr" horzOverflow="overflow">
                    <a:lnL>
                      <a:solidFill>
                        <a:srgbClr val="000000"/>
                      </a:solidFill>
                      <a:miter lim="400000"/>
                    </a:lnL>
                    <a:lnR>
                      <a:solidFill>
                        <a:srgbClr val="000000"/>
                      </a:solidFill>
                      <a:miter lim="400000"/>
                    </a:lnR>
                    <a:lnT>
                      <a:solidFill>
                        <a:srgbClr val="000000"/>
                      </a:solidFill>
                      <a:miter lim="400000"/>
                    </a:lnT>
                    <a:lnB w="12700">
                      <a:solidFill>
                        <a:srgbClr val="000000"/>
                      </a:solidFill>
                      <a:miter lim="400000"/>
                    </a:lnB>
                  </a:tcPr>
                </a:tc>
                <a:tc>
                  <a:txBody>
                    <a:bodyPr/>
                    <a:lstStyle/>
                    <a:p>
                      <a:pPr algn="ctr">
                        <a:defRPr sz="1800"/>
                      </a:pPr>
                      <a:r>
                        <a:rPr sz="1400"/>
                        <a:t>関数</a:t>
                      </a:r>
                    </a:p>
                  </a:txBody>
                  <a:tcPr marL="38100" marR="38100" marT="38100" marB="38100" anchor="ctr" horzOverflow="overflow">
                    <a:lnL>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0"/>
                  </a:ext>
                </a:extLst>
              </a:tr>
              <a:tr h="460070">
                <a:tc>
                  <a:txBody>
                    <a:bodyPr/>
                    <a:lstStyle/>
                    <a:p>
                      <a:pPr algn="ctr" defTabSz="914400">
                        <a:tabLst>
                          <a:tab pos="914400" algn="l"/>
                        </a:tabLst>
                        <a:defRPr sz="1800"/>
                      </a:pPr>
                      <a:r>
                        <a:rPr lang="ja-JP" altLang="en-US" sz="1400" dirty="0"/>
                        <a:t>初級</a:t>
                      </a:r>
                      <a:endParaRPr sz="1400" dirty="0"/>
                    </a:p>
                  </a:txBody>
                  <a:tcPr marL="38100" marR="38100" marT="38100" marB="38100" anchor="ctr" horzOverflow="overflow">
                    <a:lnL w="12700">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a:t>字句、式と文、
コメント</a:t>
                      </a:r>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a:t>宣言、参照、
代入</a:t>
                      </a:r>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a:t>定数、配列、
オブジェクト</a:t>
                      </a:r>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a:t>演算子、条件分岐、繰り返し、try-catch</a:t>
                      </a:r>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a:t>関数宣言、
関数呼び出し</a:t>
                      </a:r>
                    </a:p>
                  </a:txBody>
                  <a:tcPr marL="38100" marR="38100" marT="38100" marB="38100" anchor="ctr" horzOverflow="overflow">
                    <a:lnL>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1"/>
                  </a:ext>
                </a:extLst>
              </a:tr>
              <a:tr h="579746">
                <a:tc>
                  <a:txBody>
                    <a:bodyPr/>
                    <a:lstStyle/>
                    <a:p>
                      <a:pPr algn="ctr" defTabSz="914400">
                        <a:tabLst>
                          <a:tab pos="914400" algn="l"/>
                        </a:tabLst>
                        <a:defRPr sz="1800"/>
                      </a:pPr>
                      <a:r>
                        <a:rPr lang="ja-JP" altLang="en-US" sz="1400" dirty="0"/>
                        <a:t>中級</a:t>
                      </a:r>
                      <a:endParaRPr sz="1400" dirty="0"/>
                    </a:p>
                  </a:txBody>
                  <a:tcPr marL="38100" marR="38100" marT="38100" marB="38100" anchor="ctr" horzOverflow="overflow">
                    <a:lnL w="12700">
                      <a:solidFill>
                        <a:srgbClr val="000000"/>
                      </a:solidFill>
                      <a:miter lim="400000"/>
                    </a:lnL>
                    <a:lnR w="9525"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tcPr>
                </a:tc>
                <a:tc>
                  <a:txBody>
                    <a:bodyPr/>
                    <a:lstStyle/>
                    <a:p>
                      <a:pPr algn="ctr">
                        <a:defRPr sz="1800"/>
                      </a:pPr>
                      <a:r>
                        <a:rPr lang="en-US" altLang="ja-JP" sz="1400" dirty="0" err="1"/>
                        <a:t>typeof</a:t>
                      </a:r>
                      <a:r>
                        <a:rPr lang="ja-JP" altLang="en-US" sz="1400" dirty="0" err="1"/>
                        <a:t>、</a:t>
                      </a:r>
                      <a:r>
                        <a:rPr lang="en-US" altLang="ja-JP" sz="1400" dirty="0"/>
                        <a:t>instance-of</a:t>
                      </a:r>
                      <a:endParaRPr sz="1400" dirty="0"/>
                    </a:p>
                  </a:txBody>
                  <a:tcPr marL="38100" marR="38100" marT="38100" marB="38100" anchor="ctr" horzOverflow="overflow">
                    <a:lnL w="9525" cap="flat" cmpd="sng" algn="ctr">
                      <a:solidFill>
                        <a:srgbClr val="000000"/>
                      </a:solidFill>
                      <a:prstDash val="solid"/>
                      <a:miter lim="400000"/>
                      <a:headEnd type="none" w="med" len="med"/>
                      <a:tailEnd type="none" w="med" len="med"/>
                    </a:lnL>
                    <a:lnR w="9525"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tcPr>
                </a:tc>
                <a:tc>
                  <a:txBody>
                    <a:bodyPr/>
                    <a:lstStyle/>
                    <a:p>
                      <a:pPr algn="ctr">
                        <a:defRPr sz="1800"/>
                      </a:pPr>
                      <a:r>
                        <a:rPr lang="ja-JP" altLang="en-US" sz="1400" dirty="0"/>
                        <a:t>環境チェーン</a:t>
                      </a:r>
                      <a:endParaRPr sz="1400" dirty="0"/>
                    </a:p>
                  </a:txBody>
                  <a:tcPr marL="38100" marR="38100" marT="38100" marB="38100" anchor="ctr" horzOverflow="overflow">
                    <a:lnL w="9525" cap="flat" cmpd="sng" algn="ctr">
                      <a:solidFill>
                        <a:srgbClr val="000000"/>
                      </a:solidFill>
                      <a:prstDash val="solid"/>
                      <a:miter lim="400000"/>
                      <a:headEnd type="none" w="med" len="med"/>
                      <a:tailEnd type="none" w="med" len="med"/>
                    </a:lnL>
                    <a:lnR w="9525"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tcPr>
                </a:tc>
                <a:tc>
                  <a:txBody>
                    <a:bodyPr/>
                    <a:lstStyle/>
                    <a:p>
                      <a:pPr algn="ctr">
                        <a:defRPr sz="1800"/>
                      </a:pPr>
                      <a:r>
                        <a:rPr lang="ja-JP" altLang="en-US" sz="1400" dirty="0"/>
                        <a:t>プリミティブ値、型判定、クラス</a:t>
                      </a:r>
                      <a:endParaRPr sz="1400" dirty="0"/>
                    </a:p>
                  </a:txBody>
                  <a:tcPr marL="38100" marR="38100" marT="38100" marB="38100" anchor="ctr" horzOverflow="overflow">
                    <a:lnL w="9525" cap="flat" cmpd="sng" algn="ctr">
                      <a:solidFill>
                        <a:srgbClr val="000000"/>
                      </a:solidFill>
                      <a:prstDash val="solid"/>
                      <a:miter lim="400000"/>
                      <a:headEnd type="none" w="med" len="med"/>
                      <a:tailEnd type="none" w="med" len="med"/>
                    </a:lnL>
                    <a:lnR w="9525"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tcPr>
                </a:tc>
                <a:tc>
                  <a:txBody>
                    <a:bodyPr/>
                    <a:lstStyle/>
                    <a:p>
                      <a:pPr algn="ctr">
                        <a:defRPr sz="1800"/>
                      </a:pPr>
                      <a:r>
                        <a:rPr lang="ja-JP" altLang="en-US" sz="1400" dirty="0"/>
                        <a:t>実行コンテキスト</a:t>
                      </a:r>
                      <a:endParaRPr sz="1400" dirty="0"/>
                    </a:p>
                  </a:txBody>
                  <a:tcPr marL="38100" marR="38100" marT="38100" marB="38100" anchor="ctr" horzOverflow="overflow">
                    <a:lnL w="9525" cap="flat" cmpd="sng" algn="ctr">
                      <a:solidFill>
                        <a:srgbClr val="000000"/>
                      </a:solidFill>
                      <a:prstDash val="solid"/>
                      <a:miter lim="400000"/>
                      <a:headEnd type="none" w="med" len="med"/>
                      <a:tailEnd type="none" w="med" len="med"/>
                    </a:lnL>
                    <a:lnR w="9525"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tcPr>
                </a:tc>
                <a:tc>
                  <a:txBody>
                    <a:bodyPr/>
                    <a:lstStyle/>
                    <a:p>
                      <a:pPr algn="ctr">
                        <a:defRPr sz="1800"/>
                      </a:pPr>
                      <a:r>
                        <a:rPr lang="ja-JP" altLang="en-US" sz="1400" dirty="0"/>
                        <a:t>関数式、
</a:t>
                      </a:r>
                      <a:r>
                        <a:rPr lang="en-US" altLang="ja-JP" sz="1400" dirty="0"/>
                        <a:t>this</a:t>
                      </a:r>
                      <a:r>
                        <a:rPr lang="ja-JP" altLang="en-US" sz="1400" dirty="0"/>
                        <a:t>束縛</a:t>
                      </a:r>
                      <a:endParaRPr sz="1400" dirty="0"/>
                    </a:p>
                  </a:txBody>
                  <a:tcPr marL="38100" marR="38100" marT="38100" marB="38100" anchor="ctr" horzOverflow="overflow">
                    <a:lnL w="9525"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cap="flat" cmpd="sng" algn="ctr">
                      <a:solidFill>
                        <a:srgbClr val="000000"/>
                      </a:solidFill>
                      <a:prstDash val="solid"/>
                      <a:miter lim="400000"/>
                      <a:headEnd type="none" w="med" len="med"/>
                      <a:tailEnd type="none" w="med" len="med"/>
                    </a:lnB>
                  </a:tcPr>
                </a:tc>
                <a:extLst>
                  <a:ext uri="{0D108BD9-81ED-4DB2-BD59-A6C34878D82A}">
                    <a16:rowId xmlns:a16="http://schemas.microsoft.com/office/drawing/2014/main" val="1533355721"/>
                  </a:ext>
                </a:extLst>
              </a:tr>
              <a:tr h="574521">
                <a:tc>
                  <a:txBody>
                    <a:bodyPr/>
                    <a:lstStyle/>
                    <a:p>
                      <a:pPr algn="ctr" defTabSz="914400">
                        <a:tabLst>
                          <a:tab pos="914400" algn="l"/>
                        </a:tabLst>
                        <a:defRPr sz="1800"/>
                      </a:pPr>
                      <a:r>
                        <a:rPr lang="ja-JP" altLang="en-US" sz="1400" dirty="0"/>
                        <a:t>上級</a:t>
                      </a:r>
                      <a:endParaRPr sz="1400" dirty="0"/>
                    </a:p>
                  </a:txBody>
                  <a:tcPr marL="38100" marR="38100" marT="38100" marB="38100" anchor="ctr" horzOverflow="overflow">
                    <a:lnL w="12700">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dirty="0" err="1"/>
                        <a:t>予約語</a:t>
                      </a:r>
                      <a:endParaRPr sz="1400" dirty="0"/>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dirty="0" err="1"/>
                        <a:t>プロパティ記述子</a:t>
                      </a:r>
                      <a:endParaRPr sz="1400" dirty="0"/>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dirty="0" err="1"/>
                        <a:t>型変換</a:t>
                      </a:r>
                      <a:endParaRPr sz="1400" dirty="0"/>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dirty="0" err="1"/>
                        <a:t>非同期処理</a:t>
                      </a:r>
                      <a:endParaRPr sz="1400" dirty="0"/>
                    </a:p>
                  </a:txBody>
                  <a:tcPr marL="38100" marR="38100" marT="38100" marB="38100" anchor="ctr" horzOverflow="overflow">
                    <a:lnL>
                      <a:solidFill>
                        <a:srgbClr val="000000"/>
                      </a:solidFill>
                      <a:miter lim="400000"/>
                    </a:lnL>
                    <a:lnR>
                      <a:solidFill>
                        <a:srgbClr val="000000"/>
                      </a:solidFill>
                      <a:miter lim="400000"/>
                    </a:lnR>
                    <a:lnT w="12700">
                      <a:solidFill>
                        <a:srgbClr val="000000"/>
                      </a:solidFill>
                      <a:miter lim="400000"/>
                    </a:lnT>
                    <a:lnB w="12700">
                      <a:solidFill>
                        <a:srgbClr val="000000"/>
                      </a:solidFill>
                      <a:miter lim="400000"/>
                    </a:lnB>
                  </a:tcPr>
                </a:tc>
                <a:tc>
                  <a:txBody>
                    <a:bodyPr/>
                    <a:lstStyle/>
                    <a:p>
                      <a:pPr algn="ctr">
                        <a:defRPr sz="1800"/>
                      </a:pPr>
                      <a:r>
                        <a:rPr sz="1400" dirty="0" err="1"/>
                        <a:t>クロージャ</a:t>
                      </a:r>
                      <a:endParaRPr sz="1400" dirty="0"/>
                    </a:p>
                  </a:txBody>
                  <a:tcPr marL="38100" marR="38100" marT="38100" marB="38100" anchor="ctr" horzOverflow="overflow">
                    <a:lnL>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2"/>
                  </a:ext>
                </a:extLst>
              </a:tr>
            </a:tbl>
          </a:graphicData>
        </a:graphic>
      </p:graphicFrame>
      <p:sp>
        <p:nvSpPr>
          <p:cNvPr id="693" name="角丸四角形"/>
          <p:cNvSpPr/>
          <p:nvPr/>
        </p:nvSpPr>
        <p:spPr>
          <a:xfrm>
            <a:off x="696341" y="3867871"/>
            <a:ext cx="8762426" cy="513629"/>
          </a:xfrm>
          <a:prstGeom prst="roundRect">
            <a:avLst>
              <a:gd name="adj" fmla="val 37089"/>
            </a:avLst>
          </a:prstGeom>
          <a:ln w="25400">
            <a:solidFill>
              <a:schemeClr val="accent5"/>
            </a:solidFill>
            <a:miter lim="400000"/>
          </a:ln>
        </p:spPr>
        <p:txBody>
          <a:bodyPr lIns="38100" tIns="38100" rIns="38100" bIns="38100" anchor="ctr"/>
          <a:lstStyle/>
          <a:p>
            <a:pPr>
              <a:defRPr sz="2800"/>
            </a:pPr>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JavaScriptを身に付けるために"/>
          <p:cNvSpPr txBox="1">
            <a:spLocks noGrp="1"/>
          </p:cNvSpPr>
          <p:nvPr>
            <p:ph type="title"/>
          </p:nvPr>
        </p:nvSpPr>
        <p:spPr>
          <a:prstGeom prst="rect">
            <a:avLst/>
          </a:prstGeom>
        </p:spPr>
        <p:txBody>
          <a:bodyPr/>
          <a:lstStyle/>
          <a:p>
            <a:r>
              <a:t>JavaScriptを身に付けるために</a:t>
            </a:r>
          </a:p>
        </p:txBody>
      </p:sp>
      <p:sp>
        <p:nvSpPr>
          <p:cNvPr id="696" name="今後の学習1…"/>
          <p:cNvSpPr txBox="1">
            <a:spLocks noGrp="1"/>
          </p:cNvSpPr>
          <p:nvPr>
            <p:ph type="body" idx="1"/>
          </p:nvPr>
        </p:nvSpPr>
        <p:spPr>
          <a:prstGeom prst="rect">
            <a:avLst/>
          </a:prstGeom>
        </p:spPr>
        <p:txBody>
          <a:bodyPr/>
          <a:lstStyle/>
          <a:p>
            <a:pPr lvl="1"/>
            <a:r>
              <a:t>今後の学習1</a:t>
            </a:r>
          </a:p>
          <a:p>
            <a:pPr lvl="2"/>
            <a:r>
              <a:t>csvファイルのデータを前提に、データ処理プログラムを作ってみる</a:t>
            </a:r>
          </a:p>
          <a:p>
            <a:pPr lvl="2"/>
            <a:endParaRPr/>
          </a:p>
          <a:p>
            <a:pPr lvl="1"/>
            <a:r>
              <a:t>今後の学習2</a:t>
            </a:r>
          </a:p>
          <a:p>
            <a:pPr lvl="2"/>
            <a:r>
              <a:t>D3.jsなど見た目でも楽しめるプログラムを</a:t>
            </a:r>
          </a:p>
          <a:p>
            <a:pPr lvl="2"/>
            <a:r>
              <a:t>Node.jsなどをインストールしてローカル環境で様々なプログラムを</a:t>
            </a:r>
          </a:p>
          <a:p>
            <a:pPr lvl="2"/>
            <a:r>
              <a:t>jQueryなどで動きのあるHTMLを</a:t>
            </a:r>
          </a:p>
          <a:p>
            <a:pPr lvl="2"/>
            <a:r>
              <a:t>enchant.jsなどでスマホアプリも</a:t>
            </a:r>
          </a:p>
          <a:p>
            <a:pPr lvl="2"/>
            <a:endParaRPr/>
          </a:p>
          <a:p>
            <a:pPr lvl="1"/>
            <a:r>
              <a:t>今後の学習3</a:t>
            </a:r>
          </a:p>
          <a:p>
            <a:pPr lvl="2"/>
            <a:r>
              <a:t>「JavaScript Raspberry Pi」「JavaScript CHIRIMEN」等で検索</a:t>
            </a:r>
          </a:p>
          <a:p>
            <a:pPr lvl="2"/>
            <a:r>
              <a:t>様々なサンプルコードが出てきますので処理を読み解きましょう</a:t>
            </a:r>
          </a:p>
          <a:p>
            <a:pPr lvl="2"/>
            <a:r>
              <a:t>システム全体を見通しましょう</a:t>
            </a:r>
          </a:p>
        </p:txBody>
      </p:sp>
      <p:sp>
        <p:nvSpPr>
          <p:cNvPr id="697" name="スライド番号"/>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68</a:t>
            </a:fld>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932BAEC-80FF-4354-A593-4940EE8D03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1116" y="5758009"/>
            <a:ext cx="904569" cy="316751"/>
          </a:xfrm>
          <a:prstGeom prst="rect">
            <a:avLst/>
          </a:prstGeom>
        </p:spPr>
      </p:pic>
      <p:sp>
        <p:nvSpPr>
          <p:cNvPr id="6" name="テキスト ボックス 5">
            <a:extLst>
              <a:ext uri="{FF2B5EF4-FFF2-40B4-BE49-F238E27FC236}">
                <a16:creationId xmlns:a16="http://schemas.microsoft.com/office/drawing/2014/main" id="{DC83434D-7BF1-464B-9D54-53C1025BD923}"/>
              </a:ext>
            </a:extLst>
          </p:cNvPr>
          <p:cNvSpPr txBox="1"/>
          <p:nvPr/>
        </p:nvSpPr>
        <p:spPr>
          <a:xfrm>
            <a:off x="2514601" y="5704075"/>
            <a:ext cx="55626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ja-JP" altLang="en-US" sz="1400" b="0" i="0" u="none" strike="noStrike" cap="none" spc="0" normalizeH="0" baseline="0" dirty="0">
                <a:ln>
                  <a:noFill/>
                </a:ln>
                <a:solidFill>
                  <a:srgbClr val="000000"/>
                </a:solidFill>
                <a:effectLst/>
                <a:uFillTx/>
                <a:latin typeface="+mn-ea"/>
                <a:cs typeface="+mn-cs"/>
                <a:sym typeface="ヒラギノ角ゴ Pro W3"/>
              </a:rPr>
              <a:t>この資料はクリエイティブ・コモンズ表示</a:t>
            </a:r>
            <a:r>
              <a:rPr kumimoji="0" lang="en-US" altLang="ja-JP" sz="1400" b="0" i="0" u="none" strike="noStrike" cap="none" spc="0" normalizeH="0" baseline="0" dirty="0">
                <a:ln>
                  <a:noFill/>
                </a:ln>
                <a:solidFill>
                  <a:srgbClr val="000000"/>
                </a:solidFill>
                <a:effectLst/>
                <a:uFillTx/>
                <a:latin typeface="+mn-ea"/>
                <a:cs typeface="+mn-cs"/>
                <a:sym typeface="ヒラギノ角ゴ Pro W3"/>
              </a:rPr>
              <a:t>4.0</a:t>
            </a:r>
            <a:r>
              <a:rPr kumimoji="0" lang="ja-JP" altLang="en-US" sz="1400" b="0" i="0" u="none" strike="noStrike" cap="none" spc="0" normalizeH="0" baseline="0" dirty="0">
                <a:ln>
                  <a:noFill/>
                </a:ln>
                <a:solidFill>
                  <a:srgbClr val="000000"/>
                </a:solidFill>
                <a:effectLst/>
                <a:uFillTx/>
                <a:latin typeface="+mn-ea"/>
                <a:cs typeface="+mn-cs"/>
                <a:sym typeface="ヒラギノ角ゴ Pro W3"/>
              </a:rPr>
              <a:t>国際ライセンスの下に提供されています。</a:t>
            </a:r>
          </a:p>
        </p:txBody>
      </p:sp>
    </p:spTree>
    <p:extLst>
      <p:ext uri="{BB962C8B-B14F-4D97-AF65-F5344CB8AC3E}">
        <p14:creationId xmlns:p14="http://schemas.microsoft.com/office/powerpoint/2010/main" val="8797219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入力してみましょう"/>
          <p:cNvSpPr txBox="1">
            <a:spLocks noGrp="1"/>
          </p:cNvSpPr>
          <p:nvPr>
            <p:ph type="title"/>
          </p:nvPr>
        </p:nvSpPr>
        <p:spPr>
          <a:prstGeom prst="rect">
            <a:avLst/>
          </a:prstGeom>
        </p:spPr>
        <p:txBody>
          <a:bodyPr/>
          <a:lstStyle/>
          <a:p>
            <a:r>
              <a:t>入力してみましょう</a:t>
            </a:r>
          </a:p>
        </p:txBody>
      </p:sp>
      <p:sp>
        <p:nvSpPr>
          <p:cNvPr id="259" name="HTMLの入力と確認…"/>
          <p:cNvSpPr txBox="1">
            <a:spLocks noGrp="1"/>
          </p:cNvSpPr>
          <p:nvPr>
            <p:ph type="body" idx="1"/>
          </p:nvPr>
        </p:nvSpPr>
        <p:spPr>
          <a:prstGeom prst="rect">
            <a:avLst/>
          </a:prstGeom>
        </p:spPr>
        <p:txBody>
          <a:bodyPr/>
          <a:lstStyle/>
          <a:p>
            <a:r>
              <a:t>HTMLの入力と確認</a:t>
            </a:r>
          </a:p>
          <a:p>
            <a:pPr lvl="1"/>
            <a:r>
              <a:t>「sample0010.html」というファイル名で保存</a:t>
            </a:r>
          </a:p>
          <a:p>
            <a:pPr lvl="2">
              <a:defRPr>
                <a:solidFill>
                  <a:schemeClr val="accent5"/>
                </a:solidFill>
              </a:defRPr>
            </a:pPr>
            <a:r>
              <a:t>文字コードはUTF-8で保存</a:t>
            </a:r>
          </a:p>
          <a:p>
            <a:pPr lvl="1"/>
            <a:r>
              <a:t>ブラウザで開いてみる</a:t>
            </a:r>
          </a:p>
          <a:p>
            <a:pPr lvl="2"/>
            <a:r>
              <a:t>右クリック → アプリケーションから開く → Firefox 等</a:t>
            </a:r>
          </a:p>
        </p:txBody>
      </p:sp>
      <p:sp>
        <p:nvSpPr>
          <p:cNvPr id="260" name="スライド番号"/>
          <p:cNvSpPr txBox="1">
            <a:spLocks noGrp="1"/>
          </p:cNvSpPr>
          <p:nvPr>
            <p:ph type="sldNum" sz="quarter" idx="2"/>
          </p:nvPr>
        </p:nvSpPr>
        <p:spPr>
          <a:xfrm>
            <a:off x="9659921" y="7226300"/>
            <a:ext cx="172340"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261" name="&lt;html&gt;…"/>
          <p:cNvSpPr txBox="1"/>
          <p:nvPr/>
        </p:nvSpPr>
        <p:spPr>
          <a:xfrm>
            <a:off x="634629" y="3518457"/>
            <a:ext cx="8890741" cy="3768972"/>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r>
              <a:t>&lt;html&gt;</a:t>
            </a:r>
          </a:p>
          <a:p>
            <a:pPr lvl="1" algn="l">
              <a:defRPr sz="1600" b="1">
                <a:latin typeface="Courier New"/>
                <a:ea typeface="Courier New"/>
                <a:cs typeface="Courier New"/>
                <a:sym typeface="Courier New"/>
              </a:defRPr>
            </a:pPr>
            <a:r>
              <a:t>&lt;head&gt;</a:t>
            </a:r>
          </a:p>
          <a:p>
            <a:pPr lvl="1" algn="l">
              <a:defRPr sz="1600" b="1">
                <a:latin typeface="Courier New"/>
                <a:ea typeface="Courier New"/>
                <a:cs typeface="Courier New"/>
                <a:sym typeface="Courier New"/>
              </a:defRPr>
            </a:pPr>
            <a:r>
              <a:t>&lt;meta charset="UTF-8"&gt;</a:t>
            </a:r>
          </a:p>
          <a:p>
            <a:pPr lvl="1" algn="l">
              <a:defRPr sz="1600" b="1">
                <a:latin typeface="Courier New"/>
                <a:ea typeface="Courier New"/>
                <a:cs typeface="Courier New"/>
                <a:sym typeface="Courier New"/>
              </a:defRPr>
            </a:pPr>
            <a:r>
              <a:t>&lt;title&gt; sample &lt;/title&gt;</a:t>
            </a:r>
          </a:p>
          <a:p>
            <a:pPr lvl="1" algn="l">
              <a:defRPr sz="1600" b="1">
                <a:latin typeface="Courier New"/>
                <a:ea typeface="Courier New"/>
                <a:cs typeface="Courier New"/>
                <a:sym typeface="Courier New"/>
              </a:defRPr>
            </a:pPr>
            <a:r>
              <a:t>&lt;/head&gt;</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r>
              <a:t>&lt;!-- HTMLでのコメント行の書き方 --&gt;</a:t>
            </a:r>
          </a:p>
          <a:p>
            <a:pPr lvl="1" algn="l">
              <a:defRPr sz="1600" b="1">
                <a:latin typeface="Courier New"/>
                <a:ea typeface="Courier New"/>
                <a:cs typeface="Courier New"/>
                <a:sym typeface="Courier New"/>
              </a:defRPr>
            </a:pPr>
            <a:r>
              <a:t>&lt;font color="red"&gt; Hello World!! &lt;/font&gt;</a:t>
            </a:r>
          </a:p>
          <a:p>
            <a:pPr lvl="1" algn="l">
              <a:defRPr sz="1600" b="1">
                <a:latin typeface="Courier New"/>
                <a:ea typeface="Courier New"/>
                <a:cs typeface="Courier New"/>
                <a:sym typeface="Courier New"/>
              </a:defRPr>
            </a:pPr>
            <a:r>
              <a:t>&lt;br&gt;</a:t>
            </a:r>
          </a:p>
          <a:p>
            <a:pPr lvl="1" algn="l">
              <a:defRPr sz="1600" b="1">
                <a:latin typeface="Courier New"/>
                <a:ea typeface="Courier New"/>
                <a:cs typeface="Courier New"/>
                <a:sym typeface="Courier New"/>
              </a:defRPr>
            </a:pPr>
            <a:r>
              <a:t>&lt;a href="http://www.google.co.jp/"&gt; googleへのリンク &lt;/a&gt;</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&lt;/html&gt;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入力して動かしてみましょう"/>
          <p:cNvSpPr txBox="1">
            <a:spLocks noGrp="1"/>
          </p:cNvSpPr>
          <p:nvPr>
            <p:ph type="title"/>
          </p:nvPr>
        </p:nvSpPr>
        <p:spPr>
          <a:prstGeom prst="rect">
            <a:avLst/>
          </a:prstGeom>
        </p:spPr>
        <p:txBody>
          <a:bodyPr/>
          <a:lstStyle/>
          <a:p>
            <a:r>
              <a:t>入力して動かしてみましょう</a:t>
            </a:r>
          </a:p>
        </p:txBody>
      </p:sp>
      <p:sp>
        <p:nvSpPr>
          <p:cNvPr id="264" name="ブラウザでalertウィンドウ表示…"/>
          <p:cNvSpPr txBox="1">
            <a:spLocks noGrp="1"/>
          </p:cNvSpPr>
          <p:nvPr>
            <p:ph type="body" idx="1"/>
          </p:nvPr>
        </p:nvSpPr>
        <p:spPr>
          <a:prstGeom prst="rect">
            <a:avLst/>
          </a:prstGeom>
        </p:spPr>
        <p:txBody>
          <a:bodyPr/>
          <a:lstStyle/>
          <a:p>
            <a:r>
              <a:t>ブラウザでalertウィンドウ表示</a:t>
            </a:r>
          </a:p>
          <a:p>
            <a:pPr lvl="1"/>
            <a:r>
              <a:t>「sample0020.html」というファイル名で保存</a:t>
            </a:r>
          </a:p>
          <a:p>
            <a:pPr lvl="1"/>
            <a:r>
              <a:t>ブラウザで開いてみる</a:t>
            </a:r>
          </a:p>
        </p:txBody>
      </p:sp>
      <p:sp>
        <p:nvSpPr>
          <p:cNvPr id="265" name="スライド番号"/>
          <p:cNvSpPr txBox="1">
            <a:spLocks noGrp="1"/>
          </p:cNvSpPr>
          <p:nvPr>
            <p:ph type="sldNum" sz="quarter" idx="2"/>
          </p:nvPr>
        </p:nvSpPr>
        <p:spPr>
          <a:xfrm>
            <a:off x="9659921" y="7226300"/>
            <a:ext cx="172340"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266" name="&lt;html&gt;…"/>
          <p:cNvSpPr txBox="1"/>
          <p:nvPr/>
        </p:nvSpPr>
        <p:spPr>
          <a:xfrm>
            <a:off x="634629" y="3035300"/>
            <a:ext cx="8890742" cy="4226172"/>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&lt;html&gt;</a:t>
            </a:r>
          </a:p>
          <a:p>
            <a:pPr lvl="1" algn="l">
              <a:defRPr sz="1600" b="1">
                <a:latin typeface="Courier New"/>
                <a:ea typeface="Courier New"/>
                <a:cs typeface="Courier New"/>
                <a:sym typeface="Courier New"/>
              </a:defRPr>
            </a:pPr>
            <a:r>
              <a:t>&lt;head&gt;</a:t>
            </a:r>
          </a:p>
          <a:p>
            <a:pPr lvl="1" algn="l">
              <a:defRPr sz="1600" b="1">
                <a:latin typeface="Courier New"/>
                <a:ea typeface="Courier New"/>
                <a:cs typeface="Courier New"/>
                <a:sym typeface="Courier New"/>
              </a:defRPr>
            </a:pPr>
            <a:r>
              <a:t>&lt;meta charset="UTF-8"&gt;</a:t>
            </a:r>
          </a:p>
          <a:p>
            <a:pPr lvl="1" algn="l">
              <a:defRPr sz="1600" b="1">
                <a:latin typeface="Courier New"/>
                <a:ea typeface="Courier New"/>
                <a:cs typeface="Courier New"/>
                <a:sym typeface="Courier New"/>
              </a:defRPr>
            </a:pPr>
            <a:r>
              <a:t>&lt;title&gt; sample &lt;/title&gt;</a:t>
            </a:r>
          </a:p>
          <a:p>
            <a:pPr lvl="1" algn="l">
              <a:defRPr sz="1600" b="1">
                <a:latin typeface="Courier New"/>
                <a:ea typeface="Courier New"/>
                <a:cs typeface="Courier New"/>
                <a:sym typeface="Courier New"/>
              </a:defRPr>
            </a:pPr>
            <a:r>
              <a:t>&lt;/head&gt;</a:t>
            </a: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&lt;script type="text/javascript"&gt;</a:t>
            </a:r>
          </a:p>
          <a:p>
            <a:pPr lvl="1" algn="l">
              <a:defRPr sz="1600" b="1">
                <a:latin typeface="Courier New"/>
                <a:ea typeface="Courier New"/>
                <a:cs typeface="Courier New"/>
                <a:sym typeface="Courier New"/>
              </a:defRPr>
            </a:pPr>
            <a:r>
              <a:t>alert("Hello World!!");</a:t>
            </a:r>
          </a:p>
          <a:p>
            <a:pPr lvl="1" algn="l">
              <a:defRPr sz="1600" b="1">
                <a:latin typeface="Courier New"/>
                <a:ea typeface="Courier New"/>
                <a:cs typeface="Courier New"/>
                <a:sym typeface="Courier New"/>
              </a:defRPr>
            </a:pPr>
            <a:r>
              <a:t>// JavaScriptのコメントの書き方</a:t>
            </a:r>
          </a:p>
          <a:p>
            <a:pPr lvl="1" algn="l">
              <a:defRPr sz="1600" b="1">
                <a:latin typeface="Courier New"/>
                <a:ea typeface="Courier New"/>
                <a:cs typeface="Courier New"/>
                <a:sym typeface="Courier New"/>
              </a:defRPr>
            </a:pPr>
            <a:r>
              <a:t>/* JavaScriptのコメントの書き方 */</a:t>
            </a:r>
          </a:p>
          <a:p>
            <a:pPr lvl="1" algn="l">
              <a:defRPr sz="1600" b="1">
                <a:latin typeface="Courier New"/>
                <a:ea typeface="Courier New"/>
                <a:cs typeface="Courier New"/>
                <a:sym typeface="Courier New"/>
              </a:defRPr>
            </a:pPr>
            <a:r>
              <a:t>&lt;/script&gt;</a:t>
            </a:r>
          </a:p>
          <a:p>
            <a:pPr lvl="1" algn="l">
              <a:defRPr sz="1600" b="1">
                <a:latin typeface="Courier New"/>
                <a:ea typeface="Courier New"/>
                <a:cs typeface="Courier New"/>
                <a:sym typeface="Courier New"/>
              </a:defRPr>
            </a:pPr>
            <a:endParaRPr/>
          </a:p>
          <a:p>
            <a:pPr lvl="1" algn="l">
              <a:defRPr sz="1600" b="1">
                <a:latin typeface="Courier New"/>
                <a:ea typeface="Courier New"/>
                <a:cs typeface="Courier New"/>
                <a:sym typeface="Courier New"/>
              </a:defRPr>
            </a:pPr>
            <a:r>
              <a:t>&lt;/body&gt;</a:t>
            </a:r>
          </a:p>
          <a:p>
            <a:pPr lvl="1" algn="l">
              <a:defRPr sz="1600" b="1">
                <a:latin typeface="Courier New"/>
                <a:ea typeface="Courier New"/>
                <a:cs typeface="Courier New"/>
                <a:sym typeface="Courier New"/>
              </a:defRPr>
            </a:pPr>
            <a:r>
              <a:t>&lt;/html&gt;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入力して動かしてみましょう"/>
          <p:cNvSpPr txBox="1">
            <a:spLocks noGrp="1"/>
          </p:cNvSpPr>
          <p:nvPr>
            <p:ph type="title"/>
          </p:nvPr>
        </p:nvSpPr>
        <p:spPr>
          <a:prstGeom prst="rect">
            <a:avLst/>
          </a:prstGeom>
        </p:spPr>
        <p:txBody>
          <a:bodyPr/>
          <a:lstStyle/>
          <a:p>
            <a:r>
              <a:rPr dirty="0" err="1"/>
              <a:t>入力して動かしてみましょう</a:t>
            </a:r>
            <a:endParaRPr dirty="0"/>
          </a:p>
        </p:txBody>
      </p:sp>
      <p:sp>
        <p:nvSpPr>
          <p:cNvPr id="269" name="ブラウザで時計表示…"/>
          <p:cNvSpPr txBox="1">
            <a:spLocks noGrp="1"/>
          </p:cNvSpPr>
          <p:nvPr>
            <p:ph type="body" idx="1"/>
          </p:nvPr>
        </p:nvSpPr>
        <p:spPr>
          <a:prstGeom prst="rect">
            <a:avLst/>
          </a:prstGeom>
        </p:spPr>
        <p:txBody>
          <a:bodyPr/>
          <a:lstStyle/>
          <a:p>
            <a:r>
              <a:rPr dirty="0" err="1"/>
              <a:t>ブラウザで時計表示</a:t>
            </a:r>
            <a:endParaRPr dirty="0"/>
          </a:p>
          <a:p>
            <a:pPr lvl="1"/>
            <a:r>
              <a:rPr dirty="0"/>
              <a:t>「sample0030.html」というファイル名で保存</a:t>
            </a:r>
          </a:p>
        </p:txBody>
      </p:sp>
      <p:sp>
        <p:nvSpPr>
          <p:cNvPr id="270" name="スライド番号"/>
          <p:cNvSpPr txBox="1">
            <a:spLocks noGrp="1"/>
          </p:cNvSpPr>
          <p:nvPr>
            <p:ph type="sldNum" sz="quarter" idx="2"/>
          </p:nvPr>
        </p:nvSpPr>
        <p:spPr>
          <a:xfrm>
            <a:off x="9659921" y="7226300"/>
            <a:ext cx="172340" cy="2032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271" name="&lt;html&gt;…"/>
          <p:cNvSpPr txBox="1"/>
          <p:nvPr/>
        </p:nvSpPr>
        <p:spPr>
          <a:xfrm>
            <a:off x="634629" y="2575937"/>
            <a:ext cx="8890742" cy="4734629"/>
          </a:xfrm>
          <a:prstGeom prst="rect">
            <a:avLst/>
          </a:prstGeom>
          <a:solidFill>
            <a:srgbClr val="FFFFFF"/>
          </a:solidFill>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lvl="1" algn="l">
              <a:lnSpc>
                <a:spcPts val="1800"/>
              </a:lnSpc>
              <a:defRPr sz="1600" b="1">
                <a:latin typeface="Courier New"/>
                <a:ea typeface="Courier New"/>
                <a:cs typeface="Courier New"/>
                <a:sym typeface="Courier New"/>
              </a:defRPr>
            </a:pPr>
            <a:r>
              <a:rPr dirty="0"/>
              <a:t>&lt;html&gt;</a:t>
            </a:r>
          </a:p>
          <a:p>
            <a:pPr lvl="1" algn="l">
              <a:lnSpc>
                <a:spcPts val="1800"/>
              </a:lnSpc>
              <a:defRPr sz="1600" b="1">
                <a:latin typeface="Courier New"/>
                <a:ea typeface="Courier New"/>
                <a:cs typeface="Courier New"/>
                <a:sym typeface="Courier New"/>
              </a:defRPr>
            </a:pPr>
            <a:r>
              <a:rPr dirty="0"/>
              <a:t>&lt;head&gt;</a:t>
            </a:r>
          </a:p>
          <a:p>
            <a:pPr lvl="1" algn="l">
              <a:lnSpc>
                <a:spcPts val="1800"/>
              </a:lnSpc>
              <a:defRPr sz="1600" b="1">
                <a:latin typeface="Courier New"/>
                <a:ea typeface="Courier New"/>
                <a:cs typeface="Courier New"/>
                <a:sym typeface="Courier New"/>
              </a:defRPr>
            </a:pPr>
            <a:r>
              <a:rPr dirty="0"/>
              <a:t>&lt;meta charset="UTF-8"&gt;</a:t>
            </a:r>
          </a:p>
          <a:p>
            <a:pPr lvl="1" algn="l">
              <a:lnSpc>
                <a:spcPts val="1800"/>
              </a:lnSpc>
              <a:defRPr sz="1600" b="1">
                <a:latin typeface="Courier New"/>
                <a:ea typeface="Courier New"/>
                <a:cs typeface="Courier New"/>
                <a:sym typeface="Courier New"/>
              </a:defRPr>
            </a:pPr>
            <a:r>
              <a:rPr dirty="0"/>
              <a:t>&lt;title&gt; sample &lt;/title&gt;</a:t>
            </a:r>
          </a:p>
          <a:p>
            <a:pPr lvl="1" algn="l">
              <a:lnSpc>
                <a:spcPts val="1800"/>
              </a:lnSpc>
              <a:defRPr sz="1600" b="1">
                <a:latin typeface="Courier New"/>
                <a:ea typeface="Courier New"/>
                <a:cs typeface="Courier New"/>
                <a:sym typeface="Courier New"/>
              </a:defRPr>
            </a:pPr>
            <a:r>
              <a:rPr dirty="0"/>
              <a:t>&lt;/head&gt;</a:t>
            </a:r>
          </a:p>
          <a:p>
            <a:pPr lvl="1" algn="l">
              <a:lnSpc>
                <a:spcPts val="1800"/>
              </a:lnSpc>
              <a:defRPr sz="1600" b="1">
                <a:latin typeface="Courier New"/>
                <a:ea typeface="Courier New"/>
                <a:cs typeface="Courier New"/>
                <a:sym typeface="Courier New"/>
              </a:defRPr>
            </a:pPr>
            <a:endParaRPr dirty="0"/>
          </a:p>
          <a:p>
            <a:pPr lvl="1" algn="l">
              <a:lnSpc>
                <a:spcPts val="1800"/>
              </a:lnSpc>
              <a:defRPr sz="1600" b="1">
                <a:latin typeface="Courier New"/>
                <a:ea typeface="Courier New"/>
                <a:cs typeface="Courier New"/>
                <a:sym typeface="Courier New"/>
              </a:defRPr>
            </a:pPr>
            <a:r>
              <a:rPr dirty="0"/>
              <a:t>&lt;body&gt;</a:t>
            </a:r>
          </a:p>
          <a:p>
            <a:pPr lvl="1" algn="l">
              <a:lnSpc>
                <a:spcPts val="1800"/>
              </a:lnSpc>
              <a:defRPr sz="1600" b="1">
                <a:latin typeface="Courier New"/>
                <a:ea typeface="Courier New"/>
                <a:cs typeface="Courier New"/>
                <a:sym typeface="Courier New"/>
              </a:defRPr>
            </a:pPr>
            <a:endParaRPr dirty="0"/>
          </a:p>
          <a:p>
            <a:pPr lvl="1" algn="l">
              <a:lnSpc>
                <a:spcPts val="1800"/>
              </a:lnSpc>
              <a:defRPr sz="1600" b="1">
                <a:latin typeface="Courier New"/>
                <a:ea typeface="Courier New"/>
                <a:cs typeface="Courier New"/>
                <a:sym typeface="Courier New"/>
              </a:defRPr>
            </a:pPr>
            <a:r>
              <a:rPr dirty="0"/>
              <a:t>&lt;script type="text/</a:t>
            </a:r>
            <a:r>
              <a:rPr dirty="0" err="1"/>
              <a:t>javascript</a:t>
            </a:r>
            <a:r>
              <a:rPr dirty="0"/>
              <a:t>"&gt;</a:t>
            </a:r>
          </a:p>
          <a:p>
            <a:pPr lvl="1" algn="l">
              <a:lnSpc>
                <a:spcPts val="1800"/>
              </a:lnSpc>
              <a:defRPr sz="1600" b="1">
                <a:latin typeface="Courier New"/>
                <a:ea typeface="Courier New"/>
                <a:cs typeface="Courier New"/>
                <a:sym typeface="Courier New"/>
              </a:defRPr>
            </a:pPr>
            <a:r>
              <a:rPr dirty="0"/>
              <a:t>var d = new Date();</a:t>
            </a:r>
          </a:p>
          <a:p>
            <a:pPr lvl="1" algn="l">
              <a:lnSpc>
                <a:spcPts val="1800"/>
              </a:lnSpc>
              <a:defRPr sz="1600" b="1">
                <a:latin typeface="Courier New"/>
                <a:ea typeface="Courier New"/>
                <a:cs typeface="Courier New"/>
                <a:sym typeface="Courier New"/>
              </a:defRPr>
            </a:pPr>
            <a:r>
              <a:rPr dirty="0"/>
              <a:t>var h = </a:t>
            </a:r>
            <a:r>
              <a:rPr dirty="0" err="1"/>
              <a:t>d.getHours</a:t>
            </a:r>
            <a:r>
              <a:rPr dirty="0"/>
              <a:t>();</a:t>
            </a:r>
          </a:p>
          <a:p>
            <a:pPr lvl="1" algn="l">
              <a:lnSpc>
                <a:spcPts val="1800"/>
              </a:lnSpc>
              <a:defRPr sz="1600" b="1">
                <a:latin typeface="Courier New"/>
                <a:ea typeface="Courier New"/>
                <a:cs typeface="Courier New"/>
                <a:sym typeface="Courier New"/>
              </a:defRPr>
            </a:pPr>
            <a:r>
              <a:rPr dirty="0"/>
              <a:t>var m = </a:t>
            </a:r>
            <a:r>
              <a:rPr dirty="0" err="1"/>
              <a:t>d.getMinutes</a:t>
            </a:r>
            <a:r>
              <a:rPr dirty="0"/>
              <a:t>();</a:t>
            </a:r>
          </a:p>
          <a:p>
            <a:pPr lvl="1" algn="l">
              <a:lnSpc>
                <a:spcPts val="1800"/>
              </a:lnSpc>
              <a:defRPr sz="1600" b="1">
                <a:latin typeface="Courier New"/>
                <a:ea typeface="Courier New"/>
                <a:cs typeface="Courier New"/>
                <a:sym typeface="Courier New"/>
              </a:defRPr>
            </a:pPr>
            <a:r>
              <a:rPr dirty="0"/>
              <a:t>var s = </a:t>
            </a:r>
            <a:r>
              <a:rPr dirty="0" err="1"/>
              <a:t>d.getSeconds</a:t>
            </a:r>
            <a:r>
              <a:rPr dirty="0"/>
              <a:t>();</a:t>
            </a:r>
          </a:p>
          <a:p>
            <a:pPr lvl="1" algn="l">
              <a:lnSpc>
                <a:spcPts val="1800"/>
              </a:lnSpc>
              <a:defRPr sz="1600" b="1">
                <a:latin typeface="Courier New"/>
                <a:ea typeface="Courier New"/>
                <a:cs typeface="Courier New"/>
                <a:sym typeface="Courier New"/>
              </a:defRPr>
            </a:pPr>
            <a:r>
              <a:rPr dirty="0" err="1"/>
              <a:t>document.writeln</a:t>
            </a:r>
            <a:r>
              <a:rPr dirty="0"/>
              <a:t>(h + "時" + m + "分" + s + "秒");</a:t>
            </a:r>
          </a:p>
          <a:p>
            <a:pPr lvl="1" algn="l">
              <a:lnSpc>
                <a:spcPts val="1800"/>
              </a:lnSpc>
              <a:defRPr sz="1600" b="1">
                <a:latin typeface="Courier New"/>
                <a:ea typeface="Courier New"/>
                <a:cs typeface="Courier New"/>
                <a:sym typeface="Courier New"/>
              </a:defRPr>
            </a:pPr>
            <a:r>
              <a:rPr dirty="0"/>
              <a:t>&lt;/script&gt;</a:t>
            </a:r>
          </a:p>
          <a:p>
            <a:pPr lvl="1" algn="l">
              <a:lnSpc>
                <a:spcPts val="1800"/>
              </a:lnSpc>
              <a:defRPr sz="1600" b="1">
                <a:latin typeface="Courier New"/>
                <a:ea typeface="Courier New"/>
                <a:cs typeface="Courier New"/>
                <a:sym typeface="Courier New"/>
              </a:defRPr>
            </a:pPr>
            <a:endParaRPr dirty="0"/>
          </a:p>
          <a:p>
            <a:pPr lvl="1" algn="l">
              <a:lnSpc>
                <a:spcPts val="1800"/>
              </a:lnSpc>
              <a:defRPr sz="1600" b="1">
                <a:latin typeface="Courier New"/>
                <a:ea typeface="Courier New"/>
                <a:cs typeface="Courier New"/>
                <a:sym typeface="Courier New"/>
              </a:defRPr>
            </a:pPr>
            <a:r>
              <a:rPr dirty="0"/>
              <a:t>&lt;/body&gt;</a:t>
            </a:r>
          </a:p>
          <a:p>
            <a:pPr lvl="1" algn="l">
              <a:lnSpc>
                <a:spcPts val="1800"/>
              </a:lnSpc>
              <a:defRPr sz="1600" b="1">
                <a:latin typeface="Courier New"/>
                <a:ea typeface="Courier New"/>
                <a:cs typeface="Courier New"/>
                <a:sym typeface="Courier New"/>
              </a:defRPr>
            </a:pPr>
            <a:endParaRPr dirty="0"/>
          </a:p>
          <a:p>
            <a:pPr lvl="1" algn="l">
              <a:lnSpc>
                <a:spcPts val="1800"/>
              </a:lnSpc>
              <a:defRPr sz="1600" b="1">
                <a:latin typeface="Courier New"/>
                <a:ea typeface="Courier New"/>
                <a:cs typeface="Courier New"/>
                <a:sym typeface="Courier New"/>
              </a:defRPr>
            </a:pPr>
            <a:r>
              <a:rPr dirty="0"/>
              <a:t>&lt;/html&gt;</a:t>
            </a:r>
            <a:endParaRPr lang="en-US" altLang="ja-JP" dirty="0"/>
          </a:p>
          <a:p>
            <a:pPr lvl="1" algn="l">
              <a:defRPr sz="1600" b="1">
                <a:latin typeface="Courier New"/>
                <a:ea typeface="Courier New"/>
                <a:cs typeface="Courier New"/>
                <a:sym typeface="Courier New"/>
              </a:defRPr>
            </a:pP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 W3"/>
        <a:ea typeface="ヒラギノ角ゴ Pro W3"/>
        <a:cs typeface="ヒラギノ角ゴ Pro W3"/>
      </a:majorFont>
      <a:minorFont>
        <a:latin typeface="ヒラギノ角ゴ Pro W3"/>
        <a:ea typeface="ヒラギノ角ゴ Pro W3"/>
        <a:cs typeface="ヒラギノ角ゴ Pro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ヒラギノ角ゴ Pro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TotalTime>
  <Words>6222</Words>
  <Application>Microsoft Office PowerPoint</Application>
  <PresentationFormat>ユーザー設定</PresentationFormat>
  <Paragraphs>1321</Paragraphs>
  <Slides>69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69</vt:i4>
      </vt:variant>
    </vt:vector>
  </HeadingPairs>
  <TitlesOfParts>
    <vt:vector size="79" baseType="lpstr">
      <vt:lpstr>Courier</vt:lpstr>
      <vt:lpstr>ヒラギノ角ゴ Pro W3</vt:lpstr>
      <vt:lpstr>ヒラギノ角ゴ Pro W6</vt:lpstr>
      <vt:lpstr>ヒラギノ角ゴ ProN W3</vt:lpstr>
      <vt:lpstr>ヒラギノ明朝 ProN W3</vt:lpstr>
      <vt:lpstr>ヒラギノ明朝 ProN W6</vt:lpstr>
      <vt:lpstr>Arial</vt:lpstr>
      <vt:lpstr>Courier New</vt:lpstr>
      <vt:lpstr>Helvetica</vt:lpstr>
      <vt:lpstr>White</vt:lpstr>
      <vt:lpstr>JavaScript 1 Day 講習 (2017.12.17)</vt:lpstr>
      <vt:lpstr>JavaScriptとは</vt:lpstr>
      <vt:lpstr>プログラミング言語の学習法</vt:lpstr>
      <vt:lpstr>実行環境</vt:lpstr>
      <vt:lpstr>テキストエディタ</vt:lpstr>
      <vt:lpstr>コーディング時の注意点</vt:lpstr>
      <vt:lpstr>入力してみましょう</vt:lpstr>
      <vt:lpstr>入力して動かしてみましょう</vt:lpstr>
      <vt:lpstr>入力して動かしてみましょう</vt:lpstr>
      <vt:lpstr>入力して動かしてみましょう</vt:lpstr>
      <vt:lpstr>デバグ(間違い修正)の方法1</vt:lpstr>
      <vt:lpstr>JavaScriptのコメントの書き方</vt:lpstr>
      <vt:lpstr>定数</vt:lpstr>
      <vt:lpstr>変数</vt:lpstr>
      <vt:lpstr>算術演算子 / 文字列連結演算子</vt:lpstr>
      <vt:lpstr>代入演算子</vt:lpstr>
      <vt:lpstr>入力して動かしてみましょう</vt:lpstr>
      <vt:lpstr>入力して動かしてみましょう</vt:lpstr>
      <vt:lpstr>比較演算子</vt:lpstr>
      <vt:lpstr>論理演算子</vt:lpstr>
      <vt:lpstr>配列変数と添え字</vt:lpstr>
      <vt:lpstr>条件分岐 (if,  if〜else 〜,  if 〜 else if 〜)</vt:lpstr>
      <vt:lpstr>条件分岐 (switch)</vt:lpstr>
      <vt:lpstr>繰り返し (while)</vt:lpstr>
      <vt:lpstr>繰り返し (for)</vt:lpstr>
      <vt:lpstr>繰り返しとcontinue, break</vt:lpstr>
      <vt:lpstr>繰り返しと条件分岐と配列</vt:lpstr>
      <vt:lpstr>入力して動かしてみましょう</vt:lpstr>
      <vt:lpstr>休憩1</vt:lpstr>
      <vt:lpstr>関数</vt:lpstr>
      <vt:lpstr>オブジェクト指向 クラス,インスタンス,メッセージ</vt:lpstr>
      <vt:lpstr>変数型</vt:lpstr>
      <vt:lpstr>for in文</vt:lpstr>
      <vt:lpstr>書く/読む</vt:lpstr>
      <vt:lpstr>エラーハンドリング</vt:lpstr>
      <vt:lpstr>入力して動かしてみましょう</vt:lpstr>
      <vt:lpstr>デバグの方法</vt:lpstr>
      <vt:lpstr>デバグしてみましょう: 間違い探し1</vt:lpstr>
      <vt:lpstr>デバグしてみましょう: 間違い探し2</vt:lpstr>
      <vt:lpstr>デバグしてみましょう: 間違い探し3</vt:lpstr>
      <vt:lpstr>プログラミング言語の実践1: 入力と出力</vt:lpstr>
      <vt:lpstr>標準入出力</vt:lpstr>
      <vt:lpstr>ブラウザとの入出力</vt:lpstr>
      <vt:lpstr>文字列処理</vt:lpstr>
      <vt:lpstr>数値処理</vt:lpstr>
      <vt:lpstr>数値処理</vt:lpstr>
      <vt:lpstr>プログラミング言語の実践2: アルゴリズム</vt:lpstr>
      <vt:lpstr>アルゴリズムとは</vt:lpstr>
      <vt:lpstr>ソート(並べ替え)のアルゴリズム</vt:lpstr>
      <vt:lpstr>探索のアルゴリズム</vt:lpstr>
      <vt:lpstr>探索のアルゴリズム</vt:lpstr>
      <vt:lpstr>休憩2</vt:lpstr>
      <vt:lpstr>JavaScriptの実践: ウェブブラウザ連携</vt:lpstr>
      <vt:lpstr>BOM, DOM</vt:lpstr>
      <vt:lpstr>jQuery</vt:lpstr>
      <vt:lpstr>オブジェクト指向方法論</vt:lpstr>
      <vt:lpstr>クラス、オブジェクトを作る</vt:lpstr>
      <vt:lpstr>様々なライブラリ</vt:lpstr>
      <vt:lpstr>定跡:forとifの組み合わせ</vt:lpstr>
      <vt:lpstr>定跡:forとforの組み合わせ</vt:lpstr>
      <vt:lpstr>定跡:まずはコメント (// /**/)</vt:lpstr>
      <vt:lpstr>定跡: 様々なライブラリを使う</vt:lpstr>
      <vt:lpstr>良いプログラムとは？</vt:lpstr>
      <vt:lpstr>実用プログラム (日常ツール)</vt:lpstr>
      <vt:lpstr>実用プログラム (バックエンドシステム等)</vt:lpstr>
      <vt:lpstr>ハンズオン講習に向けた今後の学習</vt:lpstr>
      <vt:lpstr>JavaScriptのさらなる高度な学習</vt:lpstr>
      <vt:lpstr>JavaScriptを身に付けるために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1 Day 講習 (2017.12.17)</dc:title>
  <cp:lastModifiedBy>Inoue Eri</cp:lastModifiedBy>
  <cp:revision>4</cp:revision>
  <dcterms:modified xsi:type="dcterms:W3CDTF">2018-08-15T10:27:39Z</dcterms:modified>
</cp:coreProperties>
</file>