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0" r:id="rId3"/>
    <p:sldId id="268" r:id="rId4"/>
    <p:sldId id="257" r:id="rId5"/>
    <p:sldId id="258" r:id="rId6"/>
    <p:sldId id="259" r:id="rId7"/>
    <p:sldId id="261" r:id="rId8"/>
    <p:sldId id="262" r:id="rId9"/>
    <p:sldId id="267" r:id="rId10"/>
    <p:sldId id="269" r:id="rId11"/>
    <p:sldId id="270" r:id="rId12"/>
    <p:sldId id="266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03"/>
  </p:normalViewPr>
  <p:slideViewPr>
    <p:cSldViewPr snapToGrid="0">
      <p:cViewPr varScale="1">
        <p:scale>
          <a:sx n="101" d="100"/>
          <a:sy n="101" d="100"/>
        </p:scale>
        <p:origin x="10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CC22AF-0AB5-48AA-A77E-C944E1DC4F99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B4E502F-7920-42E0-8B9A-2CF68A6B4B7B}">
      <dgm:prSet custT="1"/>
      <dgm:spPr/>
      <dgm:t>
        <a:bodyPr/>
        <a:lstStyle/>
        <a:p>
          <a:r>
            <a:rPr lang="ja-JP" sz="3200" b="1"/>
            <a:t>現状の課題</a:t>
          </a:r>
          <a:endParaRPr lang="en-US" sz="3200" dirty="0"/>
        </a:p>
      </dgm:t>
    </dgm:pt>
    <dgm:pt modelId="{9B169C27-4144-4DEE-AA78-A98E7BF783D5}" type="parTrans" cxnId="{92EF1737-8723-4943-9F1B-FFB51DBF9248}">
      <dgm:prSet/>
      <dgm:spPr/>
      <dgm:t>
        <a:bodyPr/>
        <a:lstStyle/>
        <a:p>
          <a:endParaRPr lang="en-US"/>
        </a:p>
      </dgm:t>
    </dgm:pt>
    <dgm:pt modelId="{FDE152E5-5E87-4157-897A-8D443F7B9745}" type="sibTrans" cxnId="{92EF1737-8723-4943-9F1B-FFB51DBF9248}">
      <dgm:prSet/>
      <dgm:spPr/>
      <dgm:t>
        <a:bodyPr/>
        <a:lstStyle/>
        <a:p>
          <a:endParaRPr lang="en-US"/>
        </a:p>
      </dgm:t>
    </dgm:pt>
    <dgm:pt modelId="{062444BD-F3B4-4552-89F9-415E9021E6D8}">
      <dgm:prSet/>
      <dgm:spPr/>
      <dgm:t>
        <a:bodyPr/>
        <a:lstStyle/>
        <a:p>
          <a:r>
            <a:rPr lang="ja-JP" altLang="en-US" b="1"/>
            <a:t>・</a:t>
          </a:r>
          <a:r>
            <a:rPr lang="ja-JP"/>
            <a:t>電力配分が経験則に基づく運用で行われ、</a:t>
          </a:r>
          <a:r>
            <a:rPr lang="ja-JP" b="1"/>
            <a:t>過剰供給や資源の無駄</a:t>
          </a:r>
          <a:r>
            <a:rPr lang="ja-JP"/>
            <a:t>が発生。</a:t>
          </a:r>
          <a:endParaRPr lang="en-US" dirty="0"/>
        </a:p>
      </dgm:t>
    </dgm:pt>
    <dgm:pt modelId="{2A57CD0A-7083-4F9E-9A3A-953DCBC034CB}" type="parTrans" cxnId="{D70451DA-052D-4D08-B501-221710812BA7}">
      <dgm:prSet/>
      <dgm:spPr/>
      <dgm:t>
        <a:bodyPr/>
        <a:lstStyle/>
        <a:p>
          <a:endParaRPr lang="en-US"/>
        </a:p>
      </dgm:t>
    </dgm:pt>
    <dgm:pt modelId="{7766A389-50EF-4F4D-9134-65AB235F914F}" type="sibTrans" cxnId="{D70451DA-052D-4D08-B501-221710812BA7}">
      <dgm:prSet/>
      <dgm:spPr/>
      <dgm:t>
        <a:bodyPr/>
        <a:lstStyle/>
        <a:p>
          <a:endParaRPr lang="en-US"/>
        </a:p>
      </dgm:t>
    </dgm:pt>
    <dgm:pt modelId="{26AF6F6E-8248-48BF-93E5-C10CFFF686DA}">
      <dgm:prSet/>
      <dgm:spPr/>
      <dgm:t>
        <a:bodyPr/>
        <a:lstStyle/>
        <a:p>
          <a:r>
            <a:rPr lang="ja-JP" altLang="en-US" b="1"/>
            <a:t>・</a:t>
          </a:r>
          <a:r>
            <a:rPr lang="ja-JP"/>
            <a:t>オイル温度は変圧器の状態を反映し、</a:t>
          </a:r>
          <a:r>
            <a:rPr lang="ja-JP" b="1"/>
            <a:t>適切な温度予測は電力の最適配分に寄与</a:t>
          </a:r>
          <a:r>
            <a:rPr lang="ja-JP"/>
            <a:t>。</a:t>
          </a:r>
          <a:endParaRPr lang="en-US" dirty="0"/>
        </a:p>
      </dgm:t>
    </dgm:pt>
    <dgm:pt modelId="{8AC380B6-32E8-4236-860D-52B48B6F7A60}" type="parTrans" cxnId="{4402B3FB-9C4F-4E6D-ABF1-1DE59CF7CEF4}">
      <dgm:prSet/>
      <dgm:spPr/>
      <dgm:t>
        <a:bodyPr/>
        <a:lstStyle/>
        <a:p>
          <a:endParaRPr lang="en-US"/>
        </a:p>
      </dgm:t>
    </dgm:pt>
    <dgm:pt modelId="{782EF6A6-2325-41E9-A275-0C357C6837CE}" type="sibTrans" cxnId="{4402B3FB-9C4F-4E6D-ABF1-1DE59CF7CEF4}">
      <dgm:prSet/>
      <dgm:spPr/>
      <dgm:t>
        <a:bodyPr/>
        <a:lstStyle/>
        <a:p>
          <a:endParaRPr lang="en-US"/>
        </a:p>
      </dgm:t>
    </dgm:pt>
    <dgm:pt modelId="{FE10A8CC-BDBD-4345-A385-61E965C6DCFC}">
      <dgm:prSet custT="1"/>
      <dgm:spPr/>
      <dgm:t>
        <a:bodyPr/>
        <a:lstStyle/>
        <a:p>
          <a:r>
            <a:rPr lang="ja-JP" sz="3200" b="1"/>
            <a:t>目標</a:t>
          </a:r>
          <a:endParaRPr lang="en-US" sz="3200" dirty="0"/>
        </a:p>
      </dgm:t>
    </dgm:pt>
    <dgm:pt modelId="{82349E3E-FE43-45C4-9616-88C5DE2534D5}" type="parTrans" cxnId="{F84CE626-3833-406B-B587-4FE7734B25F2}">
      <dgm:prSet/>
      <dgm:spPr/>
      <dgm:t>
        <a:bodyPr/>
        <a:lstStyle/>
        <a:p>
          <a:endParaRPr lang="en-US"/>
        </a:p>
      </dgm:t>
    </dgm:pt>
    <dgm:pt modelId="{74627654-054F-4CC3-80E6-F26777DAEDE9}" type="sibTrans" cxnId="{F84CE626-3833-406B-B587-4FE7734B25F2}">
      <dgm:prSet/>
      <dgm:spPr/>
      <dgm:t>
        <a:bodyPr/>
        <a:lstStyle/>
        <a:p>
          <a:endParaRPr lang="en-US"/>
        </a:p>
      </dgm:t>
    </dgm:pt>
    <dgm:pt modelId="{E2DB5E38-4765-45D6-BEDC-6A97AE6104AF}">
      <dgm:prSet/>
      <dgm:spPr/>
      <dgm:t>
        <a:bodyPr/>
        <a:lstStyle/>
        <a:p>
          <a:r>
            <a:rPr lang="ja-JP" altLang="en-US" b="1"/>
            <a:t>・</a:t>
          </a:r>
          <a:r>
            <a:rPr lang="ja-JP" b="1"/>
            <a:t>オイル温度予測モデル</a:t>
          </a:r>
          <a:r>
            <a:rPr lang="ja-JP"/>
            <a:t>を構築し、電力配分の効率化を図る。</a:t>
          </a:r>
          <a:endParaRPr lang="en-US" dirty="0"/>
        </a:p>
      </dgm:t>
    </dgm:pt>
    <dgm:pt modelId="{EB3BF5CE-9FA7-415A-8324-A629524EFEEA}" type="parTrans" cxnId="{39E185B7-D56A-41FF-8314-B65BED73CE59}">
      <dgm:prSet/>
      <dgm:spPr/>
      <dgm:t>
        <a:bodyPr/>
        <a:lstStyle/>
        <a:p>
          <a:endParaRPr lang="en-US"/>
        </a:p>
      </dgm:t>
    </dgm:pt>
    <dgm:pt modelId="{BB32A3B8-0B46-4A8B-B289-5FBA04C3F36F}" type="sibTrans" cxnId="{39E185B7-D56A-41FF-8314-B65BED73CE59}">
      <dgm:prSet/>
      <dgm:spPr/>
      <dgm:t>
        <a:bodyPr/>
        <a:lstStyle/>
        <a:p>
          <a:endParaRPr lang="en-US"/>
        </a:p>
      </dgm:t>
    </dgm:pt>
    <dgm:pt modelId="{E431CD74-9A14-0845-8A8F-FC1922F42C84}" type="pres">
      <dgm:prSet presAssocID="{ADCC22AF-0AB5-48AA-A77E-C944E1DC4F99}" presName="vert0" presStyleCnt="0">
        <dgm:presLayoutVars>
          <dgm:dir/>
          <dgm:animOne val="branch"/>
          <dgm:animLvl val="lvl"/>
        </dgm:presLayoutVars>
      </dgm:prSet>
      <dgm:spPr/>
    </dgm:pt>
    <dgm:pt modelId="{81686AEB-A89C-6C4D-9A13-29E699A2B57A}" type="pres">
      <dgm:prSet presAssocID="{1B4E502F-7920-42E0-8B9A-2CF68A6B4B7B}" presName="thickLine" presStyleLbl="alignNode1" presStyleIdx="0" presStyleCnt="5"/>
      <dgm:spPr/>
    </dgm:pt>
    <dgm:pt modelId="{74B962BE-DD6C-5D40-A3CD-16EB142A2BE8}" type="pres">
      <dgm:prSet presAssocID="{1B4E502F-7920-42E0-8B9A-2CF68A6B4B7B}" presName="horz1" presStyleCnt="0"/>
      <dgm:spPr/>
    </dgm:pt>
    <dgm:pt modelId="{F65B1063-6022-DE43-9608-CC2591418B29}" type="pres">
      <dgm:prSet presAssocID="{1B4E502F-7920-42E0-8B9A-2CF68A6B4B7B}" presName="tx1" presStyleLbl="revTx" presStyleIdx="0" presStyleCnt="5"/>
      <dgm:spPr/>
    </dgm:pt>
    <dgm:pt modelId="{B0B74B34-94C2-154C-B010-E254D72B6878}" type="pres">
      <dgm:prSet presAssocID="{1B4E502F-7920-42E0-8B9A-2CF68A6B4B7B}" presName="vert1" presStyleCnt="0"/>
      <dgm:spPr/>
    </dgm:pt>
    <dgm:pt modelId="{1B08D244-8194-9547-8087-51F3E3F77360}" type="pres">
      <dgm:prSet presAssocID="{062444BD-F3B4-4552-89F9-415E9021E6D8}" presName="thickLine" presStyleLbl="alignNode1" presStyleIdx="1" presStyleCnt="5"/>
      <dgm:spPr/>
    </dgm:pt>
    <dgm:pt modelId="{4E595B63-F190-BB44-8E66-F0631ECD2F06}" type="pres">
      <dgm:prSet presAssocID="{062444BD-F3B4-4552-89F9-415E9021E6D8}" presName="horz1" presStyleCnt="0"/>
      <dgm:spPr/>
    </dgm:pt>
    <dgm:pt modelId="{597C3C5E-50F1-0D4C-8E63-D18AC0657521}" type="pres">
      <dgm:prSet presAssocID="{062444BD-F3B4-4552-89F9-415E9021E6D8}" presName="tx1" presStyleLbl="revTx" presStyleIdx="1" presStyleCnt="5"/>
      <dgm:spPr/>
    </dgm:pt>
    <dgm:pt modelId="{96161E39-9397-7249-A092-DCFB5E443B54}" type="pres">
      <dgm:prSet presAssocID="{062444BD-F3B4-4552-89F9-415E9021E6D8}" presName="vert1" presStyleCnt="0"/>
      <dgm:spPr/>
    </dgm:pt>
    <dgm:pt modelId="{A4D5BB61-ECCA-BF4D-821E-5B33134DCD81}" type="pres">
      <dgm:prSet presAssocID="{26AF6F6E-8248-48BF-93E5-C10CFFF686DA}" presName="thickLine" presStyleLbl="alignNode1" presStyleIdx="2" presStyleCnt="5"/>
      <dgm:spPr/>
    </dgm:pt>
    <dgm:pt modelId="{B12B28B3-2AF3-4544-BC40-0E0F6EA96C80}" type="pres">
      <dgm:prSet presAssocID="{26AF6F6E-8248-48BF-93E5-C10CFFF686DA}" presName="horz1" presStyleCnt="0"/>
      <dgm:spPr/>
    </dgm:pt>
    <dgm:pt modelId="{D21DAEA9-0BBD-2545-9E46-A881527D6E84}" type="pres">
      <dgm:prSet presAssocID="{26AF6F6E-8248-48BF-93E5-C10CFFF686DA}" presName="tx1" presStyleLbl="revTx" presStyleIdx="2" presStyleCnt="5"/>
      <dgm:spPr/>
    </dgm:pt>
    <dgm:pt modelId="{FBC87AFE-E530-514E-B0AD-D90ED9F47B19}" type="pres">
      <dgm:prSet presAssocID="{26AF6F6E-8248-48BF-93E5-C10CFFF686DA}" presName="vert1" presStyleCnt="0"/>
      <dgm:spPr/>
    </dgm:pt>
    <dgm:pt modelId="{2AFA958E-4D15-1E4A-808E-0CF2CAF8AAFE}" type="pres">
      <dgm:prSet presAssocID="{FE10A8CC-BDBD-4345-A385-61E965C6DCFC}" presName="thickLine" presStyleLbl="alignNode1" presStyleIdx="3" presStyleCnt="5"/>
      <dgm:spPr/>
    </dgm:pt>
    <dgm:pt modelId="{5168D340-B4B5-5646-B4EC-85200306D2BD}" type="pres">
      <dgm:prSet presAssocID="{FE10A8CC-BDBD-4345-A385-61E965C6DCFC}" presName="horz1" presStyleCnt="0"/>
      <dgm:spPr/>
    </dgm:pt>
    <dgm:pt modelId="{6F1B3295-5C6F-744C-9453-694BE429BC30}" type="pres">
      <dgm:prSet presAssocID="{FE10A8CC-BDBD-4345-A385-61E965C6DCFC}" presName="tx1" presStyleLbl="revTx" presStyleIdx="3" presStyleCnt="5"/>
      <dgm:spPr/>
    </dgm:pt>
    <dgm:pt modelId="{8482AE80-8059-B849-AACE-FC6C18621353}" type="pres">
      <dgm:prSet presAssocID="{FE10A8CC-BDBD-4345-A385-61E965C6DCFC}" presName="vert1" presStyleCnt="0"/>
      <dgm:spPr/>
    </dgm:pt>
    <dgm:pt modelId="{741BB9FE-56D9-0F48-BBEB-13C1A6DFEAF5}" type="pres">
      <dgm:prSet presAssocID="{E2DB5E38-4765-45D6-BEDC-6A97AE6104AF}" presName="thickLine" presStyleLbl="alignNode1" presStyleIdx="4" presStyleCnt="5"/>
      <dgm:spPr/>
    </dgm:pt>
    <dgm:pt modelId="{F5F4DF77-BF86-7D46-BDAF-8496C965AA08}" type="pres">
      <dgm:prSet presAssocID="{E2DB5E38-4765-45D6-BEDC-6A97AE6104AF}" presName="horz1" presStyleCnt="0"/>
      <dgm:spPr/>
    </dgm:pt>
    <dgm:pt modelId="{E8311659-8482-D442-AEFD-D4F2DE26A5EB}" type="pres">
      <dgm:prSet presAssocID="{E2DB5E38-4765-45D6-BEDC-6A97AE6104AF}" presName="tx1" presStyleLbl="revTx" presStyleIdx="4" presStyleCnt="5"/>
      <dgm:spPr/>
    </dgm:pt>
    <dgm:pt modelId="{7384CC0B-4249-054E-9D17-2339733114DD}" type="pres">
      <dgm:prSet presAssocID="{E2DB5E38-4765-45D6-BEDC-6A97AE6104AF}" presName="vert1" presStyleCnt="0"/>
      <dgm:spPr/>
    </dgm:pt>
  </dgm:ptLst>
  <dgm:cxnLst>
    <dgm:cxn modelId="{1CECAC18-B58B-E949-AEAE-35BE0DFA67F7}" type="presOf" srcId="{ADCC22AF-0AB5-48AA-A77E-C944E1DC4F99}" destId="{E431CD74-9A14-0845-8A8F-FC1922F42C84}" srcOrd="0" destOrd="0" presId="urn:microsoft.com/office/officeart/2008/layout/LinedList"/>
    <dgm:cxn modelId="{F84CE626-3833-406B-B587-4FE7734B25F2}" srcId="{ADCC22AF-0AB5-48AA-A77E-C944E1DC4F99}" destId="{FE10A8CC-BDBD-4345-A385-61E965C6DCFC}" srcOrd="3" destOrd="0" parTransId="{82349E3E-FE43-45C4-9616-88C5DE2534D5}" sibTransId="{74627654-054F-4CC3-80E6-F26777DAEDE9}"/>
    <dgm:cxn modelId="{E3E8BC2A-C8A7-C34B-844F-162BDB6CE13F}" type="presOf" srcId="{FE10A8CC-BDBD-4345-A385-61E965C6DCFC}" destId="{6F1B3295-5C6F-744C-9453-694BE429BC30}" srcOrd="0" destOrd="0" presId="urn:microsoft.com/office/officeart/2008/layout/LinedList"/>
    <dgm:cxn modelId="{92EF1737-8723-4943-9F1B-FFB51DBF9248}" srcId="{ADCC22AF-0AB5-48AA-A77E-C944E1DC4F99}" destId="{1B4E502F-7920-42E0-8B9A-2CF68A6B4B7B}" srcOrd="0" destOrd="0" parTransId="{9B169C27-4144-4DEE-AA78-A98E7BF783D5}" sibTransId="{FDE152E5-5E87-4157-897A-8D443F7B9745}"/>
    <dgm:cxn modelId="{C83463A8-5725-F143-B3A0-DA5610484BA9}" type="presOf" srcId="{E2DB5E38-4765-45D6-BEDC-6A97AE6104AF}" destId="{E8311659-8482-D442-AEFD-D4F2DE26A5EB}" srcOrd="0" destOrd="0" presId="urn:microsoft.com/office/officeart/2008/layout/LinedList"/>
    <dgm:cxn modelId="{39E185B7-D56A-41FF-8314-B65BED73CE59}" srcId="{ADCC22AF-0AB5-48AA-A77E-C944E1DC4F99}" destId="{E2DB5E38-4765-45D6-BEDC-6A97AE6104AF}" srcOrd="4" destOrd="0" parTransId="{EB3BF5CE-9FA7-415A-8324-A629524EFEEA}" sibTransId="{BB32A3B8-0B46-4A8B-B289-5FBA04C3F36F}"/>
    <dgm:cxn modelId="{D70451DA-052D-4D08-B501-221710812BA7}" srcId="{ADCC22AF-0AB5-48AA-A77E-C944E1DC4F99}" destId="{062444BD-F3B4-4552-89F9-415E9021E6D8}" srcOrd="1" destOrd="0" parTransId="{2A57CD0A-7083-4F9E-9A3A-953DCBC034CB}" sibTransId="{7766A389-50EF-4F4D-9134-65AB235F914F}"/>
    <dgm:cxn modelId="{3AB946E9-69BA-5B46-9C12-3F234C4A4D24}" type="presOf" srcId="{26AF6F6E-8248-48BF-93E5-C10CFFF686DA}" destId="{D21DAEA9-0BBD-2545-9E46-A881527D6E84}" srcOrd="0" destOrd="0" presId="urn:microsoft.com/office/officeart/2008/layout/LinedList"/>
    <dgm:cxn modelId="{CE92BCEE-8A43-974B-B102-106CC4798A1E}" type="presOf" srcId="{062444BD-F3B4-4552-89F9-415E9021E6D8}" destId="{597C3C5E-50F1-0D4C-8E63-D18AC0657521}" srcOrd="0" destOrd="0" presId="urn:microsoft.com/office/officeart/2008/layout/LinedList"/>
    <dgm:cxn modelId="{7F2390FB-DAFB-B248-B020-554FB49FEE4E}" type="presOf" srcId="{1B4E502F-7920-42E0-8B9A-2CF68A6B4B7B}" destId="{F65B1063-6022-DE43-9608-CC2591418B29}" srcOrd="0" destOrd="0" presId="urn:microsoft.com/office/officeart/2008/layout/LinedList"/>
    <dgm:cxn modelId="{4402B3FB-9C4F-4E6D-ABF1-1DE59CF7CEF4}" srcId="{ADCC22AF-0AB5-48AA-A77E-C944E1DC4F99}" destId="{26AF6F6E-8248-48BF-93E5-C10CFFF686DA}" srcOrd="2" destOrd="0" parTransId="{8AC380B6-32E8-4236-860D-52B48B6F7A60}" sibTransId="{782EF6A6-2325-41E9-A275-0C357C6837CE}"/>
    <dgm:cxn modelId="{67DE779D-6943-5B49-9C1E-DC202BCBEAC4}" type="presParOf" srcId="{E431CD74-9A14-0845-8A8F-FC1922F42C84}" destId="{81686AEB-A89C-6C4D-9A13-29E699A2B57A}" srcOrd="0" destOrd="0" presId="urn:microsoft.com/office/officeart/2008/layout/LinedList"/>
    <dgm:cxn modelId="{C8AA22BC-72F2-A54D-9A0C-89DAB62E54AA}" type="presParOf" srcId="{E431CD74-9A14-0845-8A8F-FC1922F42C84}" destId="{74B962BE-DD6C-5D40-A3CD-16EB142A2BE8}" srcOrd="1" destOrd="0" presId="urn:microsoft.com/office/officeart/2008/layout/LinedList"/>
    <dgm:cxn modelId="{FD181E3B-2ADF-894A-A275-CDA5BDF11B3C}" type="presParOf" srcId="{74B962BE-DD6C-5D40-A3CD-16EB142A2BE8}" destId="{F65B1063-6022-DE43-9608-CC2591418B29}" srcOrd="0" destOrd="0" presId="urn:microsoft.com/office/officeart/2008/layout/LinedList"/>
    <dgm:cxn modelId="{5B23BF5D-0EC9-3749-97C2-04BE27E2E7EF}" type="presParOf" srcId="{74B962BE-DD6C-5D40-A3CD-16EB142A2BE8}" destId="{B0B74B34-94C2-154C-B010-E254D72B6878}" srcOrd="1" destOrd="0" presId="urn:microsoft.com/office/officeart/2008/layout/LinedList"/>
    <dgm:cxn modelId="{E4A298C4-8406-A741-ABC0-2377C28A6236}" type="presParOf" srcId="{E431CD74-9A14-0845-8A8F-FC1922F42C84}" destId="{1B08D244-8194-9547-8087-51F3E3F77360}" srcOrd="2" destOrd="0" presId="urn:microsoft.com/office/officeart/2008/layout/LinedList"/>
    <dgm:cxn modelId="{C7ADA06A-E2B2-7F4B-A57D-FBFFABA8DFA6}" type="presParOf" srcId="{E431CD74-9A14-0845-8A8F-FC1922F42C84}" destId="{4E595B63-F190-BB44-8E66-F0631ECD2F06}" srcOrd="3" destOrd="0" presId="urn:microsoft.com/office/officeart/2008/layout/LinedList"/>
    <dgm:cxn modelId="{9E8F7B49-60F4-7844-9273-EFA738FDE8EB}" type="presParOf" srcId="{4E595B63-F190-BB44-8E66-F0631ECD2F06}" destId="{597C3C5E-50F1-0D4C-8E63-D18AC0657521}" srcOrd="0" destOrd="0" presId="urn:microsoft.com/office/officeart/2008/layout/LinedList"/>
    <dgm:cxn modelId="{54E5DA2A-CCAC-4046-9B3F-5B01D1870396}" type="presParOf" srcId="{4E595B63-F190-BB44-8E66-F0631ECD2F06}" destId="{96161E39-9397-7249-A092-DCFB5E443B54}" srcOrd="1" destOrd="0" presId="urn:microsoft.com/office/officeart/2008/layout/LinedList"/>
    <dgm:cxn modelId="{72F9886E-E6D3-9F4C-A6B0-8ED25D13D318}" type="presParOf" srcId="{E431CD74-9A14-0845-8A8F-FC1922F42C84}" destId="{A4D5BB61-ECCA-BF4D-821E-5B33134DCD81}" srcOrd="4" destOrd="0" presId="urn:microsoft.com/office/officeart/2008/layout/LinedList"/>
    <dgm:cxn modelId="{DAA60A0D-A8E9-D240-AC0D-821222116FF9}" type="presParOf" srcId="{E431CD74-9A14-0845-8A8F-FC1922F42C84}" destId="{B12B28B3-2AF3-4544-BC40-0E0F6EA96C80}" srcOrd="5" destOrd="0" presId="urn:microsoft.com/office/officeart/2008/layout/LinedList"/>
    <dgm:cxn modelId="{2EC36A44-F0B5-6440-833C-0BAD6DB43C5F}" type="presParOf" srcId="{B12B28B3-2AF3-4544-BC40-0E0F6EA96C80}" destId="{D21DAEA9-0BBD-2545-9E46-A881527D6E84}" srcOrd="0" destOrd="0" presId="urn:microsoft.com/office/officeart/2008/layout/LinedList"/>
    <dgm:cxn modelId="{542156B3-0DD3-3243-A879-BB2AEEEA5F97}" type="presParOf" srcId="{B12B28B3-2AF3-4544-BC40-0E0F6EA96C80}" destId="{FBC87AFE-E530-514E-B0AD-D90ED9F47B19}" srcOrd="1" destOrd="0" presId="urn:microsoft.com/office/officeart/2008/layout/LinedList"/>
    <dgm:cxn modelId="{FFF16C28-46AA-1544-82BC-FEC3055F8AD7}" type="presParOf" srcId="{E431CD74-9A14-0845-8A8F-FC1922F42C84}" destId="{2AFA958E-4D15-1E4A-808E-0CF2CAF8AAFE}" srcOrd="6" destOrd="0" presId="urn:microsoft.com/office/officeart/2008/layout/LinedList"/>
    <dgm:cxn modelId="{77850014-A0B4-8548-958D-ADD02E4B110C}" type="presParOf" srcId="{E431CD74-9A14-0845-8A8F-FC1922F42C84}" destId="{5168D340-B4B5-5646-B4EC-85200306D2BD}" srcOrd="7" destOrd="0" presId="urn:microsoft.com/office/officeart/2008/layout/LinedList"/>
    <dgm:cxn modelId="{54EFD6BB-650D-2944-A4CE-56499921B6DA}" type="presParOf" srcId="{5168D340-B4B5-5646-B4EC-85200306D2BD}" destId="{6F1B3295-5C6F-744C-9453-694BE429BC30}" srcOrd="0" destOrd="0" presId="urn:microsoft.com/office/officeart/2008/layout/LinedList"/>
    <dgm:cxn modelId="{A6E7A597-9C26-AF4B-875C-E99C2E7AFAB1}" type="presParOf" srcId="{5168D340-B4B5-5646-B4EC-85200306D2BD}" destId="{8482AE80-8059-B849-AACE-FC6C18621353}" srcOrd="1" destOrd="0" presId="urn:microsoft.com/office/officeart/2008/layout/LinedList"/>
    <dgm:cxn modelId="{1D46EA49-E775-1B48-BDE6-7966B300D2B9}" type="presParOf" srcId="{E431CD74-9A14-0845-8A8F-FC1922F42C84}" destId="{741BB9FE-56D9-0F48-BBEB-13C1A6DFEAF5}" srcOrd="8" destOrd="0" presId="urn:microsoft.com/office/officeart/2008/layout/LinedList"/>
    <dgm:cxn modelId="{7F11040E-9583-F64C-989D-B5D8DA875558}" type="presParOf" srcId="{E431CD74-9A14-0845-8A8F-FC1922F42C84}" destId="{F5F4DF77-BF86-7D46-BDAF-8496C965AA08}" srcOrd="9" destOrd="0" presId="urn:microsoft.com/office/officeart/2008/layout/LinedList"/>
    <dgm:cxn modelId="{B5A70CC8-3E72-A347-82B5-D1C987CCFC31}" type="presParOf" srcId="{F5F4DF77-BF86-7D46-BDAF-8496C965AA08}" destId="{E8311659-8482-D442-AEFD-D4F2DE26A5EB}" srcOrd="0" destOrd="0" presId="urn:microsoft.com/office/officeart/2008/layout/LinedList"/>
    <dgm:cxn modelId="{7EE8191B-B5A0-D741-84FA-63CCA9DDA1BD}" type="presParOf" srcId="{F5F4DF77-BF86-7D46-BDAF-8496C965AA08}" destId="{7384CC0B-4249-054E-9D17-2339733114D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B585F1-3E50-4018-A79A-AC991D8BA5DB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9D0CE2C-1F1C-440F-9D58-D7C3ABF7E905}">
      <dgm:prSet/>
      <dgm:spPr/>
      <dgm:t>
        <a:bodyPr/>
        <a:lstStyle/>
        <a:p>
          <a:r>
            <a:rPr lang="en-US" b="1"/>
            <a:t>EDA</a:t>
          </a:r>
          <a:r>
            <a:rPr lang="ja-JP" b="1"/>
            <a:t>の結果</a:t>
          </a:r>
          <a:endParaRPr lang="en-US"/>
        </a:p>
      </dgm:t>
    </dgm:pt>
    <dgm:pt modelId="{7D329B5A-9C67-4BAC-B07E-CBA443DF1482}" type="parTrans" cxnId="{D13E3B12-3973-4716-B45B-48431CD800C9}">
      <dgm:prSet/>
      <dgm:spPr/>
      <dgm:t>
        <a:bodyPr/>
        <a:lstStyle/>
        <a:p>
          <a:endParaRPr lang="en-US"/>
        </a:p>
      </dgm:t>
    </dgm:pt>
    <dgm:pt modelId="{7D0D8838-FA38-44C4-B0A1-46FA6E6653D1}" type="sibTrans" cxnId="{D13E3B12-3973-4716-B45B-48431CD800C9}">
      <dgm:prSet/>
      <dgm:spPr/>
      <dgm:t>
        <a:bodyPr/>
        <a:lstStyle/>
        <a:p>
          <a:endParaRPr lang="en-US"/>
        </a:p>
      </dgm:t>
    </dgm:pt>
    <dgm:pt modelId="{EA37E029-998A-44CB-832A-2E42D5D37FE7}">
      <dgm:prSet/>
      <dgm:spPr/>
      <dgm:t>
        <a:bodyPr/>
        <a:lstStyle/>
        <a:p>
          <a:r>
            <a:rPr lang="ja-JP" b="1"/>
            <a:t>異常値処理</a:t>
          </a:r>
          <a:r>
            <a:rPr lang="en-US" dirty="0"/>
            <a:t>: </a:t>
          </a:r>
          <a:br>
            <a:rPr lang="en-US" dirty="0"/>
          </a:br>
          <a:r>
            <a:rPr lang="en-US" dirty="0"/>
            <a:t>Prophet</a:t>
          </a:r>
          <a:r>
            <a:rPr lang="ja-JP"/>
            <a:t>を用いた異常値検出後、線形補間を実施。</a:t>
          </a:r>
          <a:endParaRPr lang="en-US" dirty="0"/>
        </a:p>
      </dgm:t>
    </dgm:pt>
    <dgm:pt modelId="{54264936-5C2A-4305-B890-8022D5636982}" type="parTrans" cxnId="{DFEF8417-90AE-4A4B-96C4-2DC368D6AD82}">
      <dgm:prSet/>
      <dgm:spPr/>
      <dgm:t>
        <a:bodyPr/>
        <a:lstStyle/>
        <a:p>
          <a:endParaRPr lang="en-US"/>
        </a:p>
      </dgm:t>
    </dgm:pt>
    <dgm:pt modelId="{9DCE2A3D-11D4-4081-8771-0D1D67C071D0}" type="sibTrans" cxnId="{DFEF8417-90AE-4A4B-96C4-2DC368D6AD82}">
      <dgm:prSet/>
      <dgm:spPr/>
      <dgm:t>
        <a:bodyPr/>
        <a:lstStyle/>
        <a:p>
          <a:endParaRPr lang="en-US"/>
        </a:p>
      </dgm:t>
    </dgm:pt>
    <dgm:pt modelId="{C3C538F0-1C13-43A2-AED6-4BDD747996D2}">
      <dgm:prSet/>
      <dgm:spPr/>
      <dgm:t>
        <a:bodyPr/>
        <a:lstStyle/>
        <a:p>
          <a:r>
            <a:rPr lang="ja-JP" b="1"/>
            <a:t>多重共線性</a:t>
          </a:r>
          <a:r>
            <a:rPr lang="en-US"/>
            <a:t>:</a:t>
          </a:r>
        </a:p>
      </dgm:t>
    </dgm:pt>
    <dgm:pt modelId="{9B603693-CFF2-413F-A378-D9297AB8028B}" type="parTrans" cxnId="{D45C9CDE-49EE-4E4B-995A-957A6CB06CB2}">
      <dgm:prSet/>
      <dgm:spPr/>
      <dgm:t>
        <a:bodyPr/>
        <a:lstStyle/>
        <a:p>
          <a:endParaRPr lang="en-US"/>
        </a:p>
      </dgm:t>
    </dgm:pt>
    <dgm:pt modelId="{6CA0FD78-934A-410F-8DC6-4BBB5A311A62}" type="sibTrans" cxnId="{D45C9CDE-49EE-4E4B-995A-957A6CB06CB2}">
      <dgm:prSet/>
      <dgm:spPr/>
      <dgm:t>
        <a:bodyPr/>
        <a:lstStyle/>
        <a:p>
          <a:endParaRPr lang="en-US"/>
        </a:p>
      </dgm:t>
    </dgm:pt>
    <dgm:pt modelId="{FAAAE5A6-CC25-4128-B48A-AB3CAE03D8C4}">
      <dgm:prSet/>
      <dgm:spPr/>
      <dgm:t>
        <a:bodyPr/>
        <a:lstStyle/>
        <a:p>
          <a:r>
            <a:rPr lang="ja-JP"/>
            <a:t>初期モデルの</a:t>
          </a:r>
          <a:r>
            <a:rPr lang="en-US" dirty="0"/>
            <a:t>VIF</a:t>
          </a:r>
          <a:r>
            <a:rPr lang="ja-JP"/>
            <a:t>分析で</a:t>
          </a:r>
          <a:r>
            <a:rPr lang="en-US" dirty="0"/>
            <a:t>HUL</a:t>
          </a:r>
          <a:r>
            <a:rPr lang="ja-JP"/>
            <a:t>と</a:t>
          </a:r>
          <a:r>
            <a:rPr lang="en-US" dirty="0"/>
            <a:t>MUL</a:t>
          </a:r>
          <a:r>
            <a:rPr lang="ja-JP"/>
            <a:t>に強い共線性を確認。</a:t>
          </a:r>
          <a:endParaRPr lang="en-US" dirty="0"/>
        </a:p>
      </dgm:t>
    </dgm:pt>
    <dgm:pt modelId="{710E5792-C1CC-4B6C-83E7-68802E97BBEB}" type="parTrans" cxnId="{ECB5CFAF-4D2A-451F-B7C1-73EE68E345D0}">
      <dgm:prSet/>
      <dgm:spPr/>
      <dgm:t>
        <a:bodyPr/>
        <a:lstStyle/>
        <a:p>
          <a:endParaRPr lang="en-US"/>
        </a:p>
      </dgm:t>
    </dgm:pt>
    <dgm:pt modelId="{167DE97E-6AA5-4289-972E-E2C4387AAAD7}" type="sibTrans" cxnId="{ECB5CFAF-4D2A-451F-B7C1-73EE68E345D0}">
      <dgm:prSet/>
      <dgm:spPr/>
      <dgm:t>
        <a:bodyPr/>
        <a:lstStyle/>
        <a:p>
          <a:endParaRPr lang="en-US"/>
        </a:p>
      </dgm:t>
    </dgm:pt>
    <dgm:pt modelId="{B1391BA0-3837-4199-9219-C81635BFC514}">
      <dgm:prSet/>
      <dgm:spPr/>
      <dgm:t>
        <a:bodyPr/>
        <a:lstStyle/>
        <a:p>
          <a:r>
            <a:rPr lang="ja-JP"/>
            <a:t>特徴量の選択により共線性を軽減。</a:t>
          </a:r>
          <a:endParaRPr lang="en-US" dirty="0"/>
        </a:p>
      </dgm:t>
    </dgm:pt>
    <dgm:pt modelId="{6A765DB9-2B4E-4F46-A095-7CB35763AFD9}" type="parTrans" cxnId="{F797147A-7061-45D8-AC02-F6495F61DBE8}">
      <dgm:prSet/>
      <dgm:spPr/>
      <dgm:t>
        <a:bodyPr/>
        <a:lstStyle/>
        <a:p>
          <a:endParaRPr lang="en-US"/>
        </a:p>
      </dgm:t>
    </dgm:pt>
    <dgm:pt modelId="{5B9D04B6-0011-420D-873E-D6D6A5F36685}" type="sibTrans" cxnId="{F797147A-7061-45D8-AC02-F6495F61DBE8}">
      <dgm:prSet/>
      <dgm:spPr/>
      <dgm:t>
        <a:bodyPr/>
        <a:lstStyle/>
        <a:p>
          <a:endParaRPr lang="en-US"/>
        </a:p>
      </dgm:t>
    </dgm:pt>
    <dgm:pt modelId="{A67E82BA-FB5E-442E-9AD5-D368902B429C}">
      <dgm:prSet/>
      <dgm:spPr/>
      <dgm:t>
        <a:bodyPr/>
        <a:lstStyle/>
        <a:p>
          <a:r>
            <a:rPr lang="ja-JP" b="1"/>
            <a:t>課題</a:t>
          </a:r>
          <a:endParaRPr lang="en-US"/>
        </a:p>
      </dgm:t>
    </dgm:pt>
    <dgm:pt modelId="{9B722890-CA4C-4F74-886B-C02FD35CC468}" type="parTrans" cxnId="{4E6AEF8F-57DE-4757-AE25-41634C7CCB96}">
      <dgm:prSet/>
      <dgm:spPr/>
      <dgm:t>
        <a:bodyPr/>
        <a:lstStyle/>
        <a:p>
          <a:endParaRPr lang="en-US"/>
        </a:p>
      </dgm:t>
    </dgm:pt>
    <dgm:pt modelId="{07667ABD-AB79-4228-9AFE-889604962982}" type="sibTrans" cxnId="{4E6AEF8F-57DE-4757-AE25-41634C7CCB96}">
      <dgm:prSet/>
      <dgm:spPr/>
      <dgm:t>
        <a:bodyPr/>
        <a:lstStyle/>
        <a:p>
          <a:endParaRPr lang="en-US"/>
        </a:p>
      </dgm:t>
    </dgm:pt>
    <dgm:pt modelId="{DAAB5177-F234-479E-8B2C-726097D6D38A}">
      <dgm:prSet/>
      <dgm:spPr/>
      <dgm:t>
        <a:bodyPr/>
        <a:lstStyle/>
        <a:p>
          <a:r>
            <a:rPr lang="ja-JP"/>
            <a:t>説明変数間の多重共線性によりモデル性能が制約される。</a:t>
          </a:r>
          <a:endParaRPr lang="en-US"/>
        </a:p>
      </dgm:t>
    </dgm:pt>
    <dgm:pt modelId="{D9D43001-0D06-4333-866B-3AD001B9AF75}" type="parTrans" cxnId="{55984083-61E4-4822-9C40-446AE45DEDB2}">
      <dgm:prSet/>
      <dgm:spPr/>
      <dgm:t>
        <a:bodyPr/>
        <a:lstStyle/>
        <a:p>
          <a:endParaRPr lang="en-US"/>
        </a:p>
      </dgm:t>
    </dgm:pt>
    <dgm:pt modelId="{09D0BB8C-A720-4117-9EAA-F91D8784C16B}" type="sibTrans" cxnId="{55984083-61E4-4822-9C40-446AE45DEDB2}">
      <dgm:prSet/>
      <dgm:spPr/>
      <dgm:t>
        <a:bodyPr/>
        <a:lstStyle/>
        <a:p>
          <a:endParaRPr lang="en-US"/>
        </a:p>
      </dgm:t>
    </dgm:pt>
    <dgm:pt modelId="{4C7A6AA0-9AEB-43B5-8F51-5AB6159BF7E2}">
      <dgm:prSet/>
      <dgm:spPr/>
      <dgm:t>
        <a:bodyPr/>
        <a:lstStyle/>
        <a:p>
          <a:r>
            <a:rPr lang="en-US" altLang="ja-JP" dirty="0"/>
            <a:t>UL</a:t>
          </a:r>
          <a:r>
            <a:rPr lang="ja-JP" altLang="en-US"/>
            <a:t>、</a:t>
          </a:r>
          <a:r>
            <a:rPr lang="en-US" altLang="ja-JP" dirty="0"/>
            <a:t>OT</a:t>
          </a:r>
          <a:r>
            <a:rPr lang="ja-JP" altLang="en-US"/>
            <a:t>ともに</a:t>
          </a:r>
          <a:r>
            <a:rPr lang="ja-JP"/>
            <a:t>の</a:t>
          </a:r>
          <a:r>
            <a:rPr lang="ja-JP" b="1"/>
            <a:t>トレンド</a:t>
          </a:r>
          <a:r>
            <a:rPr lang="ja-JP"/>
            <a:t>や</a:t>
          </a:r>
          <a:r>
            <a:rPr lang="ja-JP" b="1"/>
            <a:t>季節性</a:t>
          </a:r>
          <a:r>
            <a:rPr lang="ja-JP"/>
            <a:t>の考慮が必要。</a:t>
          </a:r>
          <a:endParaRPr lang="en-US" dirty="0"/>
        </a:p>
      </dgm:t>
    </dgm:pt>
    <dgm:pt modelId="{1F3F244B-A2B3-4E4D-B0C8-A48B4FA1D16C}" type="parTrans" cxnId="{000D0FDF-A405-405A-A96E-E10476AC5E14}">
      <dgm:prSet/>
      <dgm:spPr/>
      <dgm:t>
        <a:bodyPr/>
        <a:lstStyle/>
        <a:p>
          <a:endParaRPr lang="en-US"/>
        </a:p>
      </dgm:t>
    </dgm:pt>
    <dgm:pt modelId="{E59B7E7D-974C-43AA-9CBA-01B6A0929D2C}" type="sibTrans" cxnId="{000D0FDF-A405-405A-A96E-E10476AC5E14}">
      <dgm:prSet/>
      <dgm:spPr/>
      <dgm:t>
        <a:bodyPr/>
        <a:lstStyle/>
        <a:p>
          <a:endParaRPr lang="en-US"/>
        </a:p>
      </dgm:t>
    </dgm:pt>
    <dgm:pt modelId="{00803358-6389-1B4F-827A-65E133A8C441}" type="pres">
      <dgm:prSet presAssocID="{C8B585F1-3E50-4018-A79A-AC991D8BA5DB}" presName="linear" presStyleCnt="0">
        <dgm:presLayoutVars>
          <dgm:dir/>
          <dgm:animLvl val="lvl"/>
          <dgm:resizeHandles val="exact"/>
        </dgm:presLayoutVars>
      </dgm:prSet>
      <dgm:spPr/>
    </dgm:pt>
    <dgm:pt modelId="{560407BE-81EB-814B-8EFD-18993FDB12BA}" type="pres">
      <dgm:prSet presAssocID="{29D0CE2C-1F1C-440F-9D58-D7C3ABF7E905}" presName="parentLin" presStyleCnt="0"/>
      <dgm:spPr/>
    </dgm:pt>
    <dgm:pt modelId="{1DE24A78-372F-A649-92DD-93E15CA9BC6C}" type="pres">
      <dgm:prSet presAssocID="{29D0CE2C-1F1C-440F-9D58-D7C3ABF7E905}" presName="parentLeftMargin" presStyleLbl="node1" presStyleIdx="0" presStyleCnt="2"/>
      <dgm:spPr/>
    </dgm:pt>
    <dgm:pt modelId="{46C8FCE7-5752-3443-9D32-D1527537A020}" type="pres">
      <dgm:prSet presAssocID="{29D0CE2C-1F1C-440F-9D58-D7C3ABF7E90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7B82D76-D3BD-724F-890C-F15FEE89A2FF}" type="pres">
      <dgm:prSet presAssocID="{29D0CE2C-1F1C-440F-9D58-D7C3ABF7E905}" presName="negativeSpace" presStyleCnt="0"/>
      <dgm:spPr/>
    </dgm:pt>
    <dgm:pt modelId="{16397D4E-F7D9-0048-89C4-99D39E6C59FB}" type="pres">
      <dgm:prSet presAssocID="{29D0CE2C-1F1C-440F-9D58-D7C3ABF7E905}" presName="childText" presStyleLbl="conFgAcc1" presStyleIdx="0" presStyleCnt="2">
        <dgm:presLayoutVars>
          <dgm:bulletEnabled val="1"/>
        </dgm:presLayoutVars>
      </dgm:prSet>
      <dgm:spPr/>
    </dgm:pt>
    <dgm:pt modelId="{E1E12623-8FDB-504B-BA28-2C3D083BC3C2}" type="pres">
      <dgm:prSet presAssocID="{7D0D8838-FA38-44C4-B0A1-46FA6E6653D1}" presName="spaceBetweenRectangles" presStyleCnt="0"/>
      <dgm:spPr/>
    </dgm:pt>
    <dgm:pt modelId="{D4AF98D4-2BD6-FD43-80C1-9CFAB7D8FE22}" type="pres">
      <dgm:prSet presAssocID="{A67E82BA-FB5E-442E-9AD5-D368902B429C}" presName="parentLin" presStyleCnt="0"/>
      <dgm:spPr/>
    </dgm:pt>
    <dgm:pt modelId="{F49EEA19-846B-EC41-B2F5-19CDEA87D516}" type="pres">
      <dgm:prSet presAssocID="{A67E82BA-FB5E-442E-9AD5-D368902B429C}" presName="parentLeftMargin" presStyleLbl="node1" presStyleIdx="0" presStyleCnt="2"/>
      <dgm:spPr/>
    </dgm:pt>
    <dgm:pt modelId="{68B5F52B-1144-E64B-967E-DC13CBA1743D}" type="pres">
      <dgm:prSet presAssocID="{A67E82BA-FB5E-442E-9AD5-D368902B429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75E7543-AEA6-2B45-B69C-31F4A7347183}" type="pres">
      <dgm:prSet presAssocID="{A67E82BA-FB5E-442E-9AD5-D368902B429C}" presName="negativeSpace" presStyleCnt="0"/>
      <dgm:spPr/>
    </dgm:pt>
    <dgm:pt modelId="{77FEA3C5-C0CF-744A-AC53-DCF141135FF3}" type="pres">
      <dgm:prSet presAssocID="{A67E82BA-FB5E-442E-9AD5-D368902B429C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1711609-A655-CA48-8D23-3FF01DF68818}" type="presOf" srcId="{FAAAE5A6-CC25-4128-B48A-AB3CAE03D8C4}" destId="{16397D4E-F7D9-0048-89C4-99D39E6C59FB}" srcOrd="0" destOrd="2" presId="urn:microsoft.com/office/officeart/2005/8/layout/list1"/>
    <dgm:cxn modelId="{D13E3B12-3973-4716-B45B-48431CD800C9}" srcId="{C8B585F1-3E50-4018-A79A-AC991D8BA5DB}" destId="{29D0CE2C-1F1C-440F-9D58-D7C3ABF7E905}" srcOrd="0" destOrd="0" parTransId="{7D329B5A-9C67-4BAC-B07E-CBA443DF1482}" sibTransId="{7D0D8838-FA38-44C4-B0A1-46FA6E6653D1}"/>
    <dgm:cxn modelId="{DFEF8417-90AE-4A4B-96C4-2DC368D6AD82}" srcId="{29D0CE2C-1F1C-440F-9D58-D7C3ABF7E905}" destId="{EA37E029-998A-44CB-832A-2E42D5D37FE7}" srcOrd="0" destOrd="0" parTransId="{54264936-5C2A-4305-B890-8022D5636982}" sibTransId="{9DCE2A3D-11D4-4081-8771-0D1D67C071D0}"/>
    <dgm:cxn modelId="{6218ED18-554F-F64D-9FAA-E812131907B6}" type="presOf" srcId="{EA37E029-998A-44CB-832A-2E42D5D37FE7}" destId="{16397D4E-F7D9-0048-89C4-99D39E6C59FB}" srcOrd="0" destOrd="0" presId="urn:microsoft.com/office/officeart/2005/8/layout/list1"/>
    <dgm:cxn modelId="{BA7D2222-18E4-C546-AD6F-0871BB804719}" type="presOf" srcId="{4C7A6AA0-9AEB-43B5-8F51-5AB6159BF7E2}" destId="{77FEA3C5-C0CF-744A-AC53-DCF141135FF3}" srcOrd="0" destOrd="1" presId="urn:microsoft.com/office/officeart/2005/8/layout/list1"/>
    <dgm:cxn modelId="{728F543C-EB03-154C-BF3B-4395129EC971}" type="presOf" srcId="{C3C538F0-1C13-43A2-AED6-4BDD747996D2}" destId="{16397D4E-F7D9-0048-89C4-99D39E6C59FB}" srcOrd="0" destOrd="1" presId="urn:microsoft.com/office/officeart/2005/8/layout/list1"/>
    <dgm:cxn modelId="{66CFFC4E-F2FA-1E41-91A5-E177ED311F57}" type="presOf" srcId="{A67E82BA-FB5E-442E-9AD5-D368902B429C}" destId="{F49EEA19-846B-EC41-B2F5-19CDEA87D516}" srcOrd="0" destOrd="0" presId="urn:microsoft.com/office/officeart/2005/8/layout/list1"/>
    <dgm:cxn modelId="{FAE37C5F-12CD-A645-8856-F41042533EA6}" type="presOf" srcId="{A67E82BA-FB5E-442E-9AD5-D368902B429C}" destId="{68B5F52B-1144-E64B-967E-DC13CBA1743D}" srcOrd="1" destOrd="0" presId="urn:microsoft.com/office/officeart/2005/8/layout/list1"/>
    <dgm:cxn modelId="{D817726A-4EAB-F54D-9DDA-FCA3E5C96939}" type="presOf" srcId="{29D0CE2C-1F1C-440F-9D58-D7C3ABF7E905}" destId="{1DE24A78-372F-A649-92DD-93E15CA9BC6C}" srcOrd="0" destOrd="0" presId="urn:microsoft.com/office/officeart/2005/8/layout/list1"/>
    <dgm:cxn modelId="{F797147A-7061-45D8-AC02-F6495F61DBE8}" srcId="{C3C538F0-1C13-43A2-AED6-4BDD747996D2}" destId="{B1391BA0-3837-4199-9219-C81635BFC514}" srcOrd="1" destOrd="0" parTransId="{6A765DB9-2B4E-4F46-A095-7CB35763AFD9}" sibTransId="{5B9D04B6-0011-420D-873E-D6D6A5F36685}"/>
    <dgm:cxn modelId="{C0B2F580-5FEC-E241-AB91-D0615A6487E5}" type="presOf" srcId="{C8B585F1-3E50-4018-A79A-AC991D8BA5DB}" destId="{00803358-6389-1B4F-827A-65E133A8C441}" srcOrd="0" destOrd="0" presId="urn:microsoft.com/office/officeart/2005/8/layout/list1"/>
    <dgm:cxn modelId="{55984083-61E4-4822-9C40-446AE45DEDB2}" srcId="{A67E82BA-FB5E-442E-9AD5-D368902B429C}" destId="{DAAB5177-F234-479E-8B2C-726097D6D38A}" srcOrd="0" destOrd="0" parTransId="{D9D43001-0D06-4333-866B-3AD001B9AF75}" sibTransId="{09D0BB8C-A720-4117-9EAA-F91D8784C16B}"/>
    <dgm:cxn modelId="{998E358D-4577-4F4C-8953-46A4C0D4510E}" type="presOf" srcId="{29D0CE2C-1F1C-440F-9D58-D7C3ABF7E905}" destId="{46C8FCE7-5752-3443-9D32-D1527537A020}" srcOrd="1" destOrd="0" presId="urn:microsoft.com/office/officeart/2005/8/layout/list1"/>
    <dgm:cxn modelId="{4E6AEF8F-57DE-4757-AE25-41634C7CCB96}" srcId="{C8B585F1-3E50-4018-A79A-AC991D8BA5DB}" destId="{A67E82BA-FB5E-442E-9AD5-D368902B429C}" srcOrd="1" destOrd="0" parTransId="{9B722890-CA4C-4F74-886B-C02FD35CC468}" sibTransId="{07667ABD-AB79-4228-9AFE-889604962982}"/>
    <dgm:cxn modelId="{ECB5CFAF-4D2A-451F-B7C1-73EE68E345D0}" srcId="{C3C538F0-1C13-43A2-AED6-4BDD747996D2}" destId="{FAAAE5A6-CC25-4128-B48A-AB3CAE03D8C4}" srcOrd="0" destOrd="0" parTransId="{710E5792-C1CC-4B6C-83E7-68802E97BBEB}" sibTransId="{167DE97E-6AA5-4289-972E-E2C4387AAAD7}"/>
    <dgm:cxn modelId="{2FAB48DC-3DF3-3E47-B1EB-45FC9B0F5FCD}" type="presOf" srcId="{B1391BA0-3837-4199-9219-C81635BFC514}" destId="{16397D4E-F7D9-0048-89C4-99D39E6C59FB}" srcOrd="0" destOrd="3" presId="urn:microsoft.com/office/officeart/2005/8/layout/list1"/>
    <dgm:cxn modelId="{D45C9CDE-49EE-4E4B-995A-957A6CB06CB2}" srcId="{29D0CE2C-1F1C-440F-9D58-D7C3ABF7E905}" destId="{C3C538F0-1C13-43A2-AED6-4BDD747996D2}" srcOrd="1" destOrd="0" parTransId="{9B603693-CFF2-413F-A378-D9297AB8028B}" sibTransId="{6CA0FD78-934A-410F-8DC6-4BBB5A311A62}"/>
    <dgm:cxn modelId="{000D0FDF-A405-405A-A96E-E10476AC5E14}" srcId="{A67E82BA-FB5E-442E-9AD5-D368902B429C}" destId="{4C7A6AA0-9AEB-43B5-8F51-5AB6159BF7E2}" srcOrd="1" destOrd="0" parTransId="{1F3F244B-A2B3-4E4D-B0C8-A48B4FA1D16C}" sibTransId="{E59B7E7D-974C-43AA-9CBA-01B6A0929D2C}"/>
    <dgm:cxn modelId="{A86D8CFF-69B1-124F-B457-C11940C85FD8}" type="presOf" srcId="{DAAB5177-F234-479E-8B2C-726097D6D38A}" destId="{77FEA3C5-C0CF-744A-AC53-DCF141135FF3}" srcOrd="0" destOrd="0" presId="urn:microsoft.com/office/officeart/2005/8/layout/list1"/>
    <dgm:cxn modelId="{C9819B98-DCF4-E641-B9CE-89DC3A953FC9}" type="presParOf" srcId="{00803358-6389-1B4F-827A-65E133A8C441}" destId="{560407BE-81EB-814B-8EFD-18993FDB12BA}" srcOrd="0" destOrd="0" presId="urn:microsoft.com/office/officeart/2005/8/layout/list1"/>
    <dgm:cxn modelId="{EF2111CF-59D2-8F4D-A91A-EACB9A1807FB}" type="presParOf" srcId="{560407BE-81EB-814B-8EFD-18993FDB12BA}" destId="{1DE24A78-372F-A649-92DD-93E15CA9BC6C}" srcOrd="0" destOrd="0" presId="urn:microsoft.com/office/officeart/2005/8/layout/list1"/>
    <dgm:cxn modelId="{0D1F6AF6-5AD2-8D4A-8614-90815022F32D}" type="presParOf" srcId="{560407BE-81EB-814B-8EFD-18993FDB12BA}" destId="{46C8FCE7-5752-3443-9D32-D1527537A020}" srcOrd="1" destOrd="0" presId="urn:microsoft.com/office/officeart/2005/8/layout/list1"/>
    <dgm:cxn modelId="{5BD16FC6-DAD7-A441-A935-85180F6EA8FF}" type="presParOf" srcId="{00803358-6389-1B4F-827A-65E133A8C441}" destId="{E7B82D76-D3BD-724F-890C-F15FEE89A2FF}" srcOrd="1" destOrd="0" presId="urn:microsoft.com/office/officeart/2005/8/layout/list1"/>
    <dgm:cxn modelId="{00671A17-EB0C-BE40-8400-58299049529F}" type="presParOf" srcId="{00803358-6389-1B4F-827A-65E133A8C441}" destId="{16397D4E-F7D9-0048-89C4-99D39E6C59FB}" srcOrd="2" destOrd="0" presId="urn:microsoft.com/office/officeart/2005/8/layout/list1"/>
    <dgm:cxn modelId="{4FC8D517-A421-0A41-BD10-980C6534DF5F}" type="presParOf" srcId="{00803358-6389-1B4F-827A-65E133A8C441}" destId="{E1E12623-8FDB-504B-BA28-2C3D083BC3C2}" srcOrd="3" destOrd="0" presId="urn:microsoft.com/office/officeart/2005/8/layout/list1"/>
    <dgm:cxn modelId="{3B16B145-85F1-3346-A0E2-7B3BC0FA47DA}" type="presParOf" srcId="{00803358-6389-1B4F-827A-65E133A8C441}" destId="{D4AF98D4-2BD6-FD43-80C1-9CFAB7D8FE22}" srcOrd="4" destOrd="0" presId="urn:microsoft.com/office/officeart/2005/8/layout/list1"/>
    <dgm:cxn modelId="{32CBCAF5-AA0C-0E4A-B6C8-CCA99B645489}" type="presParOf" srcId="{D4AF98D4-2BD6-FD43-80C1-9CFAB7D8FE22}" destId="{F49EEA19-846B-EC41-B2F5-19CDEA87D516}" srcOrd="0" destOrd="0" presId="urn:microsoft.com/office/officeart/2005/8/layout/list1"/>
    <dgm:cxn modelId="{E984517A-CE92-EF43-885F-6032CC51FBCB}" type="presParOf" srcId="{D4AF98D4-2BD6-FD43-80C1-9CFAB7D8FE22}" destId="{68B5F52B-1144-E64B-967E-DC13CBA1743D}" srcOrd="1" destOrd="0" presId="urn:microsoft.com/office/officeart/2005/8/layout/list1"/>
    <dgm:cxn modelId="{40FEE12B-4C4A-6446-8F86-91821F961C58}" type="presParOf" srcId="{00803358-6389-1B4F-827A-65E133A8C441}" destId="{675E7543-AEA6-2B45-B69C-31F4A7347183}" srcOrd="5" destOrd="0" presId="urn:microsoft.com/office/officeart/2005/8/layout/list1"/>
    <dgm:cxn modelId="{6B1CEEBA-CC03-BC4E-9FF3-2FB560F2FC38}" type="presParOf" srcId="{00803358-6389-1B4F-827A-65E133A8C441}" destId="{77FEA3C5-C0CF-744A-AC53-DCF141135FF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686AEB-A89C-6C4D-9A13-29E699A2B57A}">
      <dsp:nvSpPr>
        <dsp:cNvPr id="0" name=""/>
        <dsp:cNvSpPr/>
      </dsp:nvSpPr>
      <dsp:spPr>
        <a:xfrm>
          <a:off x="0" y="703"/>
          <a:ext cx="697388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5B1063-6022-DE43-9608-CC2591418B29}">
      <dsp:nvSpPr>
        <dsp:cNvPr id="0" name=""/>
        <dsp:cNvSpPr/>
      </dsp:nvSpPr>
      <dsp:spPr>
        <a:xfrm>
          <a:off x="0" y="703"/>
          <a:ext cx="6973888" cy="115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3200" b="1" kern="1200"/>
            <a:t>現状の課題</a:t>
          </a:r>
          <a:endParaRPr lang="en-US" sz="3200" kern="1200" dirty="0"/>
        </a:p>
      </dsp:txBody>
      <dsp:txXfrm>
        <a:off x="0" y="703"/>
        <a:ext cx="6973888" cy="1151608"/>
      </dsp:txXfrm>
    </dsp:sp>
    <dsp:sp modelId="{1B08D244-8194-9547-8087-51F3E3F77360}">
      <dsp:nvSpPr>
        <dsp:cNvPr id="0" name=""/>
        <dsp:cNvSpPr/>
      </dsp:nvSpPr>
      <dsp:spPr>
        <a:xfrm>
          <a:off x="0" y="1152311"/>
          <a:ext cx="6973888" cy="0"/>
        </a:xfrm>
        <a:prstGeom prst="line">
          <a:avLst/>
        </a:prstGeom>
        <a:solidFill>
          <a:schemeClr val="accent2">
            <a:hueOff val="-381249"/>
            <a:satOff val="-129"/>
            <a:lumOff val="1765"/>
            <a:alphaOff val="0"/>
          </a:schemeClr>
        </a:solidFill>
        <a:ln w="12700" cap="flat" cmpd="sng" algn="ctr">
          <a:solidFill>
            <a:schemeClr val="accent2">
              <a:hueOff val="-381249"/>
              <a:satOff val="-129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7C3C5E-50F1-0D4C-8E63-D18AC0657521}">
      <dsp:nvSpPr>
        <dsp:cNvPr id="0" name=""/>
        <dsp:cNvSpPr/>
      </dsp:nvSpPr>
      <dsp:spPr>
        <a:xfrm>
          <a:off x="0" y="1152311"/>
          <a:ext cx="6973888" cy="115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100" b="1" kern="1200"/>
            <a:t>・</a:t>
          </a:r>
          <a:r>
            <a:rPr lang="ja-JP" sz="2100" kern="1200"/>
            <a:t>電力配分が経験則に基づく運用で行われ、</a:t>
          </a:r>
          <a:r>
            <a:rPr lang="ja-JP" sz="2100" b="1" kern="1200"/>
            <a:t>過剰供給や資源の無駄</a:t>
          </a:r>
          <a:r>
            <a:rPr lang="ja-JP" sz="2100" kern="1200"/>
            <a:t>が発生。</a:t>
          </a:r>
          <a:endParaRPr lang="en-US" sz="2100" kern="1200" dirty="0"/>
        </a:p>
      </dsp:txBody>
      <dsp:txXfrm>
        <a:off x="0" y="1152311"/>
        <a:ext cx="6973888" cy="1151608"/>
      </dsp:txXfrm>
    </dsp:sp>
    <dsp:sp modelId="{A4D5BB61-ECCA-BF4D-821E-5B33134DCD81}">
      <dsp:nvSpPr>
        <dsp:cNvPr id="0" name=""/>
        <dsp:cNvSpPr/>
      </dsp:nvSpPr>
      <dsp:spPr>
        <a:xfrm>
          <a:off x="0" y="2303920"/>
          <a:ext cx="6973888" cy="0"/>
        </a:xfrm>
        <a:prstGeom prst="line">
          <a:avLst/>
        </a:prstGeom>
        <a:solidFill>
          <a:schemeClr val="accent2">
            <a:hueOff val="-762499"/>
            <a:satOff val="-257"/>
            <a:lumOff val="3530"/>
            <a:alphaOff val="0"/>
          </a:schemeClr>
        </a:solidFill>
        <a:ln w="12700" cap="flat" cmpd="sng" algn="ctr">
          <a:solidFill>
            <a:schemeClr val="accent2">
              <a:hueOff val="-762499"/>
              <a:satOff val="-257"/>
              <a:lumOff val="35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1DAEA9-0BBD-2545-9E46-A881527D6E84}">
      <dsp:nvSpPr>
        <dsp:cNvPr id="0" name=""/>
        <dsp:cNvSpPr/>
      </dsp:nvSpPr>
      <dsp:spPr>
        <a:xfrm>
          <a:off x="0" y="2303920"/>
          <a:ext cx="6973888" cy="115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100" b="1" kern="1200"/>
            <a:t>・</a:t>
          </a:r>
          <a:r>
            <a:rPr lang="ja-JP" sz="2100" kern="1200"/>
            <a:t>オイル温度は変圧器の状態を反映し、</a:t>
          </a:r>
          <a:r>
            <a:rPr lang="ja-JP" sz="2100" b="1" kern="1200"/>
            <a:t>適切な温度予測は電力の最適配分に寄与</a:t>
          </a:r>
          <a:r>
            <a:rPr lang="ja-JP" sz="2100" kern="1200"/>
            <a:t>。</a:t>
          </a:r>
          <a:endParaRPr lang="en-US" sz="2100" kern="1200" dirty="0"/>
        </a:p>
      </dsp:txBody>
      <dsp:txXfrm>
        <a:off x="0" y="2303920"/>
        <a:ext cx="6973888" cy="1151608"/>
      </dsp:txXfrm>
    </dsp:sp>
    <dsp:sp modelId="{2AFA958E-4D15-1E4A-808E-0CF2CAF8AAFE}">
      <dsp:nvSpPr>
        <dsp:cNvPr id="0" name=""/>
        <dsp:cNvSpPr/>
      </dsp:nvSpPr>
      <dsp:spPr>
        <a:xfrm>
          <a:off x="0" y="3455529"/>
          <a:ext cx="6973888" cy="0"/>
        </a:xfrm>
        <a:prstGeom prst="line">
          <a:avLst/>
        </a:prstGeom>
        <a:solidFill>
          <a:schemeClr val="accent2">
            <a:hueOff val="-1143748"/>
            <a:satOff val="-386"/>
            <a:lumOff val="5294"/>
            <a:alphaOff val="0"/>
          </a:schemeClr>
        </a:solidFill>
        <a:ln w="12700" cap="flat" cmpd="sng" algn="ctr">
          <a:solidFill>
            <a:schemeClr val="accent2">
              <a:hueOff val="-1143748"/>
              <a:satOff val="-386"/>
              <a:lumOff val="52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1B3295-5C6F-744C-9453-694BE429BC30}">
      <dsp:nvSpPr>
        <dsp:cNvPr id="0" name=""/>
        <dsp:cNvSpPr/>
      </dsp:nvSpPr>
      <dsp:spPr>
        <a:xfrm>
          <a:off x="0" y="3455529"/>
          <a:ext cx="6973888" cy="115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3200" b="1" kern="1200"/>
            <a:t>目標</a:t>
          </a:r>
          <a:endParaRPr lang="en-US" sz="3200" kern="1200" dirty="0"/>
        </a:p>
      </dsp:txBody>
      <dsp:txXfrm>
        <a:off x="0" y="3455529"/>
        <a:ext cx="6973888" cy="1151608"/>
      </dsp:txXfrm>
    </dsp:sp>
    <dsp:sp modelId="{741BB9FE-56D9-0F48-BBEB-13C1A6DFEAF5}">
      <dsp:nvSpPr>
        <dsp:cNvPr id="0" name=""/>
        <dsp:cNvSpPr/>
      </dsp:nvSpPr>
      <dsp:spPr>
        <a:xfrm>
          <a:off x="0" y="4607138"/>
          <a:ext cx="6973888" cy="0"/>
        </a:xfrm>
        <a:prstGeom prst="line">
          <a:avLst/>
        </a:prstGeom>
        <a:solidFill>
          <a:schemeClr val="accent2">
            <a:hueOff val="-1524998"/>
            <a:satOff val="-514"/>
            <a:lumOff val="7059"/>
            <a:alphaOff val="0"/>
          </a:schemeClr>
        </a:solidFill>
        <a:ln w="12700" cap="flat" cmpd="sng" algn="ctr">
          <a:solidFill>
            <a:schemeClr val="accent2">
              <a:hueOff val="-1524998"/>
              <a:satOff val="-514"/>
              <a:lumOff val="70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311659-8482-D442-AEFD-D4F2DE26A5EB}">
      <dsp:nvSpPr>
        <dsp:cNvPr id="0" name=""/>
        <dsp:cNvSpPr/>
      </dsp:nvSpPr>
      <dsp:spPr>
        <a:xfrm>
          <a:off x="0" y="4607138"/>
          <a:ext cx="6973888" cy="115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100" b="1" kern="1200"/>
            <a:t>・</a:t>
          </a:r>
          <a:r>
            <a:rPr lang="ja-JP" sz="2100" b="1" kern="1200"/>
            <a:t>オイル温度予測モデル</a:t>
          </a:r>
          <a:r>
            <a:rPr lang="ja-JP" sz="2100" kern="1200"/>
            <a:t>を構築し、電力配分の効率化を図る。</a:t>
          </a:r>
          <a:endParaRPr lang="en-US" sz="2100" kern="1200" dirty="0"/>
        </a:p>
      </dsp:txBody>
      <dsp:txXfrm>
        <a:off x="0" y="4607138"/>
        <a:ext cx="6973888" cy="11516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397D4E-F7D9-0048-89C4-99D39E6C59FB}">
      <dsp:nvSpPr>
        <dsp:cNvPr id="0" name=""/>
        <dsp:cNvSpPr/>
      </dsp:nvSpPr>
      <dsp:spPr>
        <a:xfrm>
          <a:off x="0" y="775750"/>
          <a:ext cx="7306446" cy="2721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7061" tIns="374904" rIns="567061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ja-JP" sz="1800" b="1" kern="1200"/>
            <a:t>異常値処理</a:t>
          </a:r>
          <a:r>
            <a:rPr lang="en-US" sz="1800" kern="1200" dirty="0"/>
            <a:t>: </a:t>
          </a:r>
          <a:br>
            <a:rPr lang="en-US" sz="1800" kern="1200" dirty="0"/>
          </a:br>
          <a:r>
            <a:rPr lang="en-US" sz="1800" kern="1200" dirty="0"/>
            <a:t>Prophet</a:t>
          </a:r>
          <a:r>
            <a:rPr lang="ja-JP" sz="1800" kern="1200"/>
            <a:t>を用いた異常値検出後、線形補間を実施。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ja-JP" sz="1800" b="1" kern="1200"/>
            <a:t>多重共線性</a:t>
          </a:r>
          <a:r>
            <a:rPr lang="en-US" sz="1800" kern="1200"/>
            <a:t>: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ja-JP" sz="1800" kern="1200"/>
            <a:t>初期モデルの</a:t>
          </a:r>
          <a:r>
            <a:rPr lang="en-US" sz="1800" kern="1200" dirty="0"/>
            <a:t>VIF</a:t>
          </a:r>
          <a:r>
            <a:rPr lang="ja-JP" sz="1800" kern="1200"/>
            <a:t>分析で</a:t>
          </a:r>
          <a:r>
            <a:rPr lang="en-US" sz="1800" kern="1200" dirty="0"/>
            <a:t>HUL</a:t>
          </a:r>
          <a:r>
            <a:rPr lang="ja-JP" sz="1800" kern="1200"/>
            <a:t>と</a:t>
          </a:r>
          <a:r>
            <a:rPr lang="en-US" sz="1800" kern="1200" dirty="0"/>
            <a:t>MUL</a:t>
          </a:r>
          <a:r>
            <a:rPr lang="ja-JP" sz="1800" kern="1200"/>
            <a:t>に強い共線性を確認。</a:t>
          </a:r>
          <a:endParaRPr lang="en-US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ja-JP" sz="1800" kern="1200"/>
            <a:t>特徴量の選択により共線性を軽減。</a:t>
          </a:r>
          <a:endParaRPr lang="en-US" sz="1800" kern="1200" dirty="0"/>
        </a:p>
      </dsp:txBody>
      <dsp:txXfrm>
        <a:off x="0" y="775750"/>
        <a:ext cx="7306446" cy="2721599"/>
      </dsp:txXfrm>
    </dsp:sp>
    <dsp:sp modelId="{46C8FCE7-5752-3443-9D32-D1527537A020}">
      <dsp:nvSpPr>
        <dsp:cNvPr id="0" name=""/>
        <dsp:cNvSpPr/>
      </dsp:nvSpPr>
      <dsp:spPr>
        <a:xfrm>
          <a:off x="365322" y="510070"/>
          <a:ext cx="5114512" cy="5313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316" tIns="0" rIns="19331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EDA</a:t>
          </a:r>
          <a:r>
            <a:rPr lang="ja-JP" sz="1800" b="1" kern="1200"/>
            <a:t>の結果</a:t>
          </a:r>
          <a:endParaRPr lang="en-US" sz="1800" kern="1200"/>
        </a:p>
      </dsp:txBody>
      <dsp:txXfrm>
        <a:off x="391261" y="536009"/>
        <a:ext cx="5062634" cy="479482"/>
      </dsp:txXfrm>
    </dsp:sp>
    <dsp:sp modelId="{77FEA3C5-C0CF-744A-AC53-DCF141135FF3}">
      <dsp:nvSpPr>
        <dsp:cNvPr id="0" name=""/>
        <dsp:cNvSpPr/>
      </dsp:nvSpPr>
      <dsp:spPr>
        <a:xfrm>
          <a:off x="0" y="3860230"/>
          <a:ext cx="7306446" cy="13891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525029"/>
              <a:satOff val="514"/>
              <a:lumOff val="-70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7061" tIns="374904" rIns="567061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ja-JP" sz="1800" kern="1200"/>
            <a:t>説明変数間の多重共線性によりモデル性能が制約される。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ja-JP" sz="1800" kern="1200" dirty="0"/>
            <a:t>UL</a:t>
          </a:r>
          <a:r>
            <a:rPr lang="ja-JP" altLang="en-US" sz="1800" kern="1200"/>
            <a:t>、</a:t>
          </a:r>
          <a:r>
            <a:rPr lang="en-US" altLang="ja-JP" sz="1800" kern="1200" dirty="0"/>
            <a:t>OT</a:t>
          </a:r>
          <a:r>
            <a:rPr lang="ja-JP" altLang="en-US" sz="1800" kern="1200"/>
            <a:t>ともに</a:t>
          </a:r>
          <a:r>
            <a:rPr lang="ja-JP" sz="1800" kern="1200"/>
            <a:t>の</a:t>
          </a:r>
          <a:r>
            <a:rPr lang="ja-JP" sz="1800" b="1" kern="1200"/>
            <a:t>トレンド</a:t>
          </a:r>
          <a:r>
            <a:rPr lang="ja-JP" sz="1800" kern="1200"/>
            <a:t>や</a:t>
          </a:r>
          <a:r>
            <a:rPr lang="ja-JP" sz="1800" b="1" kern="1200"/>
            <a:t>季節性</a:t>
          </a:r>
          <a:r>
            <a:rPr lang="ja-JP" sz="1800" kern="1200"/>
            <a:t>の考慮が必要。</a:t>
          </a:r>
          <a:endParaRPr lang="en-US" sz="1800" kern="1200" dirty="0"/>
        </a:p>
      </dsp:txBody>
      <dsp:txXfrm>
        <a:off x="0" y="3860230"/>
        <a:ext cx="7306446" cy="1389149"/>
      </dsp:txXfrm>
    </dsp:sp>
    <dsp:sp modelId="{68B5F52B-1144-E64B-967E-DC13CBA1743D}">
      <dsp:nvSpPr>
        <dsp:cNvPr id="0" name=""/>
        <dsp:cNvSpPr/>
      </dsp:nvSpPr>
      <dsp:spPr>
        <a:xfrm>
          <a:off x="365322" y="3594550"/>
          <a:ext cx="5114512" cy="531360"/>
        </a:xfrm>
        <a:prstGeom prst="roundRect">
          <a:avLst/>
        </a:prstGeom>
        <a:solidFill>
          <a:schemeClr val="accent5">
            <a:hueOff val="-1525029"/>
            <a:satOff val="514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316" tIns="0" rIns="19331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1800" b="1" kern="1200"/>
            <a:t>課題</a:t>
          </a:r>
          <a:endParaRPr lang="en-US" sz="1800" kern="1200"/>
        </a:p>
      </dsp:txBody>
      <dsp:txXfrm>
        <a:off x="391261" y="3620489"/>
        <a:ext cx="5062634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Tuesday, November 19,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0483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Tuesday, November 19,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322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Tuesday, November 19,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73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Tuesday, November 19,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965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Tuesday, November 19,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0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Tuesday, November 19,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8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Tuesday, November 19,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60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Tuesday, November 19,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8473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Tuesday, November 19,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04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Tuesday, November 19,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17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Tuesday, November 19,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34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8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Tuesday, November 19,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8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8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867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lang="en-US" sz="4800" kern="1200" spc="22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 spc="1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 spc="1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 spc="1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 spc="1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 spc="1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A23B9F8-7814-9F3A-30E9-BADC82DC1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49275"/>
            <a:ext cx="6373812" cy="984885"/>
          </a:xfrm>
        </p:spPr>
        <p:txBody>
          <a:bodyPr wrap="square" anchor="ctr">
            <a:normAutofit fontScale="90000"/>
          </a:bodyPr>
          <a:lstStyle/>
          <a:p>
            <a:r>
              <a:rPr kumimoji="1" lang="ja-JP" altLang="en-US" sz="4000" b="1"/>
              <a:t>オイル温度予測モデル開発</a:t>
            </a:r>
            <a:endParaRPr kumimoji="1" lang="ja-JP" altLang="en-US" sz="4800" b="1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C20110F-B549-FE94-60A8-1081FA5BAC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0575" y="549275"/>
            <a:ext cx="4498976" cy="984885"/>
          </a:xfrm>
        </p:spPr>
        <p:txBody>
          <a:bodyPr anchor="ctr">
            <a:normAutofit/>
          </a:bodyPr>
          <a:lstStyle/>
          <a:p>
            <a:pPr algn="r"/>
            <a:r>
              <a:rPr kumimoji="1" lang="ja-JP" altLang="en-US">
                <a:solidFill>
                  <a:schemeClr val="tx1">
                    <a:alpha val="60000"/>
                  </a:schemeClr>
                </a:solidFill>
              </a:rPr>
              <a:t>礒貝侑矢</a:t>
            </a:r>
          </a:p>
        </p:txBody>
      </p:sp>
      <p:pic>
        <p:nvPicPr>
          <p:cNvPr id="4" name="Picture 3" descr="三角形を形成するように整列されたネオン レーザー光">
            <a:extLst>
              <a:ext uri="{FF2B5EF4-FFF2-40B4-BE49-F238E27FC236}">
                <a16:creationId xmlns:a16="http://schemas.microsoft.com/office/drawing/2014/main" id="{ED0D57A8-52AB-1B84-AE5B-00B8ABCEF4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2586" b="14755"/>
          <a:stretch/>
        </p:blipFill>
        <p:spPr>
          <a:xfrm>
            <a:off x="20" y="2083435"/>
            <a:ext cx="12191980" cy="4774564"/>
          </a:xfrm>
          <a:custGeom>
            <a:avLst/>
            <a:gdLst/>
            <a:ahLst/>
            <a:cxnLst/>
            <a:rect l="l" t="t" r="r" b="b"/>
            <a:pathLst>
              <a:path w="12192000" h="4774564">
                <a:moveTo>
                  <a:pt x="0" y="0"/>
                </a:moveTo>
                <a:lnTo>
                  <a:pt x="12192000" y="0"/>
                </a:lnTo>
                <a:lnTo>
                  <a:pt x="12192000" y="4774564"/>
                </a:lnTo>
                <a:lnTo>
                  <a:pt x="0" y="4774564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337EA23-6703-4C96-9EEB-A408CBDD6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95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AABCA9-2F22-161E-2B37-EC76B6BBD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2" y="193675"/>
            <a:ext cx="11091600" cy="1332000"/>
          </a:xfrm>
        </p:spPr>
        <p:txBody>
          <a:bodyPr/>
          <a:lstStyle/>
          <a:p>
            <a:r>
              <a:rPr lang="en-US" altLang="ja-JP" b="1" dirty="0"/>
              <a:t>6.2 </a:t>
            </a:r>
            <a:r>
              <a:rPr lang="ja-JP" altLang="en-US" b="1"/>
              <a:t>検証結果</a:t>
            </a:r>
            <a:endParaRPr kumimoji="1" lang="ja-JP" altLang="en-US" b="1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CF33F7-7B3C-F359-6FF8-1D654D1A6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3408480"/>
            <a:ext cx="11090274" cy="3979625"/>
          </a:xfrm>
        </p:spPr>
        <p:txBody>
          <a:bodyPr/>
          <a:lstStyle/>
          <a:p>
            <a:pPr marL="0" indent="0">
              <a:buNone/>
            </a:pPr>
            <a:r>
              <a:rPr lang="ja-JP" altLang="en-US" b="1">
                <a:solidFill>
                  <a:srgbClr val="FFFFFF"/>
                </a:solidFill>
              </a:rPr>
              <a:t>検証結果</a:t>
            </a:r>
            <a:r>
              <a:rPr lang="en-US" altLang="ja-JP" b="1" dirty="0">
                <a:solidFill>
                  <a:srgbClr val="FFFFFF"/>
                </a:solidFill>
              </a:rPr>
              <a:t>2:</a:t>
            </a:r>
            <a:br>
              <a:rPr kumimoji="1" lang="en-US" altLang="ja-JP" dirty="0">
                <a:solidFill>
                  <a:srgbClr val="FFFFFF"/>
                </a:solidFill>
              </a:rPr>
            </a:br>
            <a:r>
              <a:rPr lang="en" altLang="ja-JP" b="1" dirty="0">
                <a:solidFill>
                  <a:srgbClr val="FFFFFF"/>
                </a:solidFill>
              </a:rPr>
              <a:t>MAE</a:t>
            </a:r>
            <a:r>
              <a:rPr lang="en" altLang="ja-JP" dirty="0">
                <a:solidFill>
                  <a:srgbClr val="FFFFFF"/>
                </a:solidFill>
              </a:rPr>
              <a:t>: 8.359</a:t>
            </a:r>
            <a:br>
              <a:rPr lang="en" altLang="ja-JP" dirty="0">
                <a:solidFill>
                  <a:srgbClr val="FFFFFF"/>
                </a:solidFill>
              </a:rPr>
            </a:br>
            <a:r>
              <a:rPr lang="en" altLang="ja-JP" b="1" dirty="0">
                <a:solidFill>
                  <a:srgbClr val="FFFFFF"/>
                </a:solidFill>
              </a:rPr>
              <a:t>RMSE</a:t>
            </a:r>
            <a:r>
              <a:rPr lang="en" altLang="ja-JP" dirty="0">
                <a:solidFill>
                  <a:srgbClr val="FFFFFF"/>
                </a:solidFill>
              </a:rPr>
              <a:t>: 10.14</a:t>
            </a:r>
          </a:p>
          <a:p>
            <a:pPr marL="0" indent="0">
              <a:buNone/>
            </a:pPr>
            <a:r>
              <a:rPr lang="ja-JP" altLang="en-US">
                <a:solidFill>
                  <a:srgbClr val="FFFFFF"/>
                </a:solidFill>
              </a:rPr>
              <a:t>追記</a:t>
            </a:r>
            <a:r>
              <a:rPr lang="en-US" altLang="ja-JP" dirty="0">
                <a:solidFill>
                  <a:srgbClr val="FFFFFF"/>
                </a:solidFill>
              </a:rPr>
              <a:t>: </a:t>
            </a:r>
            <a:r>
              <a:rPr lang="ja-JP" altLang="en-US">
                <a:solidFill>
                  <a:srgbClr val="FFFFFF"/>
                </a:solidFill>
              </a:rPr>
              <a:t>トレンド成分と季節性成分の</a:t>
            </a:r>
            <a:r>
              <a:rPr lang="en-US" altLang="ja-JP" dirty="0">
                <a:solidFill>
                  <a:srgbClr val="FFFFFF"/>
                </a:solidFill>
              </a:rPr>
              <a:t>VIF</a:t>
            </a:r>
            <a:r>
              <a:rPr lang="ja-JP" altLang="en-US">
                <a:solidFill>
                  <a:srgbClr val="FFFFFF"/>
                </a:solidFill>
              </a:rPr>
              <a:t>値が非常に高い。寄与率も低い。</a:t>
            </a:r>
            <a:br>
              <a:rPr lang="en-US" altLang="ja-JP" dirty="0">
                <a:solidFill>
                  <a:srgbClr val="FFFFFF"/>
                </a:solidFill>
              </a:rPr>
            </a:br>
            <a:r>
              <a:rPr lang="ja-JP" altLang="en-US">
                <a:solidFill>
                  <a:srgbClr val="FFFFFF"/>
                </a:solidFill>
              </a:rPr>
              <a:t>課題</a:t>
            </a:r>
            <a:r>
              <a:rPr lang="en-US" altLang="ja-JP" dirty="0">
                <a:solidFill>
                  <a:srgbClr val="FFFFFF"/>
                </a:solidFill>
              </a:rPr>
              <a:t>: </a:t>
            </a:r>
            <a:r>
              <a:rPr lang="ja-JP" altLang="en-US">
                <a:solidFill>
                  <a:srgbClr val="FFFFFF"/>
                </a:solidFill>
              </a:rPr>
              <a:t>目的変数を直接特徴量化する手法は限界あり。</a:t>
            </a:r>
            <a:br>
              <a:rPr kumimoji="1" lang="en-US" altLang="ja-JP" dirty="0">
                <a:solidFill>
                  <a:srgbClr val="FFFFFF"/>
                </a:solidFill>
              </a:rPr>
            </a:br>
            <a:r>
              <a:rPr kumimoji="1" lang="ja-JP" altLang="en-US">
                <a:solidFill>
                  <a:srgbClr val="FFFFFF"/>
                </a:solidFill>
              </a:rPr>
              <a:t>→</a:t>
            </a:r>
            <a:r>
              <a:rPr kumimoji="0" lang="ja-JP" altLang="en-US" sz="2400" b="1">
                <a:solidFill>
                  <a:srgbClr val="FFFFFF"/>
                </a:solidFill>
              </a:rPr>
              <a:t>トレンドと季節性を直接的な特徴量として加えず、データから取り除いて残差をモデル化。（次ページ）</a:t>
            </a:r>
            <a:br>
              <a:rPr kumimoji="0" lang="en-US" altLang="ja-JP" sz="2400" b="1" dirty="0">
                <a:solidFill>
                  <a:srgbClr val="FFFFFF"/>
                </a:solidFill>
              </a:rPr>
            </a:br>
            <a:endParaRPr lang="en-US" altLang="ja-JP" dirty="0">
              <a:solidFill>
                <a:srgbClr val="FFFFFF"/>
              </a:solidFill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A0CF039-82F8-DEF5-C890-4DA8C70CE1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69000" y="2921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0739ACC9-1CED-358D-EDFB-3AA0D246CD82}"/>
              </a:ext>
            </a:extLst>
          </p:cNvPr>
          <p:cNvSpPr txBox="1">
            <a:spLocks/>
          </p:cNvSpPr>
          <p:nvPr/>
        </p:nvSpPr>
        <p:spPr>
          <a:xfrm>
            <a:off x="423863" y="961274"/>
            <a:ext cx="5426074" cy="2813037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 spc="1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 spc="1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 spc="1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 spc="1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 spc="1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0" lang="ja-JP" altLang="en-US" b="1">
                <a:solidFill>
                  <a:srgbClr val="FFFFFF"/>
                </a:solidFill>
              </a:rPr>
              <a:t>概要</a:t>
            </a:r>
            <a:r>
              <a:rPr kumimoji="0" lang="en-US" altLang="ja-JP" b="1" dirty="0">
                <a:solidFill>
                  <a:srgbClr val="FFFFFF"/>
                </a:solidFill>
              </a:rPr>
              <a:t>2:</a:t>
            </a:r>
            <a:br>
              <a:rPr kumimoji="0" lang="en-US" altLang="ja-JP" b="1" dirty="0">
                <a:solidFill>
                  <a:srgbClr val="FFFFFF"/>
                </a:solidFill>
              </a:rPr>
            </a:br>
            <a:r>
              <a:rPr kumimoji="0" lang="en-US" altLang="ja-JP" sz="1800" b="1" dirty="0">
                <a:solidFill>
                  <a:srgbClr val="FFFFFF"/>
                </a:solidFill>
              </a:rPr>
              <a:t>OT</a:t>
            </a:r>
            <a:r>
              <a:rPr kumimoji="0" lang="ja-JP" altLang="en-US" sz="1800" b="1">
                <a:solidFill>
                  <a:srgbClr val="FFFFFF"/>
                </a:solidFill>
              </a:rPr>
              <a:t>を</a:t>
            </a:r>
            <a:r>
              <a:rPr kumimoji="0" lang="en-US" altLang="ja-JP" sz="1800" b="1" dirty="0">
                <a:solidFill>
                  <a:srgbClr val="FFFFFF"/>
                </a:solidFill>
              </a:rPr>
              <a:t>Prophet</a:t>
            </a:r>
            <a:r>
              <a:rPr kumimoji="0" lang="ja-JP" altLang="en-US" sz="1800" b="1">
                <a:solidFill>
                  <a:srgbClr val="FFFFFF"/>
                </a:solidFill>
              </a:rPr>
              <a:t>モデルのトレンド成分と季節性成分の特徴量として抽出。</a:t>
            </a:r>
            <a:r>
              <a:rPr kumimoji="0" lang="en-US" altLang="ja-JP" sz="1800" b="1" dirty="0">
                <a:solidFill>
                  <a:srgbClr val="FFFFFF"/>
                </a:solidFill>
              </a:rPr>
              <a:t>HUFL,HULL,LUFL,LULL,</a:t>
            </a:r>
            <a:r>
              <a:rPr kumimoji="0" lang="ja-JP" altLang="en-US" sz="1800" b="1">
                <a:solidFill>
                  <a:srgbClr val="FFFFFF"/>
                </a:solidFill>
              </a:rPr>
              <a:t>季節性</a:t>
            </a:r>
            <a:r>
              <a:rPr kumimoji="0" lang="en-US" altLang="ja-JP" sz="1800" b="1" dirty="0">
                <a:solidFill>
                  <a:srgbClr val="FFFFFF"/>
                </a:solidFill>
              </a:rPr>
              <a:t>,</a:t>
            </a:r>
            <a:r>
              <a:rPr kumimoji="0" lang="ja-JP" altLang="en-US" sz="1800" b="1">
                <a:solidFill>
                  <a:srgbClr val="FFFFFF"/>
                </a:solidFill>
              </a:rPr>
              <a:t>トレンドを説明変数、</a:t>
            </a:r>
            <a:r>
              <a:rPr kumimoji="0" lang="en-US" altLang="ja-JP" sz="1800" b="1" dirty="0">
                <a:solidFill>
                  <a:srgbClr val="FFFFFF"/>
                </a:solidFill>
              </a:rPr>
              <a:t>OT</a:t>
            </a:r>
            <a:r>
              <a:rPr kumimoji="0" lang="ja-JP" altLang="en-US" sz="1800" b="1">
                <a:solidFill>
                  <a:srgbClr val="FFFFFF"/>
                </a:solidFill>
              </a:rPr>
              <a:t>を目的変数として、訓練データから重回帰モデルを作成、テスト部分を予測、検証。</a:t>
            </a:r>
            <a:endParaRPr kumimoji="0" lang="en-US" altLang="ja-JP" sz="1800" b="1" dirty="0">
              <a:solidFill>
                <a:srgbClr val="FFFFFF"/>
              </a:solidFill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DD7C866A-43A1-39A7-5547-116259A8B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9936" y="1197768"/>
            <a:ext cx="6138863" cy="306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572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AABCA9-2F22-161E-2B37-EC76B6BBD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6.3 </a:t>
            </a:r>
            <a:r>
              <a:rPr lang="ja-JP" altLang="en-US" b="1"/>
              <a:t>検証結果</a:t>
            </a:r>
            <a:endParaRPr kumimoji="1" lang="ja-JP" altLang="en-US" b="1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CF33F7-7B3C-F359-6FF8-1D654D1A6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463" y="3825112"/>
            <a:ext cx="11090274" cy="3979625"/>
          </a:xfrm>
        </p:spPr>
        <p:txBody>
          <a:bodyPr/>
          <a:lstStyle/>
          <a:p>
            <a:pPr marL="0" indent="0">
              <a:buNone/>
            </a:pPr>
            <a:r>
              <a:rPr lang="ja-JP" altLang="en-US" b="1">
                <a:solidFill>
                  <a:srgbClr val="FFFFFF"/>
                </a:solidFill>
              </a:rPr>
              <a:t>検証結果</a:t>
            </a:r>
            <a:r>
              <a:rPr lang="en-US" altLang="ja-JP" b="1" dirty="0">
                <a:solidFill>
                  <a:srgbClr val="FFFFFF"/>
                </a:solidFill>
              </a:rPr>
              <a:t>3:</a:t>
            </a:r>
            <a:br>
              <a:rPr kumimoji="1" lang="en-US" altLang="ja-JP" dirty="0">
                <a:solidFill>
                  <a:srgbClr val="FFFFFF"/>
                </a:solidFill>
              </a:rPr>
            </a:br>
            <a:r>
              <a:rPr lang="en" altLang="ja-JP" b="1" dirty="0">
                <a:solidFill>
                  <a:srgbClr val="FFFFFF"/>
                </a:solidFill>
              </a:rPr>
              <a:t>MAE</a:t>
            </a:r>
            <a:r>
              <a:rPr lang="en" altLang="ja-JP" dirty="0">
                <a:solidFill>
                  <a:srgbClr val="FFFFFF"/>
                </a:solidFill>
              </a:rPr>
              <a:t>: 6.754</a:t>
            </a:r>
            <a:br>
              <a:rPr lang="en" altLang="ja-JP" dirty="0">
                <a:solidFill>
                  <a:srgbClr val="FFFFFF"/>
                </a:solidFill>
              </a:rPr>
            </a:br>
            <a:r>
              <a:rPr lang="en" altLang="ja-JP" b="1" dirty="0">
                <a:solidFill>
                  <a:srgbClr val="FFFFFF"/>
                </a:solidFill>
              </a:rPr>
              <a:t>RMSE</a:t>
            </a:r>
            <a:r>
              <a:rPr lang="en" altLang="ja-JP" dirty="0">
                <a:solidFill>
                  <a:srgbClr val="FFFFFF"/>
                </a:solidFill>
              </a:rPr>
              <a:t>: 8.006</a:t>
            </a:r>
          </a:p>
          <a:p>
            <a:pPr marL="0" indent="0">
              <a:buNone/>
            </a:pPr>
            <a:r>
              <a:rPr lang="ja-JP" altLang="en-US">
                <a:solidFill>
                  <a:srgbClr val="FFFFFF"/>
                </a:solidFill>
              </a:rPr>
              <a:t>総評</a:t>
            </a:r>
            <a:r>
              <a:rPr lang="en-US" altLang="ja-JP" dirty="0">
                <a:solidFill>
                  <a:srgbClr val="FFFFFF"/>
                </a:solidFill>
              </a:rPr>
              <a:t>: </a:t>
            </a:r>
            <a:r>
              <a:rPr lang="ja-JP" altLang="en-US">
                <a:solidFill>
                  <a:srgbClr val="FFFFFF"/>
                </a:solidFill>
              </a:rPr>
              <a:t>残差モデルでトレンドや季節性を補完し、一定の改善は見られた。</a:t>
            </a:r>
            <a:br>
              <a:rPr lang="en-US" altLang="ja-JP" dirty="0">
                <a:solidFill>
                  <a:srgbClr val="FFFFFF"/>
                </a:solidFill>
              </a:rPr>
            </a:br>
            <a:r>
              <a:rPr lang="ja-JP" altLang="en-US">
                <a:solidFill>
                  <a:srgbClr val="FFFFFF"/>
                </a:solidFill>
              </a:rPr>
              <a:t>課題</a:t>
            </a:r>
            <a:r>
              <a:rPr lang="en-US" altLang="ja-JP" dirty="0">
                <a:solidFill>
                  <a:srgbClr val="FFFFFF"/>
                </a:solidFill>
              </a:rPr>
              <a:t>: 1</a:t>
            </a:r>
            <a:r>
              <a:rPr lang="ja-JP" altLang="en-US">
                <a:solidFill>
                  <a:srgbClr val="FFFFFF"/>
                </a:solidFill>
              </a:rPr>
              <a:t>つ目のモデルと精度が変わらなかった。</a:t>
            </a:r>
            <a:endParaRPr kumimoji="1" lang="ja-JP" altLang="en-US">
              <a:solidFill>
                <a:srgbClr val="FFFFFF"/>
              </a:solidFill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A0CF039-82F8-DEF5-C890-4DA8C70CE1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0739ACC9-1CED-358D-EDFB-3AA0D246CD82}"/>
              </a:ext>
            </a:extLst>
          </p:cNvPr>
          <p:cNvSpPr txBox="1">
            <a:spLocks/>
          </p:cNvSpPr>
          <p:nvPr/>
        </p:nvSpPr>
        <p:spPr>
          <a:xfrm>
            <a:off x="398463" y="1316874"/>
            <a:ext cx="5426074" cy="2813037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 spc="1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 spc="1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 spc="1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 spc="1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 spc="1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0" lang="ja-JP" altLang="en-US" b="1">
                <a:solidFill>
                  <a:srgbClr val="FFFFFF"/>
                </a:solidFill>
              </a:rPr>
              <a:t>概要</a:t>
            </a:r>
            <a:r>
              <a:rPr kumimoji="0" lang="en-US" altLang="ja-JP" b="1" dirty="0">
                <a:solidFill>
                  <a:srgbClr val="FFFFFF"/>
                </a:solidFill>
              </a:rPr>
              <a:t>3:</a:t>
            </a:r>
            <a:br>
              <a:rPr kumimoji="0" lang="en-US" altLang="ja-JP" b="1" dirty="0">
                <a:solidFill>
                  <a:srgbClr val="FFFFFF"/>
                </a:solidFill>
              </a:rPr>
            </a:br>
            <a:r>
              <a:rPr kumimoji="0" lang="en-US" altLang="ja-JP" sz="1800" b="1" dirty="0">
                <a:solidFill>
                  <a:srgbClr val="FFFFFF"/>
                </a:solidFill>
              </a:rPr>
              <a:t>HUFL,HULL,LUFL,LULL</a:t>
            </a:r>
            <a:r>
              <a:rPr kumimoji="0" lang="ja-JP" altLang="en-US" sz="1800" b="1">
                <a:solidFill>
                  <a:srgbClr val="FFFFFF"/>
                </a:solidFill>
              </a:rPr>
              <a:t>を説明変数、</a:t>
            </a:r>
            <a:r>
              <a:rPr kumimoji="0" lang="en-US" altLang="ja-JP" sz="1800" b="1" dirty="0">
                <a:solidFill>
                  <a:srgbClr val="FFFFFF"/>
                </a:solidFill>
              </a:rPr>
              <a:t>OT</a:t>
            </a:r>
            <a:r>
              <a:rPr kumimoji="0" lang="ja-JP" altLang="en-US" sz="1800" b="1">
                <a:solidFill>
                  <a:srgbClr val="FFFFFF"/>
                </a:solidFill>
              </a:rPr>
              <a:t>からトレンド成分、季節性成分を排除した残差を目的変数として、訓練データから重回帰モデル。テスト部分を予測し、再度予測トレンド成分、季節性成分を付加して評価。</a:t>
            </a:r>
            <a:endParaRPr kumimoji="0" lang="en-US" altLang="ja-JP" sz="1800" b="1" dirty="0">
              <a:solidFill>
                <a:srgbClr val="FFFFFF"/>
              </a:solidFill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092A7C41-6954-B89B-D9EC-ECF2E01E5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316874"/>
            <a:ext cx="6081784" cy="304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770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B80AAC-F3EF-52FD-A78D-0D88BDA5A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b="1" dirty="0"/>
              <a:t>7. </a:t>
            </a:r>
            <a:r>
              <a:rPr lang="ja-JP" altLang="en-US" b="1"/>
              <a:t>まとめ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690AFE-88C9-E6F0-0F17-DEB13F24C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b="1">
                <a:solidFill>
                  <a:srgbClr val="FFFFFF"/>
                </a:solidFill>
              </a:rPr>
              <a:t>主要結果</a:t>
            </a:r>
            <a:r>
              <a:rPr lang="en-US" altLang="ja-JP" dirty="0">
                <a:solidFill>
                  <a:srgbClr val="FFFFFF"/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FFFFFF"/>
                </a:solidFill>
              </a:rPr>
              <a:t>HUFL,LULL</a:t>
            </a:r>
            <a:r>
              <a:rPr lang="ja-JP" altLang="en-US">
                <a:solidFill>
                  <a:srgbClr val="FFFFFF"/>
                </a:solidFill>
              </a:rPr>
              <a:t>などのトレンドや季節性を考慮したモデルが最も効果的。</a:t>
            </a:r>
            <a:br>
              <a:rPr lang="en-US" altLang="ja-JP" dirty="0">
                <a:solidFill>
                  <a:srgbClr val="FFFFFF"/>
                </a:solidFill>
              </a:rPr>
            </a:br>
            <a:r>
              <a:rPr lang="ja-JP" altLang="en-US" b="1">
                <a:solidFill>
                  <a:srgbClr val="FFFFFF"/>
                </a:solidFill>
              </a:rPr>
              <a:t>最良の</a:t>
            </a:r>
            <a:r>
              <a:rPr lang="en" altLang="ja-JP" b="1" dirty="0">
                <a:solidFill>
                  <a:srgbClr val="FFFFFF"/>
                </a:solidFill>
              </a:rPr>
              <a:t>MAE</a:t>
            </a:r>
            <a:r>
              <a:rPr lang="en" altLang="ja-JP" dirty="0">
                <a:solidFill>
                  <a:srgbClr val="FFFFFF"/>
                </a:solidFill>
              </a:rPr>
              <a:t>: 6.549</a:t>
            </a:r>
            <a:r>
              <a:rPr lang="ja-JP" altLang="en">
                <a:solidFill>
                  <a:srgbClr val="FFFFFF"/>
                </a:solidFill>
              </a:rPr>
              <a:t>、</a:t>
            </a:r>
            <a:r>
              <a:rPr lang="ja-JP" altLang="en-US" b="1">
                <a:solidFill>
                  <a:srgbClr val="FFFFFF"/>
                </a:solidFill>
              </a:rPr>
              <a:t>最良の</a:t>
            </a:r>
            <a:r>
              <a:rPr lang="en" altLang="ja-JP" b="1" dirty="0">
                <a:solidFill>
                  <a:srgbClr val="FFFFFF"/>
                </a:solidFill>
              </a:rPr>
              <a:t>RMSE</a:t>
            </a:r>
            <a:r>
              <a:rPr lang="en" altLang="ja-JP" dirty="0">
                <a:solidFill>
                  <a:srgbClr val="FFFFFF"/>
                </a:solidFill>
              </a:rPr>
              <a:t>: 7.780</a:t>
            </a:r>
            <a:r>
              <a:rPr lang="ja-JP" altLang="en">
                <a:solidFill>
                  <a:srgbClr val="FFFFFF"/>
                </a:solidFill>
              </a:rPr>
              <a:t>。</a:t>
            </a:r>
          </a:p>
          <a:p>
            <a:pPr marL="0" indent="0">
              <a:buNone/>
            </a:pPr>
            <a:r>
              <a:rPr lang="ja-JP" altLang="en-US" b="1">
                <a:solidFill>
                  <a:srgbClr val="FFFFFF"/>
                </a:solidFill>
              </a:rPr>
              <a:t>今後の展望</a:t>
            </a:r>
            <a:r>
              <a:rPr lang="en-US" altLang="ja-JP" dirty="0">
                <a:solidFill>
                  <a:srgbClr val="FFFFFF"/>
                </a:solidFill>
              </a:rPr>
              <a:t>:</a:t>
            </a:r>
          </a:p>
          <a:p>
            <a:pPr marL="0" indent="0">
              <a:buNone/>
            </a:pPr>
            <a:r>
              <a:rPr lang="ja-JP" altLang="en-US">
                <a:solidFill>
                  <a:srgbClr val="FFFFFF"/>
                </a:solidFill>
              </a:rPr>
              <a:t>説明変数側もトレンド・季節性を除いた残差で、目的変数の残差を予測し、トレンド・季節性を付加するモデルの検証。</a:t>
            </a:r>
            <a:br>
              <a:rPr lang="en-US" altLang="ja-JP" dirty="0">
                <a:solidFill>
                  <a:srgbClr val="FFFFFF"/>
                </a:solidFill>
              </a:rPr>
            </a:br>
            <a:r>
              <a:rPr lang="ja-JP" altLang="en-US">
                <a:solidFill>
                  <a:srgbClr val="FFFFFF"/>
                </a:solidFill>
              </a:rPr>
              <a:t>説明変数の非線形性を考慮したモデル（例</a:t>
            </a:r>
            <a:r>
              <a:rPr lang="en-US" altLang="ja-JP" dirty="0">
                <a:solidFill>
                  <a:srgbClr val="FFFFFF"/>
                </a:solidFill>
              </a:rPr>
              <a:t>: </a:t>
            </a:r>
            <a:r>
              <a:rPr lang="en" altLang="ja-JP" dirty="0" err="1">
                <a:solidFill>
                  <a:srgbClr val="FFFFFF"/>
                </a:solidFill>
              </a:rPr>
              <a:t>XGBoost</a:t>
            </a:r>
            <a:r>
              <a:rPr lang="ja-JP" altLang="en">
                <a:solidFill>
                  <a:srgbClr val="FFFFFF"/>
                </a:solidFill>
              </a:rPr>
              <a:t>）</a:t>
            </a:r>
            <a:r>
              <a:rPr lang="ja-JP" altLang="en-US">
                <a:solidFill>
                  <a:srgbClr val="FFFFFF"/>
                </a:solidFill>
              </a:rPr>
              <a:t>の導入。</a:t>
            </a:r>
            <a:br>
              <a:rPr lang="en-US" altLang="ja-JP" dirty="0">
                <a:solidFill>
                  <a:srgbClr val="FFFFFF"/>
                </a:solidFill>
              </a:rPr>
            </a:br>
            <a:endParaRPr lang="ja-JP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660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395C07E-2888-6C1F-9A62-8A2450565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3565525" cy="5543549"/>
          </a:xfrm>
        </p:spPr>
        <p:txBody>
          <a:bodyPr wrap="square" anchor="ctr">
            <a:normAutofit/>
          </a:bodyPr>
          <a:lstStyle/>
          <a:p>
            <a:r>
              <a:rPr lang="en-US" altLang="ja-JP" b="1" dirty="0"/>
              <a:t>1. </a:t>
            </a:r>
            <a:r>
              <a:rPr lang="ja-JP" altLang="en-US" b="1"/>
              <a:t>背景</a:t>
            </a:r>
            <a:endParaRPr kumimoji="1" lang="ja-JP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9899A3-416E-4DB5-846D-023526052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9" y="0"/>
            <a:ext cx="7641102" cy="6858000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コンテンツ プレースホルダー 2">
            <a:extLst>
              <a:ext uri="{FF2B5EF4-FFF2-40B4-BE49-F238E27FC236}">
                <a16:creationId xmlns:a16="http://schemas.microsoft.com/office/drawing/2014/main" id="{08228EA3-C5C6-83E0-8EFB-BDD1DC96F2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3589653"/>
              </p:ext>
            </p:extLst>
          </p:nvPr>
        </p:nvGraphicFramePr>
        <p:xfrm>
          <a:off x="4667251" y="549275"/>
          <a:ext cx="6973888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5960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0955EE-BE50-3D51-DA92-A39A2FF7B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3565525" cy="5543549"/>
          </a:xfrm>
        </p:spPr>
        <p:txBody>
          <a:bodyPr wrap="square" anchor="ctr">
            <a:normAutofit/>
          </a:bodyPr>
          <a:lstStyle/>
          <a:p>
            <a:r>
              <a:rPr lang="en-US" altLang="ja-JP" b="1" dirty="0"/>
              <a:t>2. </a:t>
            </a:r>
            <a:r>
              <a:rPr lang="ja-JP" altLang="en-US" b="1"/>
              <a:t>データ</a:t>
            </a:r>
            <a:br>
              <a:rPr lang="en-US" altLang="ja-JP" b="1" dirty="0"/>
            </a:br>
            <a:r>
              <a:rPr lang="ja-JP" altLang="en-US" b="1"/>
              <a:t>　分析結果</a:t>
            </a:r>
            <a:br>
              <a:rPr lang="ja-JP" altLang="en-US" b="1"/>
            </a:br>
            <a:endParaRPr kumimoji="1" lang="ja-JP" altLang="en-US"/>
          </a:p>
        </p:txBody>
      </p:sp>
      <p:graphicFrame>
        <p:nvGraphicFramePr>
          <p:cNvPr id="5" name="コンテンツ プレースホルダー 2">
            <a:extLst>
              <a:ext uri="{FF2B5EF4-FFF2-40B4-BE49-F238E27FC236}">
                <a16:creationId xmlns:a16="http://schemas.microsoft.com/office/drawing/2014/main" id="{E61A206B-B232-70A2-C553-4044DEC3FD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2879010"/>
              </p:ext>
            </p:extLst>
          </p:nvPr>
        </p:nvGraphicFramePr>
        <p:xfrm>
          <a:off x="4667252" y="549275"/>
          <a:ext cx="7306446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3763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FB0955EE-BE50-3D51-DA92-A39A2FF7B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9602" y="-365708"/>
            <a:ext cx="9536111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ja-JP" b="1" dirty="0"/>
              <a:t>2. </a:t>
            </a:r>
            <a:r>
              <a:rPr lang="ja-JP" altLang="en-US" b="1"/>
              <a:t>データ分析結果詳細</a:t>
            </a:r>
            <a:br>
              <a:rPr lang="ja-JP" altLang="en-US" b="1"/>
            </a:br>
            <a:endParaRPr kumimoji="1" lang="en-US" altLang="ja-JP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AD17560A-CF48-9664-9597-8529BD5CFC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148265"/>
              </p:ext>
            </p:extLst>
          </p:nvPr>
        </p:nvGraphicFramePr>
        <p:xfrm>
          <a:off x="579130" y="2261442"/>
          <a:ext cx="11317054" cy="3591545"/>
        </p:xfrm>
        <a:graphic>
          <a:graphicData uri="http://schemas.openxmlformats.org/drawingml/2006/table">
            <a:tbl>
              <a:tblPr firstRow="1" bandRow="1"/>
              <a:tblGrid>
                <a:gridCol w="3935591">
                  <a:extLst>
                    <a:ext uri="{9D8B030D-6E8A-4147-A177-3AD203B41FA5}">
                      <a16:colId xmlns:a16="http://schemas.microsoft.com/office/drawing/2014/main" val="481864568"/>
                    </a:ext>
                  </a:extLst>
                </a:gridCol>
                <a:gridCol w="974534">
                  <a:extLst>
                    <a:ext uri="{9D8B030D-6E8A-4147-A177-3AD203B41FA5}">
                      <a16:colId xmlns:a16="http://schemas.microsoft.com/office/drawing/2014/main" val="3068909308"/>
                    </a:ext>
                  </a:extLst>
                </a:gridCol>
                <a:gridCol w="1126914">
                  <a:extLst>
                    <a:ext uri="{9D8B030D-6E8A-4147-A177-3AD203B41FA5}">
                      <a16:colId xmlns:a16="http://schemas.microsoft.com/office/drawing/2014/main" val="2209433656"/>
                    </a:ext>
                  </a:extLst>
                </a:gridCol>
                <a:gridCol w="974534">
                  <a:extLst>
                    <a:ext uri="{9D8B030D-6E8A-4147-A177-3AD203B41FA5}">
                      <a16:colId xmlns:a16="http://schemas.microsoft.com/office/drawing/2014/main" val="3302944191"/>
                    </a:ext>
                  </a:extLst>
                </a:gridCol>
                <a:gridCol w="4305481">
                  <a:extLst>
                    <a:ext uri="{9D8B030D-6E8A-4147-A177-3AD203B41FA5}">
                      <a16:colId xmlns:a16="http://schemas.microsoft.com/office/drawing/2014/main" val="2574469184"/>
                    </a:ext>
                  </a:extLst>
                </a:gridCol>
              </a:tblGrid>
              <a:tr h="453049">
                <a:tc>
                  <a:txBody>
                    <a:bodyPr/>
                    <a:lstStyle/>
                    <a:p>
                      <a:pPr algn="ctr" rtl="0" fontAlgn="b"/>
                      <a:r>
                        <a:rPr lang="ja-JP" altLang="en-US" sz="2000" b="1">
                          <a:effectLst/>
                        </a:rPr>
                        <a:t>前提</a:t>
                      </a:r>
                    </a:p>
                  </a:txBody>
                  <a:tcPr marL="20449" marR="20449" marT="13633" marB="1363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2000" b="1">
                          <a:effectLst/>
                        </a:rPr>
                        <a:t>MAE</a:t>
                      </a:r>
                    </a:p>
                  </a:txBody>
                  <a:tcPr marL="20449" marR="20449" marT="13633" marB="1363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2000" b="1">
                          <a:effectLst/>
                        </a:rPr>
                        <a:t>RMSE</a:t>
                      </a:r>
                    </a:p>
                  </a:txBody>
                  <a:tcPr marL="20449" marR="20449" marT="13633" marB="1363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2000" b="1">
                          <a:effectLst/>
                        </a:rPr>
                        <a:t>R²</a:t>
                      </a:r>
                    </a:p>
                  </a:txBody>
                  <a:tcPr marL="20449" marR="20449" marT="13633" marB="1363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ja-JP" altLang="en-US" sz="2000" b="1">
                          <a:effectLst/>
                        </a:rPr>
                        <a:t>主な考察</a:t>
                      </a:r>
                    </a:p>
                  </a:txBody>
                  <a:tcPr marL="20449" marR="20449" marT="13633" marB="1363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6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0752442"/>
                  </a:ext>
                </a:extLst>
              </a:tr>
              <a:tr h="784624">
                <a:tc>
                  <a:txBody>
                    <a:bodyPr/>
                    <a:lstStyle/>
                    <a:p>
                      <a:pPr rtl="0" fontAlgn="b"/>
                      <a:r>
                        <a:rPr lang="ja-JP" altLang="en-US" sz="2000">
                          <a:effectLst/>
                        </a:rPr>
                        <a:t>単純な重回帰（</a:t>
                      </a:r>
                      <a:r>
                        <a:rPr lang="en" sz="2000" dirty="0">
                          <a:effectLst/>
                        </a:rPr>
                        <a:t>HUL, MUL, LUL）</a:t>
                      </a:r>
                    </a:p>
                  </a:txBody>
                  <a:tcPr marL="20449" marR="20449" marT="13633" marB="1363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2000">
                          <a:effectLst/>
                        </a:rPr>
                        <a:t>6.203</a:t>
                      </a:r>
                    </a:p>
                  </a:txBody>
                  <a:tcPr marL="20449" marR="20449" marT="13633" marB="1363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2000">
                          <a:effectLst/>
                        </a:rPr>
                        <a:t>7.633</a:t>
                      </a:r>
                    </a:p>
                  </a:txBody>
                  <a:tcPr marL="20449" marR="20449" marT="13633" marB="1363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2000">
                          <a:effectLst/>
                        </a:rPr>
                        <a:t>0.147</a:t>
                      </a:r>
                    </a:p>
                  </a:txBody>
                  <a:tcPr marL="20449" marR="20449" marT="13633" marB="1363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6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ja-JP" altLang="en-US" sz="2000">
                          <a:effectLst/>
                        </a:rPr>
                        <a:t>多重共線性が強く、性能に限界がある。</a:t>
                      </a:r>
                    </a:p>
                  </a:txBody>
                  <a:tcPr marL="0" marR="0" marT="13633" marB="13633" anchor="b">
                    <a:lnL w="9525" cap="flat" cmpd="sng" algn="ctr">
                      <a:solidFill>
                        <a:srgbClr val="806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6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6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68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9174284"/>
                  </a:ext>
                </a:extLst>
              </a:tr>
              <a:tr h="784624">
                <a:tc>
                  <a:txBody>
                    <a:bodyPr/>
                    <a:lstStyle/>
                    <a:p>
                      <a:pPr rtl="0" fontAlgn="b"/>
                      <a:r>
                        <a:rPr lang="ja-JP" altLang="en-US" sz="2000">
                          <a:effectLst/>
                        </a:rPr>
                        <a:t>単純な重回帰（</a:t>
                      </a:r>
                      <a:r>
                        <a:rPr lang="en" sz="2000" dirty="0">
                          <a:effectLst/>
                        </a:rPr>
                        <a:t>HUFL, MUFL, LUFL, HULL, MULL, LULL）</a:t>
                      </a:r>
                    </a:p>
                  </a:txBody>
                  <a:tcPr marL="20449" marR="20449" marT="13633" marB="1363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2000">
                          <a:effectLst/>
                        </a:rPr>
                        <a:t>5.398</a:t>
                      </a:r>
                    </a:p>
                  </a:txBody>
                  <a:tcPr marL="20449" marR="20449" marT="13633" marB="1363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2000">
                          <a:effectLst/>
                        </a:rPr>
                        <a:t>6.956</a:t>
                      </a:r>
                    </a:p>
                  </a:txBody>
                  <a:tcPr marL="20449" marR="20449" marT="13633" marB="1363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2000">
                          <a:effectLst/>
                        </a:rPr>
                        <a:t>0.291</a:t>
                      </a:r>
                    </a:p>
                  </a:txBody>
                  <a:tcPr marL="20449" marR="20449" marT="13633" marB="1363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68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ja-JP" altLang="en-US" sz="2000">
                          <a:effectLst/>
                        </a:rPr>
                        <a:t>多重共線性を確認（特に</a:t>
                      </a:r>
                      <a:r>
                        <a:rPr lang="en" sz="2000">
                          <a:effectLst/>
                        </a:rPr>
                        <a:t>HUFL</a:t>
                      </a:r>
                      <a:r>
                        <a:rPr lang="ja-JP" altLang="en-US" sz="2000">
                          <a:effectLst/>
                        </a:rPr>
                        <a:t>と</a:t>
                      </a:r>
                      <a:r>
                        <a:rPr lang="en" sz="2000">
                          <a:effectLst/>
                        </a:rPr>
                        <a:t>MUFL）。</a:t>
                      </a:r>
                      <a:r>
                        <a:rPr lang="ja-JP" altLang="en-US" sz="2000">
                          <a:effectLst/>
                        </a:rPr>
                        <a:t>共線性の改善が必要。</a:t>
                      </a:r>
                    </a:p>
                  </a:txBody>
                  <a:tcPr marL="0" marR="0" marT="13633" marB="13633" anchor="b">
                    <a:lnL w="9525" cap="flat" cmpd="sng" algn="ctr">
                      <a:solidFill>
                        <a:srgbClr val="0068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68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68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61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543281"/>
                  </a:ext>
                </a:extLst>
              </a:tr>
              <a:tr h="784624">
                <a:tc>
                  <a:txBody>
                    <a:bodyPr/>
                    <a:lstStyle/>
                    <a:p>
                      <a:pPr rtl="0" fontAlgn="b"/>
                      <a:r>
                        <a:rPr lang="ja-JP" altLang="en-US" sz="2000">
                          <a:effectLst/>
                        </a:rPr>
                        <a:t>重回帰（</a:t>
                      </a:r>
                      <a:r>
                        <a:rPr lang="en" altLang="ja-JP" sz="2000" dirty="0">
                          <a:effectLst/>
                        </a:rPr>
                        <a:t>H</a:t>
                      </a:r>
                      <a:r>
                        <a:rPr lang="en" sz="2000" dirty="0">
                          <a:effectLst/>
                        </a:rPr>
                        <a:t>UFL, HULL, LUFL, LULL）</a:t>
                      </a:r>
                    </a:p>
                  </a:txBody>
                  <a:tcPr marL="20449" marR="20449" marT="13633" marB="1363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2000">
                          <a:effectLst/>
                        </a:rPr>
                        <a:t>5.433</a:t>
                      </a:r>
                    </a:p>
                  </a:txBody>
                  <a:tcPr marL="20449" marR="20449" marT="13633" marB="1363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2000">
                          <a:effectLst/>
                        </a:rPr>
                        <a:t>6.989</a:t>
                      </a:r>
                    </a:p>
                  </a:txBody>
                  <a:tcPr marL="20449" marR="20449" marT="13633" marB="1363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2000">
                          <a:effectLst/>
                        </a:rPr>
                        <a:t>0.285</a:t>
                      </a:r>
                    </a:p>
                  </a:txBody>
                  <a:tcPr marL="20449" marR="20449" marT="13633" marB="1363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61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ja-JP" altLang="en-US" sz="2000">
                          <a:effectLst/>
                        </a:rPr>
                        <a:t>特徴量選択により共線性を解消したが、性能向上は限定的。</a:t>
                      </a:r>
                    </a:p>
                  </a:txBody>
                  <a:tcPr marL="0" marR="0" marT="13633" marB="13633" anchor="b">
                    <a:lnL w="9525" cap="flat" cmpd="sng" algn="ctr">
                      <a:solidFill>
                        <a:srgbClr val="2061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61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61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78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0285452"/>
                  </a:ext>
                </a:extLst>
              </a:tr>
              <a:tr h="784624">
                <a:tc>
                  <a:txBody>
                    <a:bodyPr/>
                    <a:lstStyle/>
                    <a:p>
                      <a:pPr rtl="0" fontAlgn="b"/>
                      <a:r>
                        <a:rPr lang="ja-JP" altLang="en-US" sz="2000">
                          <a:effectLst/>
                        </a:rPr>
                        <a:t>単純な</a:t>
                      </a:r>
                      <a:r>
                        <a:rPr lang="en" sz="2000" dirty="0">
                          <a:effectLst/>
                        </a:rPr>
                        <a:t>Prophet</a:t>
                      </a:r>
                      <a:r>
                        <a:rPr lang="ja-JP" altLang="en-US" sz="2000">
                          <a:effectLst/>
                        </a:rPr>
                        <a:t>モデル（目的変数のみ）</a:t>
                      </a:r>
                    </a:p>
                  </a:txBody>
                  <a:tcPr marL="20449" marR="20449" marT="13633" marB="1363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2000">
                          <a:effectLst/>
                        </a:rPr>
                        <a:t>9.208</a:t>
                      </a:r>
                    </a:p>
                  </a:txBody>
                  <a:tcPr marL="20449" marR="20449" marT="13633" marB="1363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2000">
                          <a:effectLst/>
                        </a:rPr>
                        <a:t>11.226</a:t>
                      </a:r>
                    </a:p>
                  </a:txBody>
                  <a:tcPr marL="20449" marR="20449" marT="13633" marB="1363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altLang="ja-JP" sz="2000">
                          <a:effectLst/>
                        </a:rPr>
                        <a:t>-</a:t>
                      </a:r>
                    </a:p>
                  </a:txBody>
                  <a:tcPr marL="20449" marR="20449" marT="13633" marB="1363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78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ja-JP" altLang="en-US" sz="2000">
                          <a:effectLst/>
                        </a:rPr>
                        <a:t>トレンドと季節性のみでは予測精度が低い。</a:t>
                      </a:r>
                    </a:p>
                  </a:txBody>
                  <a:tcPr marL="0" marR="0" marT="13633" marB="13633" anchor="b">
                    <a:lnL w="9525" cap="flat" cmpd="sng" algn="ctr">
                      <a:solidFill>
                        <a:srgbClr val="6078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78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78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78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7837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9314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A3A51F2-ACFE-2A09-8160-94C9DFAD5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437185" cy="1997855"/>
          </a:xfrm>
        </p:spPr>
        <p:txBody>
          <a:bodyPr wrap="square" anchor="b">
            <a:normAutofit/>
          </a:bodyPr>
          <a:lstStyle/>
          <a:p>
            <a:r>
              <a:rPr lang="en-US" altLang="ja-JP" b="1" dirty="0"/>
              <a:t>3. </a:t>
            </a:r>
            <a:r>
              <a:rPr lang="ja-JP" altLang="en-US" b="1"/>
              <a:t>技術概要</a:t>
            </a:r>
            <a:br>
              <a:rPr lang="ja-JP" altLang="en-US" b="1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DA95F0-8B20-6B95-80AA-570853092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095" y="1847085"/>
            <a:ext cx="8725586" cy="405751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04000"/>
              </a:lnSpc>
              <a:buNone/>
            </a:pPr>
            <a:r>
              <a:rPr lang="ja-JP" altLang="en-US" b="1">
                <a:solidFill>
                  <a:srgbClr val="FFFFFF"/>
                </a:solidFill>
              </a:rPr>
              <a:t>使用したモデル</a:t>
            </a:r>
          </a:p>
          <a:p>
            <a:pPr>
              <a:lnSpc>
                <a:spcPct val="104000"/>
              </a:lnSpc>
              <a:buFont typeface="+mj-lt"/>
              <a:buAutoNum type="arabicPeriod"/>
            </a:pPr>
            <a:r>
              <a:rPr lang="ja-JP" altLang="en-US" sz="1800" b="1">
                <a:solidFill>
                  <a:srgbClr val="FFFFFF"/>
                </a:solidFill>
              </a:rPr>
              <a:t>重回帰モデル</a:t>
            </a:r>
            <a:r>
              <a:rPr lang="en-US" altLang="ja-JP" sz="1800" dirty="0">
                <a:solidFill>
                  <a:srgbClr val="FFFFFF"/>
                </a:solidFill>
              </a:rPr>
              <a:t>: </a:t>
            </a:r>
            <a:r>
              <a:rPr lang="ja-JP" altLang="en-US" sz="1800">
                <a:solidFill>
                  <a:srgbClr val="FFFFFF"/>
                </a:solidFill>
              </a:rPr>
              <a:t>多重共線性の改善を目指した特徴量選択。</a:t>
            </a:r>
          </a:p>
          <a:p>
            <a:pPr>
              <a:lnSpc>
                <a:spcPct val="104000"/>
              </a:lnSpc>
              <a:buFont typeface="+mj-lt"/>
              <a:buAutoNum type="arabicPeriod"/>
            </a:pPr>
            <a:r>
              <a:rPr lang="en" altLang="ja-JP" sz="1800" b="1" dirty="0">
                <a:solidFill>
                  <a:srgbClr val="FFFFFF"/>
                </a:solidFill>
              </a:rPr>
              <a:t>Prophet</a:t>
            </a:r>
            <a:r>
              <a:rPr lang="en" altLang="ja-JP" sz="1800" dirty="0">
                <a:solidFill>
                  <a:srgbClr val="FFFFFF"/>
                </a:solidFill>
              </a:rPr>
              <a:t>: </a:t>
            </a:r>
            <a:r>
              <a:rPr lang="ja-JP" altLang="en-US" sz="1800">
                <a:solidFill>
                  <a:srgbClr val="FFFFFF"/>
                </a:solidFill>
              </a:rPr>
              <a:t>時系列データの季節性・トレンドの組み込み。</a:t>
            </a:r>
          </a:p>
          <a:p>
            <a:pPr>
              <a:lnSpc>
                <a:spcPct val="104000"/>
              </a:lnSpc>
              <a:buFont typeface="+mj-lt"/>
              <a:buAutoNum type="arabicPeriod"/>
            </a:pPr>
            <a:r>
              <a:rPr lang="en" altLang="ja-JP" sz="1800" b="1" dirty="0">
                <a:solidFill>
                  <a:srgbClr val="FFFFFF"/>
                </a:solidFill>
              </a:rPr>
              <a:t>Prophet</a:t>
            </a:r>
            <a:r>
              <a:rPr lang="ja-JP" altLang="en-US" sz="1800" b="1">
                <a:solidFill>
                  <a:srgbClr val="FFFFFF"/>
                </a:solidFill>
              </a:rPr>
              <a:t>と重回帰のハイブリッド</a:t>
            </a:r>
            <a:r>
              <a:rPr lang="en-US" altLang="ja-JP" sz="1800" dirty="0">
                <a:solidFill>
                  <a:srgbClr val="FFFFFF"/>
                </a:solidFill>
              </a:rPr>
              <a:t>: </a:t>
            </a:r>
            <a:r>
              <a:rPr lang="ja-JP" altLang="en-US" sz="1800">
                <a:solidFill>
                  <a:srgbClr val="FFFFFF"/>
                </a:solidFill>
              </a:rPr>
              <a:t>残差分析と再構築。</a:t>
            </a:r>
          </a:p>
          <a:p>
            <a:pPr marL="0" indent="0">
              <a:lnSpc>
                <a:spcPct val="104000"/>
              </a:lnSpc>
              <a:buNone/>
            </a:pPr>
            <a:r>
              <a:rPr lang="ja-JP" altLang="en-US" b="1">
                <a:solidFill>
                  <a:srgbClr val="FFFFFF"/>
                </a:solidFill>
              </a:rPr>
              <a:t>特徴量エンジニアリング</a:t>
            </a:r>
          </a:p>
          <a:p>
            <a:pPr>
              <a:lnSpc>
                <a:spcPct val="104000"/>
              </a:lnSpc>
              <a:buFont typeface="Arial" panose="020B0604020202020204" pitchFamily="34" charset="0"/>
              <a:buChar char="•"/>
            </a:pPr>
            <a:r>
              <a:rPr lang="en" altLang="ja-JP" sz="1800" dirty="0">
                <a:solidFill>
                  <a:srgbClr val="FFFFFF"/>
                </a:solidFill>
              </a:rPr>
              <a:t>VIF</a:t>
            </a:r>
            <a:r>
              <a:rPr lang="ja-JP" altLang="en-US" sz="1800">
                <a:solidFill>
                  <a:srgbClr val="FFFFFF"/>
                </a:solidFill>
              </a:rPr>
              <a:t>分析に基づき、多重共線性の低い特徴量を選定。</a:t>
            </a:r>
          </a:p>
          <a:p>
            <a:pPr>
              <a:lnSpc>
                <a:spcPct val="104000"/>
              </a:lnSpc>
              <a:buFont typeface="Arial" panose="020B0604020202020204" pitchFamily="34" charset="0"/>
              <a:buChar char="•"/>
            </a:pPr>
            <a:r>
              <a:rPr lang="ja-JP" altLang="en-US" sz="1800">
                <a:solidFill>
                  <a:srgbClr val="FFFFFF"/>
                </a:solidFill>
              </a:rPr>
              <a:t>時系列データのトレンドと季節性を特徴量に追加。</a:t>
            </a:r>
          </a:p>
          <a:p>
            <a:pPr marL="0" indent="0">
              <a:lnSpc>
                <a:spcPct val="104000"/>
              </a:lnSpc>
              <a:buNone/>
            </a:pPr>
            <a:endParaRPr kumimoji="1" lang="ja-JP" altLang="en-US" sz="1800"/>
          </a:p>
        </p:txBody>
      </p:sp>
      <p:pic>
        <p:nvPicPr>
          <p:cNvPr id="7" name="Graphic 6" descr="ろうそく">
            <a:extLst>
              <a:ext uri="{FF2B5EF4-FFF2-40B4-BE49-F238E27FC236}">
                <a16:creationId xmlns:a16="http://schemas.microsoft.com/office/drawing/2014/main" id="{95FB3761-2552-C492-BB48-442FE0FB7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33561" y="1072039"/>
            <a:ext cx="4713922" cy="4713922"/>
          </a:xfrm>
          <a:custGeom>
            <a:avLst/>
            <a:gdLst/>
            <a:ahLst/>
            <a:cxnLst/>
            <a:rect l="l" t="t" r="r" b="b"/>
            <a:pathLst>
              <a:path w="4713922" h="5759450">
                <a:moveTo>
                  <a:pt x="0" y="0"/>
                </a:moveTo>
                <a:lnTo>
                  <a:pt x="4713922" y="0"/>
                </a:lnTo>
                <a:lnTo>
                  <a:pt x="4713922" y="5759450"/>
                </a:lnTo>
                <a:lnTo>
                  <a:pt x="0" y="575945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41855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CAD83D5-603B-0132-6D5C-3A2CBD1E5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91405"/>
            <a:ext cx="5437185" cy="1361267"/>
          </a:xfrm>
        </p:spPr>
        <p:txBody>
          <a:bodyPr wrap="square" anchor="b">
            <a:normAutofit/>
          </a:bodyPr>
          <a:lstStyle/>
          <a:p>
            <a:r>
              <a:rPr lang="en-US" altLang="ja-JP" b="1" dirty="0"/>
              <a:t>4. </a:t>
            </a:r>
            <a:r>
              <a:rPr lang="ja-JP" altLang="en-US" b="1"/>
              <a:t>評価指標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6D2EFB-9967-AE47-A39A-D5C1A95A2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1726" y="3562593"/>
            <a:ext cx="7110326" cy="432251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" altLang="ja-JP" b="1" dirty="0">
                <a:solidFill>
                  <a:srgbClr val="FFFFFF"/>
                </a:solidFill>
              </a:rPr>
              <a:t>MAE (Mean Absolute Error)</a:t>
            </a:r>
            <a:r>
              <a:rPr lang="en" altLang="ja-JP" dirty="0">
                <a:solidFill>
                  <a:srgbClr val="FFFFFF"/>
                </a:solidFill>
              </a:rPr>
              <a:t>:</a:t>
            </a:r>
            <a:br>
              <a:rPr lang="en" altLang="ja-JP" dirty="0">
                <a:solidFill>
                  <a:srgbClr val="FFFFFF"/>
                </a:solidFill>
              </a:rPr>
            </a:br>
            <a:r>
              <a:rPr lang="ja-JP" altLang="en-US">
                <a:solidFill>
                  <a:srgbClr val="FFFFFF"/>
                </a:solidFill>
              </a:rPr>
              <a:t>　</a:t>
            </a:r>
            <a:r>
              <a:rPr lang="ja-JP" altLang="en-US" sz="2400">
                <a:solidFill>
                  <a:srgbClr val="FFFFFF"/>
                </a:solidFill>
              </a:rPr>
              <a:t>予測値と実測値の誤差を平均的に把握。</a:t>
            </a:r>
          </a:p>
          <a:p>
            <a:pPr marL="0" indent="0">
              <a:buNone/>
            </a:pPr>
            <a:r>
              <a:rPr lang="en" altLang="ja-JP" b="1" dirty="0">
                <a:solidFill>
                  <a:srgbClr val="FFFFFF"/>
                </a:solidFill>
              </a:rPr>
              <a:t>RMSE (Root Mean Squared Error)</a:t>
            </a:r>
            <a:r>
              <a:rPr lang="en" altLang="ja-JP" dirty="0">
                <a:solidFill>
                  <a:srgbClr val="FFFFFF"/>
                </a:solidFill>
              </a:rPr>
              <a:t>:</a:t>
            </a:r>
            <a:br>
              <a:rPr lang="en" altLang="ja-JP" dirty="0">
                <a:solidFill>
                  <a:srgbClr val="FFFFFF"/>
                </a:solidFill>
              </a:rPr>
            </a:br>
            <a:r>
              <a:rPr lang="ja-JP" altLang="en-US">
                <a:solidFill>
                  <a:srgbClr val="FFFFFF"/>
                </a:solidFill>
              </a:rPr>
              <a:t>　</a:t>
            </a:r>
            <a:r>
              <a:rPr lang="ja-JP" altLang="en-US" sz="2400">
                <a:solidFill>
                  <a:srgbClr val="FFFFFF"/>
                </a:solidFill>
              </a:rPr>
              <a:t>外れ値が与える影響を補足的に評価</a:t>
            </a:r>
            <a:r>
              <a:rPr lang="ja-JP" altLang="en-US">
                <a:solidFill>
                  <a:srgbClr val="FFFFFF"/>
                </a:solidFill>
              </a:rPr>
              <a:t>。</a:t>
            </a:r>
            <a:endParaRPr lang="ja-JP" altLang="en-US" sz="2400">
              <a:solidFill>
                <a:srgbClr val="FFFFFF"/>
              </a:solidFill>
            </a:endParaRPr>
          </a:p>
        </p:txBody>
      </p:sp>
      <p:pic>
        <p:nvPicPr>
          <p:cNvPr id="7" name="Graphic 6" descr="統計">
            <a:extLst>
              <a:ext uri="{FF2B5EF4-FFF2-40B4-BE49-F238E27FC236}">
                <a16:creationId xmlns:a16="http://schemas.microsoft.com/office/drawing/2014/main" id="{82859C89-C195-26D8-F9C8-307FD673E2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24675" y="1072039"/>
            <a:ext cx="4713922" cy="4713922"/>
          </a:xfrm>
          <a:custGeom>
            <a:avLst/>
            <a:gdLst/>
            <a:ahLst/>
            <a:cxnLst/>
            <a:rect l="l" t="t" r="r" b="b"/>
            <a:pathLst>
              <a:path w="4713922" h="5759450">
                <a:moveTo>
                  <a:pt x="0" y="0"/>
                </a:moveTo>
                <a:lnTo>
                  <a:pt x="4713922" y="0"/>
                </a:lnTo>
                <a:lnTo>
                  <a:pt x="4713922" y="5759450"/>
                </a:lnTo>
                <a:lnTo>
                  <a:pt x="0" y="5759450"/>
                </a:lnTo>
                <a:close/>
              </a:path>
            </a:pathLst>
          </a:custGeom>
        </p:spPr>
      </p:pic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D7BCCBF6-F890-3971-A319-7DF6B16CF883}"/>
              </a:ext>
            </a:extLst>
          </p:cNvPr>
          <p:cNvSpPr txBox="1">
            <a:spLocks/>
          </p:cNvSpPr>
          <p:nvPr/>
        </p:nvSpPr>
        <p:spPr>
          <a:xfrm>
            <a:off x="548323" y="1950380"/>
            <a:ext cx="7110326" cy="1979069"/>
          </a:xfrm>
          <a:prstGeom prst="rect">
            <a:avLst/>
          </a:prstGeom>
        </p:spPr>
        <p:txBody>
          <a:bodyPr lIns="109728" tIns="109728" rIns="109728" bIns="9144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 spc="1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 spc="1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 spc="1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 spc="1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 spc="1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0" lang="ja-JP" altLang="en-US" b="1">
                <a:solidFill>
                  <a:srgbClr val="FFFFFF"/>
                </a:solidFill>
              </a:rPr>
              <a:t>ホールドアウト法</a:t>
            </a:r>
            <a:r>
              <a:rPr kumimoji="0" lang="en" altLang="ja-JP" dirty="0">
                <a:solidFill>
                  <a:srgbClr val="FFFFFF"/>
                </a:solidFill>
              </a:rPr>
              <a:t>:</a:t>
            </a:r>
            <a:br>
              <a:rPr kumimoji="0" lang="en" altLang="ja-JP" dirty="0">
                <a:solidFill>
                  <a:srgbClr val="FFFFFF"/>
                </a:solidFill>
              </a:rPr>
            </a:br>
            <a:r>
              <a:rPr kumimoji="0" lang="ja-JP" altLang="en-US">
                <a:solidFill>
                  <a:srgbClr val="FFFFFF"/>
                </a:solidFill>
              </a:rPr>
              <a:t>　　</a:t>
            </a:r>
            <a:r>
              <a:rPr kumimoji="0" lang="ja-JP" altLang="en-US" sz="2400">
                <a:solidFill>
                  <a:srgbClr val="FFFFFF"/>
                </a:solidFill>
              </a:rPr>
              <a:t>訓練データ</a:t>
            </a:r>
            <a:r>
              <a:rPr kumimoji="0" lang="en-US" altLang="ja-JP" sz="2400" dirty="0">
                <a:solidFill>
                  <a:srgbClr val="FFFFFF"/>
                </a:solidFill>
              </a:rPr>
              <a:t>70</a:t>
            </a:r>
            <a:r>
              <a:rPr kumimoji="0" lang="ja-JP" altLang="en-US" sz="2400">
                <a:solidFill>
                  <a:srgbClr val="FFFFFF"/>
                </a:solidFill>
              </a:rPr>
              <a:t>％からテストデータ</a:t>
            </a:r>
            <a:r>
              <a:rPr kumimoji="0" lang="en-US" altLang="ja-JP" sz="2400" dirty="0">
                <a:solidFill>
                  <a:srgbClr val="FFFFFF"/>
                </a:solidFill>
              </a:rPr>
              <a:t>30</a:t>
            </a:r>
            <a:r>
              <a:rPr kumimoji="0" lang="ja-JP" altLang="en-US" sz="2400">
                <a:solidFill>
                  <a:srgbClr val="FFFFFF"/>
                </a:solidFill>
              </a:rPr>
              <a:t>％を予測、評価</a:t>
            </a:r>
          </a:p>
        </p:txBody>
      </p:sp>
    </p:spTree>
    <p:extLst>
      <p:ext uri="{BB962C8B-B14F-4D97-AF65-F5344CB8AC3E}">
        <p14:creationId xmlns:p14="http://schemas.microsoft.com/office/powerpoint/2010/main" val="26414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B9DE63C-A5F0-65A8-CFD1-7B67AAB3F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5" y="-436563"/>
            <a:ext cx="5437185" cy="1997855"/>
          </a:xfrm>
        </p:spPr>
        <p:txBody>
          <a:bodyPr wrap="square" anchor="b">
            <a:normAutofit/>
          </a:bodyPr>
          <a:lstStyle/>
          <a:p>
            <a:r>
              <a:rPr lang="en-US" altLang="ja-JP" b="1" dirty="0"/>
              <a:t>5. </a:t>
            </a:r>
            <a:r>
              <a:rPr lang="ja-JP" altLang="en-US" b="1"/>
              <a:t>検証内容</a:t>
            </a:r>
            <a:endParaRPr kumimoji="1" lang="ja-JP" altLang="en-US"/>
          </a:p>
        </p:txBody>
      </p:sp>
      <p:pic>
        <p:nvPicPr>
          <p:cNvPr id="7" name="Graphic 6" descr="フラスコ">
            <a:extLst>
              <a:ext uri="{FF2B5EF4-FFF2-40B4-BE49-F238E27FC236}">
                <a16:creationId xmlns:a16="http://schemas.microsoft.com/office/drawing/2014/main" id="{4FA29E06-460C-E752-CF07-9D13BC5D4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7446" y="1072039"/>
            <a:ext cx="4713922" cy="4713922"/>
          </a:xfrm>
          <a:custGeom>
            <a:avLst/>
            <a:gdLst/>
            <a:ahLst/>
            <a:cxnLst/>
            <a:rect l="l" t="t" r="r" b="b"/>
            <a:pathLst>
              <a:path w="4713922" h="5759450">
                <a:moveTo>
                  <a:pt x="0" y="0"/>
                </a:moveTo>
                <a:lnTo>
                  <a:pt x="4713922" y="0"/>
                </a:lnTo>
                <a:lnTo>
                  <a:pt x="4713922" y="5759450"/>
                </a:lnTo>
                <a:lnTo>
                  <a:pt x="0" y="5759450"/>
                </a:lnTo>
                <a:close/>
              </a:path>
            </a:pathLst>
          </a:custGeom>
        </p:spPr>
      </p:pic>
      <p:graphicFrame>
        <p:nvGraphicFramePr>
          <p:cNvPr id="26" name="表 25">
            <a:extLst>
              <a:ext uri="{FF2B5EF4-FFF2-40B4-BE49-F238E27FC236}">
                <a16:creationId xmlns:a16="http://schemas.microsoft.com/office/drawing/2014/main" id="{7B340BE7-2E79-482C-A3A0-4506E16D52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907113"/>
              </p:ext>
            </p:extLst>
          </p:nvPr>
        </p:nvGraphicFramePr>
        <p:xfrm>
          <a:off x="550865" y="1807685"/>
          <a:ext cx="8621710" cy="3770328"/>
        </p:xfrm>
        <a:graphic>
          <a:graphicData uri="http://schemas.openxmlformats.org/drawingml/2006/table">
            <a:tbl>
              <a:tblPr/>
              <a:tblGrid>
                <a:gridCol w="4405896">
                  <a:extLst>
                    <a:ext uri="{9D8B030D-6E8A-4147-A177-3AD203B41FA5}">
                      <a16:colId xmlns:a16="http://schemas.microsoft.com/office/drawing/2014/main" val="1464333662"/>
                    </a:ext>
                  </a:extLst>
                </a:gridCol>
                <a:gridCol w="2092632">
                  <a:extLst>
                    <a:ext uri="{9D8B030D-6E8A-4147-A177-3AD203B41FA5}">
                      <a16:colId xmlns:a16="http://schemas.microsoft.com/office/drawing/2014/main" val="1004949683"/>
                    </a:ext>
                  </a:extLst>
                </a:gridCol>
                <a:gridCol w="2123182">
                  <a:extLst>
                    <a:ext uri="{9D8B030D-6E8A-4147-A177-3AD203B41FA5}">
                      <a16:colId xmlns:a16="http://schemas.microsoft.com/office/drawing/2014/main" val="400142202"/>
                    </a:ext>
                  </a:extLst>
                </a:gridCol>
              </a:tblGrid>
              <a:tr h="528615">
                <a:tc>
                  <a:txBody>
                    <a:bodyPr/>
                    <a:lstStyle/>
                    <a:p>
                      <a:pPr algn="ctr" rtl="0" fontAlgn="b"/>
                      <a:r>
                        <a:rPr lang="ja-JP" altLang="en-US" sz="2800" b="1">
                          <a:effectLst/>
                        </a:rPr>
                        <a:t>仮説検証</a:t>
                      </a:r>
                    </a:p>
                  </a:txBody>
                  <a:tcPr marL="23605" marR="23605" marT="15737" marB="1573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2800" b="1">
                          <a:effectLst/>
                        </a:rPr>
                        <a:t>MAE</a:t>
                      </a:r>
                    </a:p>
                  </a:txBody>
                  <a:tcPr marL="23605" marR="23605" marT="15737" marB="1573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2800" b="1">
                          <a:effectLst/>
                        </a:rPr>
                        <a:t>RMSE</a:t>
                      </a:r>
                    </a:p>
                  </a:txBody>
                  <a:tcPr marL="23605" marR="23605" marT="15737" marB="1573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1121719"/>
                  </a:ext>
                </a:extLst>
              </a:tr>
              <a:tr h="1078413">
                <a:tc>
                  <a:txBody>
                    <a:bodyPr/>
                    <a:lstStyle/>
                    <a:p>
                      <a:pPr rtl="0" fontAlgn="b"/>
                      <a:r>
                        <a:rPr lang="ja-JP" altLang="en-US" sz="2800">
                          <a:effectLst/>
                        </a:rPr>
                        <a:t>結果</a:t>
                      </a:r>
                      <a:r>
                        <a:rPr lang="en-US" altLang="ja-JP" sz="2800" dirty="0">
                          <a:effectLst/>
                        </a:rPr>
                        <a:t>1</a:t>
                      </a:r>
                    </a:p>
                    <a:p>
                      <a:pPr rtl="0" fontAlgn="b"/>
                      <a:r>
                        <a:rPr lang="en" sz="2800" dirty="0">
                          <a:effectLst/>
                        </a:rPr>
                        <a:t>Prophet</a:t>
                      </a:r>
                      <a:r>
                        <a:rPr lang="ja-JP" altLang="en-US" sz="2800">
                          <a:effectLst/>
                        </a:rPr>
                        <a:t>重回帰モデル</a:t>
                      </a:r>
                    </a:p>
                  </a:txBody>
                  <a:tcPr marL="23605" marR="23605" marT="15737" marB="1573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2800" dirty="0">
                          <a:solidFill>
                            <a:srgbClr val="FF0000"/>
                          </a:solidFill>
                          <a:effectLst/>
                        </a:rPr>
                        <a:t>6.549</a:t>
                      </a:r>
                    </a:p>
                  </a:txBody>
                  <a:tcPr marL="23605" marR="23605" marT="15737" marB="1573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2800" dirty="0">
                          <a:solidFill>
                            <a:srgbClr val="FF0000"/>
                          </a:solidFill>
                          <a:effectLst/>
                        </a:rPr>
                        <a:t>7.78</a:t>
                      </a:r>
                    </a:p>
                  </a:txBody>
                  <a:tcPr marL="23605" marR="23605" marT="15737" marB="1573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2133411"/>
                  </a:ext>
                </a:extLst>
              </a:tr>
              <a:tr h="1140395">
                <a:tc>
                  <a:txBody>
                    <a:bodyPr/>
                    <a:lstStyle/>
                    <a:p>
                      <a:pPr rtl="0" fontAlgn="b"/>
                      <a:r>
                        <a:rPr lang="ja-JP" altLang="en-US" sz="2800">
                          <a:effectLst/>
                        </a:rPr>
                        <a:t>結果</a:t>
                      </a:r>
                      <a:r>
                        <a:rPr lang="en-US" altLang="ja-JP" sz="2800" dirty="0">
                          <a:effectLst/>
                        </a:rPr>
                        <a:t>2</a:t>
                      </a:r>
                      <a:br>
                        <a:rPr lang="en-US" altLang="ja-JP" sz="2800" dirty="0">
                          <a:effectLst/>
                        </a:rPr>
                      </a:br>
                      <a:r>
                        <a:rPr lang="en-US" altLang="ja-JP" sz="2400" dirty="0">
                          <a:effectLst/>
                        </a:rPr>
                        <a:t>Prophet</a:t>
                      </a:r>
                      <a:r>
                        <a:rPr lang="ja-JP" altLang="en-US" sz="2400">
                          <a:effectLst/>
                        </a:rPr>
                        <a:t>重回帰トレンドモデル</a:t>
                      </a:r>
                      <a:endParaRPr lang="ja-JP" altLang="en-US" sz="2800">
                        <a:effectLst/>
                      </a:endParaRPr>
                    </a:p>
                  </a:txBody>
                  <a:tcPr marL="23605" marR="23605" marT="15737" marB="1573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2800">
                          <a:effectLst/>
                        </a:rPr>
                        <a:t>8.359</a:t>
                      </a:r>
                    </a:p>
                  </a:txBody>
                  <a:tcPr marL="23605" marR="23605" marT="15737" marB="1573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2800">
                          <a:effectLst/>
                        </a:rPr>
                        <a:t>10.14</a:t>
                      </a:r>
                    </a:p>
                  </a:txBody>
                  <a:tcPr marL="23605" marR="23605" marT="15737" marB="1573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6632272"/>
                  </a:ext>
                </a:extLst>
              </a:tr>
              <a:tr h="1022905">
                <a:tc>
                  <a:txBody>
                    <a:bodyPr/>
                    <a:lstStyle/>
                    <a:p>
                      <a:pPr rtl="0" fontAlgn="b"/>
                      <a:r>
                        <a:rPr lang="ja-JP" altLang="en-US" sz="2800">
                          <a:effectLst/>
                        </a:rPr>
                        <a:t>結果</a:t>
                      </a:r>
                      <a:r>
                        <a:rPr lang="en-US" altLang="ja-JP" sz="2800" dirty="0">
                          <a:effectLst/>
                        </a:rPr>
                        <a:t>3</a:t>
                      </a:r>
                      <a:br>
                        <a:rPr lang="en-US" altLang="ja-JP" sz="2800" dirty="0">
                          <a:effectLst/>
                        </a:rPr>
                      </a:br>
                      <a:r>
                        <a:rPr lang="en-US" altLang="ja-JP" sz="2400" dirty="0">
                          <a:effectLst/>
                        </a:rPr>
                        <a:t>Prophet</a:t>
                      </a:r>
                      <a:r>
                        <a:rPr lang="ja-JP" altLang="en-US" sz="2400">
                          <a:effectLst/>
                        </a:rPr>
                        <a:t>重回帰残差モデル</a:t>
                      </a:r>
                      <a:endParaRPr lang="ja-JP" altLang="en-US" sz="2800">
                        <a:effectLst/>
                      </a:endParaRPr>
                    </a:p>
                  </a:txBody>
                  <a:tcPr marL="23605" marR="23605" marT="15737" marB="1573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2800">
                          <a:effectLst/>
                        </a:rPr>
                        <a:t>6.754</a:t>
                      </a:r>
                    </a:p>
                  </a:txBody>
                  <a:tcPr marL="23605" marR="23605" marT="15737" marB="1573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2800" dirty="0">
                          <a:effectLst/>
                        </a:rPr>
                        <a:t>8.006</a:t>
                      </a:r>
                    </a:p>
                  </a:txBody>
                  <a:tcPr marL="23605" marR="23605" marT="15737" marB="1573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7305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911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AABCA9-2F22-161E-2B37-EC76B6BBD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6.0 </a:t>
            </a:r>
            <a:r>
              <a:rPr lang="ja-JP" altLang="en-US" b="1"/>
              <a:t>検証結果</a:t>
            </a:r>
            <a:endParaRPr kumimoji="1" lang="ja-JP" altLang="en-US" b="1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CF33F7-7B3C-F359-6FF8-1D654D1A6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463" y="3276600"/>
            <a:ext cx="11090274" cy="3979625"/>
          </a:xfrm>
        </p:spPr>
        <p:txBody>
          <a:bodyPr/>
          <a:lstStyle/>
          <a:p>
            <a:pPr marL="0" indent="0">
              <a:buNone/>
            </a:pPr>
            <a:r>
              <a:rPr lang="ja-JP" altLang="en-US" b="1">
                <a:solidFill>
                  <a:srgbClr val="FFFFFF"/>
                </a:solidFill>
              </a:rPr>
              <a:t>検証結果</a:t>
            </a:r>
            <a:r>
              <a:rPr lang="en-US" altLang="ja-JP" b="1" dirty="0">
                <a:solidFill>
                  <a:srgbClr val="FFFFFF"/>
                </a:solidFill>
              </a:rPr>
              <a:t>0:</a:t>
            </a:r>
            <a:endParaRPr lang="ja-JP" altLang="en-US" b="1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" altLang="ja-JP" b="1" dirty="0">
                <a:solidFill>
                  <a:srgbClr val="FFFFFF"/>
                </a:solidFill>
              </a:rPr>
              <a:t>MAE</a:t>
            </a:r>
            <a:r>
              <a:rPr lang="en" altLang="ja-JP" dirty="0">
                <a:solidFill>
                  <a:srgbClr val="FFFFFF"/>
                </a:solidFill>
              </a:rPr>
              <a:t>: 9.208</a:t>
            </a:r>
            <a:br>
              <a:rPr lang="en" altLang="ja-JP" dirty="0">
                <a:solidFill>
                  <a:srgbClr val="FFFFFF"/>
                </a:solidFill>
              </a:rPr>
            </a:br>
            <a:r>
              <a:rPr lang="en" altLang="ja-JP" b="1" dirty="0">
                <a:solidFill>
                  <a:srgbClr val="FFFFFF"/>
                </a:solidFill>
              </a:rPr>
              <a:t>RMSE</a:t>
            </a:r>
            <a:r>
              <a:rPr lang="en" altLang="ja-JP" dirty="0">
                <a:solidFill>
                  <a:srgbClr val="FFFFFF"/>
                </a:solidFill>
              </a:rPr>
              <a:t>: 11.226</a:t>
            </a:r>
          </a:p>
          <a:p>
            <a:pPr marL="0" indent="0">
              <a:buNone/>
            </a:pPr>
            <a:r>
              <a:rPr lang="ja-JP" altLang="en-US">
                <a:solidFill>
                  <a:srgbClr val="FFFFFF"/>
                </a:solidFill>
              </a:rPr>
              <a:t>課題</a:t>
            </a:r>
            <a:r>
              <a:rPr lang="en-US" altLang="ja-JP" dirty="0">
                <a:solidFill>
                  <a:srgbClr val="FFFFFF"/>
                </a:solidFill>
              </a:rPr>
              <a:t>: </a:t>
            </a:r>
            <a:r>
              <a:rPr lang="ja-JP" altLang="en-US">
                <a:solidFill>
                  <a:srgbClr val="FFFFFF"/>
                </a:solidFill>
              </a:rPr>
              <a:t>トレンドや季節性のみに基づく予測では精度が低い。</a:t>
            </a:r>
          </a:p>
          <a:p>
            <a:pPr marL="0" indent="0">
              <a:buNone/>
            </a:pPr>
            <a:endParaRPr kumimoji="1" lang="ja-JP" altLang="en-US">
              <a:solidFill>
                <a:srgbClr val="FFFFFF"/>
              </a:solidFill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A0CF039-82F8-DEF5-C890-4DA8C70CE1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6" name="図 5" descr="グラフ, 折れ線グラフ&#10;&#10;自動的に生成された説明">
            <a:extLst>
              <a:ext uri="{FF2B5EF4-FFF2-40B4-BE49-F238E27FC236}">
                <a16:creationId xmlns:a16="http://schemas.microsoft.com/office/drawing/2014/main" id="{7C874467-79BD-A854-5AEB-AF86485A3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837" y="1090613"/>
            <a:ext cx="6705600" cy="3352800"/>
          </a:xfrm>
          <a:prstGeom prst="rect">
            <a:avLst/>
          </a:prstGeom>
        </p:spPr>
      </p:pic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0739ACC9-1CED-358D-EDFB-3AA0D246CD82}"/>
              </a:ext>
            </a:extLst>
          </p:cNvPr>
          <p:cNvSpPr txBox="1">
            <a:spLocks/>
          </p:cNvSpPr>
          <p:nvPr/>
        </p:nvSpPr>
        <p:spPr>
          <a:xfrm>
            <a:off x="398463" y="1430990"/>
            <a:ext cx="5426074" cy="1845610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 spc="1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 spc="1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 spc="1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 spc="1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 spc="1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0" lang="ja-JP" altLang="en-US" b="1">
                <a:solidFill>
                  <a:srgbClr val="FFFFFF"/>
                </a:solidFill>
              </a:rPr>
              <a:t>概要</a:t>
            </a:r>
            <a:r>
              <a:rPr kumimoji="0" lang="en-US" altLang="ja-JP" b="1" dirty="0">
                <a:solidFill>
                  <a:srgbClr val="FFFFFF"/>
                </a:solidFill>
              </a:rPr>
              <a:t>0: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0" lang="en-US" altLang="ja-JP" b="1" dirty="0">
                <a:solidFill>
                  <a:srgbClr val="FFFFFF"/>
                </a:solidFill>
              </a:rPr>
              <a:t>OT</a:t>
            </a:r>
            <a:r>
              <a:rPr kumimoji="0" lang="ja-JP" altLang="en-US" b="1">
                <a:solidFill>
                  <a:srgbClr val="FFFFFF"/>
                </a:solidFill>
              </a:rPr>
              <a:t>の訓練データのみを元に</a:t>
            </a:r>
            <a:r>
              <a:rPr kumimoji="0" lang="en-US" altLang="ja-JP" b="1" dirty="0">
                <a:solidFill>
                  <a:srgbClr val="FFFFFF"/>
                </a:solidFill>
              </a:rPr>
              <a:t>Prophet</a:t>
            </a:r>
            <a:r>
              <a:rPr kumimoji="0" lang="ja-JP" altLang="en-US" b="1">
                <a:solidFill>
                  <a:srgbClr val="FFFFFF"/>
                </a:solidFill>
              </a:rPr>
              <a:t>で予測モデルを構築</a:t>
            </a:r>
            <a:r>
              <a:rPr kumimoji="0" lang="en-US" altLang="ja-JP" b="1" dirty="0">
                <a:solidFill>
                  <a:srgbClr val="FFFFFF"/>
                </a:solidFill>
              </a:rPr>
              <a:t> </a:t>
            </a:r>
            <a:endParaRPr kumimoji="0" lang="ja-JP" altLang="en-US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591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AABCA9-2F22-161E-2B37-EC76B6BBD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6.1 </a:t>
            </a:r>
            <a:r>
              <a:rPr lang="ja-JP" altLang="en-US" b="1"/>
              <a:t>検証結果</a:t>
            </a:r>
            <a:endParaRPr kumimoji="1" lang="ja-JP" altLang="en-US" b="1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CF33F7-7B3C-F359-6FF8-1D654D1A6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463" y="3470275"/>
            <a:ext cx="11090274" cy="3979625"/>
          </a:xfrm>
        </p:spPr>
        <p:txBody>
          <a:bodyPr/>
          <a:lstStyle/>
          <a:p>
            <a:pPr marL="0" indent="0">
              <a:buNone/>
            </a:pPr>
            <a:r>
              <a:rPr lang="ja-JP" altLang="en-US" b="1">
                <a:solidFill>
                  <a:srgbClr val="FFFFFF"/>
                </a:solidFill>
              </a:rPr>
              <a:t>検証結果</a:t>
            </a:r>
            <a:r>
              <a:rPr lang="en-US" altLang="ja-JP" b="1" dirty="0">
                <a:solidFill>
                  <a:srgbClr val="FFFFFF"/>
                </a:solidFill>
              </a:rPr>
              <a:t>1:</a:t>
            </a:r>
            <a:br>
              <a:rPr kumimoji="1" lang="en-US" altLang="ja-JP" dirty="0">
                <a:solidFill>
                  <a:srgbClr val="FFFFFF"/>
                </a:solidFill>
              </a:rPr>
            </a:br>
            <a:r>
              <a:rPr lang="en" altLang="ja-JP" b="1" dirty="0">
                <a:solidFill>
                  <a:srgbClr val="FFFFFF"/>
                </a:solidFill>
              </a:rPr>
              <a:t>MAE</a:t>
            </a:r>
            <a:r>
              <a:rPr lang="en" altLang="ja-JP" dirty="0">
                <a:solidFill>
                  <a:srgbClr val="FFFFFF"/>
                </a:solidFill>
              </a:rPr>
              <a:t>: 6.549</a:t>
            </a:r>
            <a:br>
              <a:rPr lang="en" altLang="ja-JP" dirty="0">
                <a:solidFill>
                  <a:srgbClr val="FFFFFF"/>
                </a:solidFill>
              </a:rPr>
            </a:br>
            <a:r>
              <a:rPr lang="en" altLang="ja-JP" b="1" dirty="0">
                <a:solidFill>
                  <a:srgbClr val="FFFFFF"/>
                </a:solidFill>
              </a:rPr>
              <a:t>RMSE</a:t>
            </a:r>
            <a:r>
              <a:rPr lang="en" altLang="ja-JP" dirty="0">
                <a:solidFill>
                  <a:srgbClr val="FFFFFF"/>
                </a:solidFill>
              </a:rPr>
              <a:t>: 7.780</a:t>
            </a:r>
          </a:p>
          <a:p>
            <a:pPr marL="0" indent="0">
              <a:buNone/>
            </a:pPr>
            <a:r>
              <a:rPr lang="ja-JP" altLang="en-US">
                <a:solidFill>
                  <a:srgbClr val="FFFFFF"/>
                </a:solidFill>
              </a:rPr>
              <a:t>総評</a:t>
            </a:r>
            <a:r>
              <a:rPr lang="en-US" altLang="ja-JP" dirty="0">
                <a:solidFill>
                  <a:srgbClr val="FFFFFF"/>
                </a:solidFill>
              </a:rPr>
              <a:t>: </a:t>
            </a:r>
            <a:r>
              <a:rPr lang="ja-JP" altLang="en-US">
                <a:solidFill>
                  <a:srgbClr val="FFFFFF"/>
                </a:solidFill>
              </a:rPr>
              <a:t>説明変数の組み込みにより精度向上。</a:t>
            </a:r>
            <a:r>
              <a:rPr lang="en-US" altLang="ja-JP" dirty="0">
                <a:solidFill>
                  <a:srgbClr val="FFFFFF"/>
                </a:solidFill>
              </a:rPr>
              <a:t>VIF</a:t>
            </a:r>
            <a:r>
              <a:rPr lang="ja-JP" altLang="en-US">
                <a:solidFill>
                  <a:srgbClr val="FFFFFF"/>
                </a:solidFill>
              </a:rPr>
              <a:t>も問題なし。</a:t>
            </a:r>
            <a:br>
              <a:rPr kumimoji="1" lang="en-US" altLang="ja-JP" dirty="0">
                <a:solidFill>
                  <a:srgbClr val="FFFFFF"/>
                </a:solidFill>
              </a:rPr>
            </a:br>
            <a:r>
              <a:rPr kumimoji="1" lang="ja-JP" altLang="en-US">
                <a:solidFill>
                  <a:srgbClr val="FFFFFF"/>
                </a:solidFill>
              </a:rPr>
              <a:t>課題</a:t>
            </a:r>
            <a:r>
              <a:rPr kumimoji="1" lang="en-US" altLang="ja-JP" dirty="0">
                <a:solidFill>
                  <a:srgbClr val="FFFFFF"/>
                </a:solidFill>
              </a:rPr>
              <a:t>: OT</a:t>
            </a:r>
            <a:r>
              <a:rPr kumimoji="1" lang="ja-JP" altLang="en-US">
                <a:solidFill>
                  <a:srgbClr val="FFFFFF"/>
                </a:solidFill>
              </a:rPr>
              <a:t>単体の時系列データとしての特性を無視している危険性あり。</a:t>
            </a:r>
            <a:endParaRPr lang="en-US" altLang="ja-JP" dirty="0">
              <a:solidFill>
                <a:srgbClr val="FFFFFF"/>
              </a:solidFill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A0CF039-82F8-DEF5-C890-4DA8C70CE1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0739ACC9-1CED-358D-EDFB-3AA0D246CD82}"/>
              </a:ext>
            </a:extLst>
          </p:cNvPr>
          <p:cNvSpPr txBox="1">
            <a:spLocks/>
          </p:cNvSpPr>
          <p:nvPr/>
        </p:nvSpPr>
        <p:spPr>
          <a:xfrm>
            <a:off x="398463" y="1430989"/>
            <a:ext cx="5426074" cy="2331385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 spc="1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 spc="1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 spc="1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 spc="1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 spc="1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0" lang="ja-JP" altLang="en-US" b="1">
                <a:solidFill>
                  <a:srgbClr val="FFFFFF"/>
                </a:solidFill>
              </a:rPr>
              <a:t>概要</a:t>
            </a:r>
            <a:r>
              <a:rPr kumimoji="0" lang="en-US" altLang="ja-JP" b="1" dirty="0">
                <a:solidFill>
                  <a:srgbClr val="FFFFFF"/>
                </a:solidFill>
              </a:rPr>
              <a:t>1:</a:t>
            </a:r>
            <a:br>
              <a:rPr kumimoji="0" lang="en-US" altLang="ja-JP" b="1" dirty="0">
                <a:solidFill>
                  <a:srgbClr val="FFFFFF"/>
                </a:solidFill>
              </a:rPr>
            </a:br>
            <a:r>
              <a:rPr kumimoji="0" lang="en-US" altLang="ja-JP" sz="1800" b="1" dirty="0">
                <a:solidFill>
                  <a:srgbClr val="FFFFFF"/>
                </a:solidFill>
              </a:rPr>
              <a:t>HUFL,HULL,LUFL,LULL</a:t>
            </a:r>
            <a:r>
              <a:rPr kumimoji="0" lang="ja-JP" altLang="en-US" sz="1800" b="1">
                <a:solidFill>
                  <a:srgbClr val="FFFFFF"/>
                </a:solidFill>
              </a:rPr>
              <a:t>を説明変数、</a:t>
            </a:r>
            <a:r>
              <a:rPr kumimoji="0" lang="en-US" altLang="ja-JP" sz="1800" b="1" dirty="0">
                <a:solidFill>
                  <a:srgbClr val="FFFFFF"/>
                </a:solidFill>
              </a:rPr>
              <a:t>OT</a:t>
            </a:r>
            <a:r>
              <a:rPr kumimoji="0" lang="ja-JP" altLang="en-US" sz="1800" b="1">
                <a:solidFill>
                  <a:srgbClr val="FFFFFF"/>
                </a:solidFill>
              </a:rPr>
              <a:t>を目的変数として、訓練データから重回帰モデルを作成、それぞれを時系列データとして、テスト部分を予測、検証した</a:t>
            </a:r>
            <a:endParaRPr kumimoji="0" lang="en-US" altLang="ja-JP" sz="1800" b="1" dirty="0">
              <a:solidFill>
                <a:srgbClr val="FFFFFF"/>
              </a:solidFill>
            </a:endParaRPr>
          </a:p>
        </p:txBody>
      </p:sp>
      <p:pic>
        <p:nvPicPr>
          <p:cNvPr id="7" name="図 6" descr="グラフ, 折れ線グラフ&#10;&#10;自動的に生成された説明">
            <a:extLst>
              <a:ext uri="{FF2B5EF4-FFF2-40B4-BE49-F238E27FC236}">
                <a16:creationId xmlns:a16="http://schemas.microsoft.com/office/drawing/2014/main" id="{5516E8B3-A06D-69FA-A94B-2462DB7FA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619" y="1215276"/>
            <a:ext cx="5970499" cy="298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94248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D040B9"/>
      </a:accent1>
      <a:accent2>
        <a:srgbClr val="9A2EBE"/>
      </a:accent2>
      <a:accent3>
        <a:srgbClr val="6F40D0"/>
      </a:accent3>
      <a:accent4>
        <a:srgbClr val="3440C0"/>
      </a:accent4>
      <a:accent5>
        <a:srgbClr val="4088D0"/>
      </a:accent5>
      <a:accent6>
        <a:srgbClr val="2EB3BE"/>
      </a:accent6>
      <a:hlink>
        <a:srgbClr val="3F6ABF"/>
      </a:hlink>
      <a:folHlink>
        <a:srgbClr val="7F7F7F"/>
      </a:folHlink>
    </a:clrScheme>
    <a:fontScheme name="Float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1395</TotalTime>
  <Words>899</Words>
  <Application>Microsoft Macintosh PowerPoint</Application>
  <PresentationFormat>ワイド画面</PresentationFormat>
  <Paragraphs>92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5" baseType="lpstr">
      <vt:lpstr>Meiryo</vt:lpstr>
      <vt:lpstr>Arial</vt:lpstr>
      <vt:lpstr>3DFloatVTI</vt:lpstr>
      <vt:lpstr>オイル温度予測モデル開発</vt:lpstr>
      <vt:lpstr>1. 背景</vt:lpstr>
      <vt:lpstr>2. データ 　分析結果 </vt:lpstr>
      <vt:lpstr>2. データ分析結果詳細 </vt:lpstr>
      <vt:lpstr>3. 技術概要 </vt:lpstr>
      <vt:lpstr>4. 評価指標</vt:lpstr>
      <vt:lpstr>5. 検証内容</vt:lpstr>
      <vt:lpstr>6.0 検証結果</vt:lpstr>
      <vt:lpstr>6.1 検証結果</vt:lpstr>
      <vt:lpstr>6.2 検証結果</vt:lpstr>
      <vt:lpstr>6.3 検証結果</vt:lpstr>
      <vt:lpstr>7. まとめ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磯貝 侑矢</dc:creator>
  <cp:lastModifiedBy>磯貝 侑矢</cp:lastModifiedBy>
  <cp:revision>12</cp:revision>
  <dcterms:created xsi:type="dcterms:W3CDTF">2024-11-19T06:34:39Z</dcterms:created>
  <dcterms:modified xsi:type="dcterms:W3CDTF">2024-11-20T05:50:11Z</dcterms:modified>
</cp:coreProperties>
</file>