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61" r:id="rId3"/>
    <p:sldId id="273" r:id="rId4"/>
    <p:sldId id="274" r:id="rId5"/>
    <p:sldId id="271" r:id="rId6"/>
    <p:sldId id="272" r:id="rId7"/>
    <p:sldId id="276" r:id="rId8"/>
    <p:sldId id="277" r:id="rId9"/>
    <p:sldId id="284" r:id="rId10"/>
    <p:sldId id="285" r:id="rId11"/>
    <p:sldId id="262" r:id="rId12"/>
    <p:sldId id="264" r:id="rId13"/>
    <p:sldId id="263" r:id="rId14"/>
    <p:sldId id="265" r:id="rId15"/>
    <p:sldId id="266" r:id="rId16"/>
    <p:sldId id="282" r:id="rId17"/>
    <p:sldId id="278" r:id="rId18"/>
    <p:sldId id="281" r:id="rId19"/>
    <p:sldId id="283" r:id="rId20"/>
    <p:sldId id="280" r:id="rId21"/>
    <p:sldId id="279" r:id="rId22"/>
    <p:sldId id="275"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81" autoAdjust="0"/>
  </p:normalViewPr>
  <p:slideViewPr>
    <p:cSldViewPr>
      <p:cViewPr varScale="1">
        <p:scale>
          <a:sx n="67" d="100"/>
          <a:sy n="67" d="100"/>
        </p:scale>
        <p:origin x="-200"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49A11-6053-4CCF-AD72-F3A3E592650E}" type="datetimeFigureOut">
              <a:rPr kumimoji="1" lang="ja-JP" altLang="en-US" smtClean="0"/>
              <a:t>15/01/27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33207-D316-4062-B361-69920CC1ACA3}" type="slidenum">
              <a:rPr kumimoji="1" lang="ja-JP" altLang="en-US" smtClean="0"/>
              <a:t>‹#›</a:t>
            </a:fld>
            <a:endParaRPr kumimoji="1" lang="ja-JP" altLang="en-US"/>
          </a:p>
        </p:txBody>
      </p:sp>
    </p:spTree>
    <p:extLst>
      <p:ext uri="{BB962C8B-B14F-4D97-AF65-F5344CB8AC3E}">
        <p14:creationId xmlns:p14="http://schemas.microsoft.com/office/powerpoint/2010/main" val="30616056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Arduino</a:t>
            </a:r>
            <a:r>
              <a:rPr kumimoji="1" lang="ja-JP" altLang="en-US" dirty="0" smtClean="0"/>
              <a:t>を用いた</a:t>
            </a:r>
            <a:r>
              <a:rPr kumimoji="1" lang="en-US" altLang="ja-JP" dirty="0" smtClean="0"/>
              <a:t>Android</a:t>
            </a:r>
            <a:r>
              <a:rPr kumimoji="1" lang="ja-JP" altLang="en-US" dirty="0" smtClean="0"/>
              <a:t>で操作する二輪車（ビュートローバー）の製作の最終発表</a:t>
            </a:r>
            <a:endParaRPr kumimoji="1" lang="en-US" altLang="ja-JP" dirty="0" smtClean="0"/>
          </a:p>
          <a:p>
            <a:r>
              <a:rPr kumimoji="1" lang="ja-JP" altLang="en-US" dirty="0" smtClean="0"/>
              <a:t>１２２９１６　牛川祐弥</a:t>
            </a:r>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a:t>
            </a:fld>
            <a:endParaRPr kumimoji="1" lang="ja-JP" altLang="en-US"/>
          </a:p>
        </p:txBody>
      </p:sp>
    </p:spTree>
    <p:extLst>
      <p:ext uri="{BB962C8B-B14F-4D97-AF65-F5344CB8AC3E}">
        <p14:creationId xmlns:p14="http://schemas.microsoft.com/office/powerpoint/2010/main" val="79357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実際の処理の流れとして、</a:t>
            </a:r>
            <a:r>
              <a:rPr kumimoji="1" lang="en-US" altLang="ja-JP" dirty="0" smtClean="0"/>
              <a:t>delay(100)</a:t>
            </a:r>
            <a:r>
              <a:rPr kumimoji="1" lang="ja-JP" altLang="en-US" dirty="0" smtClean="0"/>
              <a:t>と記述。これは、</a:t>
            </a:r>
            <a:r>
              <a:rPr kumimoji="1" lang="en-US" altLang="ja-JP" dirty="0" smtClean="0"/>
              <a:t>100</a:t>
            </a:r>
            <a:r>
              <a:rPr kumimoji="1" lang="ja-JP" altLang="en-US" dirty="0" smtClean="0"/>
              <a:t>ミリ</a:t>
            </a:r>
            <a:r>
              <a:rPr kumimoji="1" lang="en-US" altLang="ja-JP" dirty="0" smtClean="0"/>
              <a:t>sec</a:t>
            </a:r>
            <a:r>
              <a:rPr kumimoji="1" lang="ja-JP" altLang="en-US" dirty="0" smtClean="0"/>
              <a:t>ごとに処理を行っていくことをしめす。</a:t>
            </a:r>
            <a:endParaRPr kumimoji="1" lang="en-US" altLang="ja-JP" dirty="0" smtClean="0"/>
          </a:p>
          <a:p>
            <a:r>
              <a:rPr kumimoji="1" lang="ja-JP" altLang="en-US" dirty="0" smtClean="0"/>
              <a:t>つぎに</a:t>
            </a:r>
            <a:r>
              <a:rPr kumimoji="1" lang="en-US" altLang="ja-JP" dirty="0" smtClean="0"/>
              <a:t>i</a:t>
            </a:r>
            <a:r>
              <a:rPr lang="en-US" altLang="ja-JP" dirty="0" smtClean="0"/>
              <a:t>f(</a:t>
            </a:r>
            <a:r>
              <a:rPr lang="en-US" altLang="ja-JP" dirty="0" err="1" smtClean="0"/>
              <a:t>Serial.available</a:t>
            </a:r>
            <a:r>
              <a:rPr lang="en-US" altLang="ja-JP" dirty="0" smtClean="0"/>
              <a:t>()&gt;0){	</a:t>
            </a:r>
            <a:r>
              <a:rPr lang="en-US" altLang="ja-JP" dirty="0" err="1" smtClean="0"/>
              <a:t>inByte</a:t>
            </a:r>
            <a:r>
              <a:rPr lang="en-US" altLang="ja-JP" dirty="0" smtClean="0"/>
              <a:t> = </a:t>
            </a:r>
            <a:r>
              <a:rPr lang="en-US" altLang="ja-JP" dirty="0" err="1" smtClean="0"/>
              <a:t>Serial.read</a:t>
            </a:r>
            <a:r>
              <a:rPr lang="en-US" altLang="ja-JP" dirty="0" smtClean="0"/>
              <a:t>();}</a:t>
            </a:r>
          </a:p>
          <a:p>
            <a:r>
              <a:rPr lang="en-US" altLang="ja-JP" dirty="0" err="1" smtClean="0"/>
              <a:t>Serial.available</a:t>
            </a:r>
            <a:r>
              <a:rPr lang="en-US" altLang="ja-JP" dirty="0" smtClean="0"/>
              <a:t>()</a:t>
            </a:r>
            <a:r>
              <a:rPr lang="ja-JP" altLang="en-US" dirty="0" smtClean="0"/>
              <a:t>は受信したものが何バイトかを返します。すなわちこれが０以上ならデータを受信したことになります。データの受信が確認できたらそのデータを</a:t>
            </a:r>
            <a:r>
              <a:rPr lang="en-US" altLang="ja-JP" dirty="0" err="1" smtClean="0"/>
              <a:t>inByte</a:t>
            </a:r>
            <a:r>
              <a:rPr lang="ja-JP" altLang="en-US" dirty="0" smtClean="0"/>
              <a:t>に代入。受信データを読み込むのに</a:t>
            </a:r>
            <a:r>
              <a:rPr lang="en-US" altLang="ja-JP" dirty="0" err="1" smtClean="0"/>
              <a:t>Serial.read</a:t>
            </a:r>
            <a:r>
              <a:rPr lang="en-US" altLang="ja-JP" dirty="0" smtClean="0"/>
              <a:t>();</a:t>
            </a:r>
            <a:r>
              <a:rPr lang="ja-JP" altLang="en-US" dirty="0" smtClean="0"/>
              <a:t>を使います。</a:t>
            </a:r>
            <a:endParaRPr lang="en-US" altLang="ja-JP" dirty="0" smtClean="0"/>
          </a:p>
          <a:p>
            <a:r>
              <a:rPr lang="ja-JP" altLang="en-US" dirty="0" smtClean="0"/>
              <a:t>そして、</a:t>
            </a:r>
            <a:r>
              <a:rPr lang="en-US" altLang="ja-JP" dirty="0" err="1" smtClean="0"/>
              <a:t>inByte</a:t>
            </a:r>
            <a:r>
              <a:rPr lang="ja-JP" altLang="en-US" dirty="0" smtClean="0"/>
              <a:t>と</a:t>
            </a:r>
            <a:r>
              <a:rPr lang="en-US" altLang="ja-JP" dirty="0" err="1" smtClean="0"/>
              <a:t>f,l,r,b,s</a:t>
            </a:r>
            <a:r>
              <a:rPr lang="ja-JP" altLang="en-US" dirty="0" smtClean="0"/>
              <a:t>との文字列をそれぞれ比較して一致していたらそれぞれの処理をおこなう</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10</a:t>
            </a:fld>
            <a:endParaRPr kumimoji="1" lang="ja-JP" altLang="en-US"/>
          </a:p>
        </p:txBody>
      </p:sp>
    </p:spTree>
    <p:extLst>
      <p:ext uri="{BB962C8B-B14F-4D97-AF65-F5344CB8AC3E}">
        <p14:creationId xmlns:p14="http://schemas.microsoft.com/office/powerpoint/2010/main" val="91355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dirty="0" smtClean="0">
                <a:solidFill>
                  <a:prstClr val="black"/>
                </a:solidFill>
              </a:rPr>
              <a:t>（１）速度に関して</a:t>
            </a:r>
            <a:endParaRPr lang="en-US" altLang="ja-JP" b="0" dirty="0" smtClean="0">
              <a:solidFill>
                <a:prstClr val="black"/>
              </a:solidFill>
            </a:endParaRPr>
          </a:p>
          <a:p>
            <a:r>
              <a:rPr kumimoji="1" lang="ja-JP" altLang="en-US" sz="1200" b="0" i="0" u="none" strike="noStrike" kern="1200" baseline="0" dirty="0" smtClean="0">
                <a:solidFill>
                  <a:schemeClr val="tx1"/>
                </a:solidFill>
                <a:latin typeface="+mn-lt"/>
                <a:ea typeface="+mn-ea"/>
                <a:cs typeface="+mn-cs"/>
              </a:rPr>
              <a:t>モータモジュールの仕様書に</a:t>
            </a:r>
            <a:r>
              <a:rPr kumimoji="1" lang="en-US" altLang="ja-JP" sz="1200" b="0" i="0" u="none" strike="noStrike" kern="1200" baseline="0" dirty="0" smtClean="0">
                <a:solidFill>
                  <a:schemeClr val="tx1"/>
                </a:solidFill>
                <a:latin typeface="+mn-lt"/>
                <a:ea typeface="+mn-ea"/>
                <a:cs typeface="+mn-cs"/>
              </a:rPr>
              <a:t>EN</a:t>
            </a:r>
            <a:r>
              <a:rPr kumimoji="1" lang="ja-JP" altLang="en-US" sz="1200" b="0" i="0" u="none" strike="noStrike" kern="1200" baseline="0" dirty="0" smtClean="0">
                <a:solidFill>
                  <a:schemeClr val="tx1"/>
                </a:solidFill>
                <a:latin typeface="+mn-lt"/>
                <a:ea typeface="+mn-ea"/>
                <a:cs typeface="+mn-cs"/>
              </a:rPr>
              <a:t>ピンは</a:t>
            </a:r>
            <a:endParaRPr kumimoji="1" lang="en-US" altLang="ja-JP" sz="1200" b="0" i="0" u="none" strike="noStrike" kern="1200" baseline="0" dirty="0" smtClean="0">
              <a:solidFill>
                <a:schemeClr val="tx1"/>
              </a:solidFill>
              <a:latin typeface="+mn-lt"/>
              <a:ea typeface="+mn-ea"/>
              <a:cs typeface="+mn-cs"/>
            </a:endParaRPr>
          </a:p>
          <a:p>
            <a:pPr algn="l"/>
            <a:r>
              <a:rPr kumimoji="1" lang="en-US" altLang="ja-JP" sz="1200" b="0" i="0" u="none" strike="noStrike" kern="1200" baseline="0" dirty="0" smtClean="0">
                <a:solidFill>
                  <a:schemeClr val="tx1"/>
                </a:solidFill>
                <a:latin typeface="+mn-lt"/>
                <a:ea typeface="+mn-ea"/>
                <a:cs typeface="+mn-cs"/>
              </a:rPr>
              <a:t>When</a:t>
            </a:r>
            <a:r>
              <a:rPr kumimoji="1" lang="ja-JP" altLang="en-US" sz="1200" b="0" i="0" u="none" strike="noStrike" kern="1200" baseline="0" dirty="0" smtClean="0">
                <a:solidFill>
                  <a:schemeClr val="tx1"/>
                </a:solidFill>
                <a:latin typeface="+mn-lt"/>
                <a:ea typeface="+mn-ea"/>
                <a:cs typeface="+mn-cs"/>
              </a:rPr>
              <a:t>　</a:t>
            </a:r>
            <a:r>
              <a:rPr kumimoji="1" lang="en-US" altLang="ja-JP" sz="1200" b="0" i="0" u="none" strike="noStrike" kern="1200" baseline="0" dirty="0" smtClean="0">
                <a:solidFill>
                  <a:schemeClr val="tx1"/>
                </a:solidFill>
                <a:latin typeface="+mn-lt"/>
                <a:ea typeface="+mn-ea"/>
                <a:cs typeface="+mn-cs"/>
              </a:rPr>
              <a:t>the Enable pin is brought high. Motor speed is </a:t>
            </a:r>
            <a:r>
              <a:rPr lang="en-US" altLang="ja-JP" sz="1200" b="0" i="0" u="none" strike="noStrike" baseline="0" dirty="0" smtClean="0">
                <a:latin typeface="Helvetica"/>
              </a:rPr>
              <a:t>controlled by pulse width modulating the</a:t>
            </a:r>
          </a:p>
          <a:p>
            <a:pPr algn="l"/>
            <a:r>
              <a:rPr lang="en-US" altLang="ja-JP" sz="1200" b="0" i="0" u="none" strike="noStrike" baseline="0" dirty="0" smtClean="0">
                <a:latin typeface="Helvetica"/>
              </a:rPr>
              <a:t>Enable pin</a:t>
            </a:r>
            <a:endParaRPr lang="en-US" altLang="ja-JP" b="0" dirty="0" smtClean="0">
              <a:solidFill>
                <a:prstClr val="black"/>
              </a:solidFill>
            </a:endParaRPr>
          </a:p>
          <a:p>
            <a:r>
              <a:rPr lang="ja-JP" altLang="en-US" dirty="0" smtClean="0"/>
              <a:t>すなわち</a:t>
            </a:r>
            <a:r>
              <a:rPr lang="en-US" altLang="ja-JP" dirty="0" smtClean="0"/>
              <a:t>EN</a:t>
            </a:r>
            <a:r>
              <a:rPr lang="ja-JP" altLang="en-US" dirty="0" smtClean="0"/>
              <a:t>ピンでスピードを調整ができる。</a:t>
            </a:r>
            <a:endParaRPr lang="en-US" altLang="ja-JP" dirty="0" smtClean="0"/>
          </a:p>
          <a:p>
            <a:r>
              <a:rPr lang="en-US" altLang="ja-JP" dirty="0" smtClean="0"/>
              <a:t>Arduino</a:t>
            </a:r>
            <a:r>
              <a:rPr lang="ja-JP" altLang="en-US" dirty="0" smtClean="0"/>
              <a:t>　</a:t>
            </a:r>
            <a:r>
              <a:rPr lang="en-US" altLang="ja-JP" dirty="0" smtClean="0"/>
              <a:t>UNO</a:t>
            </a:r>
            <a:r>
              <a:rPr lang="ja-JP" altLang="en-US" dirty="0" smtClean="0"/>
              <a:t>には、</a:t>
            </a:r>
            <a:r>
              <a:rPr lang="en-US" altLang="ja-JP" dirty="0" smtClean="0"/>
              <a:t>9,10,11</a:t>
            </a:r>
            <a:r>
              <a:rPr lang="ja-JP" altLang="en-US" dirty="0" smtClean="0"/>
              <a:t>ピンに</a:t>
            </a:r>
            <a:r>
              <a:rPr lang="en-US" altLang="ja-JP" dirty="0" smtClean="0"/>
              <a:t>PWM</a:t>
            </a:r>
            <a:r>
              <a:rPr lang="ja-JP" altLang="en-US" dirty="0" smtClean="0"/>
              <a:t>を制御するポートが存在すると仕様書に書いてありました。</a:t>
            </a:r>
            <a:endParaRPr lang="en-US" altLang="ja-JP" dirty="0" smtClean="0"/>
          </a:p>
          <a:p>
            <a:r>
              <a:rPr lang="ja-JP" altLang="en-US" dirty="0" smtClean="0"/>
              <a:t>よって</a:t>
            </a:r>
            <a:r>
              <a:rPr kumimoji="1" lang="en-US" altLang="ja-JP" sz="1800" b="0" i="0" u="none" strike="noStrike" kern="1200" cap="none" spc="0" normalizeH="0" baseline="0" noProof="0" dirty="0" err="1" smtClean="0">
                <a:ln>
                  <a:noFill/>
                </a:ln>
                <a:solidFill>
                  <a:srgbClr val="000000"/>
                </a:solidFill>
                <a:effectLst/>
                <a:uLnTx/>
                <a:uFillTx/>
                <a:latin typeface="Franklin Gothic Book"/>
                <a:ea typeface="+mn-ea"/>
                <a:cs typeface="+mn-cs"/>
              </a:rPr>
              <a:t>ArduinoUNO</a:t>
            </a:r>
            <a:r>
              <a:rPr kumimoji="1" lang="ja-JP" altLang="en-US" sz="1800" b="0" i="0" u="none" strike="noStrike" kern="1200" cap="none" spc="0" normalizeH="0" baseline="0" noProof="0" dirty="0" smtClean="0">
                <a:ln>
                  <a:noFill/>
                </a:ln>
                <a:solidFill>
                  <a:srgbClr val="000000"/>
                </a:solidFill>
                <a:effectLst/>
                <a:uLnTx/>
                <a:uFillTx/>
                <a:latin typeface="Franklin Gothic Book"/>
                <a:ea typeface="+mn-ea"/>
                <a:cs typeface="+mn-cs"/>
              </a:rPr>
              <a:t>の</a:t>
            </a:r>
            <a:r>
              <a:rPr kumimoji="1" lang="en-US" altLang="ja-JP" sz="1800" b="0" i="0" u="none" strike="noStrike" kern="1200" cap="none" spc="0" normalizeH="0" baseline="0" noProof="0" dirty="0" smtClean="0">
                <a:ln>
                  <a:noFill/>
                </a:ln>
                <a:solidFill>
                  <a:srgbClr val="000000"/>
                </a:solidFill>
                <a:effectLst/>
                <a:uLnTx/>
                <a:uFillTx/>
                <a:latin typeface="Franklin Gothic Book"/>
                <a:ea typeface="+mn-ea"/>
                <a:cs typeface="+mn-cs"/>
              </a:rPr>
              <a:t>9,10,11</a:t>
            </a:r>
            <a:r>
              <a:rPr kumimoji="1" lang="ja-JP" altLang="en-US" sz="1800" b="0" i="0" u="none" strike="noStrike" kern="1200" cap="none" spc="0" normalizeH="0" baseline="0" noProof="0" dirty="0" smtClean="0">
                <a:ln>
                  <a:noFill/>
                </a:ln>
                <a:solidFill>
                  <a:srgbClr val="000000"/>
                </a:solidFill>
                <a:effectLst/>
                <a:uLnTx/>
                <a:uFillTx/>
                <a:latin typeface="Franklin Gothic Book"/>
                <a:ea typeface="+mn-ea"/>
                <a:cs typeface="+mn-cs"/>
              </a:rPr>
              <a:t>ピンと</a:t>
            </a:r>
            <a:r>
              <a:rPr kumimoji="1" lang="en-US" altLang="ja-JP" sz="1800" b="0" i="0" u="none" strike="noStrike" kern="1200" cap="none" spc="0" normalizeH="0" baseline="0" noProof="0" dirty="0" smtClean="0">
                <a:ln>
                  <a:noFill/>
                </a:ln>
                <a:solidFill>
                  <a:srgbClr val="000000"/>
                </a:solidFill>
                <a:effectLst/>
                <a:uLnTx/>
                <a:uFillTx/>
                <a:latin typeface="Franklin Gothic Book"/>
                <a:ea typeface="+mn-ea"/>
                <a:cs typeface="+mn-cs"/>
              </a:rPr>
              <a:t>EN</a:t>
            </a:r>
            <a:r>
              <a:rPr kumimoji="1" lang="ja-JP" altLang="en-US" sz="1800" b="0" i="0" u="none" strike="noStrike" kern="1200" cap="none" spc="0" normalizeH="0" baseline="0" noProof="0" dirty="0" smtClean="0">
                <a:ln>
                  <a:noFill/>
                </a:ln>
                <a:solidFill>
                  <a:srgbClr val="000000"/>
                </a:solidFill>
                <a:effectLst/>
                <a:uLnTx/>
                <a:uFillTx/>
                <a:latin typeface="Franklin Gothic Book"/>
                <a:ea typeface="+mn-ea"/>
                <a:cs typeface="+mn-cs"/>
              </a:rPr>
              <a:t>を接続することによって、モータの速度の制御が可能になることが考えられる。</a:t>
            </a:r>
            <a:endParaRPr kumimoji="1" lang="en-US" altLang="ja-JP" sz="1800" b="0" i="0" u="none" strike="noStrike" kern="1200" cap="none" spc="0" normalizeH="0" baseline="0" noProof="0" dirty="0" smtClean="0">
              <a:ln>
                <a:noFill/>
              </a:ln>
              <a:solidFill>
                <a:srgbClr val="000000"/>
              </a:solidFill>
              <a:effectLst/>
              <a:uLnTx/>
              <a:uFillTx/>
              <a:latin typeface="Franklin Gothic Book"/>
              <a:ea typeface="+mn-ea"/>
              <a:cs typeface="+mn-cs"/>
            </a:endParaRPr>
          </a:p>
          <a:p>
            <a:endParaRPr kumimoji="1" lang="en-US" altLang="ja-JP" sz="1800" b="0" i="0" u="none" strike="noStrike" kern="1200" cap="none" spc="0" normalizeH="0" baseline="0" noProof="0" dirty="0" smtClean="0">
              <a:ln>
                <a:noFill/>
              </a:ln>
              <a:solidFill>
                <a:srgbClr val="000000"/>
              </a:solidFill>
              <a:effectLst/>
              <a:uLnTx/>
              <a:uFillTx/>
              <a:latin typeface="Franklin Gothic Book"/>
              <a:ea typeface="+mn-ea"/>
              <a:cs typeface="+mn-cs"/>
            </a:endParaRPr>
          </a:p>
          <a:p>
            <a:r>
              <a:rPr kumimoji="1" lang="en-US" altLang="ja-JP" sz="1200" kern="1200" dirty="0" smtClean="0">
                <a:solidFill>
                  <a:schemeClr val="tx1"/>
                </a:solidFill>
                <a:latin typeface="+mn-lt"/>
                <a:ea typeface="+mn-ea"/>
                <a:cs typeface="+mn-cs"/>
              </a:rPr>
              <a:t>PWM</a:t>
            </a:r>
            <a:r>
              <a:rPr kumimoji="1" lang="ja-JP" altLang="en-US" sz="1200" kern="1200" dirty="0" smtClean="0">
                <a:solidFill>
                  <a:schemeClr val="tx1"/>
                </a:solidFill>
                <a:latin typeface="+mn-lt"/>
                <a:ea typeface="+mn-ea"/>
                <a:cs typeface="+mn-cs"/>
              </a:rPr>
              <a:t>信号の周波数は約</a:t>
            </a:r>
            <a:r>
              <a:rPr kumimoji="1" lang="en-US" altLang="ja-JP" sz="1200" kern="1200" dirty="0" smtClean="0">
                <a:solidFill>
                  <a:schemeClr val="tx1"/>
                </a:solidFill>
                <a:latin typeface="+mn-lt"/>
                <a:ea typeface="+mn-ea"/>
                <a:cs typeface="+mn-cs"/>
              </a:rPr>
              <a:t>490Hz</a:t>
            </a:r>
            <a:endParaRPr lang="en-US" altLang="ja-JP" dirty="0" smtClean="0"/>
          </a:p>
          <a:p>
            <a:endParaRPr lang="en-US" altLang="ja-JP" dirty="0" smtClean="0"/>
          </a:p>
          <a:p>
            <a:endParaRPr lang="en-US" altLang="ja-JP" dirty="0" smtClean="0"/>
          </a:p>
          <a:p>
            <a:endParaRPr lang="en-US" altLang="ja-JP" b="0" dirty="0" smtClean="0">
              <a:solidFill>
                <a:prstClr val="black"/>
              </a:solidFill>
            </a:endParaRPr>
          </a:p>
          <a:p>
            <a:endParaRPr lang="en-US" altLang="ja-JP" b="0" dirty="0" smtClean="0">
              <a:solidFill>
                <a:prstClr val="black"/>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11</a:t>
            </a:fld>
            <a:endParaRPr kumimoji="1" lang="ja-JP" altLang="en-US"/>
          </a:p>
        </p:txBody>
      </p:sp>
    </p:spTree>
    <p:extLst>
      <p:ext uri="{BB962C8B-B14F-4D97-AF65-F5344CB8AC3E}">
        <p14:creationId xmlns:p14="http://schemas.microsoft.com/office/powerpoint/2010/main" val="4028565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dirty="0" smtClean="0"/>
              <a:t>実際に</a:t>
            </a:r>
            <a:r>
              <a:rPr lang="en-US" altLang="ja-JP" b="0" dirty="0" smtClean="0"/>
              <a:t>PWM</a:t>
            </a:r>
            <a:r>
              <a:rPr lang="ja-JP" altLang="en-US" b="0" dirty="0" smtClean="0"/>
              <a:t>制御を行うための</a:t>
            </a:r>
            <a:r>
              <a:rPr lang="en-US" altLang="ja-JP" b="0" dirty="0" err="1" smtClean="0"/>
              <a:t>Arduino</a:t>
            </a:r>
            <a:r>
              <a:rPr lang="ja-JP" altLang="en-US" b="0" dirty="0" smtClean="0"/>
              <a:t>のプログラムでは、</a:t>
            </a:r>
            <a:endParaRPr lang="en-US" altLang="ja-JP" b="0" dirty="0" smtClean="0"/>
          </a:p>
          <a:p>
            <a:r>
              <a:rPr lang="en-US" altLang="ja-JP" dirty="0" err="1" smtClean="0"/>
              <a:t>analogWrite</a:t>
            </a:r>
            <a:r>
              <a:rPr lang="en-US" altLang="ja-JP" dirty="0" smtClean="0"/>
              <a:t>(</a:t>
            </a:r>
            <a:r>
              <a:rPr lang="en-US" altLang="ja-JP" dirty="0" err="1" smtClean="0"/>
              <a:t>pin,value</a:t>
            </a:r>
            <a:r>
              <a:rPr lang="en-US" altLang="ja-JP" dirty="0" smtClean="0"/>
              <a:t>)</a:t>
            </a:r>
            <a:r>
              <a:rPr lang="ja-JP" altLang="en-US" dirty="0" smtClean="0"/>
              <a:t>を使う。</a:t>
            </a:r>
            <a:endParaRPr lang="en-US" altLang="ja-JP" dirty="0" smtClean="0"/>
          </a:p>
          <a:p>
            <a:r>
              <a:rPr lang="ja-JP" altLang="en-US" dirty="0" smtClean="0"/>
              <a:t>パラメータについて、</a:t>
            </a:r>
            <a:r>
              <a:rPr lang="en-US" altLang="ja-JP" dirty="0" smtClean="0"/>
              <a:t>pin</a:t>
            </a:r>
            <a:r>
              <a:rPr lang="ja-JP" altLang="en-US" dirty="0" smtClean="0"/>
              <a:t>は実際に出力に使われているピン番号を設定します。</a:t>
            </a:r>
            <a:endParaRPr lang="en-US" altLang="ja-JP" dirty="0" smtClean="0"/>
          </a:p>
          <a:p>
            <a:r>
              <a:rPr lang="ja-JP" altLang="en-US" dirty="0" smtClean="0"/>
              <a:t>今回は（９、１０、１１ピンのいずれかが入る）</a:t>
            </a:r>
            <a:endParaRPr lang="en-US" altLang="ja-JP" dirty="0" smtClean="0"/>
          </a:p>
          <a:p>
            <a:r>
              <a:rPr lang="en-US" altLang="ja-JP" dirty="0" smtClean="0"/>
              <a:t>Value</a:t>
            </a:r>
            <a:r>
              <a:rPr lang="ja-JP" altLang="en-US" dirty="0" smtClean="0"/>
              <a:t>ではデューティ比を入力します。</a:t>
            </a:r>
            <a:endParaRPr lang="en-US" altLang="ja-JP" dirty="0" smtClean="0"/>
          </a:p>
          <a:p>
            <a:r>
              <a:rPr lang="en-US" altLang="ja-JP" dirty="0" smtClean="0"/>
              <a:t>0</a:t>
            </a:r>
            <a:r>
              <a:rPr lang="ja-JP" altLang="en-US" dirty="0" smtClean="0"/>
              <a:t>を入力したら</a:t>
            </a:r>
            <a:r>
              <a:rPr lang="en-US" altLang="ja-JP" dirty="0" smtClean="0"/>
              <a:t>0V,255</a:t>
            </a:r>
            <a:r>
              <a:rPr lang="ja-JP" altLang="en-US" dirty="0" smtClean="0"/>
              <a:t>を入力したら</a:t>
            </a:r>
            <a:r>
              <a:rPr lang="en-US" altLang="ja-JP" dirty="0" smtClean="0"/>
              <a:t>5V</a:t>
            </a:r>
            <a:r>
              <a:rPr lang="ja-JP" altLang="en-US" dirty="0" smtClean="0"/>
              <a:t>が出力されます。しかし今回使う</a:t>
            </a:r>
            <a:r>
              <a:rPr lang="en-US" altLang="ja-JP" dirty="0" smtClean="0"/>
              <a:t>PmodHB3</a:t>
            </a:r>
            <a:r>
              <a:rPr lang="ja-JP" altLang="en-US" dirty="0" smtClean="0"/>
              <a:t>は電源電圧が</a:t>
            </a:r>
            <a:r>
              <a:rPr lang="en-US" altLang="ja-JP" dirty="0" smtClean="0"/>
              <a:t>3.3V</a:t>
            </a:r>
            <a:r>
              <a:rPr lang="ja-JP" altLang="en-US" dirty="0" smtClean="0"/>
              <a:t>なので</a:t>
            </a:r>
            <a:r>
              <a:rPr lang="en-US" altLang="ja-JP" dirty="0" smtClean="0"/>
              <a:t>3.3V</a:t>
            </a:r>
            <a:r>
              <a:rPr lang="ja-JP" altLang="en-US" dirty="0" smtClean="0"/>
              <a:t>が出力されます。</a:t>
            </a:r>
            <a:endParaRPr lang="en-US" altLang="ja-JP" dirty="0" smtClean="0"/>
          </a:p>
          <a:p>
            <a:r>
              <a:rPr lang="ja-JP" altLang="en-US" dirty="0" smtClean="0"/>
              <a:t>そうすることによって</a:t>
            </a:r>
            <a:r>
              <a:rPr lang="en-US" altLang="ja-JP" dirty="0" smtClean="0"/>
              <a:t>PWM</a:t>
            </a:r>
            <a:r>
              <a:rPr lang="ja-JP" altLang="en-US" dirty="0" smtClean="0"/>
              <a:t>制御が行えるようになります。</a:t>
            </a:r>
            <a:endParaRPr lang="en-US" altLang="ja-JP" dirty="0" smtClean="0"/>
          </a:p>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周期に対する、</a:t>
            </a:r>
            <a:r>
              <a:rPr kumimoji="1" lang="en-US" altLang="ja-JP" sz="1200" kern="1200" dirty="0" smtClean="0">
                <a:solidFill>
                  <a:schemeClr val="tx1"/>
                </a:solidFill>
                <a:effectLst/>
                <a:latin typeface="+mn-lt"/>
                <a:ea typeface="+mn-ea"/>
                <a:cs typeface="+mn-cs"/>
              </a:rPr>
              <a:t>High</a:t>
            </a:r>
            <a:r>
              <a:rPr kumimoji="1" lang="ja-JP" altLang="ja-JP" sz="1200" kern="1200" dirty="0" smtClean="0">
                <a:solidFill>
                  <a:schemeClr val="tx1"/>
                </a:solidFill>
                <a:effectLst/>
                <a:latin typeface="+mn-lt"/>
                <a:ea typeface="+mn-ea"/>
                <a:cs typeface="+mn-cs"/>
              </a:rPr>
              <a:t>時間の比をデューティー比</a:t>
            </a:r>
            <a:r>
              <a:rPr lang="ja-JP" altLang="ja-JP" dirty="0" smtClean="0">
                <a:effectLst/>
              </a:rPr>
              <a:t> </a:t>
            </a:r>
            <a:r>
              <a:rPr lang="ja-JP" altLang="en-US" dirty="0" smtClean="0">
                <a:effectLst/>
              </a:rPr>
              <a:t>）</a:t>
            </a:r>
            <a:endParaRPr lang="en-US" altLang="ja-JP" dirty="0" smtClean="0"/>
          </a:p>
          <a:p>
            <a:endParaRPr lang="en-US" altLang="ja-JP" dirty="0" smtClean="0"/>
          </a:p>
          <a:p>
            <a:endParaRPr lang="en-US" altLang="ja-JP" b="0" dirty="0" smtClean="0">
              <a:solidFill>
                <a:prstClr val="black"/>
              </a:solidFill>
            </a:endParaRPr>
          </a:p>
          <a:p>
            <a:endParaRPr lang="en-US" altLang="ja-JP" b="0" dirty="0" smtClean="0">
              <a:solidFill>
                <a:prstClr val="black"/>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12</a:t>
            </a:fld>
            <a:endParaRPr kumimoji="1" lang="ja-JP" altLang="en-US"/>
          </a:p>
        </p:txBody>
      </p:sp>
    </p:spTree>
    <p:extLst>
      <p:ext uri="{BB962C8B-B14F-4D97-AF65-F5344CB8AC3E}">
        <p14:creationId xmlns:p14="http://schemas.microsoft.com/office/powerpoint/2010/main" val="4028565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（２）回転の方向に関して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smtClean="0">
                <a:solidFill>
                  <a:schemeClr val="tx1"/>
                </a:solidFill>
                <a:latin typeface="+mn-lt"/>
                <a:ea typeface="+mn-ea"/>
                <a:cs typeface="+mn-cs"/>
              </a:rPr>
              <a:t>モータモジュールの仕様書に</a:t>
            </a:r>
            <a:r>
              <a:rPr kumimoji="1" lang="en-US" altLang="ja-JP" sz="1200" b="0" i="0" u="none" strike="noStrike" kern="1200" baseline="0" dirty="0" smtClean="0">
                <a:solidFill>
                  <a:schemeClr val="tx1"/>
                </a:solidFill>
                <a:latin typeface="+mn-lt"/>
                <a:ea typeface="+mn-ea"/>
                <a:cs typeface="+mn-cs"/>
              </a:rPr>
              <a:t>DIR</a:t>
            </a:r>
            <a:r>
              <a:rPr kumimoji="1" lang="ja-JP" altLang="en-US" sz="1200" b="0" i="0" u="none" strike="noStrike" kern="1200" baseline="0" dirty="0" smtClean="0">
                <a:solidFill>
                  <a:schemeClr val="tx1"/>
                </a:solidFill>
                <a:latin typeface="+mn-lt"/>
                <a:ea typeface="+mn-ea"/>
                <a:cs typeface="+mn-cs"/>
              </a:rPr>
              <a:t>ピンは</a:t>
            </a:r>
            <a:endParaRPr kumimoji="1" lang="en-US" altLang="ja-JP"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The motor rotation direction is determined by the logic level on the Direction pin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Current will flow through the bridge when the Enable pin is brought high.</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baseline="0" dirty="0" smtClean="0">
                <a:solidFill>
                  <a:schemeClr val="tx1"/>
                </a:solidFill>
                <a:latin typeface="+mn-lt"/>
                <a:ea typeface="+mn-ea"/>
                <a:cs typeface="+mn-cs"/>
              </a:rPr>
              <a:t>すなわち</a:t>
            </a:r>
            <a:r>
              <a:rPr kumimoji="1" lang="en-US" altLang="ja-JP" sz="1200" b="0" i="0" u="none" strike="noStrike" kern="1200" baseline="0" dirty="0" smtClean="0">
                <a:solidFill>
                  <a:schemeClr val="tx1"/>
                </a:solidFill>
                <a:latin typeface="+mn-lt"/>
                <a:ea typeface="+mn-ea"/>
                <a:cs typeface="+mn-cs"/>
              </a:rPr>
              <a:t>DIR</a:t>
            </a:r>
            <a:r>
              <a:rPr kumimoji="1" lang="ja-JP" altLang="en-US" sz="1200" b="0" i="0" u="none" strike="noStrike" kern="1200" baseline="0" dirty="0" smtClean="0">
                <a:solidFill>
                  <a:schemeClr val="tx1"/>
                </a:solidFill>
                <a:latin typeface="+mn-lt"/>
                <a:ea typeface="+mn-ea"/>
                <a:cs typeface="+mn-cs"/>
              </a:rPr>
              <a:t>ピンによってモーターの回転方向を決めることができることが推測できる。</a:t>
            </a:r>
            <a:endParaRPr kumimoji="1" lang="en-US" altLang="ja-JP" sz="1200" b="0" i="0" u="none" strike="noStrike" kern="1200" baseline="0" dirty="0" smtClean="0">
              <a:solidFill>
                <a:schemeClr val="tx1"/>
              </a:solidFill>
              <a:latin typeface="+mn-lt"/>
              <a:ea typeface="+mn-ea"/>
              <a:cs typeface="+mn-cs"/>
            </a:endParaRPr>
          </a:p>
          <a:p>
            <a:r>
              <a:rPr lang="ja-JP" altLang="en-US" dirty="0" smtClean="0"/>
              <a:t>また</a:t>
            </a:r>
            <a:r>
              <a:rPr lang="en-US" altLang="ja-JP" dirty="0" err="1" smtClean="0"/>
              <a:t>ArduinoUNO</a:t>
            </a:r>
            <a:r>
              <a:rPr lang="ja-JP" altLang="en-US" dirty="0" smtClean="0"/>
              <a:t>には、</a:t>
            </a:r>
            <a:r>
              <a:rPr lang="en-US" altLang="ja-JP" b="0" dirty="0" smtClean="0"/>
              <a:t>8,9,10,11,12,13</a:t>
            </a:r>
            <a:r>
              <a:rPr lang="ja-JP" altLang="en-US" b="0" dirty="0" smtClean="0"/>
              <a:t>ピンにデジタル</a:t>
            </a:r>
            <a:r>
              <a:rPr lang="en-US" altLang="ja-JP" b="0" dirty="0" smtClean="0"/>
              <a:t>IO(LOW=0V,HIGH=5V)</a:t>
            </a:r>
            <a:r>
              <a:rPr lang="ja-JP" altLang="en-US" b="0" dirty="0" smtClean="0"/>
              <a:t>が存在が</a:t>
            </a:r>
            <a:r>
              <a:rPr lang="ja-JP" altLang="en-US" dirty="0" smtClean="0"/>
              <a:t>すると仕様書に書いてありました</a:t>
            </a:r>
            <a:r>
              <a:rPr lang="en-US" altLang="ja-JP" dirty="0" smtClean="0"/>
              <a:t>.</a:t>
            </a:r>
          </a:p>
          <a:p>
            <a:r>
              <a:rPr lang="ja-JP" altLang="en-US" dirty="0" smtClean="0"/>
              <a:t>以上のことから、モータモジュールの</a:t>
            </a:r>
            <a:r>
              <a:rPr lang="en-US" altLang="ja-JP" dirty="0" smtClean="0"/>
              <a:t>DIR</a:t>
            </a:r>
            <a:r>
              <a:rPr lang="ja-JP" altLang="en-US" dirty="0" smtClean="0"/>
              <a:t>ピンと、</a:t>
            </a:r>
            <a:r>
              <a:rPr lang="en-US" altLang="ja-JP" dirty="0" err="1" smtClean="0"/>
              <a:t>arduino</a:t>
            </a:r>
            <a:r>
              <a:rPr lang="ja-JP" altLang="en-US" dirty="0" smtClean="0"/>
              <a:t>の</a:t>
            </a:r>
            <a:r>
              <a:rPr lang="en-US" altLang="ja-JP" dirty="0" smtClean="0"/>
              <a:t>8,9,10,11,12,13</a:t>
            </a:r>
            <a:r>
              <a:rPr lang="ja-JP" altLang="en-US" dirty="0" smtClean="0"/>
              <a:t>ピンとを接続すれば</a:t>
            </a:r>
            <a:endParaRPr lang="en-US" altLang="ja-JP" dirty="0" smtClean="0"/>
          </a:p>
          <a:p>
            <a:r>
              <a:rPr lang="ja-JP" altLang="en-US" dirty="0" smtClean="0"/>
              <a:t>モーターの回転方向を制御出来ることが推測出来る。</a:t>
            </a:r>
            <a:endParaRPr lang="en-US" altLang="ja-JP" dirty="0" smtClean="0"/>
          </a:p>
          <a:p>
            <a:r>
              <a:rPr lang="ja-JP" altLang="en-US" dirty="0" smtClean="0"/>
              <a:t>今回は、</a:t>
            </a:r>
            <a:r>
              <a:rPr lang="en-US" altLang="ja-JP" dirty="0" smtClean="0"/>
              <a:t>9,10,11</a:t>
            </a:r>
            <a:r>
              <a:rPr lang="ja-JP" altLang="en-US" dirty="0" smtClean="0"/>
              <a:t>ピンは</a:t>
            </a:r>
            <a:r>
              <a:rPr lang="en-US" altLang="ja-JP" dirty="0" smtClean="0"/>
              <a:t>PWM</a:t>
            </a:r>
            <a:r>
              <a:rPr lang="ja-JP" altLang="en-US" dirty="0" smtClean="0"/>
              <a:t>制御に利用するので、</a:t>
            </a:r>
            <a:r>
              <a:rPr lang="en-US" altLang="ja-JP" dirty="0" smtClean="0"/>
              <a:t>8,12,13</a:t>
            </a:r>
            <a:r>
              <a:rPr lang="ja-JP" altLang="en-US" dirty="0" smtClean="0"/>
              <a:t>ピンを利用するのが望ましい。</a:t>
            </a:r>
            <a:endParaRPr lang="en-US" altLang="ja-JP" dirty="0" smtClean="0"/>
          </a:p>
          <a:p>
            <a:endParaRPr lang="en-US" altLang="ja-JP" b="0" dirty="0" smtClean="0"/>
          </a:p>
          <a:p>
            <a:endParaRPr lang="en-US" altLang="ja-JP" dirty="0" smtClean="0"/>
          </a:p>
          <a:p>
            <a:endParaRPr lang="en-US" altLang="ja-JP" dirty="0" smtClean="0"/>
          </a:p>
          <a:p>
            <a:endParaRPr lang="en-US" altLang="ja-JP" b="0" dirty="0" smtClean="0">
              <a:solidFill>
                <a:prstClr val="black"/>
              </a:solidFill>
            </a:endParaRPr>
          </a:p>
          <a:p>
            <a:endParaRPr lang="en-US" altLang="ja-JP" b="0" dirty="0" smtClean="0">
              <a:solidFill>
                <a:prstClr val="black"/>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13</a:t>
            </a:fld>
            <a:endParaRPr kumimoji="1" lang="ja-JP" altLang="en-US"/>
          </a:p>
        </p:txBody>
      </p:sp>
    </p:spTree>
    <p:extLst>
      <p:ext uri="{BB962C8B-B14F-4D97-AF65-F5344CB8AC3E}">
        <p14:creationId xmlns:p14="http://schemas.microsoft.com/office/powerpoint/2010/main" val="402856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dirty="0" smtClean="0"/>
              <a:t>デジタル</a:t>
            </a:r>
            <a:r>
              <a:rPr lang="en-US" altLang="ja-JP" b="0" dirty="0" smtClean="0"/>
              <a:t>I/O</a:t>
            </a:r>
            <a:r>
              <a:rPr lang="ja-JP" altLang="en-US" b="0" dirty="0" smtClean="0"/>
              <a:t>を設定する</a:t>
            </a:r>
            <a:r>
              <a:rPr lang="en-US" altLang="ja-JP" b="0" dirty="0" err="1" smtClean="0"/>
              <a:t>Arduino</a:t>
            </a:r>
            <a:r>
              <a:rPr lang="ja-JP" altLang="en-US" b="0" dirty="0" smtClean="0"/>
              <a:t>のプログラムでは、</a:t>
            </a:r>
            <a:endParaRPr lang="en-US" altLang="ja-JP" b="0" dirty="0" smtClean="0"/>
          </a:p>
          <a:p>
            <a:r>
              <a:rPr lang="en-US" altLang="ja-JP" dirty="0" err="1" smtClean="0"/>
              <a:t>digitalWrite</a:t>
            </a:r>
            <a:r>
              <a:rPr lang="en-US" altLang="ja-JP" dirty="0" smtClean="0"/>
              <a:t>(</a:t>
            </a:r>
            <a:r>
              <a:rPr lang="en-US" altLang="ja-JP" dirty="0" err="1" smtClean="0"/>
              <a:t>pin,value</a:t>
            </a:r>
            <a:r>
              <a:rPr lang="en-US" altLang="ja-JP" dirty="0" smtClean="0"/>
              <a:t>)</a:t>
            </a:r>
            <a:r>
              <a:rPr lang="ja-JP" altLang="en-US" dirty="0" smtClean="0"/>
              <a:t>を使う。</a:t>
            </a:r>
            <a:endParaRPr lang="en-US" altLang="ja-JP" dirty="0" smtClean="0"/>
          </a:p>
          <a:p>
            <a:r>
              <a:rPr lang="ja-JP" altLang="en-US" dirty="0" smtClean="0"/>
              <a:t>パラメータについて、</a:t>
            </a:r>
            <a:r>
              <a:rPr lang="en-US" altLang="ja-JP" dirty="0" smtClean="0"/>
              <a:t>pin</a:t>
            </a:r>
            <a:r>
              <a:rPr lang="ja-JP" altLang="en-US" dirty="0" smtClean="0"/>
              <a:t>は実際に出力に使われているピン番号を設定します。</a:t>
            </a:r>
            <a:endParaRPr lang="en-US" altLang="ja-JP" dirty="0" smtClean="0"/>
          </a:p>
          <a:p>
            <a:r>
              <a:rPr lang="ja-JP" altLang="en-US" dirty="0" smtClean="0"/>
              <a:t>今回は（</a:t>
            </a:r>
            <a:r>
              <a:rPr lang="en-US" altLang="ja-JP" dirty="0" smtClean="0"/>
              <a:t>8</a:t>
            </a:r>
            <a:r>
              <a:rPr lang="ja-JP" altLang="en-US" dirty="0" smtClean="0"/>
              <a:t>、</a:t>
            </a:r>
            <a:r>
              <a:rPr lang="en-US" altLang="ja-JP" dirty="0" smtClean="0"/>
              <a:t>12</a:t>
            </a:r>
            <a:r>
              <a:rPr lang="ja-JP" altLang="en-US" dirty="0" smtClean="0"/>
              <a:t>、１</a:t>
            </a:r>
            <a:r>
              <a:rPr lang="en-US" altLang="ja-JP" dirty="0" smtClean="0"/>
              <a:t>3</a:t>
            </a:r>
            <a:r>
              <a:rPr lang="ja-JP" altLang="en-US" dirty="0" smtClean="0"/>
              <a:t>ピンのいずれかが入る）</a:t>
            </a:r>
            <a:endParaRPr lang="en-US" altLang="ja-JP" dirty="0" smtClean="0"/>
          </a:p>
          <a:p>
            <a:r>
              <a:rPr lang="en-US" altLang="ja-JP" dirty="0" smtClean="0"/>
              <a:t>Value</a:t>
            </a:r>
            <a:r>
              <a:rPr lang="ja-JP" altLang="en-US" dirty="0" smtClean="0"/>
              <a:t>では</a:t>
            </a:r>
            <a:r>
              <a:rPr lang="en-US" altLang="ja-JP" dirty="0" smtClean="0"/>
              <a:t>HIGH</a:t>
            </a:r>
            <a:r>
              <a:rPr lang="ja-JP" altLang="en-US" dirty="0" smtClean="0"/>
              <a:t>を入力したら</a:t>
            </a:r>
            <a:r>
              <a:rPr lang="en-US" altLang="ja-JP" dirty="0" smtClean="0"/>
              <a:t>5V(</a:t>
            </a:r>
            <a:r>
              <a:rPr lang="ja-JP" altLang="en-US" dirty="0" smtClean="0"/>
              <a:t>さっきとどうように</a:t>
            </a:r>
            <a:r>
              <a:rPr lang="en-US" altLang="ja-JP" dirty="0" smtClean="0"/>
              <a:t>3.3V</a:t>
            </a:r>
            <a:r>
              <a:rPr lang="ja-JP" altLang="en-US" dirty="0" smtClean="0"/>
              <a:t>になる</a:t>
            </a:r>
            <a:r>
              <a:rPr lang="en-US" altLang="ja-JP" dirty="0" smtClean="0"/>
              <a:t>)LOW</a:t>
            </a:r>
            <a:r>
              <a:rPr lang="ja-JP" altLang="en-US" dirty="0" smtClean="0"/>
              <a:t>を入力したら</a:t>
            </a:r>
            <a:r>
              <a:rPr lang="en-US" altLang="ja-JP" dirty="0" smtClean="0"/>
              <a:t>0V</a:t>
            </a:r>
            <a:r>
              <a:rPr lang="ja-JP" altLang="en-US" dirty="0" smtClean="0"/>
              <a:t>がながれます。</a:t>
            </a:r>
            <a:endParaRPr lang="en-US" altLang="ja-JP" dirty="0" smtClean="0"/>
          </a:p>
          <a:p>
            <a:r>
              <a:rPr lang="en-US" altLang="ja-JP" dirty="0" smtClean="0"/>
              <a:t>PmodHB3</a:t>
            </a:r>
            <a:r>
              <a:rPr lang="ja-JP" altLang="en-US" dirty="0" smtClean="0"/>
              <a:t>では、</a:t>
            </a:r>
            <a:r>
              <a:rPr lang="en-US" altLang="ja-JP" dirty="0" smtClean="0"/>
              <a:t>HIGH</a:t>
            </a:r>
            <a:r>
              <a:rPr lang="ja-JP" altLang="en-US" dirty="0" smtClean="0"/>
              <a:t>ならば正回転、</a:t>
            </a:r>
            <a:r>
              <a:rPr lang="en-US" altLang="ja-JP" dirty="0" smtClean="0"/>
              <a:t>LOW</a:t>
            </a:r>
            <a:r>
              <a:rPr lang="ja-JP" altLang="en-US" dirty="0" smtClean="0"/>
              <a:t>ならば逆回転する。</a:t>
            </a:r>
            <a:endParaRPr lang="en-US" altLang="ja-JP" dirty="0" smtClean="0"/>
          </a:p>
          <a:p>
            <a:endParaRPr lang="en-US" altLang="ja-JP" dirty="0" smtClean="0"/>
          </a:p>
          <a:p>
            <a:endParaRPr lang="en-US" altLang="ja-JP" b="0" dirty="0" smtClean="0">
              <a:solidFill>
                <a:prstClr val="black"/>
              </a:solidFill>
            </a:endParaRPr>
          </a:p>
          <a:p>
            <a:endParaRPr lang="en-US" altLang="ja-JP" b="0" dirty="0" smtClean="0">
              <a:solidFill>
                <a:prstClr val="black"/>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14</a:t>
            </a:fld>
            <a:endParaRPr kumimoji="1" lang="ja-JP" altLang="en-US"/>
          </a:p>
        </p:txBody>
      </p:sp>
    </p:spTree>
    <p:extLst>
      <p:ext uri="{BB962C8B-B14F-4D97-AF65-F5344CB8AC3E}">
        <p14:creationId xmlns:p14="http://schemas.microsoft.com/office/powerpoint/2010/main" val="4028565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ArduinoUNO</a:t>
            </a:r>
            <a:r>
              <a:rPr kumimoji="1" lang="ja-JP" altLang="en-US" dirty="0" smtClean="0"/>
              <a:t>本体には</a:t>
            </a:r>
            <a:r>
              <a:rPr kumimoji="1" lang="en-US" altLang="ja-JP" dirty="0" err="1" smtClean="0"/>
              <a:t>bluetooth</a:t>
            </a:r>
            <a:r>
              <a:rPr kumimoji="1" lang="ja-JP" altLang="en-US" dirty="0" smtClean="0"/>
              <a:t>機能がないので二つの機器を使用。</a:t>
            </a:r>
            <a:endParaRPr kumimoji="1" lang="en-US" altLang="ja-JP" dirty="0" smtClean="0"/>
          </a:p>
          <a:p>
            <a:r>
              <a:rPr lang="en-US" altLang="ja-JP" sz="1200" b="1" dirty="0" smtClean="0"/>
              <a:t>1.Bluetooth</a:t>
            </a:r>
            <a:r>
              <a:rPr lang="ja-JP" altLang="en-US" sz="1200" b="1" dirty="0" smtClean="0"/>
              <a:t>モジュール</a:t>
            </a:r>
            <a:r>
              <a:rPr lang="en-US" altLang="ja-JP" sz="1200" b="1" dirty="0" smtClean="0"/>
              <a:t> RBT-001</a:t>
            </a:r>
          </a:p>
          <a:p>
            <a:r>
              <a:rPr kumimoji="1" lang="en-US" altLang="ja-JP" sz="1200" b="1" dirty="0" smtClean="0"/>
              <a:t>2.RBT-001</a:t>
            </a:r>
            <a:r>
              <a:rPr kumimoji="1" lang="ja-JP" altLang="en-US" sz="1200" b="1" dirty="0" smtClean="0"/>
              <a:t>用シリアルレベルコンバータ</a:t>
            </a:r>
            <a:r>
              <a:rPr kumimoji="1" lang="en-US" altLang="ja-JP" sz="1200" b="1" dirty="0" smtClean="0"/>
              <a:t> Rev3</a:t>
            </a:r>
            <a:r>
              <a:rPr kumimoji="1" lang="en-US" altLang="ja-JP"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smtClean="0"/>
              <a:t>RBT-001</a:t>
            </a:r>
            <a:r>
              <a:rPr lang="ja-JP" altLang="en-US" sz="1200" b="1" dirty="0" smtClean="0"/>
              <a:t>で、</a:t>
            </a:r>
            <a:r>
              <a:rPr lang="en-US" altLang="ja-JP" sz="1200" b="1" dirty="0" err="1" smtClean="0"/>
              <a:t>arduino</a:t>
            </a:r>
            <a:r>
              <a:rPr lang="ja-JP" altLang="en-US" sz="1200" b="1" dirty="0" smtClean="0"/>
              <a:t>で</a:t>
            </a:r>
            <a:r>
              <a:rPr lang="en-US" altLang="ja-JP" sz="1200" b="1" dirty="0" err="1" smtClean="0"/>
              <a:t>bluetooth</a:t>
            </a:r>
            <a:r>
              <a:rPr lang="ja-JP" altLang="en-US" sz="1200" b="1" dirty="0" smtClean="0"/>
              <a:t>通信を行えるように出来る。</a:t>
            </a:r>
            <a:endParaRPr lang="en-US" altLang="ja-JP"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1" dirty="0" smtClean="0"/>
              <a:t>しかし</a:t>
            </a:r>
            <a:r>
              <a:rPr lang="en-US" altLang="ja-JP" sz="1200" b="1" dirty="0" smtClean="0"/>
              <a:t>RBT-001</a:t>
            </a:r>
            <a:r>
              <a:rPr lang="ja-JP" altLang="en-US" sz="1200" b="1" dirty="0" smtClean="0"/>
              <a:t>は</a:t>
            </a:r>
            <a:r>
              <a:rPr lang="en-US" altLang="ja-JP" sz="1200" b="1" dirty="0" smtClean="0"/>
              <a:t>3V</a:t>
            </a:r>
            <a:r>
              <a:rPr lang="ja-JP" altLang="en-US" sz="1200" b="1" dirty="0" smtClean="0"/>
              <a:t>駆動であるのでこのままだと５</a:t>
            </a:r>
            <a:r>
              <a:rPr lang="en-US" altLang="ja-JP" sz="1200" b="1" dirty="0" smtClean="0"/>
              <a:t>V</a:t>
            </a:r>
            <a:r>
              <a:rPr lang="ja-JP" altLang="en-US" sz="1200" b="1" dirty="0" smtClean="0"/>
              <a:t>駆動である</a:t>
            </a:r>
            <a:r>
              <a:rPr lang="en-US" altLang="ja-JP" sz="1200" b="1" dirty="0" err="1" smtClean="0"/>
              <a:t>arduinoUNO</a:t>
            </a:r>
            <a:r>
              <a:rPr lang="ja-JP" altLang="en-US" sz="1200" b="1" dirty="0" smtClean="0"/>
              <a:t>と直結できない</a:t>
            </a:r>
            <a:endParaRPr lang="en-US" altLang="ja-JP"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RBT-001</a:t>
            </a:r>
            <a:r>
              <a:rPr kumimoji="1" lang="ja-JP" altLang="en-US" sz="1200" b="1" dirty="0" smtClean="0"/>
              <a:t>用シリアルレベルコンバータ</a:t>
            </a:r>
            <a:r>
              <a:rPr kumimoji="1" lang="en-US" altLang="ja-JP" sz="1200" b="1" dirty="0" smtClean="0"/>
              <a:t> </a:t>
            </a:r>
            <a:r>
              <a:rPr kumimoji="1" lang="ja-JP" altLang="en-US" sz="1200" b="1" dirty="0" smtClean="0"/>
              <a:t>で</a:t>
            </a:r>
            <a:r>
              <a:rPr kumimoji="1" lang="en-US" altLang="ja-JP" sz="1200" kern="1200" dirty="0" smtClean="0">
                <a:solidFill>
                  <a:schemeClr val="tx1"/>
                </a:solidFill>
                <a:latin typeface="+mn-lt"/>
                <a:ea typeface="+mn-ea"/>
                <a:cs typeface="+mn-cs"/>
              </a:rPr>
              <a:t>RBT-001</a:t>
            </a:r>
            <a:r>
              <a:rPr kumimoji="1" lang="ja-JP" altLang="en-US" sz="1200" kern="1200" dirty="0" smtClean="0">
                <a:solidFill>
                  <a:schemeClr val="tx1"/>
                </a:solidFill>
                <a:latin typeface="+mn-lt"/>
                <a:ea typeface="+mn-ea"/>
                <a:cs typeface="+mn-cs"/>
              </a:rPr>
              <a:t>が必要とする電源電圧</a:t>
            </a:r>
            <a:r>
              <a:rPr kumimoji="1" lang="en-US" altLang="ja-JP" sz="1200" kern="1200" dirty="0" smtClean="0">
                <a:solidFill>
                  <a:schemeClr val="tx1"/>
                </a:solidFill>
                <a:latin typeface="+mn-lt"/>
                <a:ea typeface="+mn-ea"/>
                <a:cs typeface="+mn-cs"/>
              </a:rPr>
              <a:t>3.0V</a:t>
            </a:r>
            <a:r>
              <a:rPr kumimoji="1" lang="ja-JP" altLang="en-US" sz="1200" kern="1200" dirty="0" smtClean="0">
                <a:solidFill>
                  <a:schemeClr val="tx1"/>
                </a:solidFill>
                <a:latin typeface="+mn-lt"/>
                <a:ea typeface="+mn-ea"/>
                <a:cs typeface="+mn-cs"/>
              </a:rPr>
              <a:t>を</a:t>
            </a:r>
            <a:r>
              <a:rPr kumimoji="1" lang="en-US" altLang="ja-JP" sz="1200" kern="1200" dirty="0" smtClean="0">
                <a:solidFill>
                  <a:schemeClr val="tx1"/>
                </a:solidFill>
                <a:latin typeface="+mn-lt"/>
                <a:ea typeface="+mn-ea"/>
                <a:cs typeface="+mn-cs"/>
              </a:rPr>
              <a:t>5V</a:t>
            </a:r>
            <a:r>
              <a:rPr kumimoji="1" lang="ja-JP" altLang="en-US" sz="1200" kern="1200" dirty="0" smtClean="0">
                <a:solidFill>
                  <a:schemeClr val="tx1"/>
                </a:solidFill>
                <a:latin typeface="+mn-lt"/>
                <a:ea typeface="+mn-ea"/>
                <a:cs typeface="+mn-cs"/>
              </a:rPr>
              <a:t>から生成します。</a:t>
            </a:r>
            <a:endParaRPr kumimoji="1" lang="en-US" altLang="ja-JP"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dirty="0" smtClean="0">
                <a:solidFill>
                  <a:schemeClr val="tx1"/>
                </a:solidFill>
                <a:latin typeface="+mn-lt"/>
                <a:ea typeface="+mn-ea"/>
                <a:cs typeface="+mn-cs"/>
              </a:rPr>
              <a:t>こうすることで</a:t>
            </a:r>
            <a:r>
              <a:rPr kumimoji="1" lang="en-US" altLang="ja-JP" sz="1200" b="1" kern="1200" dirty="0" err="1" smtClean="0">
                <a:solidFill>
                  <a:schemeClr val="tx1"/>
                </a:solidFill>
                <a:latin typeface="+mn-lt"/>
                <a:ea typeface="+mn-ea"/>
                <a:cs typeface="+mn-cs"/>
              </a:rPr>
              <a:t>arduinoUNO</a:t>
            </a:r>
            <a:r>
              <a:rPr kumimoji="1" lang="ja-JP" altLang="en-US" sz="1200" b="1" kern="1200" dirty="0" smtClean="0">
                <a:solidFill>
                  <a:schemeClr val="tx1"/>
                </a:solidFill>
                <a:latin typeface="+mn-lt"/>
                <a:ea typeface="+mn-ea"/>
                <a:cs typeface="+mn-cs"/>
              </a:rPr>
              <a:t>で</a:t>
            </a:r>
            <a:r>
              <a:rPr kumimoji="1" lang="en-US" altLang="ja-JP" sz="1200" b="1" kern="1200" dirty="0" err="1" smtClean="0">
                <a:solidFill>
                  <a:schemeClr val="tx1"/>
                </a:solidFill>
                <a:latin typeface="+mn-lt"/>
                <a:ea typeface="+mn-ea"/>
                <a:cs typeface="+mn-cs"/>
              </a:rPr>
              <a:t>bluetooth</a:t>
            </a:r>
            <a:r>
              <a:rPr kumimoji="1" lang="ja-JP" altLang="en-US" sz="1200" b="1" kern="1200" dirty="0" smtClean="0">
                <a:solidFill>
                  <a:schemeClr val="tx1"/>
                </a:solidFill>
                <a:latin typeface="+mn-lt"/>
                <a:ea typeface="+mn-ea"/>
                <a:cs typeface="+mn-cs"/>
              </a:rPr>
              <a:t>モジュールが使えるようになる。</a:t>
            </a:r>
            <a:endParaRPr kumimoji="1" lang="en-US" altLang="ja-JP"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smtClean="0"/>
              <a:t>RBT001</a:t>
            </a:r>
            <a:r>
              <a:rPr lang="ja-JP" altLang="en-US" sz="1200" b="1" dirty="0" smtClean="0"/>
              <a:t>と</a:t>
            </a:r>
            <a:r>
              <a:rPr lang="en-US" altLang="ja-JP" sz="1200" b="1" dirty="0" err="1" smtClean="0"/>
              <a:t>arduino</a:t>
            </a:r>
            <a:r>
              <a:rPr lang="ja-JP" altLang="en-US" sz="1200" b="1" dirty="0" smtClean="0"/>
              <a:t>の接続方法として</a:t>
            </a:r>
            <a:r>
              <a:rPr lang="en-US" altLang="ja-JP" sz="1200" b="1" dirty="0" smtClean="0"/>
              <a:t>TX(</a:t>
            </a:r>
            <a:r>
              <a:rPr lang="ja-JP" altLang="en-US" sz="1200" b="1" dirty="0" smtClean="0"/>
              <a:t>送信</a:t>
            </a:r>
            <a:r>
              <a:rPr lang="en-US" altLang="ja-JP" sz="1200" b="1" dirty="0" smtClean="0"/>
              <a:t>)</a:t>
            </a:r>
            <a:r>
              <a:rPr lang="ja-JP" altLang="en-US" sz="1200" b="1" dirty="0" smtClean="0"/>
              <a:t>、</a:t>
            </a:r>
            <a:r>
              <a:rPr lang="en-US" altLang="ja-JP" sz="1200" b="1" dirty="0" smtClean="0"/>
              <a:t>RX(</a:t>
            </a:r>
            <a:r>
              <a:rPr lang="ja-JP" altLang="en-US" sz="1200" b="1" dirty="0" smtClean="0"/>
              <a:t>受信</a:t>
            </a:r>
            <a:r>
              <a:rPr lang="en-US" altLang="ja-JP" sz="1200" b="1" dirty="0" smtClean="0"/>
              <a:t>)</a:t>
            </a:r>
            <a:r>
              <a:rPr lang="ja-JP" altLang="en-US" sz="1200" b="1" dirty="0" smtClean="0"/>
              <a:t>ピンを</a:t>
            </a:r>
            <a:r>
              <a:rPr lang="en-US" altLang="ja-JP" sz="1200" b="1" dirty="0" smtClean="0"/>
              <a:t>I/O</a:t>
            </a:r>
            <a:r>
              <a:rPr lang="ja-JP" altLang="en-US" sz="1200" b="1" dirty="0" smtClean="0"/>
              <a:t>ピン（</a:t>
            </a:r>
            <a:r>
              <a:rPr lang="en-US" altLang="ja-JP" b="0" dirty="0" smtClean="0"/>
              <a:t>8,9,10,11,12,13</a:t>
            </a:r>
            <a:r>
              <a:rPr lang="ja-JP" altLang="en-US" sz="1200" b="1" dirty="0" smtClean="0"/>
              <a:t>）につなぐ。</a:t>
            </a:r>
            <a:endParaRPr lang="en-US" altLang="ja-JP"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smtClean="0"/>
              <a:t>NEXUS7</a:t>
            </a:r>
            <a:r>
              <a:rPr lang="ja-JP" altLang="en-US" sz="1200" b="1" dirty="0" smtClean="0"/>
              <a:t>とペアリングが確認出来た。</a:t>
            </a:r>
            <a:endParaRPr lang="en-US" altLang="ja-JP"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15</a:t>
            </a:fld>
            <a:endParaRPr kumimoji="1" lang="ja-JP" altLang="en-US"/>
          </a:p>
        </p:txBody>
      </p:sp>
    </p:spTree>
    <p:extLst>
      <p:ext uri="{BB962C8B-B14F-4D97-AF65-F5344CB8AC3E}">
        <p14:creationId xmlns:p14="http://schemas.microsoft.com/office/powerpoint/2010/main" val="2716498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ANDROID</a:t>
            </a:r>
            <a:r>
              <a:rPr kumimoji="1" lang="ja-JP" altLang="en-US" dirty="0" smtClean="0"/>
              <a:t>アプリの</a:t>
            </a:r>
            <a:r>
              <a:rPr kumimoji="1" lang="en-US" altLang="ja-JP" dirty="0" smtClean="0"/>
              <a:t>GUI</a:t>
            </a:r>
            <a:r>
              <a:rPr kumimoji="1" lang="ja-JP" altLang="en-US" dirty="0" smtClean="0"/>
              <a:t>について</a:t>
            </a:r>
            <a:endParaRPr kumimoji="1" lang="en-US" altLang="ja-JP" dirty="0" smtClean="0"/>
          </a:p>
          <a:p>
            <a:r>
              <a:rPr kumimoji="1" lang="ja-JP" altLang="en-US" dirty="0" smtClean="0"/>
              <a:t>上、左、右、下、停止のボタンを設置しました。</a:t>
            </a:r>
            <a:endParaRPr kumimoji="1" lang="en-US" altLang="ja-JP" dirty="0" smtClean="0"/>
          </a:p>
          <a:p>
            <a:r>
              <a:rPr kumimoji="1" lang="ja-JP" altLang="en-US" dirty="0" smtClean="0"/>
              <a:t>またそれをそれぞれボタン１、２、３、４、５としました。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16</a:t>
            </a:fld>
            <a:endParaRPr kumimoji="1" lang="ja-JP" altLang="en-US"/>
          </a:p>
        </p:txBody>
      </p:sp>
    </p:spTree>
    <p:extLst>
      <p:ext uri="{BB962C8B-B14F-4D97-AF65-F5344CB8AC3E}">
        <p14:creationId xmlns:p14="http://schemas.microsoft.com/office/powerpoint/2010/main" val="2013140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Android</a:t>
            </a:r>
            <a:r>
              <a:rPr kumimoji="1" lang="ja-JP" altLang="en-US" dirty="0" smtClean="0"/>
              <a:t>アプリにおいて</a:t>
            </a:r>
            <a:r>
              <a:rPr kumimoji="1" lang="en-US" altLang="ja-JP" dirty="0" err="1" smtClean="0"/>
              <a:t>bluetooth</a:t>
            </a:r>
            <a:r>
              <a:rPr kumimoji="1" lang="ja-JP" altLang="en-US" dirty="0" smtClean="0"/>
              <a:t>通信を行うために、まず</a:t>
            </a:r>
            <a:r>
              <a:rPr kumimoji="1" lang="en-US" altLang="ja-JP" sz="1200" dirty="0" smtClean="0"/>
              <a:t>BLUETOOTH</a:t>
            </a:r>
            <a:r>
              <a:rPr kumimoji="1" lang="ja-JP" altLang="en-US" sz="1200" dirty="0" smtClean="0"/>
              <a:t>か</a:t>
            </a:r>
            <a:r>
              <a:rPr kumimoji="1" lang="en-US" altLang="ja-JP" sz="1200" dirty="0" smtClean="0"/>
              <a:t>BLUETOOTH_ADMIN</a:t>
            </a:r>
            <a:r>
              <a:rPr kumimoji="1" lang="ja-JP" altLang="en-US" sz="1200" dirty="0" smtClean="0"/>
              <a:t>のうち少なくとも</a:t>
            </a:r>
            <a:r>
              <a:rPr kumimoji="1" lang="en-US" altLang="ja-JP" sz="1200" dirty="0" smtClean="0"/>
              <a:t>1</a:t>
            </a:r>
            <a:r>
              <a:rPr kumimoji="1" lang="ja-JP" altLang="en-US" sz="1200" dirty="0" smtClean="0"/>
              <a:t>つの</a:t>
            </a:r>
            <a:r>
              <a:rPr lang="en-US" altLang="ja-JP" sz="1200" dirty="0" smtClean="0"/>
              <a:t>Permission</a:t>
            </a:r>
            <a:r>
              <a:rPr lang="ja-JP" altLang="en-US" sz="1200" dirty="0" smtClean="0"/>
              <a:t>を許可させる必要がある。</a:t>
            </a:r>
            <a:r>
              <a:rPr kumimoji="1" lang="en-US" altLang="ja-JP" sz="1200" kern="1200" dirty="0" smtClean="0">
                <a:solidFill>
                  <a:schemeClr val="tx1"/>
                </a:solidFill>
                <a:latin typeface="+mn-lt"/>
                <a:ea typeface="+mn-ea"/>
                <a:cs typeface="+mn-cs"/>
              </a:rPr>
              <a:t>BLUETOOTH </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Permission</a:t>
            </a:r>
            <a:r>
              <a:rPr kumimoji="1" lang="ja-JP" altLang="en-US" sz="1200" kern="1200" dirty="0" smtClean="0">
                <a:solidFill>
                  <a:schemeClr val="tx1"/>
                </a:solidFill>
                <a:latin typeface="+mn-lt"/>
                <a:ea typeface="+mn-ea"/>
                <a:cs typeface="+mn-cs"/>
              </a:rPr>
              <a:t>は、接続要求・接続の確保・データの転送といった作業は全て行うことが出来ます。それに対して</a:t>
            </a:r>
            <a:r>
              <a:rPr kumimoji="1" lang="en-US" altLang="ja-JP" sz="1200" kern="1200" dirty="0" smtClean="0">
                <a:solidFill>
                  <a:schemeClr val="tx1"/>
                </a:solidFill>
                <a:latin typeface="+mn-lt"/>
                <a:ea typeface="+mn-ea"/>
                <a:cs typeface="+mn-cs"/>
              </a:rPr>
              <a:t>BLUETOOTH_ADMIN </a:t>
            </a:r>
            <a:r>
              <a:rPr kumimoji="1" lang="ja-JP" altLang="en-US" sz="1200" kern="1200" dirty="0" smtClean="0">
                <a:solidFill>
                  <a:schemeClr val="tx1"/>
                </a:solidFill>
                <a:latin typeface="+mn-lt"/>
                <a:ea typeface="+mn-ea"/>
                <a:cs typeface="+mn-cs"/>
              </a:rPr>
              <a:t>は、</a:t>
            </a:r>
            <a:r>
              <a:rPr kumimoji="1" lang="en-US" altLang="ja-JP" sz="1200" kern="1200" dirty="0" smtClean="0">
                <a:solidFill>
                  <a:schemeClr val="tx1"/>
                </a:solidFill>
                <a:latin typeface="+mn-lt"/>
                <a:ea typeface="+mn-ea"/>
                <a:cs typeface="+mn-cs"/>
              </a:rPr>
              <a:t>Bluetooth </a:t>
            </a:r>
            <a:r>
              <a:rPr kumimoji="1" lang="ja-JP" altLang="en-US" sz="1200" kern="1200" dirty="0" smtClean="0">
                <a:solidFill>
                  <a:schemeClr val="tx1"/>
                </a:solidFill>
                <a:latin typeface="+mn-lt"/>
                <a:ea typeface="+mn-ea"/>
                <a:cs typeface="+mn-cs"/>
              </a:rPr>
              <a:t>の設定を変更するような場合に必要な権限です。権限を使う必要はないので、今回は</a:t>
            </a:r>
            <a:r>
              <a:rPr kumimoji="1" lang="en-US" altLang="ja-JP" sz="1200" kern="1200" dirty="0" smtClean="0">
                <a:solidFill>
                  <a:schemeClr val="tx1"/>
                </a:solidFill>
                <a:latin typeface="+mn-lt"/>
                <a:ea typeface="+mn-ea"/>
                <a:cs typeface="+mn-cs"/>
              </a:rPr>
              <a:t>BLUETOOTH</a:t>
            </a:r>
            <a:r>
              <a:rPr kumimoji="1" lang="ja-JP" altLang="en-US" sz="1200" kern="1200" dirty="0" smtClean="0">
                <a:solidFill>
                  <a:schemeClr val="tx1"/>
                </a:solidFill>
                <a:latin typeface="+mn-lt"/>
                <a:ea typeface="+mn-ea"/>
                <a:cs typeface="+mn-cs"/>
              </a:rPr>
              <a:t>の</a:t>
            </a:r>
            <a:r>
              <a:rPr kumimoji="1" lang="en-US" altLang="ja-JP" sz="1200" kern="1200" dirty="0" err="1" smtClean="0">
                <a:solidFill>
                  <a:schemeClr val="tx1"/>
                </a:solidFill>
                <a:latin typeface="+mn-lt"/>
                <a:ea typeface="+mn-ea"/>
                <a:cs typeface="+mn-cs"/>
              </a:rPr>
              <a:t>Pemission</a:t>
            </a:r>
            <a:r>
              <a:rPr kumimoji="1" lang="ja-JP" altLang="en-US" sz="1200" kern="1200" dirty="0" smtClean="0">
                <a:solidFill>
                  <a:schemeClr val="tx1"/>
                </a:solidFill>
                <a:latin typeface="+mn-lt"/>
                <a:ea typeface="+mn-ea"/>
                <a:cs typeface="+mn-cs"/>
              </a:rPr>
              <a:t>のみを許可しました。</a:t>
            </a:r>
            <a:endParaRPr kumimoji="1" lang="ja-JP" altLang="en-US" sz="1200" dirty="0" smtClean="0"/>
          </a:p>
          <a:p>
            <a:r>
              <a:rPr kumimoji="1" lang="ja-JP" altLang="en-US" dirty="0" smtClean="0"/>
              <a:t>２５日１１時</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17</a:t>
            </a:fld>
            <a:endParaRPr kumimoji="1" lang="ja-JP" altLang="en-US"/>
          </a:p>
        </p:txBody>
      </p:sp>
    </p:spTree>
    <p:extLst>
      <p:ext uri="{BB962C8B-B14F-4D97-AF65-F5344CB8AC3E}">
        <p14:creationId xmlns:p14="http://schemas.microsoft.com/office/powerpoint/2010/main" val="2854899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フィールド</a:t>
            </a:r>
            <a:endParaRPr kumimoji="1" lang="en-US" altLang="ja-JP" dirty="0" smtClean="0"/>
          </a:p>
          <a:p>
            <a:r>
              <a:rPr kumimoji="1" lang="ja-JP" altLang="en-US" dirty="0" smtClean="0"/>
              <a:t>今回はクラスは</a:t>
            </a:r>
            <a:r>
              <a:rPr kumimoji="1" lang="en-US" altLang="ja-JP" dirty="0" err="1" smtClean="0"/>
              <a:t>MainActivy</a:t>
            </a:r>
            <a:r>
              <a:rPr kumimoji="1" lang="ja-JP" altLang="en-US" dirty="0" smtClean="0"/>
              <a:t>だけで作成したため、アクセス修飾子はすべて</a:t>
            </a:r>
            <a:r>
              <a:rPr kumimoji="1" lang="en-US" altLang="ja-JP" dirty="0" smtClean="0"/>
              <a:t>private</a:t>
            </a:r>
            <a:r>
              <a:rPr kumimoji="1" lang="ja-JP" altLang="en-US" dirty="0" smtClean="0"/>
              <a:t>にしました。</a:t>
            </a:r>
            <a:endParaRPr kumimoji="1" lang="en-US" altLang="ja-JP" dirty="0" smtClean="0"/>
          </a:p>
          <a:p>
            <a:r>
              <a:rPr kumimoji="1" lang="en-US" altLang="ja-JP" dirty="0" err="1" smtClean="0"/>
              <a:t>bluetoothAdapter</a:t>
            </a:r>
            <a:r>
              <a:rPr kumimoji="1" lang="ja-JP" altLang="en-US" dirty="0" smtClean="0"/>
              <a:t>は</a:t>
            </a:r>
            <a:r>
              <a:rPr kumimoji="1" lang="en-US" altLang="ja-JP" dirty="0" smtClean="0"/>
              <a:t>Bluetooth </a:t>
            </a:r>
            <a:r>
              <a:rPr kumimoji="1" lang="ja-JP" altLang="en-US" dirty="0" smtClean="0"/>
              <a:t>に関する全ての操作は、これを通して行う。これを使って他の </a:t>
            </a:r>
            <a:r>
              <a:rPr kumimoji="1" lang="en-US" altLang="ja-JP" dirty="0" smtClean="0"/>
              <a:t>Bluetooth </a:t>
            </a:r>
            <a:r>
              <a:rPr kumimoji="1" lang="ja-JP" altLang="en-US" dirty="0" smtClean="0"/>
              <a:t>デバイスを発見し、その</a:t>
            </a:r>
            <a:r>
              <a:rPr kumimoji="1" lang="en-US" altLang="ja-JP" dirty="0" smtClean="0"/>
              <a:t>MAC</a:t>
            </a:r>
            <a:r>
              <a:rPr kumimoji="1" lang="ja-JP" altLang="en-US" dirty="0" smtClean="0"/>
              <a:t>アドレスを使って </a:t>
            </a:r>
            <a:r>
              <a:rPr kumimoji="1" lang="en-US" altLang="ja-JP" dirty="0" err="1" smtClean="0"/>
              <a:t>BluetoothDevice</a:t>
            </a:r>
            <a:r>
              <a:rPr kumimoji="1" lang="en-US" altLang="ja-JP" dirty="0" smtClean="0"/>
              <a:t> </a:t>
            </a:r>
            <a:r>
              <a:rPr kumimoji="1" lang="ja-JP" altLang="en-US" dirty="0" smtClean="0"/>
              <a:t>をインスタンス化。</a:t>
            </a:r>
            <a:endParaRPr kumimoji="1" lang="en-US" altLang="ja-JP" dirty="0" smtClean="0"/>
          </a:p>
          <a:p>
            <a:r>
              <a:rPr kumimoji="1" lang="en-US" altLang="ja-JP" dirty="0" err="1" smtClean="0"/>
              <a:t>bluetoothDevice</a:t>
            </a:r>
            <a:r>
              <a:rPr kumimoji="1" lang="ja-JP" altLang="en-US" dirty="0" smtClean="0"/>
              <a:t>では、リモート先の</a:t>
            </a:r>
            <a:r>
              <a:rPr kumimoji="1" lang="en-US" altLang="ja-JP" dirty="0" smtClean="0"/>
              <a:t>Bluetooth</a:t>
            </a:r>
            <a:r>
              <a:rPr kumimoji="1" lang="ja-JP" altLang="en-US" dirty="0" smtClean="0"/>
              <a:t>デバイスを表します。どのデバイスにリモートするかは</a:t>
            </a:r>
            <a:r>
              <a:rPr kumimoji="1" lang="en-US" altLang="ja-JP" dirty="0" smtClean="0"/>
              <a:t>MAC</a:t>
            </a:r>
            <a:r>
              <a:rPr kumimoji="1" lang="ja-JP" altLang="en-US" dirty="0" smtClean="0"/>
              <a:t>アドレスを用います。</a:t>
            </a:r>
            <a:r>
              <a:rPr kumimoji="1" lang="en-US" altLang="ja-JP" dirty="0" err="1" smtClean="0"/>
              <a:t>BluetoothSocket</a:t>
            </a:r>
            <a:r>
              <a:rPr kumimoji="1" lang="ja-JP" altLang="en-US" dirty="0" smtClean="0"/>
              <a:t>では、</a:t>
            </a:r>
            <a:r>
              <a:rPr kumimoji="1" lang="en-US" altLang="ja-JP" dirty="0" err="1" smtClean="0"/>
              <a:t>bluetooth</a:t>
            </a:r>
            <a:r>
              <a:rPr kumimoji="1" lang="ja-JP" altLang="en-US" dirty="0" smtClean="0"/>
              <a:t>のソケットを表していて、これを用いることによって、他の</a:t>
            </a:r>
            <a:r>
              <a:rPr kumimoji="1" lang="en-US" altLang="ja-JP" dirty="0" err="1" smtClean="0"/>
              <a:t>bluetooth</a:t>
            </a:r>
            <a:r>
              <a:rPr kumimoji="1" lang="ja-JP" altLang="en-US" dirty="0" smtClean="0"/>
              <a:t>デバイスとデータの交換を行います。</a:t>
            </a:r>
            <a:endParaRPr kumimoji="1" lang="en-US" altLang="ja-JP" dirty="0" smtClean="0"/>
          </a:p>
          <a:p>
            <a:r>
              <a:rPr kumimoji="1" lang="ja-JP" altLang="en-US" dirty="0" smtClean="0"/>
              <a:t>（ソケット＝</a:t>
            </a:r>
            <a:r>
              <a:rPr kumimoji="1" lang="ja-JP" altLang="en-US" sz="1200" kern="1200" dirty="0" smtClean="0">
                <a:solidFill>
                  <a:schemeClr val="tx1"/>
                </a:solidFill>
                <a:latin typeface="+mn-lt"/>
                <a:ea typeface="+mn-ea"/>
                <a:cs typeface="+mn-cs"/>
              </a:rPr>
              <a:t>実行中のプログラム</a:t>
            </a:r>
            <a:r>
              <a:rPr kumimoji="1" lang="ja-JP" altLang="en-US" sz="1200" b="0" kern="1200" dirty="0" smtClean="0">
                <a:solidFill>
                  <a:schemeClr val="tx1"/>
                </a:solidFill>
                <a:latin typeface="+mn-lt"/>
                <a:ea typeface="+mn-ea"/>
                <a:cs typeface="+mn-cs"/>
              </a:rPr>
              <a:t>間でデータの送受信を行うための標準的なプログラムインターフェース）</a:t>
            </a:r>
            <a:endParaRPr kumimoji="1" lang="en-US" altLang="ja-JP" sz="1200" b="0" kern="1200" dirty="0" smtClean="0">
              <a:solidFill>
                <a:schemeClr val="tx1"/>
              </a:solidFill>
              <a:latin typeface="+mn-lt"/>
              <a:ea typeface="+mn-ea"/>
              <a:cs typeface="+mn-cs"/>
            </a:endParaRPr>
          </a:p>
          <a:p>
            <a:r>
              <a:rPr kumimoji="1" lang="en-US" altLang="ja-JP" sz="1200" kern="1200" dirty="0" err="1" smtClean="0">
                <a:solidFill>
                  <a:schemeClr val="tx1"/>
                </a:solidFill>
                <a:latin typeface="+mn-lt"/>
                <a:ea typeface="+mn-ea"/>
                <a:cs typeface="+mn-cs"/>
              </a:rPr>
              <a:t>OutputStream</a:t>
            </a:r>
            <a:r>
              <a:rPr kumimoji="1" lang="ja-JP" altLang="en-US" sz="1200" kern="1200" dirty="0" smtClean="0">
                <a:solidFill>
                  <a:schemeClr val="tx1"/>
                </a:solidFill>
                <a:latin typeface="+mn-lt"/>
                <a:ea typeface="+mn-ea"/>
                <a:cs typeface="+mn-cs"/>
              </a:rPr>
              <a:t>では、ソケットに接続させれいるデバイスに出力ストリームオブジェクトを送ります。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（出力ストリーム＝データの流れとその通り道を意味し、データの受け渡しを抽象化したものです）</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そして</a:t>
            </a:r>
            <a:r>
              <a:rPr kumimoji="1" lang="en-US" altLang="ja-JP" sz="1200" kern="1200" dirty="0" smtClean="0">
                <a:solidFill>
                  <a:schemeClr val="tx1"/>
                </a:solidFill>
                <a:latin typeface="+mn-lt"/>
                <a:ea typeface="+mn-ea"/>
                <a:cs typeface="+mn-cs"/>
              </a:rPr>
              <a:t>Button</a:t>
            </a:r>
            <a:r>
              <a:rPr kumimoji="1" lang="ja-JP" altLang="en-US" sz="1200" kern="1200" dirty="0" smtClean="0">
                <a:solidFill>
                  <a:schemeClr val="tx1"/>
                </a:solidFill>
                <a:latin typeface="+mn-lt"/>
                <a:ea typeface="+mn-ea"/>
                <a:cs typeface="+mn-cs"/>
              </a:rPr>
              <a:t>ではそれぞれ、ボタン１をおしたら前進するように</a:t>
            </a:r>
            <a:r>
              <a:rPr kumimoji="1" lang="en-US" altLang="ja-JP" sz="1200" kern="1200" dirty="0" smtClean="0">
                <a:solidFill>
                  <a:schemeClr val="tx1"/>
                </a:solidFill>
                <a:latin typeface="+mn-lt"/>
                <a:ea typeface="+mn-ea"/>
                <a:cs typeface="+mn-cs"/>
              </a:rPr>
              <a:t>f</a:t>
            </a:r>
            <a:r>
              <a:rPr kumimoji="1" lang="ja-JP" altLang="en-US" sz="1200" kern="1200" dirty="0" smtClean="0">
                <a:solidFill>
                  <a:schemeClr val="tx1"/>
                </a:solidFill>
                <a:latin typeface="+mn-lt"/>
                <a:ea typeface="+mn-ea"/>
                <a:cs typeface="+mn-cs"/>
              </a:rPr>
              <a:t>の文字列を出力させる。</a:t>
            </a:r>
            <a:endParaRPr kumimoji="1" lang="en-US" altLang="ja-JP" sz="1200" kern="1200" dirty="0" smtClean="0">
              <a:solidFill>
                <a:schemeClr val="tx1"/>
              </a:solidFill>
              <a:latin typeface="+mn-lt"/>
              <a:ea typeface="+mn-ea"/>
              <a:cs typeface="+mn-cs"/>
            </a:endParaRPr>
          </a:p>
          <a:p>
            <a:r>
              <a:rPr kumimoji="1" lang="ja-JP" altLang="en-US" sz="1200" kern="1200" dirty="0" smtClean="0">
                <a:solidFill>
                  <a:schemeClr val="tx1"/>
                </a:solidFill>
                <a:latin typeface="+mn-lt"/>
                <a:ea typeface="+mn-ea"/>
                <a:cs typeface="+mn-cs"/>
              </a:rPr>
              <a:t>同様にボタン２は</a:t>
            </a:r>
            <a:r>
              <a:rPr kumimoji="1" lang="en-US" altLang="ja-JP" sz="1200" kern="1200" dirty="0" smtClean="0">
                <a:solidFill>
                  <a:schemeClr val="tx1"/>
                </a:solidFill>
                <a:latin typeface="+mn-lt"/>
                <a:ea typeface="+mn-ea"/>
                <a:cs typeface="+mn-cs"/>
              </a:rPr>
              <a:t>l</a:t>
            </a:r>
            <a:r>
              <a:rPr kumimoji="1" lang="ja-JP" altLang="en-US" sz="1200" kern="1200" dirty="0" smtClean="0">
                <a:solidFill>
                  <a:schemeClr val="tx1"/>
                </a:solidFill>
                <a:latin typeface="+mn-lt"/>
                <a:ea typeface="+mn-ea"/>
                <a:cs typeface="+mn-cs"/>
              </a:rPr>
              <a:t>、ボタン３は</a:t>
            </a:r>
            <a:r>
              <a:rPr kumimoji="1" lang="en-US" altLang="ja-JP" sz="1200" kern="1200" dirty="0" smtClean="0">
                <a:solidFill>
                  <a:schemeClr val="tx1"/>
                </a:solidFill>
                <a:latin typeface="+mn-lt"/>
                <a:ea typeface="+mn-ea"/>
                <a:cs typeface="+mn-cs"/>
              </a:rPr>
              <a:t>r,</a:t>
            </a:r>
            <a:r>
              <a:rPr kumimoji="1" lang="ja-JP" altLang="en-US" sz="1200" kern="1200" dirty="0" smtClean="0">
                <a:solidFill>
                  <a:schemeClr val="tx1"/>
                </a:solidFill>
                <a:latin typeface="+mn-lt"/>
                <a:ea typeface="+mn-ea"/>
                <a:cs typeface="+mn-cs"/>
              </a:rPr>
              <a:t>ボタン４はｂ、ボタン５はｓを出力させる。</a:t>
            </a:r>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a:p>
            <a:endParaRPr kumimoji="1" lang="en-US" altLang="ja-JP" sz="1200" kern="1200" dirty="0" smtClean="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18</a:t>
            </a:fld>
            <a:endParaRPr kumimoji="1" lang="ja-JP" altLang="en-US"/>
          </a:p>
        </p:txBody>
      </p:sp>
    </p:spTree>
    <p:extLst>
      <p:ext uri="{BB962C8B-B14F-4D97-AF65-F5344CB8AC3E}">
        <p14:creationId xmlns:p14="http://schemas.microsoft.com/office/powerpoint/2010/main" val="399143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Android</a:t>
            </a:r>
            <a:r>
              <a:rPr kumimoji="1" lang="ja-JP" altLang="en-US" dirty="0" smtClean="0"/>
              <a:t>アプリのメソッド</a:t>
            </a:r>
            <a:endParaRPr kumimoji="1" lang="en-US" altLang="ja-JP" dirty="0" smtClean="0"/>
          </a:p>
          <a:p>
            <a:r>
              <a:rPr kumimoji="1" lang="ja-JP" altLang="en-US" dirty="0" smtClean="0"/>
              <a:t>今回はアクセス修飾子は</a:t>
            </a:r>
            <a:r>
              <a:rPr kumimoji="1" lang="en-US" altLang="ja-JP" dirty="0" smtClean="0"/>
              <a:t>protected</a:t>
            </a:r>
            <a:r>
              <a:rPr kumimoji="1" lang="ja-JP" altLang="en-US" dirty="0" smtClean="0"/>
              <a:t>としました。</a:t>
            </a:r>
            <a:endParaRPr kumimoji="1" lang="en-US" altLang="ja-JP" dirty="0" smtClean="0"/>
          </a:p>
          <a:p>
            <a:r>
              <a:rPr kumimoji="1" lang="en-US" altLang="ja-JP" dirty="0" err="1" smtClean="0"/>
              <a:t>onCreate</a:t>
            </a:r>
            <a:r>
              <a:rPr kumimoji="1" lang="ja-JP" altLang="en-US" dirty="0" smtClean="0"/>
              <a:t>はアプリが実行されたときに最初に実行させるメソッドでパラメータに</a:t>
            </a:r>
            <a:r>
              <a:rPr kumimoji="1" lang="en-US" altLang="ja-JP" dirty="0" err="1" smtClean="0"/>
              <a:t>bunble</a:t>
            </a:r>
            <a:r>
              <a:rPr kumimoji="1" lang="en-US" altLang="ja-JP" dirty="0" smtClean="0"/>
              <a:t> saved </a:t>
            </a:r>
            <a:r>
              <a:rPr kumimoji="1" lang="en-US" altLang="ja-JP" dirty="0" err="1" smtClean="0"/>
              <a:t>dinstansState</a:t>
            </a:r>
            <a:r>
              <a:rPr kumimoji="1" lang="ja-JP" altLang="en-US" dirty="0" smtClean="0"/>
              <a:t>とし、これは前回アプリを終了時したときの状態をしめしています。</a:t>
            </a:r>
            <a:endParaRPr kumimoji="1" lang="en-US" altLang="ja-JP" dirty="0" smtClean="0"/>
          </a:p>
          <a:p>
            <a:r>
              <a:rPr kumimoji="1" lang="ja-JP" altLang="en-US" dirty="0" smtClean="0"/>
              <a:t>今回はこの</a:t>
            </a:r>
            <a:r>
              <a:rPr kumimoji="1" lang="en-US" altLang="ja-JP" dirty="0" err="1" smtClean="0"/>
              <a:t>onCreate</a:t>
            </a:r>
            <a:r>
              <a:rPr kumimoji="1" lang="ja-JP" altLang="en-US" dirty="0" smtClean="0"/>
              <a:t>の中に先ほど説明した、</a:t>
            </a:r>
            <a:r>
              <a:rPr kumimoji="1" lang="en-US" altLang="ja-JP" dirty="0" err="1" smtClean="0"/>
              <a:t>bluetooth</a:t>
            </a:r>
            <a:r>
              <a:rPr kumimoji="1" lang="ja-JP" altLang="en-US" dirty="0" smtClean="0"/>
              <a:t>アダプタなどすべてを記述しました。</a:t>
            </a:r>
            <a:endParaRPr kumimoji="1" lang="en-US" altLang="ja-JP" dirty="0" smtClean="0"/>
          </a:p>
          <a:p>
            <a:r>
              <a:rPr kumimoji="1" lang="en-US" altLang="ja-JP" dirty="0" err="1" smtClean="0"/>
              <a:t>onDestory</a:t>
            </a:r>
            <a:r>
              <a:rPr kumimoji="1" lang="ja-JP" altLang="en-US" dirty="0" smtClean="0"/>
              <a:t>ではアプリを終了したときにソケットを閉じるというようなものです。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19</a:t>
            </a:fld>
            <a:endParaRPr kumimoji="1" lang="ja-JP" altLang="en-US"/>
          </a:p>
        </p:txBody>
      </p:sp>
    </p:spTree>
    <p:extLst>
      <p:ext uri="{BB962C8B-B14F-4D97-AF65-F5344CB8AC3E}">
        <p14:creationId xmlns:p14="http://schemas.microsoft.com/office/powerpoint/2010/main" val="274816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計画発表時の全体構図として、</a:t>
            </a:r>
            <a:r>
              <a:rPr kumimoji="1" lang="en-US" altLang="ja-JP" dirty="0" smtClean="0"/>
              <a:t>android</a:t>
            </a:r>
            <a:r>
              <a:rPr kumimoji="1" lang="ja-JP" altLang="en-US" dirty="0" smtClean="0"/>
              <a:t>端末でアプリを立ち上げて、そのアプリ上で前進、後進、右折、左折のボタンを表示させ、そのボタンを押すことによって、</a:t>
            </a:r>
            <a:r>
              <a:rPr kumimoji="1" lang="en-US" altLang="ja-JP" dirty="0" err="1" smtClean="0"/>
              <a:t>bluetooth</a:t>
            </a:r>
            <a:r>
              <a:rPr kumimoji="1" lang="ja-JP" altLang="en-US" dirty="0" smtClean="0"/>
              <a:t>でその情報を、</a:t>
            </a:r>
            <a:r>
              <a:rPr kumimoji="1" lang="en-US" altLang="ja-JP" dirty="0" err="1" smtClean="0"/>
              <a:t>arduino</a:t>
            </a:r>
            <a:r>
              <a:rPr kumimoji="1" lang="ja-JP" altLang="en-US" dirty="0" smtClean="0"/>
              <a:t>に送信して、</a:t>
            </a:r>
            <a:r>
              <a:rPr kumimoji="1" lang="en-US" altLang="ja-JP" dirty="0" err="1" smtClean="0"/>
              <a:t>arduino</a:t>
            </a:r>
            <a:r>
              <a:rPr kumimoji="1" lang="ja-JP" altLang="en-US" dirty="0" smtClean="0"/>
              <a:t>がケーブルで接続しているビュートローバーを制御させる。またアプリ上で</a:t>
            </a:r>
            <a:r>
              <a:rPr kumimoji="1" lang="en-US" altLang="ja-JP" dirty="0" err="1" smtClean="0"/>
              <a:t>on,off</a:t>
            </a:r>
            <a:r>
              <a:rPr kumimoji="1" lang="ja-JP" altLang="en-US" dirty="0" smtClean="0"/>
              <a:t>ボタンを設置して、</a:t>
            </a:r>
          </a:p>
          <a:p>
            <a:r>
              <a:rPr kumimoji="1" lang="en-US" altLang="ja-JP" dirty="0" smtClean="0"/>
              <a:t>On</a:t>
            </a:r>
            <a:r>
              <a:rPr kumimoji="1" lang="ja-JP" altLang="en-US" dirty="0" smtClean="0"/>
              <a:t>ボタンを押すと、</a:t>
            </a:r>
            <a:r>
              <a:rPr kumimoji="1" lang="en-US" altLang="ja-JP" dirty="0" smtClean="0"/>
              <a:t>android</a:t>
            </a:r>
            <a:r>
              <a:rPr kumimoji="1" lang="ja-JP" altLang="en-US" dirty="0" smtClean="0"/>
              <a:t>のジャイロ機能で</a:t>
            </a:r>
            <a:r>
              <a:rPr kumimoji="1" lang="en-US" altLang="ja-JP" dirty="0" smtClean="0"/>
              <a:t>android</a:t>
            </a:r>
            <a:r>
              <a:rPr kumimoji="1" lang="ja-JP" altLang="en-US" dirty="0" smtClean="0"/>
              <a:t>の傾きに応じて前進、後進、右折、左折が行えるようにする。また</a:t>
            </a:r>
            <a:r>
              <a:rPr kumimoji="1" lang="en-US" altLang="ja-JP" dirty="0" smtClean="0"/>
              <a:t>off</a:t>
            </a:r>
            <a:r>
              <a:rPr kumimoji="1" lang="ja-JP" altLang="en-US" dirty="0" smtClean="0"/>
              <a:t>ボタンを押すと、ジャイロ機能を</a:t>
            </a:r>
            <a:r>
              <a:rPr kumimoji="1" lang="en-US" altLang="ja-JP" dirty="0" smtClean="0"/>
              <a:t>off</a:t>
            </a:r>
            <a:r>
              <a:rPr kumimoji="1" lang="ja-JP" altLang="en-US" dirty="0" smtClean="0"/>
              <a:t>にするようにする。</a:t>
            </a:r>
            <a:endParaRPr kumimoji="1" lang="en-US" altLang="ja-JP" dirty="0" smtClean="0"/>
          </a:p>
          <a:p>
            <a:r>
              <a:rPr kumimoji="1" lang="ja-JP" altLang="en-US" dirty="0" smtClean="0"/>
              <a:t>といったものでした。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2</a:t>
            </a:fld>
            <a:endParaRPr kumimoji="1" lang="ja-JP" altLang="en-US"/>
          </a:p>
        </p:txBody>
      </p:sp>
    </p:spTree>
    <p:extLst>
      <p:ext uri="{BB962C8B-B14F-4D97-AF65-F5344CB8AC3E}">
        <p14:creationId xmlns:p14="http://schemas.microsoft.com/office/powerpoint/2010/main" val="2171900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smtClean="0"/>
              <a:t>Android</a:t>
            </a:r>
            <a:r>
              <a:rPr kumimoji="1" lang="ja-JP" altLang="en-US" sz="1200" dirty="0" smtClean="0"/>
              <a:t>開発</a:t>
            </a:r>
            <a:r>
              <a:rPr kumimoji="1" lang="en-US" altLang="ja-JP" sz="1200" dirty="0" smtClean="0"/>
              <a:t>			</a:t>
            </a:r>
            <a:r>
              <a:rPr lang="en-US" altLang="en-US" sz="1200" dirty="0" smtClean="0"/>
              <a:t>50%</a:t>
            </a:r>
            <a:r>
              <a:rPr lang="en-US" altLang="ja-JP" sz="1200" dirty="0" smtClean="0"/>
              <a:t>				</a:t>
            </a:r>
          </a:p>
          <a:p>
            <a:r>
              <a:rPr kumimoji="1" lang="en-US" altLang="ja-JP" dirty="0" smtClean="0"/>
              <a:t>ANDROID</a:t>
            </a:r>
            <a:r>
              <a:rPr kumimoji="1" lang="ja-JP" altLang="en-US" dirty="0" smtClean="0"/>
              <a:t>に関しては、今回は</a:t>
            </a:r>
            <a:r>
              <a:rPr kumimoji="1" lang="en-US" altLang="ja-JP" dirty="0" smtClean="0"/>
              <a:t>MAC</a:t>
            </a:r>
            <a:r>
              <a:rPr kumimoji="1" lang="ja-JP" altLang="en-US" dirty="0" smtClean="0"/>
              <a:t>アドレスをプログラムを直接打ち込んで出力先を指定していたが、</a:t>
            </a:r>
            <a:endParaRPr kumimoji="1" lang="en-US" altLang="ja-JP" dirty="0" smtClean="0"/>
          </a:p>
          <a:p>
            <a:r>
              <a:rPr kumimoji="1" lang="ja-JP" altLang="en-US" dirty="0" smtClean="0"/>
              <a:t>本来は、アプリ側で未知なマックアドレスでも接続要求を行えるようにしないと汎用性がない。</a:t>
            </a:r>
            <a:endParaRPr kumimoji="1" lang="en-US" altLang="en-US" dirty="0" smtClean="0"/>
          </a:p>
          <a:p>
            <a:r>
              <a:rPr kumimoji="1" lang="en-US" altLang="en-US" dirty="0" smtClean="0"/>
              <a:t>MAC</a:t>
            </a:r>
            <a:r>
              <a:rPr kumimoji="1" lang="ja-JP" altLang="en-US" dirty="0" smtClean="0"/>
              <a:t>アドレスがわからないものでは通信できない。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Arduino</a:t>
            </a:r>
            <a:r>
              <a:rPr kumimoji="1" lang="ja-JP" altLang="en-US" sz="1200" dirty="0" smtClean="0"/>
              <a:t>開発</a:t>
            </a:r>
            <a:r>
              <a:rPr kumimoji="1" lang="en-US" altLang="ja-JP" sz="1200" dirty="0" smtClean="0"/>
              <a:t>			75%</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Arduino</a:t>
            </a:r>
            <a:r>
              <a:rPr kumimoji="1" lang="ja-JP" altLang="en-US" sz="1200" dirty="0" smtClean="0"/>
              <a:t>に関しては、</a:t>
            </a:r>
            <a:r>
              <a:rPr kumimoji="1" lang="en-US" altLang="ja-JP" sz="1200" dirty="0" smtClean="0"/>
              <a:t>C</a:t>
            </a:r>
            <a:r>
              <a:rPr kumimoji="1" lang="ja-JP" altLang="en-US" sz="1200" dirty="0" smtClean="0"/>
              <a:t>言語に近いので開発しやすかったが、結局うまくいかない原因であると考えられるため、よくできなかった。</a:t>
            </a:r>
            <a:endParaRPr kumimoji="1" lang="en-US" altLang="ja-JP" sz="1200" dirty="0" smtClean="0"/>
          </a:p>
          <a:p>
            <a:r>
              <a:rPr lang="en-US" altLang="ja-JP" sz="1200" dirty="0" smtClean="0"/>
              <a:t>PWM</a:t>
            </a:r>
            <a:r>
              <a:rPr lang="ja-JP" altLang="en-US" sz="1200" dirty="0" smtClean="0"/>
              <a:t>制御に関して</a:t>
            </a:r>
            <a:r>
              <a:rPr lang="en-US" altLang="ja-JP" sz="1200" dirty="0" smtClean="0"/>
              <a:t>		90%</a:t>
            </a:r>
          </a:p>
          <a:p>
            <a:r>
              <a:rPr kumimoji="1" lang="en-US" altLang="ja-JP" sz="1200" dirty="0" smtClean="0"/>
              <a:t>PWM</a:t>
            </a:r>
            <a:r>
              <a:rPr kumimoji="1" lang="ja-JP" altLang="en-US" sz="1200" dirty="0" smtClean="0"/>
              <a:t>制御に関しては、問題なくできた。</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全体の評価</a:t>
            </a:r>
            <a:r>
              <a:rPr lang="en-US" altLang="ja-JP" sz="1200" dirty="0" smtClean="0"/>
              <a:t>			</a:t>
            </a:r>
            <a:r>
              <a:rPr lang="ja-JP" altLang="en-US" sz="1200" smtClean="0"/>
              <a:t>６</a:t>
            </a:r>
            <a:r>
              <a:rPr lang="en-US" altLang="ja-JP" sz="1200" smtClean="0"/>
              <a:t>0</a:t>
            </a:r>
            <a:r>
              <a:rPr lang="en-US" altLang="ja-JP" sz="1200" dirty="0" smtClean="0"/>
              <a:t>%</a:t>
            </a:r>
            <a:endParaRPr kumimoji="1" lang="en-US" altLang="ja-JP" sz="1200" dirty="0" smtClean="0"/>
          </a:p>
          <a:p>
            <a:r>
              <a:rPr kumimoji="1" lang="en-US" altLang="ja-JP" dirty="0" smtClean="0"/>
              <a:t>Android</a:t>
            </a:r>
            <a:r>
              <a:rPr kumimoji="1" lang="ja-JP" altLang="en-US" dirty="0" smtClean="0"/>
              <a:t>の</a:t>
            </a:r>
            <a:r>
              <a:rPr kumimoji="1" lang="en-US" altLang="ja-JP" dirty="0" err="1" smtClean="0"/>
              <a:t>buletooth</a:t>
            </a:r>
            <a:r>
              <a:rPr kumimoji="1" lang="ja-JP" altLang="en-US" dirty="0" smtClean="0"/>
              <a:t>通信にかなりの時間を取られてしまったため、ほかのことに時間を費やす時間が減ってしまった。</a:t>
            </a:r>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20</a:t>
            </a:fld>
            <a:endParaRPr kumimoji="1" lang="ja-JP" altLang="en-US"/>
          </a:p>
        </p:txBody>
      </p:sp>
    </p:spTree>
    <p:extLst>
      <p:ext uri="{BB962C8B-B14F-4D97-AF65-F5344CB8AC3E}">
        <p14:creationId xmlns:p14="http://schemas.microsoft.com/office/powerpoint/2010/main" val="750845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自分で</a:t>
            </a:r>
            <a:r>
              <a:rPr kumimoji="1" lang="en-US" altLang="ja-JP" dirty="0" smtClean="0"/>
              <a:t>1</a:t>
            </a:r>
            <a:r>
              <a:rPr kumimoji="1" lang="ja-JP" altLang="en-US" dirty="0" smtClean="0"/>
              <a:t>から設計することを学びました。通信のプロトコルなどいろいろ決めることがおおくてとても大変でした。</a:t>
            </a:r>
            <a:endParaRPr kumimoji="1" lang="en-US" altLang="ja-JP" dirty="0" smtClean="0"/>
          </a:p>
          <a:p>
            <a:r>
              <a:rPr kumimoji="1" lang="ja-JP" altLang="en-US" dirty="0" smtClean="0"/>
              <a:t>また、</a:t>
            </a:r>
            <a:r>
              <a:rPr kumimoji="1" lang="en-US" altLang="ja-JP" dirty="0" smtClean="0"/>
              <a:t>android</a:t>
            </a:r>
            <a:r>
              <a:rPr kumimoji="1" lang="ja-JP" altLang="en-US" dirty="0" smtClean="0"/>
              <a:t>及び</a:t>
            </a:r>
            <a:r>
              <a:rPr kumimoji="1" lang="en-US" altLang="ja-JP" dirty="0" err="1" smtClean="0"/>
              <a:t>arduino</a:t>
            </a:r>
            <a:r>
              <a:rPr kumimoji="1" lang="ja-JP" altLang="en-US" dirty="0" smtClean="0"/>
              <a:t>の開発を学びました。</a:t>
            </a:r>
            <a:endParaRPr kumimoji="1" lang="en-US" altLang="ja-JP" dirty="0" smtClean="0"/>
          </a:p>
          <a:p>
            <a:r>
              <a:rPr kumimoji="1" lang="ja-JP" altLang="en-US" dirty="0" smtClean="0"/>
              <a:t>プロジェクトの完成までの流れを学びました。</a:t>
            </a:r>
            <a:endParaRPr kumimoji="1" lang="en-US" altLang="ja-JP" dirty="0" smtClean="0"/>
          </a:p>
          <a:p>
            <a:r>
              <a:rPr kumimoji="1" lang="ja-JP" altLang="en-US" dirty="0" smtClean="0"/>
              <a:t>コピペでうまくいくとは限らないをいうのをしみじみ感じました。</a:t>
            </a:r>
            <a:endParaRPr kumimoji="1" lang="en-US" altLang="ja-JP" dirty="0" smtClean="0"/>
          </a:p>
          <a:p>
            <a:r>
              <a:rPr kumimoji="1" lang="ja-JP" altLang="en-US" dirty="0" smtClean="0"/>
              <a:t>特に常に正常に動作し続けさせながら開発していくというのがとても大事なんだとわかりました。</a:t>
            </a:r>
            <a:endParaRPr kumimoji="1" lang="en-US" altLang="ja-JP" dirty="0" smtClean="0"/>
          </a:p>
          <a:p>
            <a:r>
              <a:rPr kumimoji="1" lang="ja-JP" altLang="en-US" dirty="0" smtClean="0"/>
              <a:t>以上のことをいかして、これからの研究や就職した先で生かしていければいいなと思いました。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21</a:t>
            </a:fld>
            <a:endParaRPr kumimoji="1" lang="ja-JP" altLang="en-US"/>
          </a:p>
        </p:txBody>
      </p:sp>
    </p:spTree>
    <p:extLst>
      <p:ext uri="{BB962C8B-B14F-4D97-AF65-F5344CB8AC3E}">
        <p14:creationId xmlns:p14="http://schemas.microsoft.com/office/powerpoint/2010/main" val="870619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smtClean="0"/>
              <a:t>Q1</a:t>
            </a:r>
            <a:r>
              <a:rPr kumimoji="1" lang="ja-JP" altLang="en-US" sz="1200" dirty="0" smtClean="0"/>
              <a:t>：</a:t>
            </a:r>
            <a:r>
              <a:rPr kumimoji="1" lang="en-US" altLang="ja-JP" sz="1200" dirty="0" err="1" smtClean="0"/>
              <a:t>arduino</a:t>
            </a:r>
            <a:r>
              <a:rPr kumimoji="1" lang="ja-JP" altLang="en-US" sz="1200" dirty="0" smtClean="0"/>
              <a:t>の関数のパラメータの型は？　</a:t>
            </a:r>
            <a:r>
              <a:rPr lang="en-US" altLang="ja-JP" sz="1200" dirty="0" smtClean="0"/>
              <a:t>A</a:t>
            </a:r>
            <a:r>
              <a:rPr lang="ja-JP" altLang="en-US" sz="1200" dirty="0" smtClean="0"/>
              <a:t>：</a:t>
            </a:r>
            <a:r>
              <a:rPr lang="en-US" altLang="ja-JP" sz="1200" dirty="0" err="1" smtClean="0"/>
              <a:t>int</a:t>
            </a:r>
            <a:r>
              <a:rPr lang="ja-JP" altLang="en-US" sz="1200" dirty="0" smtClean="0"/>
              <a:t>型</a:t>
            </a:r>
            <a:endParaRPr lang="en-US" altLang="ja-JP" sz="1200" dirty="0" smtClean="0"/>
          </a:p>
          <a:p>
            <a:r>
              <a:rPr kumimoji="1" lang="en-US" altLang="ja-JP" sz="1200" dirty="0" smtClean="0"/>
              <a:t>Q2</a:t>
            </a:r>
            <a:r>
              <a:rPr kumimoji="1" lang="ja-JP" altLang="en-US" sz="1200" dirty="0" smtClean="0"/>
              <a:t>：</a:t>
            </a:r>
            <a:r>
              <a:rPr kumimoji="1" lang="en-US" altLang="ja-JP" sz="1200" dirty="0" err="1" smtClean="0"/>
              <a:t>analogWrite</a:t>
            </a:r>
            <a:r>
              <a:rPr kumimoji="1" lang="ja-JP" altLang="en-US" sz="1200" dirty="0" smtClean="0"/>
              <a:t>で</a:t>
            </a:r>
            <a:r>
              <a:rPr kumimoji="1" lang="en-US" altLang="ja-JP" sz="1200" dirty="0" smtClean="0"/>
              <a:t>5V</a:t>
            </a:r>
            <a:r>
              <a:rPr kumimoji="1" lang="ja-JP" altLang="en-US" sz="1200" dirty="0" smtClean="0"/>
              <a:t>を入力しても</a:t>
            </a:r>
            <a:r>
              <a:rPr kumimoji="1" lang="en-US" altLang="ja-JP" sz="1200" dirty="0" smtClean="0"/>
              <a:t>0~3.3V</a:t>
            </a:r>
            <a:r>
              <a:rPr kumimoji="1" lang="ja-JP" altLang="en-US" sz="1200" dirty="0" smtClean="0"/>
              <a:t>が出力させるとあったがなぜ</a:t>
            </a:r>
            <a:r>
              <a:rPr kumimoji="1" lang="en-US" altLang="ja-JP" sz="1200" dirty="0" smtClean="0"/>
              <a:t>?</a:t>
            </a:r>
          </a:p>
          <a:p>
            <a:r>
              <a:rPr lang="ja-JP" altLang="ja-JP" sz="1200" dirty="0" smtClean="0"/>
              <a:t>　</a:t>
            </a:r>
            <a:r>
              <a:rPr lang="en-US" altLang="ja-JP" sz="1200" dirty="0" smtClean="0"/>
              <a:t>A</a:t>
            </a:r>
            <a:r>
              <a:rPr lang="ja-JP" altLang="en-US" sz="1200" dirty="0" smtClean="0"/>
              <a:t>：</a:t>
            </a:r>
            <a:r>
              <a:rPr lang="en-US" altLang="ja-JP" sz="1200" dirty="0" smtClean="0"/>
              <a:t>PmodHB3</a:t>
            </a:r>
            <a:r>
              <a:rPr lang="ja-JP" altLang="en-US" sz="1200" dirty="0" smtClean="0"/>
              <a:t>に依存するから。</a:t>
            </a:r>
            <a:r>
              <a:rPr kumimoji="1" lang="en-US" altLang="ja-JP" sz="1200" kern="1200" dirty="0" smtClean="0">
                <a:solidFill>
                  <a:schemeClr val="tx1"/>
                </a:solidFill>
                <a:latin typeface="+mn-lt"/>
                <a:ea typeface="+mn-ea"/>
                <a:cs typeface="+mn-cs"/>
              </a:rPr>
              <a:t>The HB3 works with power supply voltages from 2.5V to 5V, but is normally operated at 3.3V as this is the supply voltage on most </a:t>
            </a:r>
            <a:r>
              <a:rPr kumimoji="1" lang="en-US" altLang="ja-JP" sz="1200" kern="1200" dirty="0" err="1" smtClean="0">
                <a:solidFill>
                  <a:schemeClr val="tx1"/>
                </a:solidFill>
                <a:latin typeface="+mn-lt"/>
                <a:ea typeface="+mn-ea"/>
                <a:cs typeface="+mn-cs"/>
              </a:rPr>
              <a:t>Digilent</a:t>
            </a:r>
            <a:r>
              <a:rPr kumimoji="1" lang="en-US" altLang="ja-JP" sz="1200" kern="1200" dirty="0" smtClean="0">
                <a:solidFill>
                  <a:schemeClr val="tx1"/>
                </a:solidFill>
                <a:latin typeface="+mn-lt"/>
                <a:ea typeface="+mn-ea"/>
                <a:cs typeface="+mn-cs"/>
              </a:rPr>
              <a:t> system boards</a:t>
            </a:r>
            <a:endParaRPr kumimoji="1" lang="en-US" altLang="ja-JP" sz="1200" dirty="0" smtClean="0"/>
          </a:p>
          <a:p>
            <a:r>
              <a:rPr kumimoji="1" lang="ja-JP" altLang="en-US" dirty="0" smtClean="0"/>
              <a:t>これを翻訳すると、</a:t>
            </a:r>
            <a:r>
              <a:rPr kumimoji="1" lang="en-US" altLang="ja-JP" dirty="0" smtClean="0"/>
              <a:t>HB3</a:t>
            </a:r>
            <a:r>
              <a:rPr kumimoji="1" lang="ja-JP" altLang="en-US" dirty="0" smtClean="0"/>
              <a:t>は５</a:t>
            </a:r>
            <a:r>
              <a:rPr kumimoji="1" lang="en-US" altLang="ja-JP" dirty="0" smtClean="0"/>
              <a:t>V</a:t>
            </a:r>
            <a:r>
              <a:rPr kumimoji="1" lang="ja-JP" altLang="en-US" dirty="0" smtClean="0"/>
              <a:t>の電源電圧（</a:t>
            </a:r>
            <a:r>
              <a:rPr kumimoji="1" lang="en-US" altLang="ja-JP" dirty="0" err="1" smtClean="0"/>
              <a:t>arduino</a:t>
            </a:r>
            <a:r>
              <a:rPr kumimoji="1" lang="en-US" altLang="ja-JP" dirty="0" smtClean="0"/>
              <a:t>)</a:t>
            </a:r>
            <a:r>
              <a:rPr kumimoji="1" lang="ja-JP" altLang="en-US" dirty="0" smtClean="0"/>
              <a:t>で動作するが、</a:t>
            </a:r>
            <a:r>
              <a:rPr kumimoji="1" lang="en-US" altLang="ja-JP" dirty="0" smtClean="0"/>
              <a:t>(</a:t>
            </a:r>
            <a:r>
              <a:rPr kumimoji="1" lang="ja-JP" altLang="en-US" dirty="0" smtClean="0"/>
              <a:t>ほとんどの</a:t>
            </a:r>
            <a:r>
              <a:rPr kumimoji="1" lang="en-US" altLang="ja-JP" dirty="0" err="1" smtClean="0"/>
              <a:t>Digilent</a:t>
            </a:r>
            <a:r>
              <a:rPr kumimoji="1" lang="ja-JP" altLang="en-US" dirty="0" smtClean="0"/>
              <a:t>社（</a:t>
            </a:r>
            <a:r>
              <a:rPr kumimoji="1" lang="en-US" altLang="ja-JP" dirty="0" smtClean="0"/>
              <a:t>pmodHB3</a:t>
            </a:r>
            <a:r>
              <a:rPr kumimoji="1" lang="ja-JP" altLang="en-US" dirty="0" smtClean="0"/>
              <a:t>の会社）のシステムボード上の供給電圧があるように</a:t>
            </a:r>
            <a:r>
              <a:rPr kumimoji="1" lang="en-US" altLang="ja-JP" dirty="0" smtClean="0"/>
              <a:t>)</a:t>
            </a:r>
            <a:r>
              <a:rPr kumimoji="1" lang="ja-JP" altLang="en-US" dirty="0" smtClean="0"/>
              <a:t>通常は３．３</a:t>
            </a:r>
            <a:r>
              <a:rPr kumimoji="1" lang="en-US" altLang="ja-JP" dirty="0" smtClean="0"/>
              <a:t>V</a:t>
            </a:r>
            <a:r>
              <a:rPr kumimoji="1" lang="ja-JP" altLang="en-US" dirty="0" smtClean="0"/>
              <a:t>で動作させるとかいてあるから。</a:t>
            </a:r>
            <a:endParaRPr kumimoji="1" lang="en-US" altLang="ja-JP" dirty="0" smtClean="0"/>
          </a:p>
          <a:p>
            <a:r>
              <a:rPr kumimoji="1" lang="en-US" altLang="ja-JP" sz="1200" dirty="0" smtClean="0"/>
              <a:t>Q3</a:t>
            </a:r>
            <a:r>
              <a:rPr kumimoji="1" lang="ja-JP" altLang="en-US" sz="1200" dirty="0" smtClean="0"/>
              <a:t>：アプリ側で具体的になにを送るか</a:t>
            </a:r>
            <a:endParaRPr kumimoji="1" lang="en-US" altLang="ja-JP" sz="1200" dirty="0" smtClean="0"/>
          </a:p>
          <a:p>
            <a:r>
              <a:rPr lang="ja-JP" altLang="ja-JP" sz="1200" dirty="0" smtClean="0"/>
              <a:t>　</a:t>
            </a:r>
            <a:r>
              <a:rPr lang="en-US" altLang="ja-JP" sz="1200" dirty="0" smtClean="0"/>
              <a:t>A</a:t>
            </a:r>
            <a:r>
              <a:rPr lang="ja-JP" altLang="en-US" sz="1200" dirty="0" smtClean="0"/>
              <a:t>：</a:t>
            </a:r>
            <a:r>
              <a:rPr lang="en-US" altLang="ja-JP" sz="1200" dirty="0" err="1" smtClean="0"/>
              <a:t>f,b,l,r,s</a:t>
            </a:r>
            <a:r>
              <a:rPr lang="ja-JP" altLang="en-US" sz="1200" dirty="0" smtClean="0"/>
              <a:t>という文字列</a:t>
            </a:r>
            <a:endParaRPr kumimoji="1" lang="en-US" altLang="ja-JP" sz="1200" dirty="0" smtClean="0"/>
          </a:p>
          <a:p>
            <a:r>
              <a:rPr kumimoji="1" lang="en-US" altLang="ja-JP" dirty="0" smtClean="0"/>
              <a:t>Q4:DIR</a:t>
            </a:r>
            <a:r>
              <a:rPr kumimoji="1" lang="ja-JP" altLang="en-US" dirty="0" smtClean="0"/>
              <a:t>の方向は</a:t>
            </a:r>
            <a:endParaRPr kumimoji="1" lang="en-US" altLang="ja-JP" dirty="0" smtClean="0"/>
          </a:p>
          <a:p>
            <a:r>
              <a:rPr kumimoji="1" lang="en-US" altLang="ja-JP" dirty="0" smtClean="0"/>
              <a:t>A:HIGH</a:t>
            </a:r>
            <a:r>
              <a:rPr kumimoji="1" lang="ja-JP" altLang="en-US" dirty="0" smtClean="0"/>
              <a:t>正回転（玉を後ろにした時）。</a:t>
            </a:r>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22</a:t>
            </a:fld>
            <a:endParaRPr kumimoji="1" lang="ja-JP" altLang="en-US"/>
          </a:p>
        </p:txBody>
      </p:sp>
    </p:spTree>
    <p:extLst>
      <p:ext uri="{BB962C8B-B14F-4D97-AF65-F5344CB8AC3E}">
        <p14:creationId xmlns:p14="http://schemas.microsoft.com/office/powerpoint/2010/main" val="238339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最終的な全体構図として、</a:t>
            </a:r>
            <a:r>
              <a:rPr kumimoji="1" lang="en-US" altLang="ja-JP" dirty="0" smtClean="0"/>
              <a:t>android</a:t>
            </a:r>
            <a:r>
              <a:rPr kumimoji="1" lang="ja-JP" altLang="en-US" dirty="0" smtClean="0"/>
              <a:t>端末でアプリを立ち上げて、そのアプリ上で前進、後進、右折、左折、停止のボタンを表示させ、そのボタンを押すことによって、</a:t>
            </a:r>
            <a:r>
              <a:rPr kumimoji="1" lang="en-US" altLang="ja-JP" dirty="0" err="1" smtClean="0"/>
              <a:t>bluetooth</a:t>
            </a:r>
            <a:r>
              <a:rPr kumimoji="1" lang="ja-JP" altLang="en-US" dirty="0" smtClean="0"/>
              <a:t>でその情報を、</a:t>
            </a:r>
            <a:r>
              <a:rPr kumimoji="1" lang="en-US" altLang="ja-JP" dirty="0" err="1" smtClean="0"/>
              <a:t>arduino</a:t>
            </a:r>
            <a:r>
              <a:rPr kumimoji="1" lang="ja-JP" altLang="en-US" dirty="0" smtClean="0"/>
              <a:t>に送信して、</a:t>
            </a:r>
            <a:r>
              <a:rPr kumimoji="1" lang="en-US" altLang="ja-JP" dirty="0" err="1" smtClean="0"/>
              <a:t>arduino</a:t>
            </a:r>
            <a:r>
              <a:rPr kumimoji="1" lang="ja-JP" altLang="en-US" dirty="0" smtClean="0"/>
              <a:t>がケーブルで接続しているビュートローバーを制御させるというものでした。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3</a:t>
            </a:fld>
            <a:endParaRPr kumimoji="1" lang="ja-JP" altLang="en-US"/>
          </a:p>
        </p:txBody>
      </p:sp>
    </p:spTree>
    <p:extLst>
      <p:ext uri="{BB962C8B-B14F-4D97-AF65-F5344CB8AC3E}">
        <p14:creationId xmlns:p14="http://schemas.microsoft.com/office/powerpoint/2010/main" val="217190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具体的な通信の仕様として、</a:t>
            </a:r>
            <a:endParaRPr kumimoji="1" lang="en-US" altLang="ja-JP" dirty="0" smtClean="0"/>
          </a:p>
          <a:p>
            <a:r>
              <a:rPr kumimoji="1" lang="ja-JP" altLang="en-US" dirty="0" smtClean="0"/>
              <a:t>上の</a:t>
            </a:r>
            <a:r>
              <a:rPr kumimoji="1" lang="en-US" altLang="ja-JP" dirty="0" smtClean="0"/>
              <a:t>↑</a:t>
            </a:r>
            <a:r>
              <a:rPr kumimoji="1" lang="ja-JP" altLang="en-US" dirty="0" smtClean="0"/>
              <a:t>を押した時には、</a:t>
            </a:r>
            <a:r>
              <a:rPr kumimoji="1" lang="en-US" altLang="ja-JP" dirty="0" smtClean="0"/>
              <a:t>f</a:t>
            </a:r>
            <a:r>
              <a:rPr kumimoji="1" lang="ja-JP" altLang="en-US" dirty="0" smtClean="0"/>
              <a:t>という文字列を送り、左のモーターは、</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にはデューティ比を７０％、右のモーターも</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にはデューティ比を７０％としました。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右の矢印を押した時には、</a:t>
            </a:r>
            <a:r>
              <a:rPr kumimoji="1" lang="en-US" altLang="ja-JP" dirty="0" smtClean="0"/>
              <a:t>r</a:t>
            </a:r>
            <a:r>
              <a:rPr kumimoji="1" lang="ja-JP" altLang="en-US" dirty="0" smtClean="0"/>
              <a:t>という文字列を送り、左のモーターは、</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にはデューティ比を７０％、右のモーターも</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にはデューティ比を０％としました。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左の矢印を押した時には、ｌという文字列を送り、左のモーターは、</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にはデューティ比を０％、右のモーターも</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にはデューティ比を７０％としました。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下の矢印を押した時には、</a:t>
            </a:r>
            <a:r>
              <a:rPr kumimoji="1" lang="en-US" altLang="en-US" dirty="0" smtClean="0"/>
              <a:t>b</a:t>
            </a:r>
            <a:r>
              <a:rPr kumimoji="1" lang="ja-JP" altLang="en-US" dirty="0" smtClean="0"/>
              <a:t>という文字列を送り、左のモーターは、</a:t>
            </a:r>
            <a:r>
              <a:rPr kumimoji="1" lang="en-US" altLang="ja-JP" dirty="0" smtClean="0"/>
              <a:t>DIR</a:t>
            </a:r>
            <a:r>
              <a:rPr kumimoji="1" lang="ja-JP" altLang="en-US" dirty="0" smtClean="0"/>
              <a:t>を</a:t>
            </a:r>
            <a:r>
              <a:rPr kumimoji="1" lang="en-US" altLang="ja-JP" dirty="0" smtClean="0"/>
              <a:t>LOW</a:t>
            </a:r>
            <a:r>
              <a:rPr kumimoji="1" lang="ja-JP" altLang="en-US" dirty="0" smtClean="0"/>
              <a:t>、</a:t>
            </a:r>
            <a:r>
              <a:rPr kumimoji="1" lang="en-US" altLang="ja-JP" dirty="0" smtClean="0"/>
              <a:t>PWM</a:t>
            </a:r>
            <a:r>
              <a:rPr kumimoji="1" lang="ja-JP" altLang="en-US" dirty="0" smtClean="0"/>
              <a:t>にはデューティ比を７０％、右のモーターも</a:t>
            </a:r>
            <a:r>
              <a:rPr kumimoji="1" lang="en-US" altLang="ja-JP" dirty="0" smtClean="0"/>
              <a:t>DIR</a:t>
            </a:r>
            <a:r>
              <a:rPr kumimoji="1" lang="ja-JP" altLang="en-US" dirty="0" smtClean="0"/>
              <a:t>を</a:t>
            </a:r>
            <a:r>
              <a:rPr kumimoji="1" lang="en-US" altLang="ja-JP" dirty="0" smtClean="0"/>
              <a:t>LOW</a:t>
            </a:r>
            <a:r>
              <a:rPr kumimoji="1" lang="ja-JP" altLang="en-US" dirty="0" smtClean="0"/>
              <a:t>、</a:t>
            </a:r>
            <a:r>
              <a:rPr kumimoji="1" lang="en-US" altLang="ja-JP" dirty="0" smtClean="0"/>
              <a:t>PWM</a:t>
            </a:r>
            <a:r>
              <a:rPr kumimoji="1" lang="ja-JP" altLang="en-US" dirty="0" smtClean="0"/>
              <a:t>にはデューティ比を７０％としました。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ストップを押した時には、</a:t>
            </a:r>
            <a:r>
              <a:rPr kumimoji="1" lang="en-US" altLang="ja-JP" dirty="0" smtClean="0"/>
              <a:t>s</a:t>
            </a:r>
            <a:r>
              <a:rPr kumimoji="1" lang="ja-JP" altLang="en-US" dirty="0" smtClean="0"/>
              <a:t>という文字列を送り、左のモーターは、</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にはデューティ比を０％、右のモーターも</a:t>
            </a:r>
            <a:r>
              <a:rPr kumimoji="1" lang="en-US" altLang="ja-JP" dirty="0" smtClean="0"/>
              <a:t>DIR</a:t>
            </a:r>
            <a:r>
              <a:rPr kumimoji="1" lang="ja-JP" altLang="en-US" dirty="0" smtClean="0"/>
              <a:t>を</a:t>
            </a:r>
            <a:r>
              <a:rPr kumimoji="1" lang="en-US" altLang="ja-JP" dirty="0" smtClean="0"/>
              <a:t>HIGH</a:t>
            </a:r>
            <a:r>
              <a:rPr kumimoji="1" lang="ja-JP" altLang="en-US" dirty="0" smtClean="0"/>
              <a:t>、</a:t>
            </a:r>
            <a:r>
              <a:rPr kumimoji="1" lang="en-US" altLang="ja-JP" dirty="0" smtClean="0"/>
              <a:t>PWM</a:t>
            </a:r>
            <a:r>
              <a:rPr kumimoji="1" lang="ja-JP" altLang="en-US" dirty="0" smtClean="0"/>
              <a:t>にはデューティ比を０％としました。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4</a:t>
            </a:fld>
            <a:endParaRPr kumimoji="1" lang="ja-JP" altLang="en-US"/>
          </a:p>
        </p:txBody>
      </p:sp>
    </p:spTree>
    <p:extLst>
      <p:ext uri="{BB962C8B-B14F-4D97-AF65-F5344CB8AC3E}">
        <p14:creationId xmlns:p14="http://schemas.microsoft.com/office/powerpoint/2010/main" val="294798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第一回二回で、テーマを決めて、第三回でプレゼンの資料づくり、第</a:t>
            </a:r>
            <a:r>
              <a:rPr kumimoji="1" lang="en-US" altLang="ja-JP" dirty="0" smtClean="0"/>
              <a:t>4</a:t>
            </a:r>
            <a:r>
              <a:rPr kumimoji="1" lang="ja-JP" altLang="en-US" dirty="0" smtClean="0"/>
              <a:t>回でプレゼン、</a:t>
            </a:r>
            <a:endParaRPr kumimoji="1" lang="en-US" altLang="ja-JP" dirty="0" smtClean="0"/>
          </a:p>
          <a:p>
            <a:r>
              <a:rPr kumimoji="1" lang="ja-JP" altLang="en-US" dirty="0" smtClean="0"/>
              <a:t>当初の予定として、第五回で</a:t>
            </a:r>
            <a:r>
              <a:rPr kumimoji="1" lang="en-US" altLang="ja-JP" dirty="0" err="1" smtClean="0"/>
              <a:t>Github</a:t>
            </a:r>
            <a:r>
              <a:rPr kumimoji="1" lang="ja-JP" altLang="en-US" dirty="0" smtClean="0"/>
              <a:t>のインストールをして、</a:t>
            </a:r>
            <a:endParaRPr kumimoji="1" lang="en-US" altLang="ja-JP" dirty="0" smtClean="0"/>
          </a:p>
          <a:p>
            <a:r>
              <a:rPr kumimoji="1" lang="ja-JP" altLang="en-US" dirty="0" smtClean="0"/>
              <a:t>第六回から第十回で</a:t>
            </a:r>
            <a:r>
              <a:rPr kumimoji="1" lang="en-US" altLang="ja-JP" dirty="0" smtClean="0"/>
              <a:t>Java</a:t>
            </a:r>
            <a:r>
              <a:rPr kumimoji="1" lang="ja-JP" altLang="en-US" dirty="0" smtClean="0"/>
              <a:t>および</a:t>
            </a:r>
            <a:r>
              <a:rPr kumimoji="1" lang="en-US" altLang="ja-JP" dirty="0" err="1" smtClean="0"/>
              <a:t>arduino</a:t>
            </a:r>
            <a:r>
              <a:rPr kumimoji="1" lang="ja-JP" altLang="en-US" dirty="0" smtClean="0"/>
              <a:t>の開発を行う。第十回の</a:t>
            </a:r>
            <a:r>
              <a:rPr kumimoji="1" lang="en-US" altLang="ja-JP" dirty="0" smtClean="0"/>
              <a:t>12</a:t>
            </a:r>
            <a:r>
              <a:rPr kumimoji="1" lang="ja-JP" altLang="en-US" dirty="0" smtClean="0"/>
              <a:t>月１８日までに、マイルストーンとして</a:t>
            </a:r>
            <a:r>
              <a:rPr kumimoji="1" lang="en-US" altLang="ja-JP" dirty="0" smtClean="0"/>
              <a:t>android</a:t>
            </a:r>
            <a:r>
              <a:rPr kumimoji="1" lang="ja-JP" altLang="en-US" dirty="0" smtClean="0"/>
              <a:t>のボタンによる制御を完成をさせて、第十一回で中間で発表というものでした。</a:t>
            </a:r>
            <a:endParaRPr kumimoji="1" lang="en-US" altLang="ja-JP" dirty="0" smtClean="0"/>
          </a:p>
          <a:p>
            <a:r>
              <a:rPr kumimoji="1" lang="ja-JP" altLang="en-US" dirty="0" smtClean="0"/>
              <a:t>実際の活動内容について、</a:t>
            </a:r>
            <a:r>
              <a:rPr kumimoji="1" lang="ja-JP" altLang="en-US" sz="1200" b="0" i="0" u="none" strike="noStrike" kern="1200" cap="none" spc="0" normalizeH="0" baseline="0" noProof="0" dirty="0" smtClean="0">
                <a:ln>
                  <a:noFill/>
                </a:ln>
                <a:solidFill>
                  <a:prstClr val="black"/>
                </a:solidFill>
                <a:effectLst/>
                <a:uLnTx/>
                <a:uFillTx/>
                <a:latin typeface="+mn-lt"/>
                <a:ea typeface="+mn-ea"/>
                <a:cs typeface="+mn-cs"/>
              </a:rPr>
              <a:t>第五回では、</a:t>
            </a:r>
            <a:r>
              <a:rPr kumimoji="1" lang="en-US" altLang="ja-JP" sz="1200" b="0" i="0" u="none" strike="noStrike" kern="1200" cap="none" spc="0" normalizeH="0" baseline="0" noProof="0" dirty="0" err="1" smtClean="0">
                <a:ln>
                  <a:noFill/>
                </a:ln>
                <a:solidFill>
                  <a:prstClr val="black"/>
                </a:solidFill>
                <a:effectLst/>
                <a:uLnTx/>
                <a:uFillTx/>
                <a:latin typeface="+mn-lt"/>
                <a:ea typeface="+mn-ea"/>
                <a:cs typeface="+mn-cs"/>
              </a:rPr>
              <a:t>GitHub</a:t>
            </a:r>
            <a:r>
              <a:rPr kumimoji="1" lang="ja-JP" altLang="en-US" sz="1200" b="0" i="0" u="none" strike="noStrike" kern="1200" cap="none" spc="0" normalizeH="0" baseline="0" noProof="0" dirty="0" smtClean="0">
                <a:ln>
                  <a:noFill/>
                </a:ln>
                <a:solidFill>
                  <a:prstClr val="black"/>
                </a:solidFill>
                <a:effectLst/>
                <a:uLnTx/>
                <a:uFillTx/>
                <a:latin typeface="+mn-lt"/>
                <a:ea typeface="+mn-ea"/>
                <a:cs typeface="+mn-cs"/>
              </a:rPr>
              <a:t>のインストールをしました。</a:t>
            </a:r>
            <a:endParaRPr kumimoji="1" lang="en-US" altLang="ja-JP" sz="1200" b="0" i="0" u="none" strike="noStrike" kern="1200" cap="none" spc="0" normalizeH="0" baseline="0" noProof="0" dirty="0" smtClean="0">
              <a:ln>
                <a:noFill/>
              </a:ln>
              <a:solidFill>
                <a:prstClr val="black"/>
              </a:solidFill>
              <a:effectLst/>
              <a:uLnTx/>
              <a:uFillTx/>
              <a:latin typeface="+mn-lt"/>
              <a:ea typeface="+mn-ea"/>
              <a:cs typeface="+mn-cs"/>
            </a:endParaRPr>
          </a:p>
          <a:p>
            <a:r>
              <a:rPr lang="ja-JP" altLang="en-US" b="0" dirty="0" smtClean="0">
                <a:solidFill>
                  <a:prstClr val="black"/>
                </a:solidFill>
              </a:rPr>
              <a:t>第六回では、</a:t>
            </a:r>
            <a:r>
              <a:rPr lang="en-US" altLang="ja-JP" b="0" dirty="0" smtClean="0">
                <a:solidFill>
                  <a:prstClr val="black"/>
                </a:solidFill>
              </a:rPr>
              <a:t>PWM</a:t>
            </a:r>
            <a:r>
              <a:rPr lang="ja-JP" altLang="en-US" b="0" dirty="0" smtClean="0">
                <a:solidFill>
                  <a:prstClr val="black"/>
                </a:solidFill>
              </a:rPr>
              <a:t>制御を理解するということで</a:t>
            </a:r>
            <a:r>
              <a:rPr lang="en-US" altLang="ja-JP" b="0" dirty="0" err="1" smtClean="0">
                <a:solidFill>
                  <a:prstClr val="black"/>
                </a:solidFill>
              </a:rPr>
              <a:t>Arduino</a:t>
            </a:r>
            <a:r>
              <a:rPr lang="ja-JP" altLang="en-US" b="0" dirty="0" smtClean="0">
                <a:solidFill>
                  <a:prstClr val="black"/>
                </a:solidFill>
              </a:rPr>
              <a:t>とモータモジュール（今回の実験でつかうのは</a:t>
            </a:r>
            <a:r>
              <a:rPr lang="en-US" altLang="ja-JP" b="0" dirty="0" smtClean="0">
                <a:solidFill>
                  <a:prstClr val="black"/>
                </a:solidFill>
              </a:rPr>
              <a:t>PmodHB3</a:t>
            </a:r>
            <a:r>
              <a:rPr lang="ja-JP" altLang="en-US" b="0" dirty="0" smtClean="0">
                <a:solidFill>
                  <a:prstClr val="black"/>
                </a:solidFill>
              </a:rPr>
              <a:t>）を接続して、</a:t>
            </a:r>
            <a:endParaRPr lang="en-US" altLang="ja-JP" b="0" dirty="0" smtClean="0">
              <a:solidFill>
                <a:prstClr val="black"/>
              </a:solidFill>
            </a:endParaRPr>
          </a:p>
          <a:p>
            <a:r>
              <a:rPr lang="en-US" altLang="ja-JP" b="0" dirty="0" err="1" smtClean="0">
                <a:solidFill>
                  <a:prstClr val="black"/>
                </a:solidFill>
              </a:rPr>
              <a:t>Arduino</a:t>
            </a:r>
            <a:r>
              <a:rPr lang="ja-JP" altLang="en-US" b="0" dirty="0" smtClean="0">
                <a:solidFill>
                  <a:prstClr val="black"/>
                </a:solidFill>
              </a:rPr>
              <a:t>にプログラムを書き込み、モータを正回転、逆回転、速さの調節ができるようにしました</a:t>
            </a:r>
            <a:endParaRPr kumimoji="1" lang="en-US" altLang="ja-JP" dirty="0" smtClean="0"/>
          </a:p>
          <a:p>
            <a:r>
              <a:rPr kumimoji="1" lang="ja-JP" altLang="en-US" dirty="0" smtClean="0"/>
              <a:t>そして十二回から十四回で</a:t>
            </a:r>
            <a:r>
              <a:rPr kumimoji="1" lang="en-US" altLang="ja-JP" dirty="0" smtClean="0"/>
              <a:t>Java</a:t>
            </a:r>
            <a:r>
              <a:rPr kumimoji="1" lang="ja-JP" altLang="en-US" dirty="0" smtClean="0"/>
              <a:t>および</a:t>
            </a:r>
            <a:r>
              <a:rPr kumimoji="1" lang="en-US" altLang="ja-JP" dirty="0" err="1" smtClean="0"/>
              <a:t>arduino</a:t>
            </a:r>
            <a:r>
              <a:rPr kumimoji="1" lang="ja-JP" altLang="en-US" dirty="0" smtClean="0"/>
              <a:t>の開発を行い、１５回に最終発表でした。</a:t>
            </a:r>
            <a:endParaRPr kumimoji="1" lang="en-US" altLang="ja-JP" dirty="0" smtClean="0"/>
          </a:p>
          <a:p>
            <a:r>
              <a:rPr kumimoji="1" lang="ja-JP" altLang="en-US" dirty="0" smtClean="0"/>
              <a:t>実際の活動内容として第１２回に、</a:t>
            </a:r>
            <a:r>
              <a:rPr kumimoji="1" lang="en-US" altLang="ja-JP" dirty="0" err="1" smtClean="0"/>
              <a:t>arduino</a:t>
            </a:r>
            <a:r>
              <a:rPr kumimoji="1" lang="ja-JP" altLang="en-US" dirty="0" smtClean="0"/>
              <a:t>の開発を行い、第１３回に</a:t>
            </a:r>
            <a:r>
              <a:rPr kumimoji="1" lang="en-US" altLang="ja-JP" dirty="0" smtClean="0"/>
              <a:t>android</a:t>
            </a:r>
            <a:r>
              <a:rPr kumimoji="1" lang="ja-JP" altLang="en-US" dirty="0" smtClean="0"/>
              <a:t>の開発をし、第１４回に動作確認を行いました。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5</a:t>
            </a:fld>
            <a:endParaRPr kumimoji="1" lang="ja-JP" altLang="en-US"/>
          </a:p>
        </p:txBody>
      </p:sp>
    </p:spTree>
    <p:extLst>
      <p:ext uri="{BB962C8B-B14F-4D97-AF65-F5344CB8AC3E}">
        <p14:creationId xmlns:p14="http://schemas.microsoft.com/office/powerpoint/2010/main" val="139281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開発の手順として、</a:t>
            </a:r>
            <a:endParaRPr kumimoji="1" lang="en-US" altLang="ja-JP" dirty="0" smtClean="0"/>
          </a:p>
          <a:p>
            <a:r>
              <a:rPr kumimoji="1" lang="en-US" altLang="ja-JP" dirty="0" smtClean="0"/>
              <a:t>[1]android</a:t>
            </a:r>
            <a:r>
              <a:rPr kumimoji="1" lang="ja-JP" altLang="en-US" dirty="0" smtClean="0"/>
              <a:t>アプリでは、まずボタンが押されたことによって処理を変えられるようにするようにしました。実際にボタンが押されたら、表示するテキストを変更するといったことができるアプリを作りました。次に。</a:t>
            </a:r>
            <a:r>
              <a:rPr kumimoji="1" lang="en-US" altLang="ja-JP" dirty="0" smtClean="0"/>
              <a:t>Bluetooth</a:t>
            </a:r>
            <a:r>
              <a:rPr kumimoji="1" lang="ja-JP" altLang="en-US" dirty="0" smtClean="0"/>
              <a:t>での通信が行えるようにしました。そして最後にシリアル通信でデータの転送を行えるようにしました。具体的には、上下左右のボタンとストップボタンを設置して、それぞれのボタンが押されると、</a:t>
            </a:r>
            <a:r>
              <a:rPr kumimoji="1" lang="en-US" altLang="ja-JP" dirty="0" err="1" smtClean="0"/>
              <a:t>f,b,l,r,s</a:t>
            </a:r>
            <a:r>
              <a:rPr kumimoji="1" lang="ja-JP" altLang="en-US" dirty="0" smtClean="0"/>
              <a:t>を</a:t>
            </a:r>
            <a:r>
              <a:rPr kumimoji="1" lang="en-US" altLang="ja-JP" dirty="0" err="1" smtClean="0"/>
              <a:t>bluetooth</a:t>
            </a:r>
            <a:r>
              <a:rPr kumimoji="1" lang="ja-JP" altLang="en-US" dirty="0" smtClean="0"/>
              <a:t>で送信するといったものです。実際にデータの送信が行われているのがテラタームで確認できました。</a:t>
            </a:r>
            <a:endParaRPr kumimoji="1" lang="en-US" altLang="ja-JP" dirty="0" smtClean="0"/>
          </a:p>
          <a:p>
            <a:r>
              <a:rPr kumimoji="1" lang="en-US" altLang="ja-JP" dirty="0" smtClean="0"/>
              <a:t>[2]</a:t>
            </a:r>
            <a:r>
              <a:rPr kumimoji="1" lang="en-US" altLang="ja-JP" dirty="0" err="1" smtClean="0"/>
              <a:t>arduino</a:t>
            </a:r>
            <a:r>
              <a:rPr kumimoji="1" lang="ja-JP" altLang="en-US" dirty="0" smtClean="0"/>
              <a:t>としてまず</a:t>
            </a:r>
            <a:r>
              <a:rPr kumimoji="1" lang="en-US" altLang="ja-JP" dirty="0" smtClean="0"/>
              <a:t>LED</a:t>
            </a:r>
            <a:r>
              <a:rPr kumimoji="1" lang="ja-JP" altLang="en-US" dirty="0" smtClean="0"/>
              <a:t>の点灯を行えるようにしました。次に</a:t>
            </a:r>
            <a:r>
              <a:rPr kumimoji="1" lang="en-US" altLang="ja-JP" dirty="0" smtClean="0"/>
              <a:t>PWM</a:t>
            </a:r>
            <a:r>
              <a:rPr kumimoji="1" lang="ja-JP" altLang="en-US" dirty="0" smtClean="0"/>
              <a:t>制御でモータを制御を行えるようにしました。実際に前進後進右折左折が行えました。そして最後に</a:t>
            </a:r>
            <a:r>
              <a:rPr kumimoji="1" lang="en-US" altLang="ja-JP" dirty="0" err="1" smtClean="0"/>
              <a:t>f,b,l,r,s</a:t>
            </a:r>
            <a:r>
              <a:rPr kumimoji="1" lang="ja-JP" altLang="en-US" dirty="0" smtClean="0"/>
              <a:t>を受信して、受信した文字列によってモータの制御を切り替えるようにしました。これは</a:t>
            </a:r>
            <a:r>
              <a:rPr kumimoji="1" lang="en-US" altLang="ja-JP" dirty="0" err="1" smtClean="0"/>
              <a:t>teraturm</a:t>
            </a:r>
            <a:r>
              <a:rPr kumimoji="1" lang="ja-JP" altLang="en-US" dirty="0" smtClean="0"/>
              <a:t>で確認できました。</a:t>
            </a:r>
            <a:endParaRPr kumimoji="1" lang="en-US" altLang="ja-JP" dirty="0" smtClean="0"/>
          </a:p>
          <a:p>
            <a:r>
              <a:rPr kumimoji="1" lang="en-US" altLang="ja-JP" dirty="0" smtClean="0"/>
              <a:t>[3]</a:t>
            </a:r>
            <a:r>
              <a:rPr kumimoji="1" lang="ja-JP" altLang="en-US" dirty="0" smtClean="0"/>
              <a:t>そして</a:t>
            </a:r>
            <a:r>
              <a:rPr kumimoji="1" lang="en-US" altLang="ja-JP" dirty="0" smtClean="0"/>
              <a:t>android</a:t>
            </a:r>
            <a:r>
              <a:rPr kumimoji="1" lang="ja-JP" altLang="en-US" dirty="0" smtClean="0"/>
              <a:t>のアプリで</a:t>
            </a:r>
            <a:r>
              <a:rPr kumimoji="1" lang="en-US" altLang="ja-JP" dirty="0" err="1" smtClean="0"/>
              <a:t>arduin</a:t>
            </a:r>
            <a:r>
              <a:rPr kumimoji="1" lang="ja-JP" altLang="en-US" dirty="0" smtClean="0"/>
              <a:t>）を実際に制御しようとしましたが、できませんでした。また</a:t>
            </a:r>
            <a:r>
              <a:rPr kumimoji="1" lang="en-US" altLang="ja-JP" dirty="0" smtClean="0"/>
              <a:t>S2</a:t>
            </a:r>
            <a:r>
              <a:rPr kumimoji="1" lang="ja-JP" altLang="en-US" dirty="0" smtClean="0"/>
              <a:t>　</a:t>
            </a:r>
            <a:r>
              <a:rPr kumimoji="1" lang="en-US" altLang="ja-JP" dirty="0" smtClean="0"/>
              <a:t>Terminal</a:t>
            </a:r>
            <a:r>
              <a:rPr kumimoji="1" lang="en-US" altLang="en-US" dirty="0" smtClean="0"/>
              <a:t> for </a:t>
            </a:r>
            <a:r>
              <a:rPr kumimoji="1" lang="en-US" altLang="en-US" dirty="0" err="1" smtClean="0"/>
              <a:t>bluetooth</a:t>
            </a:r>
            <a:r>
              <a:rPr kumimoji="1" lang="ja-JP" altLang="en-US" dirty="0" smtClean="0"/>
              <a:t>という</a:t>
            </a:r>
            <a:r>
              <a:rPr kumimoji="1" lang="en-US" altLang="ja-JP" dirty="0" err="1" smtClean="0"/>
              <a:t>bluetooth</a:t>
            </a:r>
            <a:r>
              <a:rPr kumimoji="1" lang="ja-JP" altLang="en-US" dirty="0" smtClean="0"/>
              <a:t>でシリアル通信を行うアプリでも試したがうまくいかなかった。</a:t>
            </a:r>
            <a:r>
              <a:rPr kumimoji="1" lang="en-US" altLang="ja-JP" dirty="0" err="1" smtClean="0"/>
              <a:t>Arduino</a:t>
            </a:r>
            <a:r>
              <a:rPr kumimoji="1" lang="ja-JP" altLang="en-US" dirty="0" smtClean="0"/>
              <a:t>のほうが上手くいっていないかも・</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6</a:t>
            </a:fld>
            <a:endParaRPr kumimoji="1" lang="ja-JP" altLang="en-US"/>
          </a:p>
        </p:txBody>
      </p:sp>
    </p:spTree>
    <p:extLst>
      <p:ext uri="{BB962C8B-B14F-4D97-AF65-F5344CB8AC3E}">
        <p14:creationId xmlns:p14="http://schemas.microsoft.com/office/powerpoint/2010/main" val="309537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なぜ上手くいかなかったのか、</a:t>
            </a:r>
            <a:endParaRPr kumimoji="1" lang="en-US" altLang="ja-JP" dirty="0" smtClean="0"/>
          </a:p>
          <a:p>
            <a:r>
              <a:rPr kumimoji="1" lang="en-US" altLang="ja-JP" dirty="0" smtClean="0"/>
              <a:t>Bluetooth</a:t>
            </a:r>
            <a:r>
              <a:rPr kumimoji="1" lang="ja-JP" altLang="en-US" dirty="0" smtClean="0"/>
              <a:t>モジュールには、ランプが点滅したことから正常に受信が行われていた。しかし、</a:t>
            </a:r>
            <a:r>
              <a:rPr kumimoji="1" lang="en-US" altLang="ja-JP" dirty="0" err="1" smtClean="0"/>
              <a:t>arduino</a:t>
            </a:r>
            <a:r>
              <a:rPr kumimoji="1" lang="ja-JP" altLang="en-US" dirty="0" smtClean="0"/>
              <a:t>の</a:t>
            </a:r>
            <a:r>
              <a:rPr kumimoji="1" lang="en-US" altLang="ja-JP" dirty="0" smtClean="0"/>
              <a:t>RX</a:t>
            </a:r>
            <a:r>
              <a:rPr kumimoji="1" lang="ja-JP" altLang="en-US" dirty="0" smtClean="0"/>
              <a:t>（受信のランプ）を点滅していなかった。</a:t>
            </a:r>
            <a:endParaRPr kumimoji="1" lang="en-US" altLang="ja-JP" dirty="0" smtClean="0"/>
          </a:p>
          <a:p>
            <a:r>
              <a:rPr kumimoji="1" lang="ja-JP" altLang="en-US" dirty="0" smtClean="0"/>
              <a:t>以上のことから</a:t>
            </a:r>
            <a:r>
              <a:rPr kumimoji="1" lang="en-US" altLang="ja-JP" dirty="0" err="1" smtClean="0"/>
              <a:t>arduino</a:t>
            </a:r>
            <a:r>
              <a:rPr kumimoji="1" lang="ja-JP" altLang="en-US" dirty="0" smtClean="0"/>
              <a:t>のプログラムが間違えている可能性が考えられる。文字列を認識できていないかもしれない。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String</a:t>
            </a:r>
            <a:r>
              <a:rPr kumimoji="1" lang="ja-JP" altLang="en-US" sz="1200" kern="1200" dirty="0" smtClean="0">
                <a:solidFill>
                  <a:schemeClr val="tx1"/>
                </a:solidFill>
                <a:latin typeface="+mn-lt"/>
                <a:ea typeface="+mn-ea"/>
                <a:cs typeface="+mn-cs"/>
              </a:rPr>
              <a:t>型は様々なデータ型から変換して、インスタンスを生成することができます。 	</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7</a:t>
            </a:fld>
            <a:endParaRPr kumimoji="1" lang="ja-JP" altLang="en-US"/>
          </a:p>
        </p:txBody>
      </p:sp>
    </p:spTree>
    <p:extLst>
      <p:ext uri="{BB962C8B-B14F-4D97-AF65-F5344CB8AC3E}">
        <p14:creationId xmlns:p14="http://schemas.microsoft.com/office/powerpoint/2010/main" val="322430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うまくいかなかった場所のソースとして</a:t>
            </a:r>
            <a:r>
              <a:rPr kumimoji="1" lang="en-US" altLang="ja-JP" dirty="0" err="1" smtClean="0"/>
              <a:t>int</a:t>
            </a:r>
            <a:r>
              <a:rPr kumimoji="1" lang="en-US" altLang="ja-JP" dirty="0" smtClean="0"/>
              <a:t> </a:t>
            </a:r>
            <a:r>
              <a:rPr kumimoji="1" lang="en-US" altLang="ja-JP" dirty="0" err="1" smtClean="0"/>
              <a:t>inByte</a:t>
            </a:r>
            <a:r>
              <a:rPr kumimoji="1" lang="en-US" altLang="ja-JP" dirty="0" smtClean="0"/>
              <a:t>=0;if(</a:t>
            </a:r>
            <a:r>
              <a:rPr kumimoji="1" lang="en-US" altLang="ja-JP" dirty="0" err="1" smtClean="0"/>
              <a:t>inByte</a:t>
            </a:r>
            <a:r>
              <a:rPr kumimoji="1" lang="en-US" altLang="ja-JP" dirty="0" smtClean="0"/>
              <a:t>==‘f’)</a:t>
            </a:r>
            <a:r>
              <a:rPr kumimoji="1" lang="ja-JP" altLang="en-US" dirty="0" smtClean="0"/>
              <a:t>として、</a:t>
            </a:r>
            <a:r>
              <a:rPr kumimoji="1" lang="en-US" altLang="ja-JP" dirty="0" err="1" smtClean="0"/>
              <a:t>int</a:t>
            </a:r>
            <a:r>
              <a:rPr kumimoji="1" lang="ja-JP" altLang="en-US" dirty="0" smtClean="0"/>
              <a:t>型と文字列との比較ができていないため、前進のモータ制御の文にいかない。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そこで</a:t>
            </a:r>
            <a:r>
              <a:rPr kumimoji="1" lang="en-US" altLang="ja-JP" dirty="0" err="1" smtClean="0"/>
              <a:t>inByte</a:t>
            </a:r>
            <a:r>
              <a:rPr kumimoji="1" lang="ja-JP" altLang="en-US" dirty="0" smtClean="0"/>
              <a:t>の変数を</a:t>
            </a:r>
            <a:r>
              <a:rPr kumimoji="1" lang="en-US" altLang="ja-JP" dirty="0" smtClean="0"/>
              <a:t>String</a:t>
            </a:r>
            <a:r>
              <a:rPr kumimoji="1" lang="ja-JP" altLang="en-US" dirty="0" smtClean="0"/>
              <a:t>型にして、</a:t>
            </a:r>
            <a:r>
              <a:rPr kumimoji="1" lang="ja-JP" altLang="en-US" sz="1200" kern="1200" dirty="0" smtClean="0">
                <a:solidFill>
                  <a:schemeClr val="tx1"/>
                </a:solidFill>
                <a:latin typeface="+mn-lt"/>
                <a:ea typeface="+mn-ea"/>
                <a:cs typeface="+mn-cs"/>
              </a:rPr>
              <a:t>様々なデータ型から変換できる。これと</a:t>
            </a:r>
            <a:r>
              <a:rPr kumimoji="1" lang="en-US" altLang="ja-JP" sz="1200" kern="1200" dirty="0" smtClean="0">
                <a:solidFill>
                  <a:schemeClr val="tx1"/>
                </a:solidFill>
                <a:latin typeface="+mn-lt"/>
                <a:ea typeface="+mn-ea"/>
                <a:cs typeface="+mn-cs"/>
              </a:rPr>
              <a:t>f</a:t>
            </a:r>
            <a:r>
              <a:rPr kumimoji="1" lang="ja-JP" altLang="en-US" sz="1200" kern="1200" dirty="0" smtClean="0">
                <a:solidFill>
                  <a:schemeClr val="tx1"/>
                </a:solidFill>
                <a:latin typeface="+mn-lt"/>
                <a:ea typeface="+mn-ea"/>
                <a:cs typeface="+mn-cs"/>
              </a:rPr>
              <a:t>を比較すればうまくいくのではないかと考えました。	</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8</a:t>
            </a:fld>
            <a:endParaRPr kumimoji="1" lang="ja-JP" altLang="en-US"/>
          </a:p>
        </p:txBody>
      </p:sp>
    </p:spTree>
    <p:extLst>
      <p:ext uri="{BB962C8B-B14F-4D97-AF65-F5344CB8AC3E}">
        <p14:creationId xmlns:p14="http://schemas.microsoft.com/office/powerpoint/2010/main" val="347487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Arduino</a:t>
            </a:r>
            <a:endParaRPr kumimoji="1" lang="en-US" altLang="ja-JP" dirty="0" smtClean="0"/>
          </a:p>
          <a:p>
            <a:r>
              <a:rPr kumimoji="1" lang="en-US" altLang="ja-JP" dirty="0" smtClean="0"/>
              <a:t>Void setup()</a:t>
            </a:r>
            <a:r>
              <a:rPr kumimoji="1" lang="ja-JP" altLang="en-US" dirty="0" smtClean="0"/>
              <a:t>の中では初期化を行う。</a:t>
            </a:r>
            <a:endParaRPr kumimoji="1" lang="en-US" altLang="ja-JP" dirty="0" smtClean="0"/>
          </a:p>
          <a:p>
            <a:r>
              <a:rPr kumimoji="1" lang="ja-JP" altLang="en-US" dirty="0" smtClean="0"/>
              <a:t>今回は</a:t>
            </a:r>
            <a:r>
              <a:rPr kumimoji="1" lang="en-US" altLang="ja-JP" dirty="0" smtClean="0"/>
              <a:t>10,11,12,13</a:t>
            </a:r>
            <a:r>
              <a:rPr kumimoji="1" lang="ja-JP" altLang="en-US" dirty="0" smtClean="0"/>
              <a:t>ピンを使うので、初期化しておく。</a:t>
            </a:r>
            <a:endParaRPr kumimoji="1" lang="en-US" altLang="ja-JP" dirty="0" smtClean="0"/>
          </a:p>
          <a:p>
            <a:r>
              <a:rPr kumimoji="1" lang="ja-JP" altLang="en-US" dirty="0" smtClean="0"/>
              <a:t>つぎに</a:t>
            </a:r>
            <a:r>
              <a:rPr kumimoji="1" lang="en-US" altLang="ja-JP" dirty="0" smtClean="0"/>
              <a:t>void loop()</a:t>
            </a:r>
            <a:r>
              <a:rPr kumimoji="1" lang="ja-JP" altLang="en-US" dirty="0" smtClean="0"/>
              <a:t>の中では実際の処理を記述します。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33207-D316-4062-B361-69920CC1ACA3}" type="slidenum">
              <a:rPr kumimoji="1" lang="ja-JP" altLang="en-US" smtClean="0"/>
              <a:t>9</a:t>
            </a:fld>
            <a:endParaRPr kumimoji="1" lang="ja-JP" altLang="en-US"/>
          </a:p>
        </p:txBody>
      </p:sp>
    </p:spTree>
    <p:extLst>
      <p:ext uri="{BB962C8B-B14F-4D97-AF65-F5344CB8AC3E}">
        <p14:creationId xmlns:p14="http://schemas.microsoft.com/office/powerpoint/2010/main" val="12987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2014/10/30</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r>
              <a:rPr kumimoji="1" lang="en-US" altLang="ja-JP" smtClean="0"/>
              <a:t>2014/10/30</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r>
              <a:rPr kumimoji="1" lang="en-US" altLang="ja-JP" smtClean="0"/>
              <a:t>2014/10/30</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2014/10/30</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mtClean="0"/>
              <a:t>マスター タイトルの書式設定</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2014/10/30</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2014/10/30</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ja-JP" altLang="en-US" smtClean="0"/>
              <a:t>マスター テキストの書式設定</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2014/10/30</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r>
              <a:rPr kumimoji="1" lang="en-US" altLang="ja-JP" smtClean="0"/>
              <a:t>2014/10/30</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2014/10/30</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mtClean="0"/>
              <a:t>マスター タイトルの書式設定</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2014/10/30</a:t>
            </a:r>
            <a:endParaRPr kumimoji="1" lang="ja-JP"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DCEFAE8-E31C-4E48-B313-1ADC7C23CE36}"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ja-JP" altLang="en-US" smtClean="0"/>
              <a:t>アイコンをクリックして図を追加</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2014/10/30</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CEFAE8-E31C-4E48-B313-1ADC7C23CE36}"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r>
              <a:rPr kumimoji="1" lang="en-US" altLang="ja-JP" smtClean="0"/>
              <a:t>2014/10/30</a:t>
            </a:r>
            <a:endParaRPr kumimoji="1" lang="ja-JP" alt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DCEFAE8-E31C-4E48-B313-1ADC7C23CE36}"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spcBef>
          <a:spcPct val="0"/>
        </a:spcBef>
        <a:buNone/>
        <a:defRPr kumimoji="1"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kumimoji="1"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476672"/>
            <a:ext cx="7920880" cy="1872207"/>
          </a:xfrm>
        </p:spPr>
        <p:txBody>
          <a:bodyPr>
            <a:normAutofit/>
          </a:bodyPr>
          <a:lstStyle/>
          <a:p>
            <a:pPr algn="ctr"/>
            <a:r>
              <a:rPr kumimoji="1" lang="en-US" altLang="ja-JP" dirty="0" smtClean="0"/>
              <a:t>Arduino</a:t>
            </a:r>
            <a:r>
              <a:rPr kumimoji="1" lang="ja-JP" altLang="en-US" dirty="0" smtClean="0"/>
              <a:t>を用いた</a:t>
            </a:r>
            <a:r>
              <a:rPr kumimoji="1" lang="en-US" altLang="ja-JP" dirty="0" smtClean="0"/>
              <a:t/>
            </a:r>
            <a:br>
              <a:rPr kumimoji="1" lang="en-US" altLang="ja-JP" dirty="0" smtClean="0"/>
            </a:br>
            <a:r>
              <a:rPr lang="en-US" altLang="ja-JP" dirty="0" smtClean="0"/>
              <a:t>A</a:t>
            </a:r>
            <a:r>
              <a:rPr kumimoji="1" lang="en-US" altLang="ja-JP" dirty="0" smtClean="0"/>
              <a:t>ndroid</a:t>
            </a:r>
            <a:r>
              <a:rPr kumimoji="1" lang="ja-JP" altLang="en-US" dirty="0" smtClean="0"/>
              <a:t>で操作する</a:t>
            </a:r>
            <a:r>
              <a:rPr kumimoji="1" lang="en-US" altLang="ja-JP" dirty="0" smtClean="0"/>
              <a:t/>
            </a:r>
            <a:br>
              <a:rPr kumimoji="1" lang="en-US" altLang="ja-JP" dirty="0" smtClean="0"/>
            </a:br>
            <a:r>
              <a:rPr lang="ja-JP" altLang="en-US" dirty="0" smtClean="0"/>
              <a:t>二輪車</a:t>
            </a:r>
            <a:endParaRPr kumimoji="1" lang="ja-JP" altLang="en-US" dirty="0"/>
          </a:p>
        </p:txBody>
      </p:sp>
      <p:sp>
        <p:nvSpPr>
          <p:cNvPr id="3" name="サブタイトル 2"/>
          <p:cNvSpPr>
            <a:spLocks noGrp="1"/>
          </p:cNvSpPr>
          <p:nvPr>
            <p:ph type="subTitle" idx="1"/>
          </p:nvPr>
        </p:nvSpPr>
        <p:spPr>
          <a:xfrm>
            <a:off x="5148064" y="4365104"/>
            <a:ext cx="2656384" cy="1536576"/>
          </a:xfrm>
        </p:spPr>
        <p:txBody>
          <a:bodyPr>
            <a:normAutofit/>
          </a:bodyPr>
          <a:lstStyle/>
          <a:p>
            <a:r>
              <a:rPr kumimoji="1" lang="en-US" altLang="ja-JP" sz="3600" dirty="0" smtClean="0"/>
              <a:t>122916Y</a:t>
            </a:r>
          </a:p>
          <a:p>
            <a:r>
              <a:rPr kumimoji="1" lang="ja-JP" altLang="en-US" sz="3600" dirty="0" smtClean="0"/>
              <a:t>牛川祐弥</a:t>
            </a:r>
            <a:endParaRPr kumimoji="1" lang="ja-JP" altLang="en-US" sz="3600" dirty="0"/>
          </a:p>
        </p:txBody>
      </p:sp>
      <p:sp>
        <p:nvSpPr>
          <p:cNvPr id="4" name="日付プレースホルダー 3"/>
          <p:cNvSpPr>
            <a:spLocks noGrp="1"/>
          </p:cNvSpPr>
          <p:nvPr>
            <p:ph type="dt" sz="half" idx="10"/>
          </p:nvPr>
        </p:nvSpPr>
        <p:spPr/>
        <p:txBody>
          <a:bodyPr/>
          <a:lstStyle/>
          <a:p>
            <a:r>
              <a:rPr kumimoji="1" lang="en-US" altLang="ja-JP" dirty="0" smtClean="0"/>
              <a:t>2014/10/30</a:t>
            </a:r>
            <a:endParaRPr kumimoji="1" lang="ja-JP" altLang="en-US" dirty="0"/>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a:t>
            </a:fld>
            <a:endParaRPr kumimoji="1" lang="ja-JP" altLang="en-US" dirty="0"/>
          </a:p>
        </p:txBody>
      </p:sp>
      <p:sp>
        <p:nvSpPr>
          <p:cNvPr id="6" name="テキスト ボックス 5"/>
          <p:cNvSpPr txBox="1"/>
          <p:nvPr/>
        </p:nvSpPr>
        <p:spPr>
          <a:xfrm>
            <a:off x="1475656" y="2492896"/>
            <a:ext cx="5976664" cy="923330"/>
          </a:xfrm>
          <a:prstGeom prst="rect">
            <a:avLst/>
          </a:prstGeom>
          <a:noFill/>
        </p:spPr>
        <p:txBody>
          <a:bodyPr wrap="square" rtlCol="0">
            <a:spAutoFit/>
          </a:bodyPr>
          <a:lstStyle/>
          <a:p>
            <a:pPr algn="ctr"/>
            <a:r>
              <a:rPr lang="ja-JP" altLang="en-US" sz="5400" dirty="0" smtClean="0"/>
              <a:t>最終</a:t>
            </a:r>
            <a:r>
              <a:rPr kumimoji="1" lang="ja-JP" altLang="en-US" sz="5400" dirty="0" smtClean="0"/>
              <a:t>発表</a:t>
            </a:r>
            <a:endParaRPr kumimoji="1" lang="ja-JP" altLang="en-US" sz="5400" dirty="0"/>
          </a:p>
        </p:txBody>
      </p:sp>
    </p:spTree>
    <p:extLst>
      <p:ext uri="{BB962C8B-B14F-4D97-AF65-F5344CB8AC3E}">
        <p14:creationId xmlns:p14="http://schemas.microsoft.com/office/powerpoint/2010/main" val="20763331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arduino</a:t>
            </a:r>
            <a:endParaRPr kumimoji="1" lang="ja-JP" altLang="en-US" dirty="0"/>
          </a:p>
        </p:txBody>
      </p:sp>
      <p:sp>
        <p:nvSpPr>
          <p:cNvPr id="3" name="コンテンツ プレースホルダー 2"/>
          <p:cNvSpPr>
            <a:spLocks noGrp="1"/>
          </p:cNvSpPr>
          <p:nvPr>
            <p:ph idx="1"/>
          </p:nvPr>
        </p:nvSpPr>
        <p:spPr>
          <a:xfrm>
            <a:off x="822960" y="1100628"/>
            <a:ext cx="7637472" cy="3912548"/>
          </a:xfrm>
        </p:spPr>
        <p:txBody>
          <a:bodyPr>
            <a:normAutofit lnSpcReduction="10000"/>
          </a:bodyPr>
          <a:lstStyle/>
          <a:p>
            <a:r>
              <a:rPr lang="ja-JP" altLang="en-US" dirty="0"/>
              <a:t>実際の処理の流れ</a:t>
            </a:r>
            <a:endParaRPr lang="en-US" altLang="ja-JP" dirty="0"/>
          </a:p>
          <a:p>
            <a:r>
              <a:rPr lang="en-US" altLang="ja-JP" sz="1800" dirty="0"/>
              <a:t>delay(100)		→	</a:t>
            </a:r>
            <a:r>
              <a:rPr lang="en-US" altLang="en-US" sz="1800" dirty="0"/>
              <a:t>100</a:t>
            </a:r>
            <a:r>
              <a:rPr lang="ja-JP" altLang="en-US" sz="1800" dirty="0"/>
              <a:t>ミリ</a:t>
            </a:r>
            <a:r>
              <a:rPr lang="en-US" altLang="ja-JP" sz="1800" dirty="0"/>
              <a:t>sec</a:t>
            </a:r>
            <a:r>
              <a:rPr lang="ja-JP" altLang="en-US" sz="1800" dirty="0"/>
              <a:t>ごとに処理</a:t>
            </a:r>
            <a:r>
              <a:rPr lang="ja-JP" altLang="en-US" sz="1800" dirty="0" smtClean="0"/>
              <a:t>を行っていく</a:t>
            </a:r>
            <a:endParaRPr lang="en-US" altLang="ja-JP" sz="1800" dirty="0" smtClean="0"/>
          </a:p>
          <a:p>
            <a:r>
              <a:rPr lang="en-US" altLang="ja-JP" sz="1800" dirty="0"/>
              <a:t> </a:t>
            </a:r>
            <a:endParaRPr lang="en-US" altLang="ja-JP" sz="1800" dirty="0" smtClean="0"/>
          </a:p>
          <a:p>
            <a:r>
              <a:rPr lang="en-US" altLang="ja-JP" sz="1800" dirty="0" smtClean="0"/>
              <a:t>if</a:t>
            </a:r>
            <a:r>
              <a:rPr lang="en-US" altLang="ja-JP" sz="1800" dirty="0"/>
              <a:t>(</a:t>
            </a:r>
            <a:r>
              <a:rPr lang="en-US" altLang="ja-JP" sz="1800" dirty="0" err="1"/>
              <a:t>Serial.available</a:t>
            </a:r>
            <a:r>
              <a:rPr lang="en-US" altLang="ja-JP" sz="1800" dirty="0"/>
              <a:t>()&gt;0)</a:t>
            </a:r>
            <a:r>
              <a:rPr lang="en-US" altLang="ja-JP" sz="1800" dirty="0" smtClean="0"/>
              <a:t>{</a:t>
            </a:r>
          </a:p>
          <a:p>
            <a:r>
              <a:rPr lang="en-US" altLang="ja-JP" sz="1800" dirty="0"/>
              <a:t>	</a:t>
            </a:r>
            <a:r>
              <a:rPr lang="en-US" altLang="ja-JP" sz="1800" dirty="0" err="1" smtClean="0"/>
              <a:t>inByte</a:t>
            </a:r>
            <a:r>
              <a:rPr lang="en-US" altLang="ja-JP" sz="1800" dirty="0" smtClean="0"/>
              <a:t> </a:t>
            </a:r>
            <a:r>
              <a:rPr lang="en-US" altLang="ja-JP" sz="1800" dirty="0"/>
              <a:t>= </a:t>
            </a:r>
            <a:r>
              <a:rPr lang="en-US" altLang="ja-JP" sz="1800" dirty="0" err="1"/>
              <a:t>Serial.read</a:t>
            </a:r>
            <a:r>
              <a:rPr lang="en-US" altLang="ja-JP" sz="1800" dirty="0"/>
              <a:t>()</a:t>
            </a:r>
            <a:r>
              <a:rPr lang="en-US" altLang="ja-JP" sz="1800" dirty="0" smtClean="0"/>
              <a:t>;	→	</a:t>
            </a:r>
            <a:r>
              <a:rPr lang="ja-JP" altLang="en-US" sz="1800" dirty="0" smtClean="0"/>
              <a:t>データを受信したら</a:t>
            </a:r>
            <a:r>
              <a:rPr lang="en-US" altLang="ja-JP" sz="1800" dirty="0" err="1" smtClean="0"/>
              <a:t>inbyte</a:t>
            </a:r>
            <a:r>
              <a:rPr lang="ja-JP" altLang="en-US" sz="1800" dirty="0" smtClean="0"/>
              <a:t>に出力</a:t>
            </a:r>
            <a:endParaRPr lang="en-US" altLang="ja-JP" sz="1800" dirty="0"/>
          </a:p>
          <a:p>
            <a:r>
              <a:rPr lang="en-US" altLang="ja-JP" sz="1800" dirty="0"/>
              <a:t>  </a:t>
            </a:r>
            <a:r>
              <a:rPr lang="en-US" altLang="ja-JP" sz="1800" dirty="0" smtClean="0"/>
              <a:t>}</a:t>
            </a:r>
          </a:p>
          <a:p>
            <a:endParaRPr lang="en-US" altLang="ja-JP" sz="1800" dirty="0"/>
          </a:p>
          <a:p>
            <a:r>
              <a:rPr lang="en-US" altLang="ja-JP" sz="1800" dirty="0" smtClean="0"/>
              <a:t> </a:t>
            </a:r>
            <a:r>
              <a:rPr lang="en-US" altLang="ja-JP" sz="1800" dirty="0"/>
              <a:t>if(</a:t>
            </a:r>
            <a:r>
              <a:rPr lang="en-US" altLang="ja-JP" sz="1800" dirty="0" err="1"/>
              <a:t>inByte</a:t>
            </a:r>
            <a:r>
              <a:rPr lang="en-US" altLang="ja-JP" sz="1800" dirty="0"/>
              <a:t> == </a:t>
            </a:r>
            <a:r>
              <a:rPr lang="en-US" altLang="ja-JP" sz="1800" dirty="0" smtClean="0"/>
              <a:t>’</a:t>
            </a:r>
            <a:r>
              <a:rPr lang="ja-JP" altLang="en-US" sz="1800" dirty="0" smtClean="0"/>
              <a:t>文字列</a:t>
            </a:r>
            <a:r>
              <a:rPr lang="en-US" altLang="ja-JP" sz="1800" dirty="0" smtClean="0"/>
              <a:t>’) {}	→	</a:t>
            </a:r>
            <a:r>
              <a:rPr lang="ja-JP" altLang="en-US" sz="1800" dirty="0" smtClean="0"/>
              <a:t>出力されたものと文字列を比較して一</a:t>
            </a:r>
            <a:r>
              <a:rPr lang="en-US" altLang="ja-JP" sz="1800" dirty="0" smtClean="0"/>
              <a:t>				</a:t>
            </a:r>
            <a:r>
              <a:rPr lang="ja-JP" altLang="en-US" sz="1800" dirty="0" smtClean="0"/>
              <a:t>致していたらそれぞれの処理</a:t>
            </a:r>
            <a:endParaRPr lang="en-US" altLang="ja-JP" sz="1800" dirty="0" smtClean="0"/>
          </a:p>
          <a:p>
            <a:endParaRPr lang="en-US" altLang="ja-JP" dirty="0" smtClean="0"/>
          </a:p>
          <a:p>
            <a:r>
              <a:rPr lang="en-US" altLang="ja-JP" sz="1200" dirty="0" smtClean="0"/>
              <a:t>*</a:t>
            </a:r>
            <a:r>
              <a:rPr lang="en-US" altLang="ja-JP" sz="1200" dirty="0" err="1" smtClean="0"/>
              <a:t>Serial.available</a:t>
            </a:r>
            <a:r>
              <a:rPr lang="en-US" altLang="ja-JP" sz="1200" dirty="0" smtClean="0"/>
              <a:t>() </a:t>
            </a:r>
            <a:r>
              <a:rPr lang="ja-JP" altLang="en-US" sz="1200" dirty="0" smtClean="0"/>
              <a:t>パラメータはなし。戻り値はシリアルバッファ</a:t>
            </a:r>
            <a:r>
              <a:rPr lang="ja-JP" altLang="en-US" sz="1200" dirty="0"/>
              <a:t>にあるデータの</a:t>
            </a:r>
            <a:r>
              <a:rPr lang="ja-JP" altLang="en-US" sz="1200" dirty="0" smtClean="0"/>
              <a:t>バイト数</a:t>
            </a:r>
            <a:endParaRPr lang="en-US" altLang="ja-JP" sz="1200" dirty="0"/>
          </a:p>
          <a:p>
            <a:r>
              <a:rPr lang="en-US" altLang="en-US" sz="1200" dirty="0" smtClean="0"/>
              <a:t>*</a:t>
            </a:r>
            <a:r>
              <a:rPr lang="en-US" altLang="ja-JP" sz="1200" dirty="0" err="1"/>
              <a:t>S</a:t>
            </a:r>
            <a:r>
              <a:rPr lang="en-US" altLang="ja-JP" sz="1200" dirty="0" err="1" smtClean="0"/>
              <a:t>erial.read</a:t>
            </a:r>
            <a:r>
              <a:rPr lang="en-US" altLang="ja-JP" sz="1200" dirty="0"/>
              <a:t>(</a:t>
            </a:r>
            <a:r>
              <a:rPr lang="en-US" altLang="ja-JP" sz="1200" dirty="0" smtClean="0"/>
              <a:t>)</a:t>
            </a:r>
            <a:r>
              <a:rPr lang="ja-JP" altLang="en-US" sz="1200" dirty="0"/>
              <a:t>パラメータ</a:t>
            </a:r>
            <a:r>
              <a:rPr lang="ja-JP" altLang="en-US" sz="1200" dirty="0" smtClean="0"/>
              <a:t>はなし</a:t>
            </a:r>
            <a:r>
              <a:rPr lang="en-US" altLang="ja-JP" sz="1200" dirty="0" smtClean="0"/>
              <a:t>.</a:t>
            </a:r>
            <a:r>
              <a:rPr lang="ja-JP" altLang="en-US" sz="1200" dirty="0" smtClean="0"/>
              <a:t>戻り値</a:t>
            </a:r>
            <a:r>
              <a:rPr lang="ja-JP" altLang="en-US" sz="1200" dirty="0"/>
              <a:t>は読み込み可能なデータの最初の１バイトを返す</a:t>
            </a:r>
            <a:r>
              <a:rPr lang="ja-JP" altLang="en-US" sz="1200" dirty="0" smtClean="0"/>
              <a:t>。</a:t>
            </a:r>
            <a:endParaRPr lang="en-US" altLang="ja-JP" sz="1200" dirty="0"/>
          </a:p>
          <a:p>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10</a:t>
            </a:fld>
            <a:endParaRPr kumimoji="1" lang="ja-JP" altLang="en-US"/>
          </a:p>
        </p:txBody>
      </p:sp>
    </p:spTree>
    <p:extLst>
      <p:ext uri="{BB962C8B-B14F-4D97-AF65-F5344CB8AC3E}">
        <p14:creationId xmlns:p14="http://schemas.microsoft.com/office/powerpoint/2010/main" val="3901238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PWM</a:t>
            </a:r>
            <a:r>
              <a:rPr kumimoji="1" lang="ja-JP" altLang="en-US" dirty="0" smtClean="0"/>
              <a:t>制御</a:t>
            </a:r>
            <a:endParaRPr kumimoji="1" lang="ja-JP" altLang="en-US" dirty="0"/>
          </a:p>
        </p:txBody>
      </p:sp>
      <p:sp>
        <p:nvSpPr>
          <p:cNvPr id="3" name="コンテンツ プレースホルダー 2"/>
          <p:cNvSpPr>
            <a:spLocks noGrp="1"/>
          </p:cNvSpPr>
          <p:nvPr>
            <p:ph idx="1"/>
          </p:nvPr>
        </p:nvSpPr>
        <p:spPr>
          <a:xfrm>
            <a:off x="693115" y="1852022"/>
            <a:ext cx="5762952" cy="460735"/>
          </a:xfrm>
        </p:spPr>
        <p:txBody>
          <a:bodyPr>
            <a:normAutofit/>
          </a:bodyPr>
          <a:lstStyle/>
          <a:p>
            <a:r>
              <a:rPr lang="en-US" altLang="ja-JP" b="0" dirty="0" smtClean="0"/>
              <a:t>Arduino</a:t>
            </a:r>
            <a:r>
              <a:rPr lang="ja-JP" altLang="en-US" b="0" dirty="0" smtClean="0"/>
              <a:t>　</a:t>
            </a:r>
            <a:r>
              <a:rPr lang="en-US" altLang="ja-JP" b="0" dirty="0" smtClean="0"/>
              <a:t>UNO</a:t>
            </a:r>
            <a:r>
              <a:rPr lang="ja-JP" altLang="en-US" b="0" dirty="0" smtClean="0"/>
              <a:t>には、</a:t>
            </a:r>
            <a:r>
              <a:rPr lang="en-US" altLang="ja-JP" b="0" dirty="0" smtClean="0"/>
              <a:t>9,10,11</a:t>
            </a:r>
            <a:r>
              <a:rPr lang="ja-JP" altLang="en-US" b="0" dirty="0" smtClean="0"/>
              <a:t>ピンに</a:t>
            </a:r>
            <a:r>
              <a:rPr lang="en-US" altLang="ja-JP" b="0" dirty="0" smtClean="0"/>
              <a:t>PWM</a:t>
            </a:r>
            <a:r>
              <a:rPr lang="ja-JP" altLang="en-US" b="0" dirty="0" smtClean="0"/>
              <a:t>を制御するポートが存在</a:t>
            </a:r>
            <a:endParaRPr lang="en-US" altLang="ja-JP" b="0" dirty="0" smtClean="0"/>
          </a:p>
          <a:p>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11</a:t>
            </a:fld>
            <a:endParaRPr kumimoji="1" lang="ja-JP" altLang="en-US"/>
          </a:p>
        </p:txBody>
      </p:sp>
      <p:pic>
        <p:nvPicPr>
          <p:cNvPr id="2050" name="Picture 2" descr="E:\PmodHB3-top-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356992"/>
            <a:ext cx="1963936" cy="10899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modHB3-block-40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1095821"/>
            <a:ext cx="2039420" cy="1973139"/>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2771800" y="2340789"/>
            <a:ext cx="1152128" cy="45359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683568" y="1262892"/>
            <a:ext cx="1872208" cy="369332"/>
          </a:xfrm>
          <a:prstGeom prst="rect">
            <a:avLst/>
          </a:prstGeom>
          <a:noFill/>
        </p:spPr>
        <p:txBody>
          <a:bodyPr wrap="square" rtlCol="0">
            <a:spAutoFit/>
          </a:bodyPr>
          <a:lstStyle/>
          <a:p>
            <a:r>
              <a:rPr kumimoji="1" lang="ja-JP" altLang="en-US" dirty="0" smtClean="0"/>
              <a:t>（１）速度に関して</a:t>
            </a:r>
            <a:endParaRPr kumimoji="1" lang="ja-JP" altLang="en-US" dirty="0"/>
          </a:p>
        </p:txBody>
      </p:sp>
      <p:sp>
        <p:nvSpPr>
          <p:cNvPr id="8" name="テキスト ボックス 7"/>
          <p:cNvSpPr txBox="1"/>
          <p:nvPr/>
        </p:nvSpPr>
        <p:spPr>
          <a:xfrm>
            <a:off x="827584" y="2924944"/>
            <a:ext cx="5400600" cy="369332"/>
          </a:xfrm>
          <a:prstGeom prst="rect">
            <a:avLst/>
          </a:prstGeom>
          <a:noFill/>
        </p:spPr>
        <p:txBody>
          <a:bodyPr wrap="square" rtlCol="0">
            <a:spAutoFit/>
          </a:bodyPr>
          <a:lstStyle/>
          <a:p>
            <a:pPr algn="ctr"/>
            <a:r>
              <a:rPr lang="en-US" altLang="ja-JP" dirty="0" err="1" smtClean="0"/>
              <a:t>ArduinoUNO</a:t>
            </a:r>
            <a:r>
              <a:rPr lang="ja-JP" altLang="en-US" dirty="0" smtClean="0"/>
              <a:t>の</a:t>
            </a:r>
            <a:r>
              <a:rPr lang="en-US" altLang="ja-JP" dirty="0" smtClean="0"/>
              <a:t>9,10,11</a:t>
            </a:r>
            <a:r>
              <a:rPr lang="ja-JP" altLang="en-US" dirty="0" smtClean="0"/>
              <a:t>ピンと</a:t>
            </a:r>
            <a:r>
              <a:rPr lang="en-US" altLang="ja-JP" dirty="0" smtClean="0"/>
              <a:t>EN</a:t>
            </a:r>
            <a:r>
              <a:rPr lang="ja-JP" altLang="en-US" dirty="0" smtClean="0"/>
              <a:t>を接続</a:t>
            </a:r>
            <a:endParaRPr kumimoji="1" lang="ja-JP" altLang="en-US" dirty="0"/>
          </a:p>
        </p:txBody>
      </p:sp>
      <p:sp>
        <p:nvSpPr>
          <p:cNvPr id="12" name="下矢印 11"/>
          <p:cNvSpPr/>
          <p:nvPr/>
        </p:nvSpPr>
        <p:spPr>
          <a:xfrm>
            <a:off x="2721403" y="3557717"/>
            <a:ext cx="1152128" cy="45359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1101223" y="3949115"/>
            <a:ext cx="4608512" cy="369332"/>
          </a:xfrm>
          <a:prstGeom prst="rect">
            <a:avLst/>
          </a:prstGeom>
          <a:noFill/>
        </p:spPr>
        <p:txBody>
          <a:bodyPr wrap="square" rtlCol="0">
            <a:spAutoFit/>
          </a:bodyPr>
          <a:lstStyle/>
          <a:p>
            <a:pPr algn="ctr"/>
            <a:r>
              <a:rPr kumimoji="1" lang="ja-JP" altLang="en-US" b="1" dirty="0" smtClean="0"/>
              <a:t>モーターの速度が制御可能</a:t>
            </a:r>
            <a:endParaRPr kumimoji="1" lang="ja-JP" altLang="en-US" b="1" dirty="0"/>
          </a:p>
        </p:txBody>
      </p:sp>
    </p:spTree>
    <p:extLst>
      <p:ext uri="{BB962C8B-B14F-4D97-AF65-F5344CB8AC3E}">
        <p14:creationId xmlns:p14="http://schemas.microsoft.com/office/powerpoint/2010/main" val="4277039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2"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PWM</a:t>
            </a:r>
            <a:r>
              <a:rPr kumimoji="1" lang="ja-JP" altLang="en-US" dirty="0" smtClean="0"/>
              <a:t>制御</a:t>
            </a:r>
            <a:endParaRPr kumimoji="1" lang="ja-JP" altLang="en-US" dirty="0"/>
          </a:p>
        </p:txBody>
      </p:sp>
      <p:sp>
        <p:nvSpPr>
          <p:cNvPr id="3" name="コンテンツ プレースホルダー 2"/>
          <p:cNvSpPr>
            <a:spLocks noGrp="1"/>
          </p:cNvSpPr>
          <p:nvPr>
            <p:ph idx="1"/>
          </p:nvPr>
        </p:nvSpPr>
        <p:spPr>
          <a:xfrm>
            <a:off x="611560" y="1412776"/>
            <a:ext cx="5328592" cy="3600400"/>
          </a:xfrm>
        </p:spPr>
        <p:txBody>
          <a:bodyPr>
            <a:normAutofit/>
          </a:bodyPr>
          <a:lstStyle/>
          <a:p>
            <a:r>
              <a:rPr lang="en-US" altLang="ja-JP" sz="1800" b="0" dirty="0" smtClean="0"/>
              <a:t>(1)</a:t>
            </a:r>
            <a:r>
              <a:rPr lang="ja-JP" altLang="en-US" sz="1800" b="0" dirty="0" smtClean="0"/>
              <a:t>速度に関して</a:t>
            </a:r>
            <a:endParaRPr lang="en-US" altLang="ja-JP" sz="1800" b="0" dirty="0" smtClean="0"/>
          </a:p>
          <a:p>
            <a:endParaRPr lang="en-US" altLang="ja-JP" sz="1800" b="0" dirty="0" smtClean="0"/>
          </a:p>
          <a:p>
            <a:r>
              <a:rPr lang="en-US" altLang="ja-JP" sz="1800" b="0" dirty="0" smtClean="0"/>
              <a:t>PWM</a:t>
            </a:r>
            <a:r>
              <a:rPr lang="ja-JP" altLang="en-US" sz="1800" b="0" dirty="0" smtClean="0"/>
              <a:t>制御を行えるようにする</a:t>
            </a:r>
            <a:r>
              <a:rPr lang="en-US" altLang="ja-JP" sz="1800" b="0" dirty="0" err="1" smtClean="0"/>
              <a:t>Arduino</a:t>
            </a:r>
            <a:r>
              <a:rPr lang="ja-JP" altLang="en-US" sz="1800" b="0" dirty="0" smtClean="0"/>
              <a:t>のプログラム</a:t>
            </a:r>
            <a:endParaRPr lang="en-US" altLang="ja-JP" sz="1800" b="0" dirty="0" smtClean="0"/>
          </a:p>
          <a:p>
            <a:endParaRPr lang="en-US" altLang="ja-JP" sz="1800" b="0" dirty="0"/>
          </a:p>
          <a:p>
            <a:r>
              <a:rPr lang="ja-JP" altLang="en-US" sz="2800" b="0" dirty="0" smtClean="0"/>
              <a:t>関数</a:t>
            </a:r>
            <a:endParaRPr lang="en-US" altLang="ja-JP" sz="2800" b="0" dirty="0"/>
          </a:p>
          <a:p>
            <a:r>
              <a:rPr lang="en-US" altLang="ja-JP" sz="2800" b="0" dirty="0" err="1" smtClean="0"/>
              <a:t>analogWrite</a:t>
            </a:r>
            <a:r>
              <a:rPr lang="en-US" altLang="ja-JP" sz="2800" b="0" dirty="0" smtClean="0"/>
              <a:t>(</a:t>
            </a:r>
            <a:r>
              <a:rPr lang="en-US" altLang="ja-JP" sz="2800" b="0" dirty="0" err="1" smtClean="0"/>
              <a:t>pin,value</a:t>
            </a:r>
            <a:r>
              <a:rPr lang="en-US" altLang="ja-JP" sz="2800" b="0" dirty="0" smtClean="0"/>
              <a:t>)</a:t>
            </a:r>
          </a:p>
          <a:p>
            <a:r>
              <a:rPr lang="en-US" altLang="ja-JP" sz="2000" b="0" dirty="0" smtClean="0"/>
              <a:t>pin:</a:t>
            </a:r>
            <a:r>
              <a:rPr lang="ja-JP" altLang="en-US" sz="2000" b="0" dirty="0" smtClean="0"/>
              <a:t>出力に使うピン番号</a:t>
            </a:r>
            <a:endParaRPr lang="en-US" altLang="ja-JP" sz="2000" b="0" dirty="0" smtClean="0"/>
          </a:p>
          <a:p>
            <a:r>
              <a:rPr lang="en-US" altLang="ja-JP" sz="2000" b="0" dirty="0" smtClean="0"/>
              <a:t>value:</a:t>
            </a:r>
            <a:r>
              <a:rPr lang="ja-JP" altLang="en-US" sz="2000" b="0" dirty="0" smtClean="0"/>
              <a:t>デューティー比</a:t>
            </a:r>
            <a:r>
              <a:rPr lang="en-US" altLang="ja-JP" sz="2000" b="0" dirty="0" smtClean="0"/>
              <a:t>(0</a:t>
            </a:r>
            <a:r>
              <a:rPr lang="ja-JP" altLang="en-US" sz="2000" b="0" dirty="0" smtClean="0"/>
              <a:t>から</a:t>
            </a:r>
            <a:r>
              <a:rPr lang="en-US" altLang="ja-JP" sz="2000" b="0" dirty="0" smtClean="0"/>
              <a:t>255)</a:t>
            </a:r>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12</a:t>
            </a:fld>
            <a:endParaRPr kumimoji="1" lang="ja-JP" altLang="en-US"/>
          </a:p>
        </p:txBody>
      </p:sp>
      <p:pic>
        <p:nvPicPr>
          <p:cNvPr id="2050" name="Picture 2" descr="E:\PmodHB3-top-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356992"/>
            <a:ext cx="1963936" cy="10899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modHB3-block-40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1095821"/>
            <a:ext cx="2039420" cy="197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706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PWM</a:t>
            </a:r>
            <a:r>
              <a:rPr kumimoji="1" lang="ja-JP" altLang="en-US" dirty="0" smtClean="0"/>
              <a:t>制御</a:t>
            </a:r>
            <a:endParaRPr kumimoji="1" lang="ja-JP" altLang="en-US" dirty="0"/>
          </a:p>
        </p:txBody>
      </p:sp>
      <p:sp>
        <p:nvSpPr>
          <p:cNvPr id="3" name="コンテンツ プレースホルダー 2"/>
          <p:cNvSpPr>
            <a:spLocks noGrp="1"/>
          </p:cNvSpPr>
          <p:nvPr>
            <p:ph idx="1"/>
          </p:nvPr>
        </p:nvSpPr>
        <p:spPr>
          <a:xfrm>
            <a:off x="827584" y="1556792"/>
            <a:ext cx="5967117" cy="1288946"/>
          </a:xfrm>
        </p:spPr>
        <p:txBody>
          <a:bodyPr>
            <a:normAutofit/>
          </a:bodyPr>
          <a:lstStyle/>
          <a:p>
            <a:r>
              <a:rPr lang="en-US" altLang="ja-JP" b="0" dirty="0" smtClean="0"/>
              <a:t>Arduino</a:t>
            </a:r>
            <a:r>
              <a:rPr lang="ja-JP" altLang="en-US" b="0" dirty="0" smtClean="0"/>
              <a:t>　</a:t>
            </a:r>
            <a:r>
              <a:rPr lang="en-US" altLang="ja-JP" b="0" dirty="0" smtClean="0"/>
              <a:t>UNO</a:t>
            </a:r>
            <a:r>
              <a:rPr lang="ja-JP" altLang="en-US" b="0" dirty="0" smtClean="0"/>
              <a:t>には、</a:t>
            </a:r>
            <a:r>
              <a:rPr lang="en-US" altLang="ja-JP" b="0" dirty="0" smtClean="0"/>
              <a:t>8,9,10,11,12,13</a:t>
            </a:r>
            <a:r>
              <a:rPr lang="ja-JP" altLang="en-US" b="0" dirty="0" smtClean="0"/>
              <a:t>ピンに</a:t>
            </a:r>
            <a:endParaRPr lang="en-US" altLang="ja-JP" b="0" dirty="0" smtClean="0"/>
          </a:p>
          <a:p>
            <a:r>
              <a:rPr lang="ja-JP" altLang="en-US" b="0" dirty="0" smtClean="0"/>
              <a:t>デジタル</a:t>
            </a:r>
            <a:r>
              <a:rPr lang="en-US" altLang="ja-JP" b="0" dirty="0" smtClean="0"/>
              <a:t>IO(LOW=0V,HIGH=5V)</a:t>
            </a:r>
            <a:r>
              <a:rPr lang="ja-JP" altLang="en-US" b="0" dirty="0" smtClean="0"/>
              <a:t>が存在が</a:t>
            </a:r>
            <a:r>
              <a:rPr lang="ja-JP" altLang="en-US" dirty="0" smtClean="0"/>
              <a:t>する</a:t>
            </a:r>
            <a:endParaRPr lang="en-US" altLang="ja-JP" b="0" dirty="0" smtClean="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13</a:t>
            </a:fld>
            <a:endParaRPr kumimoji="1" lang="ja-JP" altLang="en-US"/>
          </a:p>
        </p:txBody>
      </p:sp>
      <p:pic>
        <p:nvPicPr>
          <p:cNvPr id="2050" name="Picture 2" descr="E:\PmodHB3-top-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356992"/>
            <a:ext cx="1963936" cy="10899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modHB3-block-40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1095821"/>
            <a:ext cx="2039420" cy="1973139"/>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1979712" y="2348880"/>
            <a:ext cx="1152128" cy="45359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83568" y="1262892"/>
            <a:ext cx="1872208" cy="369332"/>
          </a:xfrm>
          <a:prstGeom prst="rect">
            <a:avLst/>
          </a:prstGeom>
          <a:noFill/>
        </p:spPr>
        <p:txBody>
          <a:bodyPr wrap="square" rtlCol="0">
            <a:spAutoFit/>
          </a:bodyPr>
          <a:lstStyle/>
          <a:p>
            <a:r>
              <a:rPr kumimoji="1" lang="ja-JP" altLang="en-US" dirty="0" smtClean="0"/>
              <a:t>（２）回転の方向</a:t>
            </a:r>
            <a:endParaRPr kumimoji="1" lang="ja-JP" altLang="en-US" dirty="0"/>
          </a:p>
        </p:txBody>
      </p:sp>
      <p:sp>
        <p:nvSpPr>
          <p:cNvPr id="8" name="テキスト ボックス 7"/>
          <p:cNvSpPr txBox="1"/>
          <p:nvPr/>
        </p:nvSpPr>
        <p:spPr>
          <a:xfrm>
            <a:off x="611560" y="2924944"/>
            <a:ext cx="4392488" cy="369332"/>
          </a:xfrm>
          <a:prstGeom prst="rect">
            <a:avLst/>
          </a:prstGeom>
          <a:noFill/>
        </p:spPr>
        <p:txBody>
          <a:bodyPr wrap="square" rtlCol="0">
            <a:spAutoFit/>
          </a:bodyPr>
          <a:lstStyle/>
          <a:p>
            <a:pPr algn="ctr"/>
            <a:r>
              <a:rPr lang="en-US" altLang="ja-JP" dirty="0" smtClean="0"/>
              <a:t>8,12,13</a:t>
            </a:r>
            <a:r>
              <a:rPr lang="ja-JP" altLang="en-US" dirty="0" smtClean="0"/>
              <a:t>ピンと</a:t>
            </a:r>
            <a:r>
              <a:rPr lang="en-US" altLang="ja-JP" dirty="0" smtClean="0"/>
              <a:t>DIR</a:t>
            </a:r>
            <a:r>
              <a:rPr lang="ja-JP" altLang="en-US" dirty="0" smtClean="0"/>
              <a:t>を接続</a:t>
            </a:r>
            <a:endParaRPr lang="en-US" altLang="ja-JP" dirty="0" smtClean="0"/>
          </a:p>
        </p:txBody>
      </p:sp>
      <p:sp>
        <p:nvSpPr>
          <p:cNvPr id="12" name="下矢印 11"/>
          <p:cNvSpPr/>
          <p:nvPr/>
        </p:nvSpPr>
        <p:spPr>
          <a:xfrm>
            <a:off x="1979712" y="3429000"/>
            <a:ext cx="1152128" cy="45359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1520" y="4149080"/>
            <a:ext cx="4608512" cy="369332"/>
          </a:xfrm>
          <a:prstGeom prst="rect">
            <a:avLst/>
          </a:prstGeom>
          <a:noFill/>
        </p:spPr>
        <p:txBody>
          <a:bodyPr wrap="square" rtlCol="0">
            <a:spAutoFit/>
          </a:bodyPr>
          <a:lstStyle/>
          <a:p>
            <a:pPr algn="ctr"/>
            <a:r>
              <a:rPr kumimoji="1" lang="ja-JP" altLang="en-US" b="1" dirty="0" smtClean="0"/>
              <a:t>モーターの</a:t>
            </a:r>
            <a:r>
              <a:rPr lang="ja-JP" altLang="en-US" b="1" dirty="0" smtClean="0"/>
              <a:t>回転方向</a:t>
            </a:r>
            <a:r>
              <a:rPr kumimoji="1" lang="ja-JP" altLang="en-US" b="1" dirty="0" smtClean="0"/>
              <a:t>が制御可能</a:t>
            </a:r>
            <a:endParaRPr kumimoji="1" lang="ja-JP" altLang="en-US" b="1" dirty="0"/>
          </a:p>
        </p:txBody>
      </p:sp>
    </p:spTree>
    <p:extLst>
      <p:ext uri="{BB962C8B-B14F-4D97-AF65-F5344CB8AC3E}">
        <p14:creationId xmlns:p14="http://schemas.microsoft.com/office/powerpoint/2010/main" val="20165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2"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PWM</a:t>
            </a:r>
            <a:r>
              <a:rPr kumimoji="1" lang="ja-JP" altLang="en-US" dirty="0" smtClean="0"/>
              <a:t>制御</a:t>
            </a:r>
            <a:endParaRPr kumimoji="1" lang="ja-JP" altLang="en-US" dirty="0"/>
          </a:p>
        </p:txBody>
      </p:sp>
      <p:sp>
        <p:nvSpPr>
          <p:cNvPr id="3" name="コンテンツ プレースホルダー 2"/>
          <p:cNvSpPr>
            <a:spLocks noGrp="1"/>
          </p:cNvSpPr>
          <p:nvPr>
            <p:ph idx="1"/>
          </p:nvPr>
        </p:nvSpPr>
        <p:spPr>
          <a:xfrm>
            <a:off x="611560" y="1196752"/>
            <a:ext cx="5328592" cy="3600400"/>
          </a:xfrm>
        </p:spPr>
        <p:txBody>
          <a:bodyPr>
            <a:normAutofit/>
          </a:bodyPr>
          <a:lstStyle/>
          <a:p>
            <a:r>
              <a:rPr lang="ja-JP" altLang="en-US" sz="1800" b="0" dirty="0" smtClean="0"/>
              <a:t>（２）回転の方向</a:t>
            </a:r>
            <a:endParaRPr lang="en-US" altLang="ja-JP" sz="1800" b="0" dirty="0" smtClean="0"/>
          </a:p>
          <a:p>
            <a:endParaRPr lang="en-US" altLang="ja-JP" sz="1800" b="0" dirty="0" smtClean="0"/>
          </a:p>
          <a:p>
            <a:r>
              <a:rPr lang="ja-JP" altLang="en-US" sz="1800" b="0" dirty="0" smtClean="0"/>
              <a:t>デジタル</a:t>
            </a:r>
            <a:r>
              <a:rPr lang="en-US" altLang="ja-JP" sz="1800" b="0" dirty="0" smtClean="0"/>
              <a:t>I/O</a:t>
            </a:r>
            <a:r>
              <a:rPr lang="ja-JP" altLang="en-US" sz="1800" b="0" dirty="0" smtClean="0"/>
              <a:t>を設定する</a:t>
            </a:r>
            <a:r>
              <a:rPr lang="en-US" altLang="ja-JP" sz="1800" b="0" dirty="0" err="1" smtClean="0"/>
              <a:t>Arduino</a:t>
            </a:r>
            <a:r>
              <a:rPr lang="ja-JP" altLang="en-US" sz="1800" b="0" dirty="0" smtClean="0"/>
              <a:t>のプログラム</a:t>
            </a:r>
            <a:endParaRPr lang="en-US" altLang="ja-JP" sz="1800" b="0" dirty="0" smtClean="0"/>
          </a:p>
          <a:p>
            <a:endParaRPr lang="en-US" altLang="ja-JP" sz="1800" b="0" dirty="0"/>
          </a:p>
          <a:p>
            <a:r>
              <a:rPr lang="ja-JP" altLang="en-US" sz="2800" b="0" dirty="0" smtClean="0"/>
              <a:t>関数</a:t>
            </a:r>
            <a:endParaRPr lang="en-US" altLang="ja-JP" sz="2800" b="0" dirty="0"/>
          </a:p>
          <a:p>
            <a:r>
              <a:rPr lang="en-US" altLang="ja-JP" sz="2800" b="0" dirty="0" err="1" smtClean="0"/>
              <a:t>digitalWrite</a:t>
            </a:r>
            <a:r>
              <a:rPr lang="en-US" altLang="ja-JP" sz="2800" b="0" dirty="0" smtClean="0"/>
              <a:t>(</a:t>
            </a:r>
            <a:r>
              <a:rPr lang="en-US" altLang="ja-JP" sz="2800" b="0" dirty="0" err="1" smtClean="0"/>
              <a:t>pin,value</a:t>
            </a:r>
            <a:r>
              <a:rPr lang="en-US" altLang="ja-JP" sz="2800" b="0" dirty="0" smtClean="0"/>
              <a:t>)</a:t>
            </a:r>
          </a:p>
          <a:p>
            <a:r>
              <a:rPr lang="en-US" altLang="ja-JP" sz="2000" b="0" dirty="0"/>
              <a:t>p</a:t>
            </a:r>
            <a:r>
              <a:rPr lang="en-US" altLang="ja-JP" sz="2000" b="0" dirty="0" smtClean="0"/>
              <a:t>in:</a:t>
            </a:r>
            <a:r>
              <a:rPr lang="ja-JP" altLang="en-US" sz="2000" b="0" dirty="0" smtClean="0"/>
              <a:t>ピン番号</a:t>
            </a:r>
            <a:endParaRPr lang="en-US" altLang="ja-JP" sz="2000" b="0" dirty="0" smtClean="0"/>
          </a:p>
          <a:p>
            <a:r>
              <a:rPr lang="en-US" altLang="ja-JP" sz="2000" b="0" dirty="0" err="1"/>
              <a:t>v</a:t>
            </a:r>
            <a:r>
              <a:rPr lang="en-US" altLang="ja-JP" sz="2000" b="0" dirty="0" err="1" smtClean="0"/>
              <a:t>alue:HIGH</a:t>
            </a:r>
            <a:r>
              <a:rPr lang="ja-JP" altLang="en-US" sz="2000" b="0" dirty="0" smtClean="0"/>
              <a:t>か</a:t>
            </a:r>
            <a:r>
              <a:rPr lang="en-US" altLang="ja-JP" sz="2000" b="0" dirty="0" smtClean="0"/>
              <a:t>LOW</a:t>
            </a:r>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14</a:t>
            </a:fld>
            <a:endParaRPr kumimoji="1" lang="ja-JP" altLang="en-US"/>
          </a:p>
        </p:txBody>
      </p:sp>
      <p:pic>
        <p:nvPicPr>
          <p:cNvPr id="2050" name="Picture 2" descr="E:\PmodHB3-top-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356992"/>
            <a:ext cx="1963936" cy="10899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PmodHB3-block-40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1095821"/>
            <a:ext cx="2039420" cy="197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3445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Bluetooth</a:t>
            </a:r>
            <a:r>
              <a:rPr kumimoji="1" lang="ja-JP" altLang="en-US" dirty="0" smtClean="0"/>
              <a:t>モジュール</a:t>
            </a:r>
            <a:endParaRPr kumimoji="1" lang="ja-JP" altLang="en-US" dirty="0"/>
          </a:p>
        </p:txBody>
      </p:sp>
      <p:pic>
        <p:nvPicPr>
          <p:cNvPr id="6" name="コンテンツ プレースホルダー 5" descr="bt-mod100r_320V.jpg"/>
          <p:cNvPicPr>
            <a:picLocks noGrp="1" noChangeAspect="1"/>
          </p:cNvPicPr>
          <p:nvPr>
            <p:ph idx="1"/>
          </p:nvPr>
        </p:nvPicPr>
        <p:blipFill>
          <a:blip r:embed="rId3">
            <a:extLst>
              <a:ext uri="{28A0092B-C50C-407E-A947-70E740481C1C}">
                <a14:useLocalDpi xmlns:a14="http://schemas.microsoft.com/office/drawing/2010/main" val="0"/>
              </a:ext>
            </a:extLst>
          </a:blip>
          <a:srcRect l="-38496" r="-38496"/>
          <a:stretch>
            <a:fillRect/>
          </a:stretch>
        </p:blipFill>
        <p:spPr>
          <a:xfrm>
            <a:off x="683568" y="3284984"/>
            <a:ext cx="3026900" cy="1440160"/>
          </a:xfrm>
        </p:spPr>
      </p:pic>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15</a:t>
            </a:fld>
            <a:endParaRPr kumimoji="1" lang="ja-JP" altLang="en-US"/>
          </a:p>
        </p:txBody>
      </p:sp>
      <p:pic>
        <p:nvPicPr>
          <p:cNvPr id="7" name="図 6" descr="1315.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2040" y="2564904"/>
            <a:ext cx="2388096" cy="2388096"/>
          </a:xfrm>
          <a:prstGeom prst="rect">
            <a:avLst/>
          </a:prstGeom>
        </p:spPr>
      </p:pic>
      <p:sp>
        <p:nvSpPr>
          <p:cNvPr id="8" name="テキスト ボックス 7"/>
          <p:cNvSpPr txBox="1"/>
          <p:nvPr/>
        </p:nvSpPr>
        <p:spPr>
          <a:xfrm>
            <a:off x="755576" y="1340768"/>
            <a:ext cx="6768752" cy="1477328"/>
          </a:xfrm>
          <a:prstGeom prst="rect">
            <a:avLst/>
          </a:prstGeom>
          <a:noFill/>
        </p:spPr>
        <p:txBody>
          <a:bodyPr wrap="square" rtlCol="0">
            <a:spAutoFit/>
          </a:bodyPr>
          <a:lstStyle/>
          <a:p>
            <a:r>
              <a:rPr kumimoji="1" lang="en-US" altLang="ja-JP" dirty="0" err="1" smtClean="0"/>
              <a:t>Arduino</a:t>
            </a:r>
            <a:r>
              <a:rPr kumimoji="1" lang="ja-JP" altLang="en-US" dirty="0" smtClean="0"/>
              <a:t>で</a:t>
            </a:r>
            <a:r>
              <a:rPr kumimoji="1" lang="en-US" altLang="ja-JP" dirty="0" err="1" smtClean="0"/>
              <a:t>bluetooth</a:t>
            </a:r>
            <a:r>
              <a:rPr kumimoji="1" lang="ja-JP" altLang="en-US" dirty="0" smtClean="0"/>
              <a:t>を行うため</a:t>
            </a:r>
            <a:r>
              <a:rPr lang="ja-JP" altLang="en-US" dirty="0" smtClean="0"/>
              <a:t>以下の機器を使用</a:t>
            </a:r>
            <a:endParaRPr kumimoji="1" lang="en-US" altLang="ja-JP" dirty="0" smtClean="0"/>
          </a:p>
          <a:p>
            <a:r>
              <a:rPr lang="en-US" altLang="ja-JP" sz="2400" b="1" dirty="0" smtClean="0"/>
              <a:t>1.Bluetooth</a:t>
            </a:r>
            <a:r>
              <a:rPr lang="ja-JP" altLang="en-US" sz="2400" b="1" dirty="0" smtClean="0"/>
              <a:t>モジュール</a:t>
            </a:r>
            <a:r>
              <a:rPr lang="en-US" altLang="ja-JP" sz="2400" b="1" dirty="0" smtClean="0"/>
              <a:t> RBT-001</a:t>
            </a:r>
          </a:p>
          <a:p>
            <a:r>
              <a:rPr kumimoji="1" lang="en-US" altLang="ja-JP" sz="2400" b="1" dirty="0" smtClean="0"/>
              <a:t>2.RBT-001</a:t>
            </a:r>
            <a:r>
              <a:rPr kumimoji="1" lang="ja-JP" altLang="en-US" sz="2400" b="1" dirty="0" smtClean="0"/>
              <a:t>用シリアルレベルコンバータ</a:t>
            </a:r>
            <a:r>
              <a:rPr kumimoji="1" lang="en-US" altLang="ja-JP" sz="2400" b="1" dirty="0" smtClean="0"/>
              <a:t> Rev3</a:t>
            </a:r>
            <a:r>
              <a:rPr kumimoji="1" lang="en-US" altLang="ja-JP" sz="2400" dirty="0" smtClean="0"/>
              <a:t>.</a:t>
            </a:r>
          </a:p>
          <a:p>
            <a:endParaRPr kumimoji="1" lang="ja-JP" altLang="en-US" sz="2400" dirty="0"/>
          </a:p>
        </p:txBody>
      </p:sp>
    </p:spTree>
    <p:extLst>
      <p:ext uri="{BB962C8B-B14F-4D97-AF65-F5344CB8AC3E}">
        <p14:creationId xmlns:p14="http://schemas.microsoft.com/office/powerpoint/2010/main" val="36501446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ANDROID</a:t>
            </a:r>
            <a:r>
              <a:rPr kumimoji="1" lang="ja-JP" altLang="en-US" dirty="0" smtClean="0"/>
              <a:t>アプリ　</a:t>
            </a:r>
            <a:r>
              <a:rPr kumimoji="1" lang="en-US" altLang="ja-JP" dirty="0" smtClean="0"/>
              <a:t>GUI</a:t>
            </a:r>
            <a:endParaRPr kumimoji="1" lang="ja-JP" altLang="en-US" dirty="0"/>
          </a:p>
        </p:txBody>
      </p:sp>
      <p:pic>
        <p:nvPicPr>
          <p:cNvPr id="6" name="コンテンツ プレースホルダー 5"/>
          <p:cNvPicPr>
            <a:picLocks noGrp="1" noChangeAspect="1"/>
          </p:cNvPicPr>
          <p:nvPr>
            <p:ph idx="1"/>
          </p:nvPr>
        </p:nvPicPr>
        <p:blipFill>
          <a:blip r:embed="rId3"/>
          <a:srcRect l="-136765" r="-136765"/>
          <a:stretch>
            <a:fillRect/>
          </a:stretch>
        </p:blipFill>
        <p:spPr>
          <a:xfrm>
            <a:off x="822325" y="1100138"/>
            <a:ext cx="7521575" cy="3579812"/>
          </a:xfrm>
        </p:spPr>
      </p:pic>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16</a:t>
            </a:fld>
            <a:endParaRPr kumimoji="1" lang="ja-JP" altLang="en-US"/>
          </a:p>
        </p:txBody>
      </p:sp>
    </p:spTree>
    <p:extLst>
      <p:ext uri="{BB962C8B-B14F-4D97-AF65-F5344CB8AC3E}">
        <p14:creationId xmlns:p14="http://schemas.microsoft.com/office/powerpoint/2010/main" val="28005926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Android</a:t>
            </a:r>
            <a:r>
              <a:rPr lang="ja-JP" altLang="en-US" dirty="0" smtClean="0"/>
              <a:t>アプリ</a:t>
            </a:r>
            <a:endParaRPr kumimoji="1" lang="ja-JP" altLang="en-US" dirty="0"/>
          </a:p>
        </p:txBody>
      </p:sp>
      <p:sp>
        <p:nvSpPr>
          <p:cNvPr id="3" name="コンテンツ プレースホルダー 2"/>
          <p:cNvSpPr>
            <a:spLocks noGrp="1"/>
          </p:cNvSpPr>
          <p:nvPr>
            <p:ph idx="1"/>
          </p:nvPr>
        </p:nvSpPr>
        <p:spPr/>
        <p:txBody>
          <a:bodyPr>
            <a:normAutofit/>
          </a:bodyPr>
          <a:lstStyle/>
          <a:p>
            <a:pPr algn="ctr"/>
            <a:r>
              <a:rPr kumimoji="1" lang="en-US" altLang="ja-JP" sz="2400" dirty="0" smtClean="0"/>
              <a:t>Android</a:t>
            </a:r>
            <a:r>
              <a:rPr kumimoji="1" lang="ja-JP" altLang="en-US" sz="2400" dirty="0" smtClean="0"/>
              <a:t>で</a:t>
            </a:r>
            <a:r>
              <a:rPr kumimoji="1" lang="en-US" altLang="ja-JP" sz="2400" dirty="0" err="1" smtClean="0"/>
              <a:t>bluetooth</a:t>
            </a:r>
            <a:r>
              <a:rPr kumimoji="1" lang="ja-JP" altLang="en-US" sz="2400" dirty="0" smtClean="0"/>
              <a:t>通信を行う</a:t>
            </a:r>
            <a:endParaRPr kumimoji="1" lang="ja-JP" altLang="en-US" sz="2400"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17</a:t>
            </a:fld>
            <a:endParaRPr kumimoji="1" lang="ja-JP" altLang="en-US"/>
          </a:p>
        </p:txBody>
      </p:sp>
      <p:sp>
        <p:nvSpPr>
          <p:cNvPr id="7" name="下矢印 6"/>
          <p:cNvSpPr/>
          <p:nvPr/>
        </p:nvSpPr>
        <p:spPr>
          <a:xfrm>
            <a:off x="4139952" y="1628800"/>
            <a:ext cx="936104" cy="7200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1763688" y="2492896"/>
            <a:ext cx="5688632" cy="830997"/>
          </a:xfrm>
          <a:prstGeom prst="rect">
            <a:avLst/>
          </a:prstGeom>
          <a:noFill/>
        </p:spPr>
        <p:txBody>
          <a:bodyPr wrap="square" rtlCol="0">
            <a:spAutoFit/>
          </a:bodyPr>
          <a:lstStyle/>
          <a:p>
            <a:r>
              <a:rPr kumimoji="1" lang="en-US" altLang="ja-JP" sz="2400" dirty="0" smtClean="0"/>
              <a:t>BLUETOOTH</a:t>
            </a:r>
            <a:r>
              <a:rPr kumimoji="1" lang="ja-JP" altLang="en-US" sz="2400" dirty="0" smtClean="0"/>
              <a:t>か</a:t>
            </a:r>
            <a:r>
              <a:rPr kumimoji="1" lang="en-US" altLang="ja-JP" sz="2400" dirty="0" smtClean="0"/>
              <a:t>BLUETOOTH_ADMIN</a:t>
            </a:r>
            <a:r>
              <a:rPr kumimoji="1" lang="ja-JP" altLang="en-US" sz="2400" dirty="0" smtClean="0"/>
              <a:t>のうち少なくとも</a:t>
            </a:r>
            <a:r>
              <a:rPr kumimoji="1" lang="en-US" altLang="ja-JP" sz="2400" dirty="0" smtClean="0"/>
              <a:t>1</a:t>
            </a:r>
            <a:r>
              <a:rPr kumimoji="1" lang="ja-JP" altLang="en-US" sz="2400" dirty="0" smtClean="0"/>
              <a:t>つの</a:t>
            </a:r>
            <a:r>
              <a:rPr lang="en-US" altLang="ja-JP" sz="2400" dirty="0" smtClean="0"/>
              <a:t>Permission</a:t>
            </a:r>
            <a:r>
              <a:rPr lang="ja-JP" altLang="en-US" sz="2400" dirty="0" smtClean="0"/>
              <a:t>を許可させる。</a:t>
            </a:r>
            <a:endParaRPr kumimoji="1" lang="ja-JP" altLang="en-US" sz="2400" dirty="0"/>
          </a:p>
        </p:txBody>
      </p:sp>
    </p:spTree>
    <p:extLst>
      <p:ext uri="{BB962C8B-B14F-4D97-AF65-F5344CB8AC3E}">
        <p14:creationId xmlns:p14="http://schemas.microsoft.com/office/powerpoint/2010/main" val="3338278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Android</a:t>
            </a:r>
            <a:r>
              <a:rPr kumimoji="1" lang="ja-JP" altLang="en-US" dirty="0" smtClean="0"/>
              <a:t>アプリ　（フィールド）</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18</a:t>
            </a:fld>
            <a:endParaRPr kumimoji="1" lang="ja-JP" altLang="en-US"/>
          </a:p>
        </p:txBody>
      </p:sp>
      <p:graphicFrame>
        <p:nvGraphicFramePr>
          <p:cNvPr id="9" name="コンテンツ プレースホルダー 8"/>
          <p:cNvGraphicFramePr>
            <a:graphicFrameLocks noGrp="1"/>
          </p:cNvGraphicFramePr>
          <p:nvPr>
            <p:ph idx="1"/>
          </p:nvPr>
        </p:nvGraphicFramePr>
        <p:xfrm>
          <a:off x="1376362" y="1747044"/>
          <a:ext cx="6413500" cy="2286000"/>
        </p:xfrm>
        <a:graphic>
          <a:graphicData uri="http://schemas.openxmlformats.org/drawingml/2006/table">
            <a:tbl>
              <a:tblPr/>
              <a:tblGrid>
                <a:gridCol w="1079500"/>
                <a:gridCol w="1270000"/>
                <a:gridCol w="2019300"/>
                <a:gridCol w="2044700"/>
              </a:tblGrid>
              <a:tr h="228600">
                <a:tc>
                  <a:txBody>
                    <a:bodyPr/>
                    <a:lstStyle/>
                    <a:p>
                      <a:pPr algn="l" fontAlgn="b"/>
                      <a:r>
                        <a:rPr lang="ja-JP" altLang="en-US" sz="1200" b="0" i="0" u="none" strike="noStrike">
                          <a:solidFill>
                            <a:srgbClr val="000000"/>
                          </a:solidFill>
                          <a:effectLst/>
                          <a:latin typeface="ＭＳ Ｐゴシック"/>
                        </a:rPr>
                        <a:t>アクセス修飾子</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型名</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フィールド名</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機能</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BluetoothAdapter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mBluetoothAdapter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a:solidFill>
                            <a:srgbClr val="000000"/>
                          </a:solidFill>
                          <a:effectLst/>
                          <a:latin typeface="ＭＳ Ｐゴシック"/>
                        </a:rPr>
                        <a:t>bluetooth</a:t>
                      </a:r>
                      <a:r>
                        <a:rPr lang="ja-JP" altLang="en-US" sz="1200" b="0" i="0" u="none" strike="noStrike">
                          <a:solidFill>
                            <a:srgbClr val="000000"/>
                          </a:solidFill>
                          <a:effectLst/>
                          <a:latin typeface="ＭＳ Ｐゴシック"/>
                        </a:rPr>
                        <a:t>アダプタ</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BluetoothDevice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mBtDevice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a:solidFill>
                            <a:srgbClr val="000000"/>
                          </a:solidFill>
                          <a:effectLst/>
                          <a:latin typeface="ＭＳ Ｐゴシック"/>
                        </a:rPr>
                        <a:t>bluetooth</a:t>
                      </a:r>
                      <a:r>
                        <a:rPr lang="ja-JP" altLang="en-US" sz="1200" b="0" i="0" u="none" strike="noStrike">
                          <a:solidFill>
                            <a:srgbClr val="000000"/>
                          </a:solidFill>
                          <a:effectLst/>
                          <a:latin typeface="ＭＳ Ｐゴシック"/>
                        </a:rPr>
                        <a:t>デバイス</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BluetoothSocket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mBtSocket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200" b="0" i="0" u="none" strike="noStrike">
                          <a:solidFill>
                            <a:srgbClr val="000000"/>
                          </a:solidFill>
                          <a:effectLst/>
                          <a:latin typeface="ＭＳ Ｐゴシック"/>
                        </a:rPr>
                        <a:t>bluetooth</a:t>
                      </a:r>
                      <a:r>
                        <a:rPr lang="ja-JP" altLang="en-US" sz="1200" b="0" i="0" u="none" strike="noStrike">
                          <a:solidFill>
                            <a:srgbClr val="000000"/>
                          </a:solidFill>
                          <a:effectLst/>
                          <a:latin typeface="ＭＳ Ｐゴシック"/>
                        </a:rPr>
                        <a:t>ソケット</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OutputStream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mOutput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出力ストリーム</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Button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btn1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前進</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Button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btn2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左折</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Button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btn3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右折</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Button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btn4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後進</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8600">
                <a:tc>
                  <a:txBody>
                    <a:bodyPr/>
                    <a:lstStyle/>
                    <a:p>
                      <a:pPr algn="l" fontAlgn="b"/>
                      <a:r>
                        <a:rPr lang="en-US" sz="1200" b="0" i="0" u="none" strike="noStrike">
                          <a:solidFill>
                            <a:srgbClr val="000000"/>
                          </a:solidFill>
                          <a:effectLst/>
                          <a:latin typeface="ＭＳ Ｐゴシック"/>
                        </a:rPr>
                        <a:t>private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Button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ＭＳ Ｐゴシック"/>
                        </a:rPr>
                        <a:t>btn5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dirty="0">
                          <a:solidFill>
                            <a:srgbClr val="000000"/>
                          </a:solidFill>
                          <a:effectLst/>
                          <a:latin typeface="ＭＳ Ｐゴシック"/>
                        </a:rPr>
                        <a:t>停止</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075964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Android</a:t>
            </a:r>
            <a:r>
              <a:rPr kumimoji="1" lang="ja-JP" altLang="en-US" dirty="0" smtClean="0"/>
              <a:t>アプリ</a:t>
            </a:r>
            <a:r>
              <a:rPr kumimoji="1" lang="en-US" altLang="ja-JP" dirty="0" smtClean="0"/>
              <a:t>	</a:t>
            </a:r>
            <a:r>
              <a:rPr kumimoji="1" lang="ja-JP" altLang="en-US" dirty="0" smtClean="0"/>
              <a:t>メソッド</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19</a:t>
            </a:fld>
            <a:endParaRPr kumimoji="1" lang="ja-JP" altLang="en-US"/>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1371659331"/>
              </p:ext>
            </p:extLst>
          </p:nvPr>
        </p:nvGraphicFramePr>
        <p:xfrm>
          <a:off x="1259632" y="1772816"/>
          <a:ext cx="6530230" cy="2228478"/>
        </p:xfrm>
        <a:graphic>
          <a:graphicData uri="http://schemas.openxmlformats.org/drawingml/2006/table">
            <a:tbl>
              <a:tblPr/>
              <a:tblGrid>
                <a:gridCol w="1099147"/>
                <a:gridCol w="1293115"/>
                <a:gridCol w="2056053"/>
                <a:gridCol w="2081915"/>
              </a:tblGrid>
              <a:tr h="229215">
                <a:tc>
                  <a:txBody>
                    <a:bodyPr/>
                    <a:lstStyle/>
                    <a:p>
                      <a:pPr algn="l" fontAlgn="b"/>
                      <a:r>
                        <a:rPr lang="ja-JP" altLang="en-US" sz="1200" b="0" i="0" u="none" strike="noStrike">
                          <a:solidFill>
                            <a:srgbClr val="000000"/>
                          </a:solidFill>
                          <a:effectLst/>
                          <a:latin typeface="ＭＳ Ｐゴシック"/>
                        </a:rPr>
                        <a:t>アクセス修飾子</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戻り値の型</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メソッド名</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機能</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8809">
                <a:tc>
                  <a:txBody>
                    <a:bodyPr/>
                    <a:lstStyle/>
                    <a:p>
                      <a:pPr algn="l" fontAlgn="t"/>
                      <a:r>
                        <a:rPr lang="en-US" sz="1200" b="0" i="0" u="none" strike="noStrike" dirty="0">
                          <a:solidFill>
                            <a:srgbClr val="000000"/>
                          </a:solidFill>
                          <a:effectLst/>
                          <a:latin typeface="ＭＳ Ｐゴシック"/>
                        </a:rPr>
                        <a:t>protected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ＭＳ Ｐゴシック"/>
                        </a:rPr>
                        <a:t>void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effectLst/>
                          <a:latin typeface="ＭＳ Ｐゴシック"/>
                        </a:rPr>
                        <a:t>onCreate</a:t>
                      </a:r>
                      <a:br>
                        <a:rPr lang="en-US" sz="1200" b="0" i="0" u="none" strike="noStrike">
                          <a:solidFill>
                            <a:srgbClr val="000000"/>
                          </a:solidFill>
                          <a:effectLst/>
                          <a:latin typeface="ＭＳ Ｐゴシック"/>
                        </a:rPr>
                      </a:br>
                      <a:r>
                        <a:rPr lang="en-US" sz="1200" b="0" i="0" u="none" strike="noStrike">
                          <a:solidFill>
                            <a:srgbClr val="000000"/>
                          </a:solidFill>
                          <a:effectLst/>
                          <a:latin typeface="ＭＳ Ｐゴシック"/>
                        </a:rPr>
                        <a:t>(Bundle savedinstanceState)</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200" b="0" i="0" u="none" strike="noStrike">
                          <a:solidFill>
                            <a:srgbClr val="000000"/>
                          </a:solidFill>
                          <a:effectLst/>
                          <a:latin typeface="ＭＳ Ｐゴシック"/>
                        </a:rPr>
                        <a:t>初期化関数実行</a:t>
                      </a:r>
                      <a:br>
                        <a:rPr lang="ja-JP" altLang="en-US" sz="1200" b="0" i="0" u="none" strike="noStrike">
                          <a:solidFill>
                            <a:srgbClr val="000000"/>
                          </a:solidFill>
                          <a:effectLst/>
                          <a:latin typeface="ＭＳ Ｐゴシック"/>
                        </a:rPr>
                      </a:br>
                      <a:r>
                        <a:rPr lang="ja-JP" altLang="en-US" sz="1200" b="0" i="0" u="none" strike="noStrike">
                          <a:solidFill>
                            <a:srgbClr val="000000"/>
                          </a:solidFill>
                          <a:effectLst/>
                          <a:latin typeface="ＭＳ Ｐゴシック"/>
                        </a:rPr>
                        <a:t>パラメータ：</a:t>
                      </a:r>
                      <a:r>
                        <a:rPr lang="en-US" altLang="ja-JP" sz="1200" b="0" i="0" u="none" strike="noStrike">
                          <a:solidFill>
                            <a:srgbClr val="000000"/>
                          </a:solidFill>
                          <a:effectLst/>
                          <a:latin typeface="ＭＳ Ｐゴシック"/>
                        </a:rPr>
                        <a:t>Bundle savedinstanceState</a:t>
                      </a:r>
                      <a:br>
                        <a:rPr lang="en-US" altLang="ja-JP" sz="1200" b="0" i="0" u="none" strike="noStrike">
                          <a:solidFill>
                            <a:srgbClr val="000000"/>
                          </a:solidFill>
                          <a:effectLst/>
                          <a:latin typeface="ＭＳ Ｐゴシック"/>
                        </a:rPr>
                      </a:br>
                      <a:r>
                        <a:rPr lang="ja-JP" altLang="en-US" sz="1200" b="0" i="0" u="none" strike="noStrike">
                          <a:solidFill>
                            <a:srgbClr val="000000"/>
                          </a:solidFill>
                          <a:effectLst/>
                          <a:latin typeface="ＭＳ Ｐゴシック"/>
                        </a:rPr>
                        <a:t>（前回アプリを終了時の状態）</a:t>
                      </a:r>
                      <a:br>
                        <a:rPr lang="ja-JP" altLang="en-US" sz="1200" b="0" i="0" u="none" strike="noStrike">
                          <a:solidFill>
                            <a:srgbClr val="000000"/>
                          </a:solidFill>
                          <a:effectLst/>
                          <a:latin typeface="ＭＳ Ｐゴシック"/>
                        </a:rPr>
                      </a:br>
                      <a:r>
                        <a:rPr lang="ja-JP" altLang="en-US" sz="1200" b="0" i="0" u="none" strike="noStrike">
                          <a:solidFill>
                            <a:srgbClr val="000000"/>
                          </a:solidFill>
                          <a:effectLst/>
                          <a:latin typeface="ＭＳ Ｐゴシック"/>
                        </a:rPr>
                        <a:t>戻り値：なし</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0454">
                <a:tc>
                  <a:txBody>
                    <a:bodyPr/>
                    <a:lstStyle/>
                    <a:p>
                      <a:pPr algn="l" fontAlgn="t"/>
                      <a:r>
                        <a:rPr lang="en-US" sz="1200" b="0" i="0" u="none" strike="noStrike">
                          <a:solidFill>
                            <a:srgbClr val="000000"/>
                          </a:solidFill>
                          <a:effectLst/>
                          <a:latin typeface="ＭＳ Ｐゴシック"/>
                        </a:rPr>
                        <a:t>protected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effectLst/>
                          <a:latin typeface="ＭＳ Ｐゴシック"/>
                        </a:rPr>
                        <a:t>void</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effectLst/>
                          <a:latin typeface="ＭＳ Ｐゴシック"/>
                        </a:rPr>
                        <a:t>onDestory</a:t>
                      </a:r>
                      <a:r>
                        <a:rPr lang="en-US" sz="1200" b="0" i="0" u="none" strike="noStrike" dirty="0">
                          <a:solidFill>
                            <a:srgbClr val="000000"/>
                          </a:solidFill>
                          <a:effectLst/>
                          <a:latin typeface="ＭＳ Ｐゴシック"/>
                        </a:rPr>
                        <a:t>()</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200" b="0" i="0" u="none" strike="noStrike" dirty="0">
                          <a:solidFill>
                            <a:srgbClr val="000000"/>
                          </a:solidFill>
                          <a:effectLst/>
                          <a:latin typeface="ＭＳ Ｐゴシック"/>
                        </a:rPr>
                        <a:t>ソケットを閉じる</a:t>
                      </a:r>
                      <a:br>
                        <a:rPr lang="ja-JP" altLang="en-US" sz="1200" b="0" i="0" u="none" strike="noStrike" dirty="0">
                          <a:solidFill>
                            <a:srgbClr val="000000"/>
                          </a:solidFill>
                          <a:effectLst/>
                          <a:latin typeface="ＭＳ Ｐゴシック"/>
                        </a:rPr>
                      </a:br>
                      <a:r>
                        <a:rPr lang="ja-JP" altLang="en-US" sz="1200" b="0" i="0" u="none" strike="noStrike" dirty="0">
                          <a:solidFill>
                            <a:srgbClr val="000000"/>
                          </a:solidFill>
                          <a:effectLst/>
                          <a:latin typeface="ＭＳ Ｐゴシック"/>
                        </a:rPr>
                        <a:t>パラメータ：なし</a:t>
                      </a:r>
                      <a:br>
                        <a:rPr lang="ja-JP" altLang="en-US" sz="1200" b="0" i="0" u="none" strike="noStrike" dirty="0">
                          <a:solidFill>
                            <a:srgbClr val="000000"/>
                          </a:solidFill>
                          <a:effectLst/>
                          <a:latin typeface="ＭＳ Ｐゴシック"/>
                        </a:rPr>
                      </a:br>
                      <a:r>
                        <a:rPr lang="ja-JP" altLang="en-US" sz="1200" b="0" i="0" u="none" strike="noStrike" dirty="0">
                          <a:solidFill>
                            <a:srgbClr val="000000"/>
                          </a:solidFill>
                          <a:effectLst/>
                          <a:latin typeface="ＭＳ Ｐゴシック"/>
                        </a:rPr>
                        <a:t>戻り値：なし</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651954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rPr>
              <a:t>計画発表時の全体構図</a:t>
            </a:r>
            <a:endParaRPr kumimoji="1" lang="ja-JP" altLang="en-US" dirty="0">
              <a:solidFill>
                <a:srgbClr val="FF0000"/>
              </a:solidFill>
            </a:endParaRPr>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2</a:t>
            </a:fld>
            <a:endParaRPr kumimoji="1" lang="ja-JP" altLang="en-US"/>
          </a:p>
        </p:txBody>
      </p:sp>
      <p:pic>
        <p:nvPicPr>
          <p:cNvPr id="3" name="図 2"/>
          <p:cNvPicPr>
            <a:picLocks noChangeAspect="1"/>
          </p:cNvPicPr>
          <p:nvPr/>
        </p:nvPicPr>
        <p:blipFill>
          <a:blip r:embed="rId3"/>
          <a:stretch>
            <a:fillRect/>
          </a:stretch>
        </p:blipFill>
        <p:spPr>
          <a:xfrm>
            <a:off x="2176520" y="1074911"/>
            <a:ext cx="5412920" cy="3913848"/>
          </a:xfrm>
          <a:prstGeom prst="rect">
            <a:avLst/>
          </a:prstGeom>
        </p:spPr>
      </p:pic>
      <p:sp>
        <p:nvSpPr>
          <p:cNvPr id="7" name="コンテンツ プレースホルダー 6"/>
          <p:cNvSpPr>
            <a:spLocks noGrp="1"/>
          </p:cNvSpPr>
          <p:nvPr>
            <p:ph idx="1"/>
          </p:nvPr>
        </p:nvSpPr>
        <p:spPr>
          <a:xfrm flipV="1">
            <a:off x="7020272" y="4680477"/>
            <a:ext cx="1323628" cy="116675"/>
          </a:xfrm>
        </p:spPr>
        <p:txBody>
          <a:bodyPr>
            <a:normAutofit fontScale="25000" lnSpcReduction="20000"/>
          </a:bodyPr>
          <a:lstStyle/>
          <a:p>
            <a:endParaRPr kumimoji="1" lang="ja-JP" altLang="en-US" dirty="0"/>
          </a:p>
        </p:txBody>
      </p:sp>
    </p:spTree>
    <p:extLst>
      <p:ext uri="{BB962C8B-B14F-4D97-AF65-F5344CB8AC3E}">
        <p14:creationId xmlns:p14="http://schemas.microsoft.com/office/powerpoint/2010/main" val="42654387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成果</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Android</a:t>
            </a:r>
            <a:r>
              <a:rPr kumimoji="1" lang="ja-JP" altLang="en-US" sz="2800" dirty="0" smtClean="0"/>
              <a:t>開発</a:t>
            </a:r>
            <a:r>
              <a:rPr kumimoji="1" lang="en-US" altLang="ja-JP" sz="2800" dirty="0" smtClean="0"/>
              <a:t>			</a:t>
            </a:r>
            <a:r>
              <a:rPr lang="en-US" altLang="en-US" sz="2800" dirty="0" smtClean="0"/>
              <a:t>50%</a:t>
            </a:r>
            <a:endParaRPr kumimoji="1" lang="en-US" altLang="ja-JP" sz="2800" dirty="0" smtClean="0"/>
          </a:p>
          <a:p>
            <a:r>
              <a:rPr kumimoji="1" lang="en-US" altLang="ja-JP" sz="2800" dirty="0" err="1" smtClean="0"/>
              <a:t>Arduino</a:t>
            </a:r>
            <a:r>
              <a:rPr kumimoji="1" lang="ja-JP" altLang="en-US" sz="2800" dirty="0" smtClean="0"/>
              <a:t>開発</a:t>
            </a:r>
            <a:r>
              <a:rPr kumimoji="1" lang="en-US" altLang="ja-JP" sz="2800" dirty="0" smtClean="0"/>
              <a:t>			75%</a:t>
            </a:r>
          </a:p>
          <a:p>
            <a:r>
              <a:rPr lang="en-US" altLang="ja-JP" sz="2800" dirty="0" smtClean="0"/>
              <a:t>PWM</a:t>
            </a:r>
            <a:r>
              <a:rPr lang="ja-JP" altLang="en-US" sz="2800" dirty="0" smtClean="0"/>
              <a:t>制御に関して</a:t>
            </a:r>
            <a:r>
              <a:rPr lang="en-US" altLang="ja-JP" sz="2800" dirty="0" smtClean="0"/>
              <a:t>		90%			</a:t>
            </a:r>
          </a:p>
          <a:p>
            <a:r>
              <a:rPr lang="ja-JP" altLang="en-US" sz="2800" dirty="0" smtClean="0"/>
              <a:t>全体の評価</a:t>
            </a:r>
            <a:r>
              <a:rPr lang="en-US" altLang="ja-JP" sz="2800" dirty="0" smtClean="0"/>
              <a:t>				</a:t>
            </a:r>
            <a:r>
              <a:rPr lang="ja-JP" altLang="en-US" sz="2800" dirty="0" smtClean="0"/>
              <a:t>６０</a:t>
            </a:r>
            <a:r>
              <a:rPr lang="en-US" altLang="ja-JP" sz="2800" dirty="0" smtClean="0"/>
              <a:t>%</a:t>
            </a:r>
            <a:endParaRPr kumimoji="1" lang="ja-JP" altLang="en-US" sz="2800"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20</a:t>
            </a:fld>
            <a:endParaRPr kumimoji="1" lang="ja-JP" altLang="en-US"/>
          </a:p>
        </p:txBody>
      </p:sp>
    </p:spTree>
    <p:extLst>
      <p:ext uri="{BB962C8B-B14F-4D97-AF65-F5344CB8AC3E}">
        <p14:creationId xmlns:p14="http://schemas.microsoft.com/office/powerpoint/2010/main" val="30091030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・自分で</a:t>
            </a:r>
            <a:r>
              <a:rPr lang="ja-JP" altLang="en-US" sz="2800" dirty="0" smtClean="0"/>
              <a:t>一</a:t>
            </a:r>
            <a:r>
              <a:rPr kumimoji="1" lang="ja-JP" altLang="en-US" sz="2800" dirty="0" smtClean="0"/>
              <a:t>から設計することの大変さを学んだ</a:t>
            </a:r>
            <a:endParaRPr kumimoji="1" lang="en-US" altLang="ja-JP" sz="2800" dirty="0" smtClean="0"/>
          </a:p>
          <a:p>
            <a:r>
              <a:rPr lang="ja-JP" altLang="en-US" sz="2800" dirty="0" smtClean="0"/>
              <a:t>・</a:t>
            </a:r>
            <a:r>
              <a:rPr lang="en-US" altLang="ja-JP" sz="2800" dirty="0" smtClean="0"/>
              <a:t>android</a:t>
            </a:r>
            <a:r>
              <a:rPr lang="ja-JP" altLang="en-US" sz="2800" dirty="0" smtClean="0"/>
              <a:t>及び</a:t>
            </a:r>
            <a:r>
              <a:rPr lang="en-US" altLang="ja-JP" sz="2800" dirty="0" err="1" smtClean="0"/>
              <a:t>arduino</a:t>
            </a:r>
            <a:r>
              <a:rPr lang="ja-JP" altLang="en-US" sz="2800" dirty="0" smtClean="0"/>
              <a:t>の開発を学んだ。</a:t>
            </a:r>
            <a:endParaRPr lang="en-US" altLang="ja-JP" sz="2800" dirty="0" smtClean="0"/>
          </a:p>
          <a:p>
            <a:r>
              <a:rPr lang="ja-JP" altLang="en-US" sz="2800" dirty="0" smtClean="0"/>
              <a:t>・プロジェクトの完成までの流れを学んだ</a:t>
            </a:r>
            <a:endParaRPr lang="en-US" altLang="ja-JP" sz="2800" dirty="0" smtClean="0"/>
          </a:p>
          <a:p>
            <a:r>
              <a:rPr lang="ja-JP" altLang="en-US" sz="2800" dirty="0" smtClean="0"/>
              <a:t>・コピペでうまくいくとは限らない。</a:t>
            </a:r>
            <a:endParaRPr lang="en-US" altLang="ja-JP" sz="2800" dirty="0" smtClean="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21</a:t>
            </a:fld>
            <a:endParaRPr kumimoji="1" lang="ja-JP" altLang="en-US"/>
          </a:p>
        </p:txBody>
      </p:sp>
      <p:sp>
        <p:nvSpPr>
          <p:cNvPr id="6" name="下矢印 5"/>
          <p:cNvSpPr/>
          <p:nvPr/>
        </p:nvSpPr>
        <p:spPr>
          <a:xfrm>
            <a:off x="3347864" y="3356992"/>
            <a:ext cx="1584176" cy="5040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475656" y="4221088"/>
            <a:ext cx="7416824" cy="646331"/>
          </a:xfrm>
          <a:prstGeom prst="rect">
            <a:avLst/>
          </a:prstGeom>
          <a:noFill/>
        </p:spPr>
        <p:txBody>
          <a:bodyPr wrap="square" rtlCol="0">
            <a:spAutoFit/>
          </a:bodyPr>
          <a:lstStyle/>
          <a:p>
            <a:r>
              <a:rPr kumimoji="1" lang="ja-JP" altLang="en-US" sz="3600" b="1" dirty="0" smtClean="0"/>
              <a:t>今後に生かしていきたいです！！！</a:t>
            </a:r>
            <a:endParaRPr kumimoji="1" lang="ja-JP" altLang="en-US" sz="3600" b="1" dirty="0"/>
          </a:p>
        </p:txBody>
      </p:sp>
    </p:spTree>
    <p:extLst>
      <p:ext uri="{BB962C8B-B14F-4D97-AF65-F5344CB8AC3E}">
        <p14:creationId xmlns:p14="http://schemas.microsoft.com/office/powerpoint/2010/main" val="2408810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中間発表時の質問</a:t>
            </a:r>
            <a:endParaRPr kumimoji="1" lang="ja-JP" altLang="en-US" dirty="0"/>
          </a:p>
        </p:txBody>
      </p:sp>
      <p:sp>
        <p:nvSpPr>
          <p:cNvPr id="3" name="コンテンツ プレースホルダー 2"/>
          <p:cNvSpPr>
            <a:spLocks noGrp="1"/>
          </p:cNvSpPr>
          <p:nvPr>
            <p:ph idx="1"/>
          </p:nvPr>
        </p:nvSpPr>
        <p:spPr>
          <a:xfrm>
            <a:off x="822960" y="1100628"/>
            <a:ext cx="7493456" cy="3768532"/>
          </a:xfrm>
        </p:spPr>
        <p:txBody>
          <a:bodyPr>
            <a:normAutofit fontScale="92500" lnSpcReduction="20000"/>
          </a:bodyPr>
          <a:lstStyle/>
          <a:p>
            <a:r>
              <a:rPr kumimoji="1" lang="en-US" altLang="ja-JP" sz="2400" dirty="0" smtClean="0"/>
              <a:t>Q1</a:t>
            </a:r>
            <a:r>
              <a:rPr kumimoji="1" lang="ja-JP" altLang="en-US" sz="2400" dirty="0" smtClean="0"/>
              <a:t>：</a:t>
            </a:r>
            <a:r>
              <a:rPr kumimoji="1" lang="en-US" altLang="ja-JP" sz="2400" dirty="0" err="1" smtClean="0"/>
              <a:t>arduino</a:t>
            </a:r>
            <a:r>
              <a:rPr kumimoji="1" lang="ja-JP" altLang="en-US" sz="2400" dirty="0" smtClean="0"/>
              <a:t>の</a:t>
            </a:r>
            <a:r>
              <a:rPr kumimoji="1" lang="en-US" altLang="ja-JP" sz="2400" dirty="0" err="1" smtClean="0"/>
              <a:t>analogWrite,digitalWrite</a:t>
            </a:r>
            <a:r>
              <a:rPr kumimoji="1" lang="ja-JP" altLang="en-US" sz="2400" dirty="0" smtClean="0"/>
              <a:t>関数のパラメータの型は？</a:t>
            </a:r>
            <a:endParaRPr kumimoji="1" lang="en-US" altLang="ja-JP" sz="2400" dirty="0" smtClean="0"/>
          </a:p>
          <a:p>
            <a:r>
              <a:rPr lang="ja-JP" altLang="en-US" sz="2400" dirty="0" smtClean="0"/>
              <a:t>　</a:t>
            </a:r>
            <a:r>
              <a:rPr lang="en-US" altLang="ja-JP" sz="2400" dirty="0" smtClean="0"/>
              <a:t>A</a:t>
            </a:r>
            <a:r>
              <a:rPr lang="ja-JP" altLang="en-US" sz="2400" dirty="0" smtClean="0"/>
              <a:t>：</a:t>
            </a:r>
            <a:r>
              <a:rPr lang="en-US" altLang="ja-JP" sz="2400" dirty="0" err="1" smtClean="0"/>
              <a:t>int</a:t>
            </a:r>
            <a:r>
              <a:rPr lang="ja-JP" altLang="en-US" sz="2400" dirty="0" smtClean="0"/>
              <a:t>型</a:t>
            </a:r>
            <a:endParaRPr lang="en-US" altLang="ja-JP" sz="2400" dirty="0" smtClean="0"/>
          </a:p>
          <a:p>
            <a:r>
              <a:rPr kumimoji="1" lang="en-US" altLang="ja-JP" sz="2400" dirty="0" smtClean="0"/>
              <a:t>Q2</a:t>
            </a:r>
            <a:r>
              <a:rPr kumimoji="1" lang="ja-JP" altLang="en-US" sz="2400" dirty="0" smtClean="0"/>
              <a:t>：</a:t>
            </a:r>
            <a:r>
              <a:rPr kumimoji="1" lang="en-US" altLang="ja-JP" sz="2400" dirty="0" err="1" smtClean="0"/>
              <a:t>analogWrite</a:t>
            </a:r>
            <a:r>
              <a:rPr kumimoji="1" lang="ja-JP" altLang="en-US" sz="2400" dirty="0" smtClean="0"/>
              <a:t>で</a:t>
            </a:r>
            <a:r>
              <a:rPr kumimoji="1" lang="en-US" altLang="ja-JP" sz="2400" dirty="0" smtClean="0"/>
              <a:t>5V</a:t>
            </a:r>
            <a:r>
              <a:rPr kumimoji="1" lang="ja-JP" altLang="en-US" sz="2400" dirty="0" smtClean="0"/>
              <a:t>を入力しても</a:t>
            </a:r>
            <a:r>
              <a:rPr kumimoji="1" lang="en-US" altLang="ja-JP" sz="2400" dirty="0" smtClean="0"/>
              <a:t>0~3.3V</a:t>
            </a:r>
            <a:r>
              <a:rPr kumimoji="1" lang="ja-JP" altLang="en-US" sz="2400" dirty="0" smtClean="0"/>
              <a:t>が出力させるとあったがなぜ</a:t>
            </a:r>
            <a:r>
              <a:rPr kumimoji="1" lang="en-US" altLang="ja-JP" sz="2400" dirty="0" smtClean="0"/>
              <a:t>?</a:t>
            </a:r>
          </a:p>
          <a:p>
            <a:r>
              <a:rPr lang="ja-JP" altLang="ja-JP" sz="2400" dirty="0" smtClean="0"/>
              <a:t>　</a:t>
            </a:r>
            <a:r>
              <a:rPr lang="en-US" altLang="ja-JP" sz="2400" dirty="0" smtClean="0"/>
              <a:t>A</a:t>
            </a:r>
            <a:r>
              <a:rPr lang="ja-JP" altLang="en-US" sz="2400" dirty="0" smtClean="0"/>
              <a:t>：</a:t>
            </a:r>
            <a:r>
              <a:rPr lang="en-US" altLang="ja-JP" sz="2400" dirty="0" smtClean="0"/>
              <a:t>PmodHB3</a:t>
            </a:r>
            <a:r>
              <a:rPr lang="ja-JP" altLang="en-US" sz="2400" dirty="0" smtClean="0"/>
              <a:t>に依存</a:t>
            </a:r>
            <a:endParaRPr lang="en-US" altLang="ja-JP" sz="2400" dirty="0" smtClean="0"/>
          </a:p>
          <a:p>
            <a:r>
              <a:rPr kumimoji="1" lang="en-US" altLang="ja-JP" sz="2400" dirty="0" smtClean="0"/>
              <a:t>Q3</a:t>
            </a:r>
            <a:r>
              <a:rPr kumimoji="1" lang="ja-JP" altLang="en-US" sz="2400" dirty="0" smtClean="0"/>
              <a:t>：アプリ側で具体的になにを送るか</a:t>
            </a:r>
            <a:endParaRPr kumimoji="1" lang="en-US" altLang="ja-JP" sz="2400" dirty="0" smtClean="0"/>
          </a:p>
          <a:p>
            <a:r>
              <a:rPr lang="ja-JP" altLang="ja-JP" sz="2400" dirty="0"/>
              <a:t>　</a:t>
            </a:r>
            <a:r>
              <a:rPr lang="en-US" altLang="ja-JP" sz="2400" dirty="0" smtClean="0"/>
              <a:t>A</a:t>
            </a:r>
            <a:r>
              <a:rPr lang="ja-JP" altLang="en-US" sz="2400" dirty="0" smtClean="0"/>
              <a:t>：</a:t>
            </a:r>
            <a:r>
              <a:rPr lang="en-US" altLang="ja-JP" sz="2400" dirty="0" err="1" smtClean="0"/>
              <a:t>f,b,l,r,s</a:t>
            </a:r>
            <a:r>
              <a:rPr lang="ja-JP" altLang="en-US" sz="2400" dirty="0" smtClean="0"/>
              <a:t>という文字列</a:t>
            </a:r>
            <a:endParaRPr lang="en-US" altLang="ja-JP" sz="2400" dirty="0" smtClean="0"/>
          </a:p>
          <a:p>
            <a:r>
              <a:rPr kumimoji="1" lang="en-US" altLang="ja-JP" sz="2400" dirty="0" smtClean="0"/>
              <a:t>Q4</a:t>
            </a:r>
            <a:r>
              <a:rPr kumimoji="1" lang="ja-JP" altLang="en-US" sz="2400" dirty="0" smtClean="0"/>
              <a:t>：</a:t>
            </a:r>
            <a:r>
              <a:rPr kumimoji="1" lang="en-US" altLang="ja-JP" sz="2400" dirty="0" smtClean="0"/>
              <a:t>DIR</a:t>
            </a:r>
            <a:r>
              <a:rPr kumimoji="1" lang="ja-JP" altLang="en-US" sz="2400" dirty="0" smtClean="0"/>
              <a:t>の回転方向は？</a:t>
            </a:r>
            <a:endParaRPr kumimoji="1" lang="en-US" altLang="ja-JP" sz="2400" dirty="0" smtClean="0"/>
          </a:p>
          <a:p>
            <a:r>
              <a:rPr lang="ja-JP" altLang="en-US" sz="2400" dirty="0" smtClean="0"/>
              <a:t>　</a:t>
            </a:r>
            <a:r>
              <a:rPr lang="en-US" altLang="ja-JP" sz="2400" dirty="0" smtClean="0"/>
              <a:t>A</a:t>
            </a:r>
            <a:r>
              <a:rPr lang="ja-JP" altLang="en-US" sz="2400" dirty="0" smtClean="0"/>
              <a:t>：</a:t>
            </a:r>
            <a:r>
              <a:rPr lang="en-US" altLang="ja-JP" sz="2400" dirty="0" smtClean="0"/>
              <a:t>HIGH</a:t>
            </a:r>
            <a:r>
              <a:rPr lang="ja-JP" altLang="en-US" sz="2400" dirty="0" smtClean="0"/>
              <a:t>で前進</a:t>
            </a:r>
            <a:endParaRPr kumimoji="1" lang="en-US" altLang="ja-JP" sz="2400" dirty="0" smtClean="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22</a:t>
            </a:fld>
            <a:endParaRPr kumimoji="1" lang="ja-JP" altLang="en-US"/>
          </a:p>
        </p:txBody>
      </p:sp>
    </p:spTree>
    <p:extLst>
      <p:ext uri="{BB962C8B-B14F-4D97-AF65-F5344CB8AC3E}">
        <p14:creationId xmlns:p14="http://schemas.microsoft.com/office/powerpoint/2010/main" val="33741247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最終的な全体構図</a:t>
            </a:r>
            <a:endParaRPr kumimoji="1" lang="ja-JP" altLang="en-US" dirty="0">
              <a:solidFill>
                <a:srgbClr val="FF0000"/>
              </a:solidFill>
            </a:endParaRPr>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3</a:t>
            </a:fld>
            <a:endParaRPr kumimoji="1" lang="ja-JP" altLang="en-US"/>
          </a:p>
        </p:txBody>
      </p:sp>
      <p:pic>
        <p:nvPicPr>
          <p:cNvPr id="6" name="コンテンツ プレースホルダー 5"/>
          <p:cNvPicPr>
            <a:picLocks noGrp="1" noChangeAspect="1"/>
          </p:cNvPicPr>
          <p:nvPr>
            <p:ph idx="1"/>
          </p:nvPr>
        </p:nvPicPr>
        <p:blipFill>
          <a:blip r:embed="rId3"/>
          <a:stretch>
            <a:fillRect/>
          </a:stretch>
        </p:blipFill>
        <p:spPr>
          <a:xfrm>
            <a:off x="1907704" y="1196752"/>
            <a:ext cx="5328592" cy="3659562"/>
          </a:xfrm>
          <a:prstGeom prst="rect">
            <a:avLst/>
          </a:prstGeom>
        </p:spPr>
      </p:pic>
    </p:spTree>
    <p:extLst>
      <p:ext uri="{BB962C8B-B14F-4D97-AF65-F5344CB8AC3E}">
        <p14:creationId xmlns:p14="http://schemas.microsoft.com/office/powerpoint/2010/main" val="34577961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制御の仕様</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4</a:t>
            </a:fld>
            <a:endParaRPr kumimoji="1" lang="ja-JP" altLang="en-US"/>
          </a:p>
        </p:txBody>
      </p:sp>
      <p:pic>
        <p:nvPicPr>
          <p:cNvPr id="12" name="コンテンツ プレースホルダー 11"/>
          <p:cNvPicPr>
            <a:picLocks noGrp="1" noChangeAspect="1"/>
          </p:cNvPicPr>
          <p:nvPr>
            <p:ph idx="1"/>
          </p:nvPr>
        </p:nvPicPr>
        <p:blipFill>
          <a:blip r:embed="rId3"/>
          <a:srcRect t="-2755" b="-2755"/>
          <a:stretch>
            <a:fillRect/>
          </a:stretch>
        </p:blipFill>
        <p:spPr/>
      </p:pic>
    </p:spTree>
    <p:extLst>
      <p:ext uri="{BB962C8B-B14F-4D97-AF65-F5344CB8AC3E}">
        <p14:creationId xmlns:p14="http://schemas.microsoft.com/office/powerpoint/2010/main" val="35725847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開発手順とスケジュール</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5</a:t>
            </a:fld>
            <a:endParaRPr kumimoji="1" lang="ja-JP" altLang="en-US"/>
          </a:p>
        </p:txBody>
      </p:sp>
      <p:pic>
        <p:nvPicPr>
          <p:cNvPr id="10" name="コンテンツ プレースホルダー 9"/>
          <p:cNvPicPr>
            <a:picLocks noGrp="1" noChangeAspect="1"/>
          </p:cNvPicPr>
          <p:nvPr>
            <p:ph idx="1"/>
          </p:nvPr>
        </p:nvPicPr>
        <p:blipFill>
          <a:blip r:embed="rId3"/>
          <a:srcRect l="-14444" r="-14444"/>
          <a:stretch>
            <a:fillRect/>
          </a:stretch>
        </p:blipFill>
        <p:spPr>
          <a:xfrm>
            <a:off x="755576" y="1196752"/>
            <a:ext cx="7520940" cy="3579849"/>
          </a:xfrm>
        </p:spPr>
      </p:pic>
    </p:spTree>
    <p:extLst>
      <p:ext uri="{BB962C8B-B14F-4D97-AF65-F5344CB8AC3E}">
        <p14:creationId xmlns:p14="http://schemas.microsoft.com/office/powerpoint/2010/main" val="21540810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開発の手順</a:t>
            </a:r>
            <a:endParaRPr kumimoji="1" lang="ja-JP" altLang="en-US" dirty="0"/>
          </a:p>
        </p:txBody>
      </p:sp>
      <p:sp>
        <p:nvSpPr>
          <p:cNvPr id="3" name="コンテンツ プレースホルダー 2"/>
          <p:cNvSpPr>
            <a:spLocks noGrp="1"/>
          </p:cNvSpPr>
          <p:nvPr>
            <p:ph idx="1"/>
          </p:nvPr>
        </p:nvSpPr>
        <p:spPr>
          <a:xfrm>
            <a:off x="611560" y="908720"/>
            <a:ext cx="7488832" cy="4032448"/>
          </a:xfrm>
        </p:spPr>
        <p:txBody>
          <a:bodyPr>
            <a:normAutofit lnSpcReduction="10000"/>
          </a:bodyPr>
          <a:lstStyle/>
          <a:p>
            <a:r>
              <a:rPr kumimoji="1" lang="en-US" altLang="ja-JP" sz="2400" dirty="0" smtClean="0"/>
              <a:t>[1]Android</a:t>
            </a:r>
            <a:r>
              <a:rPr kumimoji="1" lang="ja-JP" altLang="en-US" sz="2400" dirty="0" smtClean="0"/>
              <a:t>アプリ</a:t>
            </a:r>
            <a:endParaRPr kumimoji="1" lang="en-US" altLang="ja-JP" sz="2400" dirty="0" smtClean="0"/>
          </a:p>
          <a:p>
            <a:r>
              <a:rPr lang="ja-JP" altLang="ja-JP" sz="2000" dirty="0"/>
              <a:t>　</a:t>
            </a:r>
            <a:r>
              <a:rPr lang="en-US" altLang="ja-JP" sz="2000" dirty="0" smtClean="0"/>
              <a:t>(1)</a:t>
            </a:r>
            <a:r>
              <a:rPr lang="ja-JP" altLang="en-US" sz="2000" dirty="0"/>
              <a:t>ボタンによる</a:t>
            </a:r>
            <a:r>
              <a:rPr lang="ja-JP" altLang="en-US" sz="2000" dirty="0" smtClean="0"/>
              <a:t>処理</a:t>
            </a:r>
            <a:r>
              <a:rPr lang="en-US" altLang="ja-JP" sz="2000" dirty="0" smtClean="0"/>
              <a:t>→</a:t>
            </a:r>
            <a:r>
              <a:rPr lang="ja-JP" altLang="en-US" sz="2000" dirty="0" smtClean="0"/>
              <a:t>成功</a:t>
            </a:r>
            <a:endParaRPr lang="en-US" altLang="ja-JP" sz="2000" dirty="0" smtClean="0"/>
          </a:p>
          <a:p>
            <a:r>
              <a:rPr lang="ja-JP" altLang="ja-JP" sz="2000" dirty="0"/>
              <a:t>　</a:t>
            </a:r>
            <a:r>
              <a:rPr lang="en-US" altLang="ja-JP" sz="2000" dirty="0" smtClean="0"/>
              <a:t>(2)</a:t>
            </a:r>
            <a:r>
              <a:rPr lang="en-US" altLang="ja-JP" sz="2000" dirty="0"/>
              <a:t> </a:t>
            </a:r>
            <a:r>
              <a:rPr lang="en-US" altLang="ja-JP" sz="2000" dirty="0" err="1"/>
              <a:t>bluetooth</a:t>
            </a:r>
            <a:r>
              <a:rPr lang="ja-JP" altLang="en-US" sz="2000" dirty="0"/>
              <a:t>で通信</a:t>
            </a:r>
            <a:r>
              <a:rPr lang="en-US" altLang="ja-JP" sz="2000" dirty="0"/>
              <a:t>→</a:t>
            </a:r>
            <a:r>
              <a:rPr lang="ja-JP" altLang="en-US" sz="2000" dirty="0" smtClean="0"/>
              <a:t>成功</a:t>
            </a:r>
            <a:endParaRPr lang="en-US" altLang="ja-JP" sz="2000" dirty="0" smtClean="0"/>
          </a:p>
          <a:p>
            <a:r>
              <a:rPr lang="ja-JP" altLang="ja-JP" sz="2000" dirty="0"/>
              <a:t>　</a:t>
            </a:r>
            <a:r>
              <a:rPr lang="en-US" altLang="ja-JP" sz="2000" dirty="0" smtClean="0"/>
              <a:t>(3)</a:t>
            </a:r>
            <a:r>
              <a:rPr lang="ja-JP" altLang="en-US" sz="2000" dirty="0"/>
              <a:t>シリアル通信でデータの転送</a:t>
            </a:r>
            <a:r>
              <a:rPr lang="en-US" altLang="ja-JP" sz="2000" dirty="0"/>
              <a:t>→</a:t>
            </a:r>
            <a:r>
              <a:rPr lang="ja-JP" altLang="en-US" sz="2000" dirty="0" smtClean="0"/>
              <a:t>成功</a:t>
            </a:r>
            <a:r>
              <a:rPr lang="en-US" altLang="ja-JP" sz="2000" dirty="0" smtClean="0"/>
              <a:t> </a:t>
            </a:r>
            <a:endParaRPr lang="en-US" altLang="ja-JP" sz="2400" dirty="0" smtClean="0"/>
          </a:p>
          <a:p>
            <a:r>
              <a:rPr lang="en-US" altLang="ja-JP" sz="2400" dirty="0" smtClean="0"/>
              <a:t>[2]</a:t>
            </a:r>
            <a:r>
              <a:rPr lang="en-US" altLang="ja-JP" sz="2400" dirty="0" err="1" smtClean="0"/>
              <a:t>arduino</a:t>
            </a:r>
            <a:endParaRPr lang="en-US" altLang="ja-JP" sz="2400" dirty="0" smtClean="0"/>
          </a:p>
          <a:p>
            <a:r>
              <a:rPr lang="ja-JP" altLang="ja-JP" sz="2400" dirty="0"/>
              <a:t>　</a:t>
            </a:r>
            <a:r>
              <a:rPr lang="en-US" altLang="ja-JP" sz="2400" dirty="0" smtClean="0"/>
              <a:t>(1)LED</a:t>
            </a:r>
            <a:r>
              <a:rPr lang="ja-JP" altLang="en-US" sz="2400" dirty="0" smtClean="0"/>
              <a:t>の点灯</a:t>
            </a:r>
            <a:r>
              <a:rPr lang="en-US" altLang="ja-JP" sz="2400" dirty="0" smtClean="0"/>
              <a:t>→</a:t>
            </a:r>
            <a:r>
              <a:rPr lang="ja-JP" altLang="en-US" sz="2400" dirty="0" smtClean="0"/>
              <a:t>成功</a:t>
            </a:r>
            <a:endParaRPr lang="en-US" altLang="ja-JP" sz="2400" dirty="0" smtClean="0"/>
          </a:p>
          <a:p>
            <a:r>
              <a:rPr lang="ja-JP" altLang="ja-JP" sz="2400" dirty="0"/>
              <a:t>　</a:t>
            </a:r>
            <a:r>
              <a:rPr lang="en-US" altLang="ja-JP" sz="2400" dirty="0" smtClean="0"/>
              <a:t>(2)PWM</a:t>
            </a:r>
            <a:r>
              <a:rPr lang="ja-JP" altLang="en-US" sz="2400" dirty="0" smtClean="0"/>
              <a:t>制御でモーター制御</a:t>
            </a:r>
            <a:r>
              <a:rPr lang="en-US" altLang="ja-JP" sz="2400" dirty="0" smtClean="0"/>
              <a:t>→</a:t>
            </a:r>
            <a:r>
              <a:rPr lang="ja-JP" altLang="en-US" sz="2400" dirty="0" smtClean="0"/>
              <a:t>成功</a:t>
            </a:r>
            <a:endParaRPr lang="en-US" altLang="ja-JP" sz="2400" dirty="0" smtClean="0"/>
          </a:p>
          <a:p>
            <a:r>
              <a:rPr lang="ja-JP" altLang="ja-JP" sz="2400" dirty="0"/>
              <a:t>　</a:t>
            </a:r>
            <a:r>
              <a:rPr lang="en-US" altLang="ja-JP" sz="2400" dirty="0" smtClean="0"/>
              <a:t>(3)</a:t>
            </a:r>
            <a:r>
              <a:rPr lang="en-US" altLang="ja-JP" sz="2400" dirty="0" err="1" smtClean="0"/>
              <a:t>f,b,l,r,s</a:t>
            </a:r>
            <a:r>
              <a:rPr lang="ja-JP" altLang="en-US" sz="2400" dirty="0" smtClean="0"/>
              <a:t>を受信してそれぞれのモーター制御</a:t>
            </a:r>
            <a:r>
              <a:rPr lang="en-US" altLang="ja-JP" sz="2400" dirty="0" smtClean="0"/>
              <a:t>→</a:t>
            </a:r>
            <a:r>
              <a:rPr lang="ja-JP" altLang="en-US" sz="2400" dirty="0" smtClean="0"/>
              <a:t>成功</a:t>
            </a:r>
            <a:endParaRPr lang="en-US" altLang="ja-JP" sz="2400" dirty="0" smtClean="0"/>
          </a:p>
          <a:p>
            <a:r>
              <a:rPr lang="en-US" altLang="ja-JP" sz="2400" dirty="0" smtClean="0"/>
              <a:t>[3]</a:t>
            </a:r>
            <a:r>
              <a:rPr lang="ja-JP" altLang="en-US" sz="2400" dirty="0" smtClean="0"/>
              <a:t>実際にアプリと</a:t>
            </a:r>
            <a:r>
              <a:rPr lang="en-US" altLang="ja-JP" sz="2400" dirty="0" err="1" smtClean="0"/>
              <a:t>arduino</a:t>
            </a:r>
            <a:r>
              <a:rPr lang="ja-JP" altLang="en-US" sz="2400" dirty="0" smtClean="0"/>
              <a:t>を制御</a:t>
            </a:r>
            <a:r>
              <a:rPr lang="en-US" altLang="ja-JP" sz="2400" dirty="0" smtClean="0"/>
              <a:t>→</a:t>
            </a:r>
            <a:r>
              <a:rPr lang="ja-JP" altLang="en-US" sz="2400" dirty="0" smtClean="0"/>
              <a:t>失敗</a:t>
            </a:r>
            <a:endParaRPr lang="en-US" altLang="ja-JP" sz="2400" dirty="0" smtClean="0"/>
          </a:p>
          <a:p>
            <a:endParaRPr lang="en-US" altLang="ja-JP" sz="2400" dirty="0" smtClean="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6</a:t>
            </a:fld>
            <a:endParaRPr kumimoji="1" lang="ja-JP" altLang="en-US"/>
          </a:p>
        </p:txBody>
      </p:sp>
    </p:spTree>
    <p:extLst>
      <p:ext uri="{BB962C8B-B14F-4D97-AF65-F5344CB8AC3E}">
        <p14:creationId xmlns:p14="http://schemas.microsoft.com/office/powerpoint/2010/main" val="3119391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7584" y="1196752"/>
            <a:ext cx="7520940" cy="3579849"/>
          </a:xfrm>
        </p:spPr>
        <p:txBody>
          <a:bodyPr>
            <a:normAutofit/>
          </a:bodyPr>
          <a:lstStyle/>
          <a:p>
            <a:r>
              <a:rPr kumimoji="1" lang="ja-JP" altLang="en-US" sz="2400" dirty="0" smtClean="0"/>
              <a:t>うまく行かなかった理由</a:t>
            </a:r>
            <a:endParaRPr kumimoji="1" lang="en-US" altLang="ja-JP" sz="2400" dirty="0" smtClean="0"/>
          </a:p>
          <a:p>
            <a:r>
              <a:rPr kumimoji="1" lang="ja-JP" altLang="en-US" sz="2400" dirty="0" smtClean="0"/>
              <a:t>・</a:t>
            </a:r>
            <a:r>
              <a:rPr lang="en-US" altLang="ja-JP" b="0" dirty="0"/>
              <a:t>Bluetooth</a:t>
            </a:r>
            <a:r>
              <a:rPr lang="ja-JP" altLang="en-US" b="0" dirty="0"/>
              <a:t>モジュールには、ランプが点滅したことから正常に受信が行われていた</a:t>
            </a:r>
            <a:r>
              <a:rPr lang="ja-JP" altLang="en-US" b="0" dirty="0" smtClean="0"/>
              <a:t>。</a:t>
            </a:r>
            <a:endParaRPr lang="en-US" altLang="ja-JP" b="0" dirty="0" smtClean="0"/>
          </a:p>
          <a:p>
            <a:r>
              <a:rPr lang="ja-JP" altLang="ja-JP" b="0" dirty="0"/>
              <a:t>　</a:t>
            </a:r>
            <a:r>
              <a:rPr lang="ja-JP" altLang="en-US" b="0" dirty="0" smtClean="0"/>
              <a:t>しかし</a:t>
            </a:r>
            <a:r>
              <a:rPr lang="ja-JP" altLang="en-US" b="0" dirty="0"/>
              <a:t>、</a:t>
            </a:r>
            <a:r>
              <a:rPr lang="en-US" altLang="ja-JP" b="0" dirty="0" err="1"/>
              <a:t>arduino</a:t>
            </a:r>
            <a:r>
              <a:rPr lang="ja-JP" altLang="en-US" b="0" dirty="0"/>
              <a:t>の</a:t>
            </a:r>
            <a:r>
              <a:rPr lang="en-US" altLang="ja-JP" b="0" dirty="0"/>
              <a:t>RX</a:t>
            </a:r>
            <a:r>
              <a:rPr lang="ja-JP" altLang="en-US" b="0" dirty="0"/>
              <a:t>（受信のランプ）を点滅していなかった。</a:t>
            </a:r>
          </a:p>
          <a:p>
            <a:endParaRPr kumimoji="1" lang="ja-JP" altLang="en-US" sz="2400"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7</a:t>
            </a:fld>
            <a:endParaRPr kumimoji="1" lang="ja-JP" altLang="en-US"/>
          </a:p>
        </p:txBody>
      </p:sp>
      <p:sp>
        <p:nvSpPr>
          <p:cNvPr id="8" name="テキスト ボックス 7"/>
          <p:cNvSpPr txBox="1"/>
          <p:nvPr/>
        </p:nvSpPr>
        <p:spPr>
          <a:xfrm>
            <a:off x="2555776" y="3284984"/>
            <a:ext cx="5904656" cy="369332"/>
          </a:xfrm>
          <a:prstGeom prst="rect">
            <a:avLst/>
          </a:prstGeom>
          <a:noFill/>
        </p:spPr>
        <p:txBody>
          <a:bodyPr wrap="square" rtlCol="0">
            <a:spAutoFit/>
          </a:bodyPr>
          <a:lstStyle/>
          <a:p>
            <a:r>
              <a:rPr kumimoji="1" lang="en-US" altLang="ja-JP" dirty="0" err="1" smtClean="0"/>
              <a:t>Arduino</a:t>
            </a:r>
            <a:r>
              <a:rPr kumimoji="1" lang="ja-JP" altLang="en-US" dirty="0" smtClean="0"/>
              <a:t>のプログラムに誤りがある</a:t>
            </a:r>
            <a:endParaRPr kumimoji="1" lang="ja-JP" altLang="en-US" dirty="0"/>
          </a:p>
        </p:txBody>
      </p:sp>
      <p:sp>
        <p:nvSpPr>
          <p:cNvPr id="9" name="下矢印 8"/>
          <p:cNvSpPr/>
          <p:nvPr/>
        </p:nvSpPr>
        <p:spPr>
          <a:xfrm>
            <a:off x="3635896" y="2564904"/>
            <a:ext cx="1080120" cy="7200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20639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現在のソース</a:t>
            </a:r>
            <a:endParaRPr lang="en-US" altLang="ja-JP" dirty="0" smtClean="0"/>
          </a:p>
          <a:p>
            <a:r>
              <a:rPr lang="en-US" altLang="ja-JP" dirty="0" err="1"/>
              <a:t>int</a:t>
            </a:r>
            <a:r>
              <a:rPr lang="en-US" altLang="ja-JP" dirty="0"/>
              <a:t> </a:t>
            </a:r>
            <a:r>
              <a:rPr lang="en-US" altLang="ja-JP" dirty="0" err="1"/>
              <a:t>inByte</a:t>
            </a:r>
            <a:r>
              <a:rPr lang="en-US" altLang="ja-JP" dirty="0"/>
              <a:t> = 0</a:t>
            </a:r>
            <a:r>
              <a:rPr lang="en-US" altLang="ja-JP" dirty="0" smtClean="0"/>
              <a:t>;</a:t>
            </a:r>
          </a:p>
          <a:p>
            <a:r>
              <a:rPr lang="tr-TR" altLang="ja-JP" dirty="0"/>
              <a:t> </a:t>
            </a:r>
            <a:r>
              <a:rPr lang="tr-TR" altLang="ja-JP" dirty="0" err="1"/>
              <a:t>if</a:t>
            </a:r>
            <a:r>
              <a:rPr lang="tr-TR" altLang="ja-JP" dirty="0"/>
              <a:t>(</a:t>
            </a:r>
            <a:r>
              <a:rPr lang="tr-TR" altLang="ja-JP" dirty="0" err="1"/>
              <a:t>inByte</a:t>
            </a:r>
            <a:r>
              <a:rPr lang="tr-TR" altLang="ja-JP" dirty="0"/>
              <a:t> == </a:t>
            </a:r>
            <a:r>
              <a:rPr lang="tr-TR" altLang="ja-JP" dirty="0" smtClean="0"/>
              <a:t>‘f’) {</a:t>
            </a:r>
            <a:r>
              <a:rPr lang="ja-JP" altLang="en-US" dirty="0" smtClean="0"/>
              <a:t>前進のモータ制御</a:t>
            </a:r>
            <a:r>
              <a:rPr lang="tr-TR" altLang="ja-JP" dirty="0" smtClean="0"/>
              <a:t>}</a:t>
            </a:r>
          </a:p>
          <a:p>
            <a:endParaRPr kumimoji="1" lang="tr-TR" altLang="ja-JP" dirty="0"/>
          </a:p>
          <a:p>
            <a:r>
              <a:rPr lang="ja-JP" altLang="en-US" dirty="0" smtClean="0"/>
              <a:t>改善策として考えられるソース</a:t>
            </a:r>
            <a:endParaRPr lang="en-US" altLang="ja-JP" dirty="0" smtClean="0"/>
          </a:p>
          <a:p>
            <a:r>
              <a:rPr kumimoji="1" lang="en-US" altLang="ja-JP" dirty="0" smtClean="0"/>
              <a:t>String </a:t>
            </a:r>
            <a:r>
              <a:rPr kumimoji="1" lang="en-US" altLang="ja-JP" dirty="0" err="1" smtClean="0"/>
              <a:t>inByte</a:t>
            </a:r>
            <a:r>
              <a:rPr kumimoji="1" lang="en-US" altLang="ja-JP" dirty="0" smtClean="0"/>
              <a:t>;</a:t>
            </a:r>
          </a:p>
          <a:p>
            <a:r>
              <a:rPr lang="en-US" altLang="ja-JP" dirty="0" smtClean="0"/>
              <a:t>If(</a:t>
            </a:r>
            <a:r>
              <a:rPr lang="en-US" altLang="ja-JP" dirty="0" err="1" smtClean="0"/>
              <a:t>inByte.equals</a:t>
            </a:r>
            <a:r>
              <a:rPr lang="en-US" altLang="ja-JP" dirty="0" smtClean="0"/>
              <a:t>(“f”){</a:t>
            </a:r>
            <a:r>
              <a:rPr lang="ja-JP" altLang="en-US" dirty="0"/>
              <a:t>前進のモータ</a:t>
            </a:r>
            <a:r>
              <a:rPr lang="ja-JP" altLang="en-US" dirty="0" smtClean="0"/>
              <a:t>制御</a:t>
            </a:r>
            <a:r>
              <a:rPr lang="en-US" altLang="ja-JP" dirty="0" smtClean="0"/>
              <a:t>}</a:t>
            </a:r>
          </a:p>
          <a:p>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8</a:t>
            </a:fld>
            <a:endParaRPr kumimoji="1" lang="ja-JP" altLang="en-US"/>
          </a:p>
        </p:txBody>
      </p:sp>
    </p:spTree>
    <p:extLst>
      <p:ext uri="{BB962C8B-B14F-4D97-AF65-F5344CB8AC3E}">
        <p14:creationId xmlns:p14="http://schemas.microsoft.com/office/powerpoint/2010/main" val="3301193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arduino</a:t>
            </a:r>
            <a:endParaRPr kumimoji="1" lang="ja-JP" altLang="en-US" dirty="0"/>
          </a:p>
        </p:txBody>
      </p:sp>
      <p:sp>
        <p:nvSpPr>
          <p:cNvPr id="3" name="コンテンツ プレースホルダー 2"/>
          <p:cNvSpPr>
            <a:spLocks noGrp="1"/>
          </p:cNvSpPr>
          <p:nvPr>
            <p:ph idx="1"/>
          </p:nvPr>
        </p:nvSpPr>
        <p:spPr>
          <a:xfrm>
            <a:off x="822960" y="1100628"/>
            <a:ext cx="7493456" cy="3840540"/>
          </a:xfrm>
        </p:spPr>
        <p:txBody>
          <a:bodyPr>
            <a:normAutofit/>
          </a:bodyPr>
          <a:lstStyle/>
          <a:p>
            <a:r>
              <a:rPr kumimoji="1" lang="en-US" altLang="ja-JP" sz="2800" dirty="0" smtClean="0"/>
              <a:t>Void setup()		→</a:t>
            </a:r>
            <a:r>
              <a:rPr kumimoji="1" lang="ja-JP" altLang="en-US" sz="2800" dirty="0" smtClean="0"/>
              <a:t>　</a:t>
            </a:r>
            <a:r>
              <a:rPr kumimoji="1" lang="en-US" altLang="ja-JP" sz="2800" dirty="0" smtClean="0"/>
              <a:t>	</a:t>
            </a:r>
            <a:r>
              <a:rPr kumimoji="1" lang="ja-JP" altLang="en-US" sz="2800" dirty="0" smtClean="0"/>
              <a:t>初期化</a:t>
            </a:r>
            <a:endParaRPr kumimoji="1" lang="en-US" altLang="ja-JP" sz="2800" dirty="0" smtClean="0"/>
          </a:p>
          <a:p>
            <a:r>
              <a:rPr lang="en-US" altLang="ja-JP" sz="2800" dirty="0" smtClean="0"/>
              <a:t>Void</a:t>
            </a:r>
            <a:r>
              <a:rPr lang="ja-JP" altLang="en-US" sz="2800" dirty="0" smtClean="0"/>
              <a:t> </a:t>
            </a:r>
            <a:r>
              <a:rPr lang="en-US" altLang="ja-JP" sz="2800" dirty="0" smtClean="0"/>
              <a:t>loop()</a:t>
            </a:r>
            <a:r>
              <a:rPr lang="ja-JP" altLang="en-US" sz="2800" dirty="0" smtClean="0"/>
              <a:t> </a:t>
            </a:r>
            <a:r>
              <a:rPr lang="en-US" altLang="ja-JP" sz="2800" dirty="0" smtClean="0"/>
              <a:t>		→</a:t>
            </a:r>
            <a:r>
              <a:rPr lang="en-US" altLang="ja-JP" sz="2800" dirty="0"/>
              <a:t>	</a:t>
            </a:r>
            <a:r>
              <a:rPr lang="ja-JP" altLang="en-US" sz="2800" dirty="0" smtClean="0"/>
              <a:t>実際の処理</a:t>
            </a:r>
            <a:endParaRPr lang="en-US" altLang="ja-JP" sz="2800" dirty="0" smtClean="0"/>
          </a:p>
          <a:p>
            <a:endParaRPr kumimoji="1" lang="en-US" altLang="ja-JP" sz="2800" dirty="0"/>
          </a:p>
          <a:p>
            <a:endParaRPr lang="en-US" altLang="ja-JP" sz="2800" dirty="0" smtClean="0"/>
          </a:p>
        </p:txBody>
      </p:sp>
      <p:sp>
        <p:nvSpPr>
          <p:cNvPr id="4" name="日付プレースホルダー 3"/>
          <p:cNvSpPr>
            <a:spLocks noGrp="1"/>
          </p:cNvSpPr>
          <p:nvPr>
            <p:ph type="dt" sz="half" idx="10"/>
          </p:nvPr>
        </p:nvSpPr>
        <p:spPr/>
        <p:txBody>
          <a:bodyPr/>
          <a:lstStyle/>
          <a:p>
            <a:r>
              <a:rPr kumimoji="1" lang="en-US" altLang="ja-JP" smtClean="0"/>
              <a:t>2014/10/30</a:t>
            </a:r>
            <a:endParaRPr kumimoji="1" lang="ja-JP" altLang="en-US"/>
          </a:p>
        </p:txBody>
      </p:sp>
      <p:sp>
        <p:nvSpPr>
          <p:cNvPr id="5" name="スライド番号プレースホルダー 4"/>
          <p:cNvSpPr>
            <a:spLocks noGrp="1"/>
          </p:cNvSpPr>
          <p:nvPr>
            <p:ph type="sldNum" sz="quarter" idx="12"/>
          </p:nvPr>
        </p:nvSpPr>
        <p:spPr/>
        <p:txBody>
          <a:bodyPr/>
          <a:lstStyle/>
          <a:p>
            <a:fld id="{6DCEFAE8-E31C-4E48-B313-1ADC7C23CE36}" type="slidenum">
              <a:rPr kumimoji="1" lang="ja-JP" altLang="en-US" smtClean="0"/>
              <a:t>9</a:t>
            </a:fld>
            <a:endParaRPr kumimoji="1" lang="ja-JP" altLang="en-US"/>
          </a:p>
        </p:txBody>
      </p:sp>
    </p:spTree>
    <p:extLst>
      <p:ext uri="{BB962C8B-B14F-4D97-AF65-F5344CB8AC3E}">
        <p14:creationId xmlns:p14="http://schemas.microsoft.com/office/powerpoint/2010/main" val="13637843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アングル">
  <a:themeElements>
    <a:clrScheme name="アングル">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ングル">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1246</TotalTime>
  <Words>2744</Words>
  <Application>Microsoft Macintosh PowerPoint</Application>
  <PresentationFormat>画面に合わせる (4:3)</PresentationFormat>
  <Paragraphs>361</Paragraphs>
  <Slides>22</Slides>
  <Notes>22</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アングル</vt:lpstr>
      <vt:lpstr>Arduinoを用いた Androidで操作する 二輪車</vt:lpstr>
      <vt:lpstr>計画発表時の全体構図</vt:lpstr>
      <vt:lpstr>最終的な全体構図</vt:lpstr>
      <vt:lpstr>制御の仕様</vt:lpstr>
      <vt:lpstr>開発手順とスケジュール</vt:lpstr>
      <vt:lpstr>開発の手順</vt:lpstr>
      <vt:lpstr>考察</vt:lpstr>
      <vt:lpstr>考察</vt:lpstr>
      <vt:lpstr>arduino</vt:lpstr>
      <vt:lpstr>arduino</vt:lpstr>
      <vt:lpstr>PWM制御</vt:lpstr>
      <vt:lpstr>PWM制御</vt:lpstr>
      <vt:lpstr>PWM制御</vt:lpstr>
      <vt:lpstr>PWM制御</vt:lpstr>
      <vt:lpstr>Bluetoothモジュール</vt:lpstr>
      <vt:lpstr>ANDROIDアプリ　GUI</vt:lpstr>
      <vt:lpstr>Androidアプリ</vt:lpstr>
      <vt:lpstr>Androidアプリ　（フィールド）</vt:lpstr>
      <vt:lpstr>Androidアプリ メソッド</vt:lpstr>
      <vt:lpstr>成果</vt:lpstr>
      <vt:lpstr>まとめ</vt:lpstr>
      <vt:lpstr>中間発表時の質問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Arduinoを用いたAndroidで操作する 二輪車</dc:title>
  <dc:creator>t122916</dc:creator>
  <cp:lastModifiedBy>牛川</cp:lastModifiedBy>
  <cp:revision>106</cp:revision>
  <dcterms:created xsi:type="dcterms:W3CDTF">2014-10-23T06:32:38Z</dcterms:created>
  <dcterms:modified xsi:type="dcterms:W3CDTF">2015-01-27T09:22:10Z</dcterms:modified>
</cp:coreProperties>
</file>