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70" r:id="rId3"/>
    <p:sldId id="269" r:id="rId4"/>
    <p:sldId id="271" r:id="rId5"/>
    <p:sldId id="273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6278" y="6356351"/>
            <a:ext cx="2057400" cy="365125"/>
          </a:xfrm>
        </p:spPr>
        <p:txBody>
          <a:bodyPr/>
          <a:lstStyle>
            <a:lvl1pPr>
              <a:defRPr sz="2000"/>
            </a:lvl1pPr>
          </a:lstStyle>
          <a:p>
            <a:fld id="{44B17473-57E4-47CD-B92B-174DF529BF0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59A6074-C0B9-4B51-881B-5EBD92659C0D}"/>
              </a:ext>
            </a:extLst>
          </p:cNvPr>
          <p:cNvCxnSpPr/>
          <p:nvPr userDrawn="1"/>
        </p:nvCxnSpPr>
        <p:spPr>
          <a:xfrm>
            <a:off x="512064" y="3509963"/>
            <a:ext cx="82204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7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82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02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" y="-220090"/>
            <a:ext cx="78867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9266"/>
            <a:ext cx="9144000" cy="5387077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p"/>
              <a:defRPr/>
            </a:lvl1pPr>
            <a:lvl2pPr marL="685800" indent="-228600">
              <a:buClr>
                <a:srgbClr val="0070C0"/>
              </a:buClr>
              <a:buFont typeface="Wingdings" panose="05000000000000000000" pitchFamily="2" charset="2"/>
              <a:buChar char="Ø"/>
              <a:defRPr/>
            </a:lvl2pPr>
            <a:lvl3pPr>
              <a:buClr>
                <a:srgbClr val="0070C0"/>
              </a:buClr>
              <a:defRPr/>
            </a:lvl3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3710" y="6356351"/>
            <a:ext cx="2057400" cy="365125"/>
          </a:xfrm>
        </p:spPr>
        <p:txBody>
          <a:bodyPr/>
          <a:lstStyle>
            <a:lvl1pPr>
              <a:defRPr sz="2000">
                <a:latin typeface="+mn-lt"/>
              </a:defRPr>
            </a:lvl1pPr>
          </a:lstStyle>
          <a:p>
            <a:fld id="{44B17473-57E4-47CD-B92B-174DF529BF0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9C64678-A4B5-4B98-876C-87E64A40DE78}"/>
              </a:ext>
            </a:extLst>
          </p:cNvPr>
          <p:cNvCxnSpPr>
            <a:cxnSpLocks/>
          </p:cNvCxnSpPr>
          <p:nvPr userDrawn="1"/>
        </p:nvCxnSpPr>
        <p:spPr>
          <a:xfrm>
            <a:off x="0" y="768096"/>
            <a:ext cx="8686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99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84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1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8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1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4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1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7473-57E4-47CD-B92B-174DF529B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5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ser_font_awesome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ser_font_awesome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E448E-187C-41F7-B717-542AAC2F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24D2B07-A366-4A64-9732-E27382DAE906}"/>
              </a:ext>
            </a:extLst>
          </p:cNvPr>
          <p:cNvGrpSpPr/>
          <p:nvPr/>
        </p:nvGrpSpPr>
        <p:grpSpPr>
          <a:xfrm>
            <a:off x="525364" y="1366978"/>
            <a:ext cx="6837128" cy="3151802"/>
            <a:chOff x="1945486" y="1551706"/>
            <a:chExt cx="6837128" cy="3151802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D63F07B9-8C33-4C44-A9C9-E2605F359B1E}"/>
                </a:ext>
              </a:extLst>
            </p:cNvPr>
            <p:cNvSpPr txBox="1"/>
            <p:nvPr/>
          </p:nvSpPr>
          <p:spPr>
            <a:xfrm>
              <a:off x="1945486" y="1551706"/>
              <a:ext cx="34499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rgbClr val="FF0000"/>
                  </a:solidFill>
                </a:rPr>
                <a:t>ユーザ：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Search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San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Francisco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for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Asian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Fusion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food.</a:t>
              </a:r>
            </a:p>
            <a:p>
              <a:r>
                <a:rPr kumimoji="1" lang="ja-JP" altLang="en-US" sz="1100" dirty="0">
                  <a:solidFill>
                    <a:srgbClr val="00B050"/>
                  </a:solidFill>
                </a:rPr>
                <a:t>スロット値：</a:t>
              </a:r>
              <a:r>
                <a:rPr kumimoji="1" lang="en-US" altLang="ja-JP" sz="1100" dirty="0">
                  <a:solidFill>
                    <a:srgbClr val="00B050"/>
                  </a:solidFill>
                </a:rPr>
                <a:t>cuisine = Asian Fusion, city = San Francisco</a:t>
              </a:r>
              <a:endParaRPr kumimoji="1" lang="ja-JP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76BAB7E-585B-4665-A503-3688887358DE}"/>
                </a:ext>
              </a:extLst>
            </p:cNvPr>
            <p:cNvSpPr txBox="1"/>
            <p:nvPr/>
          </p:nvSpPr>
          <p:spPr>
            <a:xfrm>
              <a:off x="1945486" y="1995055"/>
              <a:ext cx="5764720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rgbClr val="0070C0"/>
                  </a:solidFill>
                </a:rPr>
                <a:t>システム：</a:t>
              </a:r>
              <a:r>
                <a:rPr kumimoji="1" lang="en-US" altLang="ja-JP" sz="1100" dirty="0">
                  <a:solidFill>
                    <a:srgbClr val="0070C0"/>
                  </a:solidFill>
                </a:rPr>
                <a:t>Sure, I found 8 Immortals Restaurant in San Francisco.</a:t>
              </a:r>
            </a:p>
            <a:p>
              <a:r>
                <a:rPr kumimoji="1" lang="ja-JP" altLang="en-US" sz="1100" dirty="0">
                  <a:solidFill>
                    <a:srgbClr val="FF0000"/>
                  </a:solidFill>
                </a:rPr>
                <a:t>ユーザ：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Is there live music?</a:t>
              </a:r>
            </a:p>
            <a:p>
              <a:r>
                <a:rPr kumimoji="1" lang="ja-JP" altLang="en-US" sz="1100" dirty="0">
                  <a:solidFill>
                    <a:srgbClr val="00B050"/>
                  </a:solidFill>
                </a:rPr>
                <a:t>スロット値：</a:t>
              </a:r>
              <a:r>
                <a:rPr kumimoji="1" lang="en-US" altLang="ja-JP" sz="1100" dirty="0">
                  <a:solidFill>
                    <a:srgbClr val="00B050"/>
                  </a:solidFill>
                </a:rPr>
                <a:t>cuisine = Asian Fusion, city = San Francisco</a:t>
              </a:r>
            </a:p>
            <a:p>
              <a:r>
                <a:rPr kumimoji="1" lang="ja-JP" altLang="en-US" sz="1100" dirty="0">
                  <a:solidFill>
                    <a:srgbClr val="7030A0"/>
                  </a:solidFill>
                </a:rPr>
                <a:t>システムの対話行為：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act = OFFER, </a:t>
              </a:r>
              <a:r>
                <a:rPr kumimoji="1" lang="ja-JP" altLang="en-US" sz="1100" dirty="0">
                  <a:solidFill>
                    <a:srgbClr val="7030A0"/>
                  </a:solidFill>
                </a:rPr>
                <a:t>スロット：</a:t>
              </a:r>
              <a:r>
                <a:rPr kumimoji="1" lang="en-US" altLang="ja-JP" sz="1100" dirty="0" err="1">
                  <a:solidFill>
                    <a:srgbClr val="7030A0"/>
                  </a:solidFill>
                </a:rPr>
                <a:t>restaurant_name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, </a:t>
              </a:r>
              <a:r>
                <a:rPr kumimoji="1" lang="ja-JP" altLang="en-US" sz="1100" dirty="0">
                  <a:solidFill>
                    <a:srgbClr val="7030A0"/>
                  </a:solidFill>
                </a:rPr>
                <a:t>値：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8 Immortals Restaurant</a:t>
              </a:r>
            </a:p>
            <a:p>
              <a:r>
                <a:rPr kumimoji="1" lang="en-US" altLang="ja-JP" sz="1100" dirty="0">
                  <a:solidFill>
                    <a:srgbClr val="7030A0"/>
                  </a:solidFill>
                </a:rPr>
                <a:t>			 act = OFFER, </a:t>
              </a:r>
              <a:r>
                <a:rPr kumimoji="1" lang="ja-JP" altLang="en-US" sz="1100" dirty="0">
                  <a:solidFill>
                    <a:srgbClr val="7030A0"/>
                  </a:solidFill>
                </a:rPr>
                <a:t>スロット：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city, </a:t>
              </a:r>
              <a:r>
                <a:rPr kumimoji="1" lang="ja-JP" altLang="en-US" sz="1100" dirty="0">
                  <a:solidFill>
                    <a:srgbClr val="7030A0"/>
                  </a:solidFill>
                </a:rPr>
                <a:t>値：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San Francisco</a:t>
              </a:r>
              <a:endParaRPr kumimoji="1" lang="ja-JP" altLang="en-US" sz="1100" dirty="0">
                <a:solidFill>
                  <a:srgbClr val="7030A0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F0E62CF-8B6E-434D-B9F8-5DCDC492C2ED}"/>
                </a:ext>
              </a:extLst>
            </p:cNvPr>
            <p:cNvSpPr txBox="1"/>
            <p:nvPr/>
          </p:nvSpPr>
          <p:spPr>
            <a:xfrm>
              <a:off x="1945486" y="2992219"/>
              <a:ext cx="46939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rgbClr val="0070C0"/>
                  </a:solidFill>
                </a:rPr>
                <a:t>システム：</a:t>
              </a:r>
              <a:r>
                <a:rPr kumimoji="1" lang="en-US" altLang="ja-JP" sz="1100" dirty="0">
                  <a:solidFill>
                    <a:srgbClr val="0070C0"/>
                  </a:solidFill>
                </a:rPr>
                <a:t>Unfortunately no.</a:t>
              </a:r>
            </a:p>
            <a:p>
              <a:r>
                <a:rPr kumimoji="1" lang="ja-JP" altLang="en-US" sz="1100" dirty="0">
                  <a:solidFill>
                    <a:srgbClr val="FF0000"/>
                  </a:solidFill>
                </a:rPr>
                <a:t>ユーザ：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Do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they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serve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alcohol?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And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what’s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their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phone</a:t>
              </a:r>
              <a:r>
                <a:rPr kumimoji="1" lang="ja-JP" altLang="en-US" sz="110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number?</a:t>
              </a:r>
            </a:p>
            <a:p>
              <a:r>
                <a:rPr kumimoji="1" lang="ja-JP" altLang="en-US" sz="1100" dirty="0">
                  <a:solidFill>
                    <a:srgbClr val="00B050"/>
                  </a:solidFill>
                </a:rPr>
                <a:t>スロット値：</a:t>
              </a:r>
              <a:r>
                <a:rPr kumimoji="1" lang="en-US" altLang="ja-JP" sz="1100" dirty="0">
                  <a:solidFill>
                    <a:srgbClr val="00B050"/>
                  </a:solidFill>
                </a:rPr>
                <a:t> cuisine = Asian Fusion, city = San Francisco </a:t>
              </a:r>
            </a:p>
            <a:p>
              <a:r>
                <a:rPr kumimoji="1" lang="ja-JP" altLang="en-US" sz="1100" dirty="0">
                  <a:solidFill>
                    <a:srgbClr val="7030A0"/>
                  </a:solidFill>
                </a:rPr>
                <a:t>システムの対話行為：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act = INFORM, </a:t>
              </a:r>
              <a:r>
                <a:rPr kumimoji="1" lang="ja-JP" altLang="en-US" sz="1100" dirty="0">
                  <a:solidFill>
                    <a:srgbClr val="7030A0"/>
                  </a:solidFill>
                </a:rPr>
                <a:t> スロット：</a:t>
              </a:r>
              <a:r>
                <a:rPr kumimoji="1" lang="en-US" altLang="ja-JP" sz="1100" dirty="0" err="1">
                  <a:solidFill>
                    <a:srgbClr val="7030A0"/>
                  </a:solidFill>
                </a:rPr>
                <a:t>has_live_music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, </a:t>
              </a:r>
              <a:r>
                <a:rPr kumimoji="1" lang="ja-JP" altLang="en-US" sz="1100" dirty="0">
                  <a:solidFill>
                    <a:srgbClr val="7030A0"/>
                  </a:solidFill>
                </a:rPr>
                <a:t>値：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False</a:t>
              </a:r>
              <a:endParaRPr kumimoji="1" lang="ja-JP" alt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B5EC2E0-41D2-4C98-BC04-EC389386E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1371" y="1978111"/>
              <a:ext cx="6696000" cy="165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EB73A7C-27E0-46BD-89EB-A89D043849AF}"/>
                </a:ext>
              </a:extLst>
            </p:cNvPr>
            <p:cNvSpPr txBox="1"/>
            <p:nvPr/>
          </p:nvSpPr>
          <p:spPr>
            <a:xfrm>
              <a:off x="1945486" y="3764789"/>
              <a:ext cx="6837128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rgbClr val="0070C0"/>
                  </a:solidFill>
                </a:rPr>
                <a:t>システム：</a:t>
              </a:r>
              <a:r>
                <a:rPr kumimoji="1" lang="en-US" altLang="ja-JP" sz="1100" dirty="0">
                  <a:solidFill>
                    <a:srgbClr val="0070C0"/>
                  </a:solidFill>
                </a:rPr>
                <a:t>No</a:t>
              </a:r>
              <a:r>
                <a:rPr kumimoji="1" lang="ja-JP" altLang="en-US" sz="1100" dirty="0">
                  <a:solidFill>
                    <a:srgbClr val="0070C0"/>
                  </a:solidFill>
                </a:rPr>
                <a:t> </a:t>
              </a:r>
              <a:r>
                <a:rPr kumimoji="1" lang="en-US" altLang="ja-JP" sz="1100" dirty="0">
                  <a:solidFill>
                    <a:srgbClr val="0070C0"/>
                  </a:solidFill>
                </a:rPr>
                <a:t>alcohol. The phone number is 415-731-5515.</a:t>
              </a:r>
            </a:p>
            <a:p>
              <a:r>
                <a:rPr kumimoji="1" lang="ja-JP" altLang="en-US" sz="1100" dirty="0">
                  <a:solidFill>
                    <a:srgbClr val="FF0000"/>
                  </a:solidFill>
                </a:rPr>
                <a:t>ユーザ：</a:t>
              </a:r>
              <a:r>
                <a:rPr kumimoji="1" lang="en-US" altLang="ja-JP" sz="1100" dirty="0">
                  <a:solidFill>
                    <a:srgbClr val="FF0000"/>
                  </a:solidFill>
                </a:rPr>
                <a:t>Okay great. Please make a reservation for a party of six.</a:t>
              </a:r>
            </a:p>
            <a:p>
              <a:r>
                <a:rPr kumimoji="1" lang="ja-JP" altLang="en-US" sz="1100" dirty="0">
                  <a:solidFill>
                    <a:srgbClr val="00B050"/>
                  </a:solidFill>
                </a:rPr>
                <a:t>スロット値：</a:t>
              </a:r>
              <a:r>
                <a:rPr kumimoji="1" lang="en-US" altLang="ja-JP" sz="1100" dirty="0">
                  <a:solidFill>
                    <a:srgbClr val="00B050"/>
                  </a:solidFill>
                </a:rPr>
                <a:t> cuisine = Asian Fusion, city = San Francisco, </a:t>
              </a:r>
              <a:r>
                <a:rPr kumimoji="1" lang="en-US" altLang="ja-JP" sz="1100" dirty="0" err="1">
                  <a:solidFill>
                    <a:srgbClr val="00B050"/>
                  </a:solidFill>
                </a:rPr>
                <a:t>party_size</a:t>
              </a:r>
              <a:r>
                <a:rPr kumimoji="1" lang="en-US" altLang="ja-JP" sz="1100" dirty="0">
                  <a:solidFill>
                    <a:srgbClr val="00B050"/>
                  </a:solidFill>
                </a:rPr>
                <a:t> = 6, </a:t>
              </a:r>
              <a:r>
                <a:rPr kumimoji="1" lang="en-US" altLang="ja-JP" sz="1100" dirty="0" err="1">
                  <a:solidFill>
                    <a:srgbClr val="00B050"/>
                  </a:solidFill>
                </a:rPr>
                <a:t>restaurant_name</a:t>
              </a:r>
              <a:r>
                <a:rPr kumimoji="1" lang="en-US" altLang="ja-JP" sz="1100" dirty="0">
                  <a:solidFill>
                    <a:srgbClr val="00B050"/>
                  </a:solidFill>
                </a:rPr>
                <a:t> = 8 Immortals Restaurant</a:t>
              </a:r>
            </a:p>
            <a:p>
              <a:r>
                <a:rPr kumimoji="1" lang="ja-JP" altLang="en-US" sz="1100" dirty="0">
                  <a:solidFill>
                    <a:srgbClr val="7030A0"/>
                  </a:solidFill>
                </a:rPr>
                <a:t>システムの対話行為：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act = INFORM, </a:t>
              </a:r>
              <a:r>
                <a:rPr kumimoji="1" lang="ja-JP" altLang="en-US" sz="1100" dirty="0">
                  <a:solidFill>
                    <a:srgbClr val="7030A0"/>
                  </a:solidFill>
                </a:rPr>
                <a:t>スロット：</a:t>
              </a:r>
              <a:r>
                <a:rPr kumimoji="1" lang="en-US" altLang="ja-JP" sz="1100" dirty="0" err="1">
                  <a:solidFill>
                    <a:srgbClr val="7030A0"/>
                  </a:solidFill>
                </a:rPr>
                <a:t>serves_alcohol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, </a:t>
              </a:r>
              <a:r>
                <a:rPr kumimoji="1" lang="ja-JP" altLang="en-US" sz="1100" dirty="0">
                  <a:solidFill>
                    <a:srgbClr val="7030A0"/>
                  </a:solidFill>
                </a:rPr>
                <a:t>値：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False</a:t>
              </a:r>
            </a:p>
            <a:p>
              <a:r>
                <a:rPr kumimoji="1" lang="en-US" altLang="ja-JP" sz="1100" dirty="0">
                  <a:solidFill>
                    <a:srgbClr val="7030A0"/>
                  </a:solidFill>
                </a:rPr>
                <a:t>			 act = INFORM, </a:t>
              </a:r>
              <a:r>
                <a:rPr kumimoji="1" lang="ja-JP" altLang="en-US" sz="1100" dirty="0">
                  <a:solidFill>
                    <a:srgbClr val="7030A0"/>
                  </a:solidFill>
                </a:rPr>
                <a:t>スロット：</a:t>
              </a:r>
              <a:r>
                <a:rPr kumimoji="1" lang="en-US" altLang="ja-JP" sz="1100" dirty="0" err="1">
                  <a:solidFill>
                    <a:srgbClr val="7030A0"/>
                  </a:solidFill>
                </a:rPr>
                <a:t>phone_number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, </a:t>
              </a:r>
              <a:r>
                <a:rPr kumimoji="1" lang="ja-JP" altLang="en-US" sz="1100" dirty="0">
                  <a:solidFill>
                    <a:srgbClr val="7030A0"/>
                  </a:solidFill>
                </a:rPr>
                <a:t>値：</a:t>
              </a:r>
              <a:r>
                <a:rPr kumimoji="1" lang="en-US" altLang="ja-JP" sz="1100" dirty="0">
                  <a:solidFill>
                    <a:srgbClr val="7030A0"/>
                  </a:solidFill>
                </a:rPr>
                <a:t>415-731-5515</a:t>
              </a:r>
              <a:endParaRPr kumimoji="1" lang="ja-JP" alt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DD6F765-3A35-4D88-B272-CC24BC2B3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1370" y="2949441"/>
              <a:ext cx="6696000" cy="165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CD8DE0E1-40F5-4EA9-8609-4974EE62B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1370" y="3753372"/>
              <a:ext cx="6696000" cy="165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45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E448E-187C-41F7-B717-542AAC2F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E7F4986-7A53-42F6-A956-420060F72DAD}"/>
              </a:ext>
            </a:extLst>
          </p:cNvPr>
          <p:cNvGrpSpPr/>
          <p:nvPr/>
        </p:nvGrpSpPr>
        <p:grpSpPr>
          <a:xfrm>
            <a:off x="1945486" y="1551706"/>
            <a:ext cx="3110147" cy="2659341"/>
            <a:chOff x="1945486" y="1551706"/>
            <a:chExt cx="3110147" cy="2659341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D63F07B9-8C33-4C44-A9C9-E2605F359B1E}"/>
                </a:ext>
              </a:extLst>
            </p:cNvPr>
            <p:cNvSpPr txBox="1"/>
            <p:nvPr/>
          </p:nvSpPr>
          <p:spPr>
            <a:xfrm>
              <a:off x="1945486" y="1551706"/>
              <a:ext cx="24481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ユーザ：</a:t>
              </a:r>
              <a:r>
                <a:rPr kumimoji="1" lang="en-US" altLang="ja-JP" sz="1100" dirty="0"/>
                <a:t>Find</a:t>
              </a:r>
              <a:r>
                <a:rPr kumimoji="1" lang="ja-JP" altLang="en-US" sz="1100" dirty="0"/>
                <a:t> </a:t>
              </a:r>
              <a:r>
                <a:rPr kumimoji="1" lang="en-US" altLang="ja-JP" sz="1100" dirty="0"/>
                <a:t>me</a:t>
              </a:r>
              <a:r>
                <a:rPr kumimoji="1" lang="ja-JP" altLang="en-US" sz="1100" dirty="0"/>
                <a:t> </a:t>
              </a:r>
              <a:r>
                <a:rPr kumimoji="1" lang="en-US" altLang="ja-JP" sz="1100" dirty="0"/>
                <a:t>Ethiopian</a:t>
              </a:r>
              <a:r>
                <a:rPr kumimoji="1" lang="ja-JP" altLang="en-US" sz="1100" dirty="0"/>
                <a:t> </a:t>
              </a:r>
              <a:r>
                <a:rPr kumimoji="1" lang="en-US" altLang="ja-JP" sz="1100" dirty="0"/>
                <a:t>restaurant.</a:t>
              </a:r>
            </a:p>
            <a:p>
              <a:r>
                <a:rPr kumimoji="1" lang="ja-JP" altLang="en-US" sz="1100" dirty="0"/>
                <a:t>スロット値：</a:t>
              </a:r>
              <a:r>
                <a:rPr kumimoji="1" lang="en-US" altLang="ja-JP" sz="1100" dirty="0"/>
                <a:t>category = Ethiopian</a:t>
              </a:r>
              <a:endParaRPr kumimoji="1" lang="ja-JP" altLang="en-US" sz="11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76BAB7E-585B-4665-A503-3688887358DE}"/>
                </a:ext>
              </a:extLst>
            </p:cNvPr>
            <p:cNvSpPr txBox="1"/>
            <p:nvPr/>
          </p:nvSpPr>
          <p:spPr>
            <a:xfrm>
              <a:off x="1945486" y="1995055"/>
              <a:ext cx="27158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システム：</a:t>
              </a:r>
              <a:r>
                <a:rPr kumimoji="1" lang="en-US" altLang="ja-JP" sz="1100" b="1" dirty="0"/>
                <a:t>Addis</a:t>
              </a:r>
              <a:r>
                <a:rPr kumimoji="1" lang="ja-JP" altLang="en-US" sz="1100" b="1" dirty="0"/>
                <a:t> </a:t>
              </a:r>
              <a:r>
                <a:rPr kumimoji="1" lang="en-US" altLang="ja-JP" sz="1100" b="1" dirty="0"/>
                <a:t>Restaurant</a:t>
              </a:r>
              <a:r>
                <a:rPr kumimoji="1" lang="ja-JP" altLang="en-US" sz="1100" b="1" dirty="0"/>
                <a:t> </a:t>
              </a:r>
              <a:r>
                <a:rPr kumimoji="1" lang="en-US" altLang="ja-JP" sz="1100" dirty="0"/>
                <a:t>is</a:t>
              </a:r>
              <a:r>
                <a:rPr kumimoji="1" lang="ja-JP" altLang="en-US" sz="1100" dirty="0"/>
                <a:t> </a:t>
              </a:r>
              <a:r>
                <a:rPr kumimoji="1" lang="en-US" altLang="ja-JP" sz="1100" dirty="0"/>
                <a:t>a</a:t>
              </a:r>
              <a:r>
                <a:rPr kumimoji="1" lang="ja-JP" altLang="en-US" sz="1100" dirty="0"/>
                <a:t> </a:t>
              </a:r>
              <a:r>
                <a:rPr kumimoji="1" lang="en-US" altLang="ja-JP" sz="1100" dirty="0"/>
                <a:t>good</a:t>
              </a:r>
              <a:r>
                <a:rPr kumimoji="1" lang="ja-JP" altLang="en-US" sz="1100" dirty="0"/>
                <a:t> </a:t>
              </a:r>
              <a:r>
                <a:rPr kumimoji="1" lang="en-US" altLang="ja-JP" sz="1100" dirty="0"/>
                <a:t>one.</a:t>
              </a:r>
            </a:p>
            <a:p>
              <a:r>
                <a:rPr kumimoji="1" lang="ja-JP" altLang="en-US" sz="1100" dirty="0"/>
                <a:t>ユーザ：</a:t>
              </a:r>
              <a:r>
                <a:rPr kumimoji="1" lang="en-US" altLang="ja-JP" sz="1100" dirty="0"/>
                <a:t>Do</a:t>
              </a:r>
              <a:r>
                <a:rPr kumimoji="1" lang="ja-JP" altLang="en-US" sz="1100" dirty="0"/>
                <a:t> </a:t>
              </a:r>
              <a:r>
                <a:rPr kumimoji="1" lang="en-US" altLang="ja-JP" sz="1100" dirty="0"/>
                <a:t>they</a:t>
              </a:r>
              <a:r>
                <a:rPr kumimoji="1" lang="ja-JP" altLang="en-US" sz="1100" dirty="0"/>
                <a:t> </a:t>
              </a:r>
              <a:r>
                <a:rPr kumimoji="1" lang="en-US" altLang="ja-JP" sz="1100" dirty="0"/>
                <a:t>have live music?</a:t>
              </a:r>
            </a:p>
            <a:p>
              <a:r>
                <a:rPr kumimoji="1" lang="ja-JP" altLang="en-US" sz="1100" dirty="0"/>
                <a:t>スロット値：</a:t>
              </a:r>
              <a:r>
                <a:rPr kumimoji="1" lang="en-US" altLang="ja-JP" sz="1100" dirty="0"/>
                <a:t>category = Ethiopian</a:t>
              </a:r>
            </a:p>
            <a:p>
              <a:r>
                <a:rPr kumimoji="1" lang="en-US" altLang="ja-JP" sz="1100" dirty="0"/>
                <a:t>Actions</a:t>
              </a:r>
              <a:r>
                <a:rPr kumimoji="1" lang="ja-JP" altLang="en-US" sz="1100" dirty="0"/>
                <a:t>：</a:t>
              </a:r>
              <a:r>
                <a:rPr kumimoji="1" lang="en-US" altLang="ja-JP" sz="1100" dirty="0"/>
                <a:t>act = OFFER, </a:t>
              </a:r>
            </a:p>
            <a:p>
              <a:r>
                <a:rPr kumimoji="1" lang="en-US" altLang="ja-JP" sz="1100" dirty="0"/>
                <a:t>	</a:t>
              </a:r>
              <a:r>
                <a:rPr kumimoji="1" lang="ja-JP" altLang="en-US" sz="1100" dirty="0"/>
                <a:t>スロット：</a:t>
              </a:r>
              <a:r>
                <a:rPr kumimoji="1" lang="en-US" altLang="ja-JP" sz="1100" dirty="0" err="1"/>
                <a:t>restaurant_name</a:t>
              </a:r>
              <a:endParaRPr kumimoji="1" lang="en-US" altLang="ja-JP" sz="1100" dirty="0"/>
            </a:p>
            <a:p>
              <a:r>
                <a:rPr kumimoji="1" lang="en-US" altLang="ja-JP" sz="1100" dirty="0"/>
                <a:t>	</a:t>
              </a:r>
              <a:r>
                <a:rPr kumimoji="1" lang="ja-JP" altLang="en-US" sz="1100" dirty="0"/>
                <a:t>値：</a:t>
              </a:r>
              <a:r>
                <a:rPr kumimoji="1" lang="en-US" altLang="ja-JP" sz="1100" dirty="0"/>
                <a:t>Addis Restaurant</a:t>
              </a:r>
              <a:endParaRPr kumimoji="1" lang="ja-JP" altLang="en-US" sz="110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F0E62CF-8B6E-434D-B9F8-5DCDC492C2ED}"/>
                </a:ext>
              </a:extLst>
            </p:cNvPr>
            <p:cNvSpPr txBox="1"/>
            <p:nvPr/>
          </p:nvSpPr>
          <p:spPr>
            <a:xfrm>
              <a:off x="1945486" y="3103051"/>
              <a:ext cx="31101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システム：</a:t>
              </a:r>
              <a:r>
                <a:rPr kumimoji="1" lang="en-US" altLang="ja-JP" sz="1100" dirty="0"/>
                <a:t>I’m sorry. They do not have live music.</a:t>
              </a:r>
            </a:p>
            <a:p>
              <a:r>
                <a:rPr kumimoji="1" lang="ja-JP" altLang="en-US" sz="1100" dirty="0"/>
                <a:t>ユーザ：</a:t>
              </a:r>
              <a:r>
                <a:rPr kumimoji="1" lang="en-US" altLang="ja-JP" sz="1100" dirty="0"/>
                <a:t>Okay. Make a reservation with two seats.</a:t>
              </a:r>
            </a:p>
            <a:p>
              <a:r>
                <a:rPr kumimoji="1" lang="ja-JP" altLang="en-US" sz="1100" dirty="0"/>
                <a:t>スロット値：</a:t>
              </a:r>
              <a:r>
                <a:rPr kumimoji="1" lang="en-US" altLang="ja-JP" sz="1100" dirty="0"/>
                <a:t>category = Ethiopian, </a:t>
              </a:r>
              <a:r>
                <a:rPr kumimoji="1" lang="en-US" altLang="ja-JP" sz="1100" dirty="0" err="1"/>
                <a:t>party_size</a:t>
              </a:r>
              <a:r>
                <a:rPr kumimoji="1" lang="en-US" altLang="ja-JP" sz="1100" dirty="0"/>
                <a:t> = 2, </a:t>
              </a:r>
            </a:p>
            <a:p>
              <a:r>
                <a:rPr kumimoji="1" lang="en-US" altLang="ja-JP" sz="1100" dirty="0"/>
                <a:t>	</a:t>
              </a:r>
              <a:r>
                <a:rPr kumimoji="1" lang="en-US" altLang="ja-JP" sz="1100" dirty="0" err="1"/>
                <a:t>restaurant_name</a:t>
              </a:r>
              <a:r>
                <a:rPr kumimoji="1" lang="en-US" altLang="ja-JP" sz="1100" dirty="0"/>
                <a:t> = Addis Restaurant</a:t>
              </a:r>
            </a:p>
            <a:p>
              <a:r>
                <a:rPr kumimoji="1" lang="en-US" altLang="ja-JP" sz="1100" dirty="0"/>
                <a:t>Actions</a:t>
              </a:r>
              <a:r>
                <a:rPr kumimoji="1" lang="ja-JP" altLang="en-US" sz="1100" dirty="0"/>
                <a:t>：</a:t>
              </a:r>
              <a:r>
                <a:rPr kumimoji="1" lang="en-US" altLang="ja-JP" sz="1100" dirty="0"/>
                <a:t>act = INFORM, </a:t>
              </a:r>
            </a:p>
            <a:p>
              <a:r>
                <a:rPr kumimoji="1" lang="en-US" altLang="ja-JP" sz="1100" dirty="0"/>
                <a:t>	</a:t>
              </a:r>
              <a:r>
                <a:rPr kumimoji="1" lang="ja-JP" altLang="en-US" sz="1100" dirty="0"/>
                <a:t>スロット：</a:t>
              </a:r>
              <a:r>
                <a:rPr kumimoji="1" lang="en-US" altLang="ja-JP" sz="1100" dirty="0" err="1"/>
                <a:t>live_music</a:t>
              </a:r>
              <a:r>
                <a:rPr kumimoji="1" lang="en-US" altLang="ja-JP" sz="1100" dirty="0"/>
                <a:t>, </a:t>
              </a:r>
              <a:r>
                <a:rPr kumimoji="1" lang="ja-JP" altLang="en-US" sz="1100" dirty="0"/>
                <a:t>値：</a:t>
              </a:r>
              <a:r>
                <a:rPr kumimoji="1" lang="en-US" altLang="ja-JP" sz="1100" dirty="0"/>
                <a:t>False</a:t>
              </a:r>
              <a:endParaRPr kumimoji="1" lang="ja-JP" altLang="en-US" sz="1100" dirty="0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2DBD0267-8F7F-4D22-B431-6082B07F33B6}"/>
                </a:ext>
              </a:extLst>
            </p:cNvPr>
            <p:cNvCxnSpPr>
              <a:cxnSpLocks/>
            </p:cNvCxnSpPr>
            <p:nvPr/>
          </p:nvCxnSpPr>
          <p:spPr>
            <a:xfrm>
              <a:off x="1992137" y="3103414"/>
              <a:ext cx="29770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B5EC2E0-41D2-4C98-BC04-EC389386E804}"/>
                </a:ext>
              </a:extLst>
            </p:cNvPr>
            <p:cNvCxnSpPr>
              <a:cxnSpLocks/>
            </p:cNvCxnSpPr>
            <p:nvPr/>
          </p:nvCxnSpPr>
          <p:spPr>
            <a:xfrm>
              <a:off x="2001372" y="1994686"/>
              <a:ext cx="29770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771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コンテンツ プレースホルダー 4">
            <a:extLst>
              <a:ext uri="{FF2B5EF4-FFF2-40B4-BE49-F238E27FC236}">
                <a16:creationId xmlns:a16="http://schemas.microsoft.com/office/drawing/2014/main" id="{0018133C-0A49-4CB9-B52A-605B2704D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436868"/>
              </p:ext>
            </p:extLst>
          </p:nvPr>
        </p:nvGraphicFramePr>
        <p:xfrm>
          <a:off x="872093" y="1347361"/>
          <a:ext cx="3478232" cy="1780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889">
                  <a:extLst>
                    <a:ext uri="{9D8B030D-6E8A-4147-A177-3AD203B41FA5}">
                      <a16:colId xmlns:a16="http://schemas.microsoft.com/office/drawing/2014/main" val="2134016565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367117144"/>
                    </a:ext>
                  </a:extLst>
                </a:gridCol>
                <a:gridCol w="932870">
                  <a:extLst>
                    <a:ext uri="{9D8B030D-6E8A-4147-A177-3AD203B41FA5}">
                      <a16:colId xmlns:a16="http://schemas.microsoft.com/office/drawing/2014/main" val="3080786280"/>
                    </a:ext>
                  </a:extLst>
                </a:gridCol>
              </a:tblGrid>
              <a:tr h="2399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評価指標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ベースライン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提案モデル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407672"/>
                  </a:ext>
                </a:extLst>
              </a:tr>
              <a:tr h="33383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/>
                        <a:t>Active Intent Accuracy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/>
                        <a:t>0.966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/>
                        <a:t>0.968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722770"/>
                  </a:ext>
                </a:extLst>
              </a:tr>
              <a:tr h="33383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/>
                        <a:t>Requested Slots F1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/>
                        <a:t>0.965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/>
                        <a:t>0.944</a:t>
                      </a:r>
                      <a:endParaRPr kumimoji="1" lang="ja-JP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264263"/>
                  </a:ext>
                </a:extLst>
              </a:tr>
              <a:tr h="33383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/>
                        <a:t>Average Goal Accuracy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/>
                        <a:t>0.776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/>
                        <a:t>0.858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31930"/>
                  </a:ext>
                </a:extLst>
              </a:tr>
              <a:tr h="33383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/>
                        <a:t>Joint Goal Accuracy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/>
                        <a:t>0.486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/>
                        <a:t>0.579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6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27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BA7A234C-D1FF-4722-B4EA-5747F55C32FF}"/>
              </a:ext>
            </a:extLst>
          </p:cNvPr>
          <p:cNvGrpSpPr/>
          <p:nvPr/>
        </p:nvGrpSpPr>
        <p:grpSpPr>
          <a:xfrm>
            <a:off x="1274628" y="1531747"/>
            <a:ext cx="7103129" cy="3806290"/>
            <a:chOff x="1274628" y="1531747"/>
            <a:chExt cx="7103129" cy="380629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9EFBE09-668A-4722-8F67-6D24B7F3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274628" y="2429165"/>
              <a:ext cx="609601" cy="609601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A6E90FD-E32E-416D-A1AE-9E5CF62AAED7}"/>
                </a:ext>
              </a:extLst>
            </p:cNvPr>
            <p:cNvSpPr/>
            <p:nvPr/>
          </p:nvSpPr>
          <p:spPr>
            <a:xfrm>
              <a:off x="2530764" y="2059709"/>
              <a:ext cx="674254" cy="4710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音声</a:t>
              </a:r>
              <a:endPara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kumimoji="1" lang="ja-JP" altLang="en-US" sz="14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認識</a:t>
              </a:r>
            </a:p>
          </p:txBody>
        </p:sp>
        <p:cxnSp>
          <p:nvCxnSpPr>
            <p:cNvPr id="8" name="コネクタ: カギ線 7">
              <a:extLst>
                <a:ext uri="{FF2B5EF4-FFF2-40B4-BE49-F238E27FC236}">
                  <a16:creationId xmlns:a16="http://schemas.microsoft.com/office/drawing/2014/main" id="{875F93FA-EDD3-48BF-99E5-48C3533AE2CF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rot="5400000" flipH="1" flipV="1">
              <a:off x="1988132" y="1886534"/>
              <a:ext cx="133928" cy="95133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図 10" descr="物体 が含まれている画像&#10;&#10;自動的に生成された説明">
              <a:extLst>
                <a:ext uri="{FF2B5EF4-FFF2-40B4-BE49-F238E27FC236}">
                  <a16:creationId xmlns:a16="http://schemas.microsoft.com/office/drawing/2014/main" id="{30090810-77F1-4F2D-A335-CEB3407C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151" y="1773610"/>
              <a:ext cx="625951" cy="521626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AE52240-57E3-4420-B1F0-CA0549B53B06}"/>
                </a:ext>
              </a:extLst>
            </p:cNvPr>
            <p:cNvSpPr txBox="1"/>
            <p:nvPr/>
          </p:nvSpPr>
          <p:spPr>
            <a:xfrm>
              <a:off x="1487291" y="153174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音声波形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2F497DCF-8795-46AE-88C5-D63D942DD27A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3205018" y="2295236"/>
              <a:ext cx="183803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B5C9208-3BFA-4A59-A7FC-FCF5AB70EE72}"/>
                </a:ext>
              </a:extLst>
            </p:cNvPr>
            <p:cNvSpPr/>
            <p:nvPr/>
          </p:nvSpPr>
          <p:spPr>
            <a:xfrm>
              <a:off x="5043051" y="1759646"/>
              <a:ext cx="2115129" cy="1071179"/>
            </a:xfrm>
            <a:prstGeom prst="rect">
              <a:avLst/>
            </a:prstGeom>
            <a:solidFill>
              <a:srgbClr val="F0E4E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4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言語理解</a:t>
              </a:r>
              <a:endPara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ドメイン推定</a:t>
              </a:r>
              <a:endPara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ユーザの目標推定</a:t>
              </a:r>
              <a:endPara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スロットフィリング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023C5C2-6362-4560-9E0A-9BE70D1411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1884229" y="2733965"/>
              <a:ext cx="315882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B2FD30A-54CB-472C-8C92-F22A27A1FCEE}"/>
                </a:ext>
              </a:extLst>
            </p:cNvPr>
            <p:cNvSpPr txBox="1"/>
            <p:nvPr/>
          </p:nvSpPr>
          <p:spPr>
            <a:xfrm>
              <a:off x="1955246" y="26816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テキスト入力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508FCA6-7E01-4E6A-9304-7562DA1EF801}"/>
                </a:ext>
              </a:extLst>
            </p:cNvPr>
            <p:cNvSpPr txBox="1"/>
            <p:nvPr/>
          </p:nvSpPr>
          <p:spPr>
            <a:xfrm>
              <a:off x="1846332" y="2863364"/>
              <a:ext cx="3180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San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Francisco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for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Asian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Fusion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food</a:t>
              </a:r>
              <a:endParaRPr kumimoji="1" lang="ja-JP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2B96461-0A53-4EDC-A254-DC26FB3B3AF8}"/>
                </a:ext>
              </a:extLst>
            </p:cNvPr>
            <p:cNvSpPr txBox="1"/>
            <p:nvPr/>
          </p:nvSpPr>
          <p:spPr>
            <a:xfrm>
              <a:off x="3082075" y="153174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認識結果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57FF405-7BCB-49C5-9D02-77EBD6A1CCB4}"/>
                </a:ext>
              </a:extLst>
            </p:cNvPr>
            <p:cNvSpPr txBox="1"/>
            <p:nvPr/>
          </p:nvSpPr>
          <p:spPr>
            <a:xfrm>
              <a:off x="3221368" y="1776741"/>
              <a:ext cx="1858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san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ja-JP" sz="1200" dirty="0" err="1">
                  <a:solidFill>
                    <a:schemeClr val="bg1">
                      <a:lumMod val="50000"/>
                    </a:schemeClr>
                  </a:solidFill>
                </a:rPr>
                <a:t>francisco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for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kumimoji="1" lang="en-US" altLang="ja-JP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ja-JP" sz="1200" dirty="0" err="1">
                  <a:solidFill>
                    <a:schemeClr val="bg1">
                      <a:lumMod val="50000"/>
                    </a:schemeClr>
                  </a:solidFill>
                </a:rPr>
                <a:t>asian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fusion</a:t>
              </a:r>
              <a:r>
                <a:rPr kumimoji="1" lang="ja-JP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>
                      <a:lumMod val="50000"/>
                    </a:schemeClr>
                  </a:solidFill>
                </a:rPr>
                <a:t>food</a:t>
              </a:r>
              <a:endParaRPr kumimoji="1" lang="ja-JP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4CC94696-D6D3-4D6B-8203-30B59740E07A}"/>
                </a:ext>
              </a:extLst>
            </p:cNvPr>
            <p:cNvCxnSpPr>
              <a:cxnSpLocks/>
              <a:stCxn id="16" idx="2"/>
              <a:endCxn id="29" idx="0"/>
            </p:cNvCxnSpPr>
            <p:nvPr/>
          </p:nvCxnSpPr>
          <p:spPr>
            <a:xfrm>
              <a:off x="6100616" y="2830825"/>
              <a:ext cx="8802" cy="11321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8E14D1F1-AACF-474D-929A-CE28934D0147}"/>
                </a:ext>
              </a:extLst>
            </p:cNvPr>
            <p:cNvSpPr txBox="1"/>
            <p:nvPr/>
          </p:nvSpPr>
          <p:spPr>
            <a:xfrm>
              <a:off x="6210133" y="2894113"/>
              <a:ext cx="18020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理解結果</a:t>
              </a:r>
              <a:endParaRPr kumimoji="1" lang="en-US" altLang="ja-JP" sz="1400" dirty="0"/>
            </a:p>
            <a:p>
              <a:r>
                <a:rPr kumimoji="1" lang="en-US" altLang="ja-JP" sz="1400" dirty="0" err="1">
                  <a:solidFill>
                    <a:schemeClr val="bg1">
                      <a:lumMod val="50000"/>
                    </a:schemeClr>
                  </a:solidFill>
                </a:rPr>
                <a:t>find_restaurant</a:t>
              </a:r>
              <a:endParaRPr kumimoji="1" lang="en-US" altLang="ja-JP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ja-JP" sz="1400" dirty="0">
                  <a:solidFill>
                    <a:schemeClr val="bg1">
                      <a:lumMod val="50000"/>
                    </a:schemeClr>
                  </a:solidFill>
                </a:rPr>
                <a:t>food = Asian Fusion</a:t>
              </a:r>
            </a:p>
            <a:p>
              <a:r>
                <a:rPr kumimoji="1" lang="en-US" altLang="ja-JP" sz="1400" dirty="0">
                  <a:solidFill>
                    <a:schemeClr val="bg1">
                      <a:lumMod val="50000"/>
                    </a:schemeClr>
                  </a:solidFill>
                </a:rPr>
                <a:t>city = San Francisco</a:t>
              </a:r>
              <a:endParaRPr kumimoji="1" lang="ja-JP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01AAF2F-8B8D-4F0A-832B-E0209D8935CB}"/>
                </a:ext>
              </a:extLst>
            </p:cNvPr>
            <p:cNvSpPr/>
            <p:nvPr/>
          </p:nvSpPr>
          <p:spPr>
            <a:xfrm>
              <a:off x="5051853" y="3963014"/>
              <a:ext cx="2115129" cy="849132"/>
            </a:xfrm>
            <a:prstGeom prst="rect">
              <a:avLst/>
            </a:prstGeom>
            <a:solidFill>
              <a:srgbClr val="F0E4E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4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対話管理</a:t>
              </a:r>
              <a:endPara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対話状態追跡</a:t>
              </a:r>
              <a:endPara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対話行為決定</a:t>
              </a:r>
              <a:endPara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31" name="フローチャート: 磁気ディスク 30">
              <a:extLst>
                <a:ext uri="{FF2B5EF4-FFF2-40B4-BE49-F238E27FC236}">
                  <a16:creationId xmlns:a16="http://schemas.microsoft.com/office/drawing/2014/main" id="{31F551F7-AF99-4102-B2B4-8C60EBD9EB86}"/>
                </a:ext>
              </a:extLst>
            </p:cNvPr>
            <p:cNvSpPr/>
            <p:nvPr/>
          </p:nvSpPr>
          <p:spPr>
            <a:xfrm>
              <a:off x="7703503" y="4477828"/>
              <a:ext cx="674254" cy="554487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kumimoji="1" lang="ja-JP" altLang="en-US" sz="1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59894FB8-002E-455A-8FE1-EE0EA231F4AD}"/>
                </a:ext>
              </a:extLst>
            </p:cNvPr>
            <p:cNvCxnSpPr>
              <a:cxnSpLocks/>
              <a:stCxn id="29" idx="3"/>
              <a:endCxn id="31" idx="2"/>
            </p:cNvCxnSpPr>
            <p:nvPr/>
          </p:nvCxnSpPr>
          <p:spPr>
            <a:xfrm>
              <a:off x="7166982" y="4387580"/>
              <a:ext cx="536521" cy="3674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61374D2-1630-4CF9-87BE-A3B06AA49CE6}"/>
                </a:ext>
              </a:extLst>
            </p:cNvPr>
            <p:cNvSpPr/>
            <p:nvPr/>
          </p:nvSpPr>
          <p:spPr>
            <a:xfrm>
              <a:off x="3271563" y="4152052"/>
              <a:ext cx="763518" cy="4710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応答分生成</a:t>
              </a: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28FB4D5B-79CD-44DD-8600-ECA2E39C988B}"/>
                </a:ext>
              </a:extLst>
            </p:cNvPr>
            <p:cNvCxnSpPr>
              <a:cxnSpLocks/>
              <a:stCxn id="29" idx="1"/>
              <a:endCxn id="34" idx="3"/>
            </p:cNvCxnSpPr>
            <p:nvPr/>
          </p:nvCxnSpPr>
          <p:spPr>
            <a:xfrm flipH="1">
              <a:off x="4035081" y="4387580"/>
              <a:ext cx="101677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07636BD-8BF4-4732-87FE-5B7CE6399185}"/>
                </a:ext>
              </a:extLst>
            </p:cNvPr>
            <p:cNvSpPr txBox="1"/>
            <p:nvPr/>
          </p:nvSpPr>
          <p:spPr>
            <a:xfrm>
              <a:off x="3221368" y="4599373"/>
              <a:ext cx="203927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対話行為</a:t>
              </a:r>
              <a:endParaRPr kumimoji="1" lang="en-US" altLang="ja-JP" sz="1400" dirty="0"/>
            </a:p>
            <a:p>
              <a:r>
                <a:rPr kumimoji="1" lang="en-US" altLang="ja-JP" sz="1400" dirty="0">
                  <a:solidFill>
                    <a:schemeClr val="bg1">
                      <a:lumMod val="50000"/>
                    </a:schemeClr>
                  </a:solidFill>
                </a:rPr>
                <a:t>offer, </a:t>
              </a:r>
              <a:r>
                <a:rPr kumimoji="1" lang="en-US" altLang="ja-JP" sz="1400" dirty="0" err="1">
                  <a:solidFill>
                    <a:schemeClr val="bg1">
                      <a:lumMod val="50000"/>
                    </a:schemeClr>
                  </a:solidFill>
                </a:rPr>
                <a:t>restaurant_name</a:t>
              </a:r>
              <a:endParaRPr kumimoji="1" lang="en-US" altLang="ja-JP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ja-JP" sz="1400" dirty="0">
                  <a:solidFill>
                    <a:schemeClr val="bg1">
                      <a:lumMod val="50000"/>
                    </a:schemeClr>
                  </a:solidFill>
                </a:rPr>
                <a:t>offer, city</a:t>
              </a:r>
            </a:p>
          </p:txBody>
        </p:sp>
        <p:cxnSp>
          <p:nvCxnSpPr>
            <p:cNvPr id="42" name="コネクタ: カギ線 41">
              <a:extLst>
                <a:ext uri="{FF2B5EF4-FFF2-40B4-BE49-F238E27FC236}">
                  <a16:creationId xmlns:a16="http://schemas.microsoft.com/office/drawing/2014/main" id="{38615911-1356-45E7-B57D-A20F58E48E29}"/>
                </a:ext>
              </a:extLst>
            </p:cNvPr>
            <p:cNvCxnSpPr>
              <a:cxnSpLocks/>
              <a:stCxn id="34" idx="1"/>
              <a:endCxn id="5" idx="2"/>
            </p:cNvCxnSpPr>
            <p:nvPr/>
          </p:nvCxnSpPr>
          <p:spPr>
            <a:xfrm rot="10800000">
              <a:off x="1579429" y="3038766"/>
              <a:ext cx="1692134" cy="13488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4595CC-5FFC-410D-A192-F8B415B2A200}"/>
                </a:ext>
              </a:extLst>
            </p:cNvPr>
            <p:cNvSpPr txBox="1"/>
            <p:nvPr/>
          </p:nvSpPr>
          <p:spPr>
            <a:xfrm>
              <a:off x="1624487" y="3393183"/>
              <a:ext cx="20441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応答文</a:t>
              </a:r>
              <a:endParaRPr kumimoji="1" lang="en-US" altLang="ja-JP" sz="1400" dirty="0"/>
            </a:p>
            <a:p>
              <a:r>
                <a:rPr kumimoji="1" lang="en-US" altLang="ja-JP" sz="1400" dirty="0">
                  <a:solidFill>
                    <a:schemeClr val="bg1">
                      <a:lumMod val="50000"/>
                    </a:schemeClr>
                  </a:solidFill>
                </a:rPr>
                <a:t>Sure, I found </a:t>
              </a:r>
            </a:p>
            <a:p>
              <a:r>
                <a:rPr kumimoji="1" lang="en-US" altLang="ja-JP" sz="1400" dirty="0">
                  <a:solidFill>
                    <a:schemeClr val="bg1">
                      <a:lumMod val="50000"/>
                    </a:schemeClr>
                  </a:solidFill>
                </a:rPr>
                <a:t>8 Immortals Restaurant</a:t>
              </a:r>
            </a:p>
            <a:p>
              <a:r>
                <a:rPr kumimoji="1" lang="en-US" altLang="ja-JP" sz="1400" dirty="0">
                  <a:solidFill>
                    <a:schemeClr val="bg1">
                      <a:lumMod val="50000"/>
                    </a:schemeClr>
                  </a:solidFill>
                </a:rPr>
                <a:t>in San Francisco.</a:t>
              </a: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BFF6610E-D584-49B7-98F8-AE2A4D925001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flipV="1">
              <a:off x="7166982" y="4065889"/>
              <a:ext cx="536521" cy="2355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E17725B8-0C85-4608-B115-C70FB4B7600B}"/>
                </a:ext>
              </a:extLst>
            </p:cNvPr>
            <p:cNvSpPr/>
            <p:nvPr/>
          </p:nvSpPr>
          <p:spPr>
            <a:xfrm>
              <a:off x="7703503" y="3830361"/>
              <a:ext cx="674254" cy="471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対話状態</a:t>
              </a:r>
              <a:endParaRPr kumimoji="1"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2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4E460E0-4FBC-4A48-A2C7-DB005C5D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9F71497-1BE1-4EBE-A5D8-2BF79E33DE87}"/>
              </a:ext>
            </a:extLst>
          </p:cNvPr>
          <p:cNvGrpSpPr/>
          <p:nvPr/>
        </p:nvGrpSpPr>
        <p:grpSpPr>
          <a:xfrm>
            <a:off x="351842" y="1557831"/>
            <a:ext cx="8564959" cy="2354523"/>
            <a:chOff x="351842" y="1557831"/>
            <a:chExt cx="8564959" cy="235452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3DBFBAE-5050-4F89-A2B2-9A07DF67F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51842" y="2050679"/>
              <a:ext cx="488299" cy="488299"/>
            </a:xfrm>
            <a:prstGeom prst="rect">
              <a:avLst/>
            </a:prstGeom>
          </p:spPr>
        </p:pic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3D417EA3-07C1-4F17-8379-C529868DCCD8}"/>
                </a:ext>
              </a:extLst>
            </p:cNvPr>
            <p:cNvSpPr/>
            <p:nvPr/>
          </p:nvSpPr>
          <p:spPr>
            <a:xfrm>
              <a:off x="943932" y="2110728"/>
              <a:ext cx="2310545" cy="428250"/>
            </a:xfrm>
            <a:prstGeom prst="wedgeRoundRectCallout">
              <a:avLst>
                <a:gd name="adj1" fmla="val -53361"/>
                <a:gd name="adj2" fmla="val 5747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日本料理食べたい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6" name="矢印: 右 5">
              <a:extLst>
                <a:ext uri="{FF2B5EF4-FFF2-40B4-BE49-F238E27FC236}">
                  <a16:creationId xmlns:a16="http://schemas.microsoft.com/office/drawing/2014/main" id="{8C132B5B-1514-45D1-8346-9EC21895AADA}"/>
                </a:ext>
              </a:extLst>
            </p:cNvPr>
            <p:cNvSpPr/>
            <p:nvPr/>
          </p:nvSpPr>
          <p:spPr>
            <a:xfrm>
              <a:off x="3345559" y="2187795"/>
              <a:ext cx="488299" cy="28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343FC00-D86F-47A8-9B31-166953221819}"/>
                </a:ext>
              </a:extLst>
            </p:cNvPr>
            <p:cNvSpPr/>
            <p:nvPr/>
          </p:nvSpPr>
          <p:spPr>
            <a:xfrm>
              <a:off x="3925062" y="1936241"/>
              <a:ext cx="2583893" cy="777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[ </a:t>
              </a:r>
              <a:r>
                <a:rPr kumimoji="1" lang="ja-JP" altLang="en-US" sz="1600" dirty="0"/>
                <a:t>対話行為：条件指定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ジャンル：日本料理 </a:t>
              </a:r>
              <a:r>
                <a:rPr kumimoji="1" lang="en-US" altLang="ja-JP" sz="1600" dirty="0"/>
                <a:t>]</a:t>
              </a:r>
              <a:endParaRPr kumimoji="1" lang="ja-JP" altLang="en-US" sz="16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3C254C2-A9A5-4155-823C-5964E33E1F9A}"/>
                </a:ext>
              </a:extLst>
            </p:cNvPr>
            <p:cNvSpPr/>
            <p:nvPr/>
          </p:nvSpPr>
          <p:spPr>
            <a:xfrm>
              <a:off x="6736153" y="3135130"/>
              <a:ext cx="2180648" cy="7772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[ </a:t>
              </a:r>
              <a:r>
                <a:rPr kumimoji="1" lang="ja-JP" altLang="en-US" sz="1600" dirty="0"/>
                <a:t>ジャンル：日本料理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場所：</a:t>
              </a:r>
              <a:r>
                <a:rPr kumimoji="1" lang="en-US" altLang="ja-JP" sz="1600" dirty="0"/>
                <a:t>None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]</a:t>
              </a:r>
              <a:endParaRPr kumimoji="1" lang="ja-JP" altLang="en-US" sz="16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DAACE5D-9B14-47C3-ABB5-AF15AE96C834}"/>
                </a:ext>
              </a:extLst>
            </p:cNvPr>
            <p:cNvSpPr/>
            <p:nvPr/>
          </p:nvSpPr>
          <p:spPr>
            <a:xfrm>
              <a:off x="6844308" y="1937500"/>
              <a:ext cx="1964338" cy="7772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[ </a:t>
              </a:r>
              <a:r>
                <a:rPr kumimoji="1" lang="ja-JP" altLang="en-US" sz="1600" dirty="0"/>
                <a:t>ジャンル：</a:t>
              </a:r>
              <a:r>
                <a:rPr kumimoji="1" lang="en-US" altLang="ja-JP" sz="1600" dirty="0"/>
                <a:t>None</a:t>
              </a:r>
            </a:p>
            <a:p>
              <a:pPr algn="ctr"/>
              <a:r>
                <a:rPr kumimoji="1" lang="ja-JP" altLang="en-US" sz="1600" dirty="0"/>
                <a:t>場所：</a:t>
              </a:r>
              <a:r>
                <a:rPr kumimoji="1" lang="en-US" altLang="ja-JP" sz="1600" dirty="0"/>
                <a:t>None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]</a:t>
              </a:r>
              <a:endParaRPr kumimoji="1" lang="ja-JP" altLang="en-US" sz="1600" dirty="0"/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BAE98689-7BE4-4008-BBD8-644C1BFB0F1E}"/>
                </a:ext>
              </a:extLst>
            </p:cNvPr>
            <p:cNvSpPr/>
            <p:nvPr/>
          </p:nvSpPr>
          <p:spPr>
            <a:xfrm rot="1399722">
              <a:off x="5923748" y="2917654"/>
              <a:ext cx="702366" cy="297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29F70243-FA72-4CFD-9945-BC2C33073445}"/>
                </a:ext>
              </a:extLst>
            </p:cNvPr>
            <p:cNvSpPr/>
            <p:nvPr/>
          </p:nvSpPr>
          <p:spPr>
            <a:xfrm rot="5400000">
              <a:off x="7697571" y="2755888"/>
              <a:ext cx="351183" cy="3392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2A1E7432-9580-41BF-B63A-078E01445FEC}"/>
                </a:ext>
              </a:extLst>
            </p:cNvPr>
            <p:cNvSpPr/>
            <p:nvPr/>
          </p:nvSpPr>
          <p:spPr>
            <a:xfrm>
              <a:off x="1726130" y="3189934"/>
              <a:ext cx="4397864" cy="667616"/>
            </a:xfrm>
            <a:prstGeom prst="roundRect">
              <a:avLst/>
            </a:prstGeom>
            <a:solidFill>
              <a:srgbClr val="F8DCD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if 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対話行為 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== 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条件指定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 :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対話状態のジャンル 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= 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対話行為のジャンル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48EC51B-E81C-492A-AB4E-6306FF1F7EA1}"/>
                </a:ext>
              </a:extLst>
            </p:cNvPr>
            <p:cNvSpPr txBox="1"/>
            <p:nvPr/>
          </p:nvSpPr>
          <p:spPr>
            <a:xfrm>
              <a:off x="4201345" y="156690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言語理解部の結果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88C6D75-400F-41AF-AC71-FA80C939BD40}"/>
                </a:ext>
              </a:extLst>
            </p:cNvPr>
            <p:cNvSpPr txBox="1"/>
            <p:nvPr/>
          </p:nvSpPr>
          <p:spPr>
            <a:xfrm>
              <a:off x="1726130" y="283078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更新ルール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8BCFB65-FB32-4277-8D2B-A741CA8FDD75}"/>
                </a:ext>
              </a:extLst>
            </p:cNvPr>
            <p:cNvSpPr txBox="1"/>
            <p:nvPr/>
          </p:nvSpPr>
          <p:spPr>
            <a:xfrm>
              <a:off x="7272479" y="155783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対話状態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30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4CA65F6-6194-41CE-9311-28CC9042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473-57E4-47CD-B92B-174DF529BF0D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25D6418-684B-47F9-A35F-159738A1CB2D}"/>
              </a:ext>
            </a:extLst>
          </p:cNvPr>
          <p:cNvGrpSpPr/>
          <p:nvPr/>
        </p:nvGrpSpPr>
        <p:grpSpPr>
          <a:xfrm>
            <a:off x="378958" y="1053007"/>
            <a:ext cx="8386334" cy="3064102"/>
            <a:chOff x="378958" y="1053007"/>
            <a:chExt cx="8386334" cy="3064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24FD1DF-6D96-4B17-A4DD-3A833E1DC281}"/>
                    </a:ext>
                  </a:extLst>
                </p:cNvPr>
                <p:cNvSpPr/>
                <p:nvPr/>
              </p:nvSpPr>
              <p:spPr>
                <a:xfrm>
                  <a:off x="424879" y="1256145"/>
                  <a:ext cx="1477818" cy="1376218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 :0.1</m:t>
                        </m:r>
                      </m:oMath>
                    </m:oMathPara>
                  </a14:m>
                  <a:endParaRPr kumimoji="1" lang="en-US" altLang="ja-JP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 :0.7</m:t>
                        </m:r>
                      </m:oMath>
                    </m:oMathPara>
                  </a14:m>
                  <a:endParaRPr kumimoji="1" lang="en-US" altLang="ja-JP" dirty="0"/>
                </a:p>
                <a:p>
                  <a:pPr algn="ctr"/>
                  <a:r>
                    <a:rPr kumimoji="1" lang="en-US" altLang="ja-JP" dirty="0"/>
                    <a:t>⁞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 :0.0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24FD1DF-6D96-4B17-A4DD-3A833E1DC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79" y="1256145"/>
                  <a:ext cx="1477818" cy="13762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FBA0E803-AB3E-4CCF-900B-29E5E2562CD1}"/>
                    </a:ext>
                  </a:extLst>
                </p:cNvPr>
                <p:cNvSpPr txBox="1"/>
                <p:nvPr/>
              </p:nvSpPr>
              <p:spPr>
                <a:xfrm>
                  <a:off x="498772" y="1053007"/>
                  <a:ext cx="942108" cy="369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FBA0E803-AB3E-4CCF-900B-29E5E2562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72" y="1053007"/>
                  <a:ext cx="942108" cy="369331"/>
                </a:xfrm>
                <a:prstGeom prst="rect">
                  <a:avLst/>
                </a:prstGeom>
                <a:blipFill>
                  <a:blip r:embed="rId3"/>
                  <a:stretch>
                    <a:fillRect r="-6494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B3E3C91E-B007-4E45-AA64-84725D3711E9}"/>
                </a:ext>
              </a:extLst>
            </p:cNvPr>
            <p:cNvSpPr/>
            <p:nvPr/>
          </p:nvSpPr>
          <p:spPr>
            <a:xfrm>
              <a:off x="2392222" y="1674089"/>
              <a:ext cx="1394687" cy="540327"/>
            </a:xfrm>
            <a:prstGeom prst="roundRect">
              <a:avLst/>
            </a:prstGeom>
            <a:solidFill>
              <a:srgbClr val="F0E4E4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信念の更新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71B7FAC2-79BB-4C6F-809E-7C3440DB21F2}"/>
                    </a:ext>
                  </a:extLst>
                </p:cNvPr>
                <p:cNvSpPr/>
                <p:nvPr/>
              </p:nvSpPr>
              <p:spPr>
                <a:xfrm>
                  <a:off x="2346039" y="2740891"/>
                  <a:ext cx="1477818" cy="1376218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 :0.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en-US" altLang="ja-JP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 :0.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en-US" altLang="ja-JP" dirty="0"/>
                </a:p>
                <a:p>
                  <a:pPr algn="ctr"/>
                  <a:r>
                    <a:rPr kumimoji="1" lang="en-US" altLang="ja-JP" dirty="0"/>
                    <a:t>⁞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 :0.0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71B7FAC2-79BB-4C6F-809E-7C3440DB2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039" y="2740891"/>
                  <a:ext cx="1477818" cy="13762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449DA1B-B1E4-4784-81C3-EE1FAB1FFB01}"/>
                    </a:ext>
                  </a:extLst>
                </p:cNvPr>
                <p:cNvSpPr txBox="1"/>
                <p:nvPr/>
              </p:nvSpPr>
              <p:spPr>
                <a:xfrm>
                  <a:off x="2447640" y="2537753"/>
                  <a:ext cx="443343" cy="37869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449DA1B-B1E4-4784-81C3-EE1FAB1FF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640" y="2537753"/>
                  <a:ext cx="443343" cy="3786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9A3AD80D-1D25-4639-8720-EE2E35DC6889}"/>
                    </a:ext>
                  </a:extLst>
                </p:cNvPr>
                <p:cNvSpPr/>
                <p:nvPr/>
              </p:nvSpPr>
              <p:spPr>
                <a:xfrm>
                  <a:off x="4276434" y="1256145"/>
                  <a:ext cx="1477818" cy="1376218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 :0.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en-US" altLang="ja-JP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 :0.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en-US" altLang="ja-JP" dirty="0"/>
                </a:p>
                <a:p>
                  <a:pPr algn="ctr"/>
                  <a:r>
                    <a:rPr kumimoji="1" lang="en-US" altLang="ja-JP" dirty="0"/>
                    <a:t>⁞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 :0.0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9A3AD80D-1D25-4639-8720-EE2E35DC68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34" y="1256145"/>
                  <a:ext cx="1477818" cy="13762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4135045-BEFB-4C2D-9AEC-BB867358F3AD}"/>
                    </a:ext>
                  </a:extLst>
                </p:cNvPr>
                <p:cNvSpPr txBox="1"/>
                <p:nvPr/>
              </p:nvSpPr>
              <p:spPr>
                <a:xfrm>
                  <a:off x="4368799" y="1053007"/>
                  <a:ext cx="415634" cy="37869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en-US" altLang="ja-JP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4135045-BEFB-4C2D-9AEC-BB867358F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99" y="1053007"/>
                  <a:ext cx="415634" cy="3786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7A274E86-490D-4402-949A-CEE0F3156495}"/>
                    </a:ext>
                  </a:extLst>
                </p:cNvPr>
                <p:cNvSpPr/>
                <p:nvPr/>
              </p:nvSpPr>
              <p:spPr>
                <a:xfrm>
                  <a:off x="6160646" y="1674089"/>
                  <a:ext cx="1477818" cy="540327"/>
                </a:xfrm>
                <a:prstGeom prst="roundRect">
                  <a:avLst/>
                </a:prstGeom>
                <a:solidFill>
                  <a:srgbClr val="F0E4E4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政策関数</a:t>
                  </a:r>
                  <a:endParaRPr kumimoji="1" lang="en-US" altLang="ja-JP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7A274E86-490D-4402-949A-CEE0F3156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646" y="1674089"/>
                  <a:ext cx="1477818" cy="540327"/>
                </a:xfrm>
                <a:prstGeom prst="roundRect">
                  <a:avLst/>
                </a:prstGeom>
                <a:blipFill>
                  <a:blip r:embed="rId8"/>
                  <a:stretch>
                    <a:fillRect t="-15054" b="-3226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A2FD385A-1443-40D7-8E52-23364B7F4D7D}"/>
                    </a:ext>
                  </a:extLst>
                </p:cNvPr>
                <p:cNvSpPr/>
                <p:nvPr/>
              </p:nvSpPr>
              <p:spPr>
                <a:xfrm>
                  <a:off x="8091037" y="1637145"/>
                  <a:ext cx="674255" cy="616529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A2FD385A-1443-40D7-8E52-23364B7F4D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037" y="1637145"/>
                  <a:ext cx="674255" cy="61652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067B23E-12C8-4547-8D43-47D4001E2058}"/>
                </a:ext>
              </a:extLst>
            </p:cNvPr>
            <p:cNvSpPr txBox="1"/>
            <p:nvPr/>
          </p:nvSpPr>
          <p:spPr>
            <a:xfrm>
              <a:off x="378958" y="2727099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言語理解部の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出力</a:t>
              </a: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83ABC39D-4A14-4A30-9D6E-94E321863D8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1902697" y="1944253"/>
              <a:ext cx="48952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8334AB0F-C741-413B-912B-A0CF397F0AC0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084948" y="2214416"/>
              <a:ext cx="4618" cy="5264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F5226CA-F3BC-4B8A-8D4B-3B0A6E0C5D3B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3786909" y="1944253"/>
              <a:ext cx="48952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6341209D-AC40-46ED-A788-63C0BBAA044B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5754252" y="1944253"/>
              <a:ext cx="40639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07388664-B69D-4BF5-9024-E92C329DF2A9}"/>
                </a:ext>
              </a:extLst>
            </p:cNvPr>
            <p:cNvCxnSpPr>
              <a:cxnSpLocks/>
              <a:stCxn id="11" idx="3"/>
              <a:endCxn id="12" idx="2"/>
            </p:cNvCxnSpPr>
            <p:nvPr/>
          </p:nvCxnSpPr>
          <p:spPr>
            <a:xfrm>
              <a:off x="7638464" y="1944253"/>
              <a:ext cx="452573" cy="11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矢印: 下 32">
              <a:extLst>
                <a:ext uri="{FF2B5EF4-FFF2-40B4-BE49-F238E27FC236}">
                  <a16:creationId xmlns:a16="http://schemas.microsoft.com/office/drawing/2014/main" id="{6CF1F80F-CA23-4930-9839-FB1340D983D1}"/>
                </a:ext>
              </a:extLst>
            </p:cNvPr>
            <p:cNvSpPr/>
            <p:nvPr/>
          </p:nvSpPr>
          <p:spPr>
            <a:xfrm rot="10800000">
              <a:off x="6511632" y="2319480"/>
              <a:ext cx="775846" cy="52647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11703AB-4696-4947-A462-1CE2EF3A4CAB}"/>
                </a:ext>
              </a:extLst>
            </p:cNvPr>
            <p:cNvSpPr txBox="1"/>
            <p:nvPr/>
          </p:nvSpPr>
          <p:spPr>
            <a:xfrm>
              <a:off x="6003033" y="2902524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学習ステップで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学習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3163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ユーザー定義 1">
      <a:majorFont>
        <a:latin typeface="Arial"/>
        <a:ea typeface="MS ゴシック"/>
        <a:cs typeface=""/>
      </a:majorFont>
      <a:minorFont>
        <a:latin typeface="Arial"/>
        <a:ea typeface="MS 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8239</TotalTime>
  <Words>503</Words>
  <Application>Microsoft Office PowerPoint</Application>
  <PresentationFormat>画面に合わせる (4:3)</PresentationFormat>
  <Paragraphs>113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ゴシック</vt:lpstr>
      <vt:lpstr>Arial</vt:lpstr>
      <vt:lpstr>Cambria Math</vt:lpstr>
      <vt:lpstr>Wingdings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石島 侑弥</dc:creator>
  <cp:lastModifiedBy>石島 侑弥</cp:lastModifiedBy>
  <cp:revision>26</cp:revision>
  <dcterms:created xsi:type="dcterms:W3CDTF">2019-10-20T14:16:59Z</dcterms:created>
  <dcterms:modified xsi:type="dcterms:W3CDTF">2019-12-18T10:54:07Z</dcterms:modified>
</cp:coreProperties>
</file>