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8" r:id="rId3"/>
    <p:sldId id="281" r:id="rId4"/>
    <p:sldId id="282" r:id="rId5"/>
    <p:sldId id="283" r:id="rId6"/>
    <p:sldId id="284" r:id="rId7"/>
    <p:sldId id="285" r:id="rId8"/>
    <p:sldId id="294" r:id="rId9"/>
    <p:sldId id="292" r:id="rId10"/>
    <p:sldId id="288" r:id="rId11"/>
    <p:sldId id="293" r:id="rId12"/>
    <p:sldId id="287" r:id="rId13"/>
    <p:sldId id="295" r:id="rId14"/>
    <p:sldId id="296" r:id="rId15"/>
    <p:sldId id="297" r:id="rId16"/>
    <p:sldId id="291" r:id="rId17"/>
  </p:sldIdLst>
  <p:sldSz cx="9144000" cy="5143500" type="screen16x9"/>
  <p:notesSz cx="6858000" cy="9144000"/>
  <p:embeddedFontLst>
    <p:embeddedFont>
      <p:font typeface="Roboto Slab" pitchFamily="2" charset="0"/>
      <p:regular r:id="rId19"/>
      <p:bold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576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06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986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99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829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031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59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80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999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900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433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108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40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11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939209" y="1481482"/>
            <a:ext cx="726558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dirty="0">
                <a:solidFill>
                  <a:srgbClr val="0070C0"/>
                </a:solidFill>
                <a:latin typeface="+mn-lt"/>
              </a:rPr>
              <a:t>Self-</a:t>
            </a:r>
            <a:r>
              <a:rPr lang="en-US" altLang="zh-CN" sz="3600" dirty="0" err="1">
                <a:solidFill>
                  <a:srgbClr val="0070C0"/>
                </a:solidFill>
                <a:latin typeface="+mn-lt"/>
              </a:rPr>
              <a:t>organising</a:t>
            </a:r>
            <a:r>
              <a:rPr lang="en-US" altLang="zh-CN" sz="3600" dirty="0">
                <a:solidFill>
                  <a:srgbClr val="0070C0"/>
                </a:solidFill>
                <a:latin typeface="+mn-lt"/>
              </a:rPr>
              <a:t> Contraption </a:t>
            </a:r>
            <a:br>
              <a:rPr lang="en-US" altLang="zh-CN" sz="3600" dirty="0">
                <a:solidFill>
                  <a:srgbClr val="0070C0"/>
                </a:solidFill>
                <a:latin typeface="+mn-lt"/>
              </a:rPr>
            </a:br>
            <a:r>
              <a:rPr lang="en-US" altLang="zh-CN" sz="3600" dirty="0">
                <a:solidFill>
                  <a:srgbClr val="0070C0"/>
                </a:solidFill>
                <a:latin typeface="+mn-lt"/>
              </a:rPr>
              <a:t>for Automatic Task-distribution</a:t>
            </a:r>
            <a:endParaRPr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332E0C-5B97-DA5F-F8D1-4A2A2C158E52}"/>
              </a:ext>
            </a:extLst>
          </p:cNvPr>
          <p:cNvSpPr txBox="1"/>
          <p:nvPr/>
        </p:nvSpPr>
        <p:spPr>
          <a:xfrm>
            <a:off x="4571999" y="3258700"/>
            <a:ext cx="3069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Roboto Slab" pitchFamily="2" charset="0"/>
                <a:cs typeface="Roboto Slab" pitchFamily="2" charset="0"/>
              </a:rPr>
              <a:t>Student</a:t>
            </a:r>
            <a:r>
              <a:rPr lang="en-US" altLang="zh-CN" sz="2400" b="1" kern="100" dirty="0">
                <a:solidFill>
                  <a:srgbClr val="0070C0"/>
                </a:solidFill>
                <a:latin typeface="+mn-lt"/>
                <a:ea typeface="Roboto Slab" pitchFamily="2" charset="0"/>
                <a:cs typeface="Roboto Slab" pitchFamily="2" charset="0"/>
              </a:rPr>
              <a:t> 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Roboto Slab" pitchFamily="2" charset="0"/>
                <a:cs typeface="Roboto Slab" pitchFamily="2" charset="0"/>
              </a:rPr>
              <a:t>Yuyan Zhao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19B9A1-B323-307A-283F-E6B982BA9F9D}"/>
              </a:ext>
            </a:extLst>
          </p:cNvPr>
          <p:cNvSpPr txBox="1"/>
          <p:nvPr/>
        </p:nvSpPr>
        <p:spPr>
          <a:xfrm>
            <a:off x="4572000" y="2811406"/>
            <a:ext cx="2489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100" dirty="0">
                <a:solidFill>
                  <a:srgbClr val="0070C0"/>
                </a:solidFill>
                <a:latin typeface="+mn-lt"/>
                <a:ea typeface="Roboto Slab" pitchFamily="2" charset="0"/>
                <a:cs typeface="Roboto Slab" pitchFamily="2" charset="0"/>
              </a:rPr>
              <a:t>Topic 4</a:t>
            </a:r>
            <a:endParaRPr kumimoji="0" lang="en-US" altLang="zh-CN" sz="2400" b="1" i="0" u="none" strike="noStrike" kern="1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Roboto Slab" pitchFamily="2" charset="0"/>
              <a:cs typeface="Roboto Slab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077402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move-obstacles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</a:rPr>
              <a:t>Observe the nearest obstacle:  min-one-of obstacles [distance myself]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</a:rPr>
              <a:t>Observe the nearest buckets: let buckets patches with [</a:t>
            </a:r>
            <a:r>
              <a:rPr lang="en-US" altLang="zh-CN" sz="2000" dirty="0" err="1">
                <a:solidFill>
                  <a:schemeClr val="tx1"/>
                </a:solidFill>
              </a:rPr>
              <a:t>pcolor</a:t>
            </a:r>
            <a:r>
              <a:rPr lang="en-US" altLang="zh-CN" sz="2000" dirty="0">
                <a:solidFill>
                  <a:schemeClr val="tx1"/>
                </a:solidFill>
              </a:rPr>
              <a:t> = ball-color]; let </a:t>
            </a:r>
            <a:r>
              <a:rPr lang="en-US" altLang="zh-CN" sz="2000" dirty="0" err="1">
                <a:solidFill>
                  <a:schemeClr val="tx1"/>
                </a:solidFill>
              </a:rPr>
              <a:t>bucketl</a:t>
            </a:r>
            <a:r>
              <a:rPr lang="en-US" altLang="zh-CN" sz="2000" dirty="0">
                <a:solidFill>
                  <a:schemeClr val="tx1"/>
                </a:solidFill>
              </a:rPr>
              <a:t>-x min [</a:t>
            </a:r>
            <a:r>
              <a:rPr lang="en-US" altLang="zh-CN" sz="2000" dirty="0" err="1">
                <a:solidFill>
                  <a:schemeClr val="tx1"/>
                </a:solidFill>
              </a:rPr>
              <a:t>pxcor</a:t>
            </a:r>
            <a:r>
              <a:rPr lang="en-US" altLang="zh-CN" sz="2000" dirty="0">
                <a:solidFill>
                  <a:schemeClr val="tx1"/>
                </a:solidFill>
              </a:rPr>
              <a:t>] of buckets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</a:rPr>
              <a:t>The nearest obstacle was moved towards the ball depending on the length and direction of the obstacle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</a:rPr>
              <a:t>It will check other obstacles with conflicting positions and then makes them move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6" name="Google Shape;110;p17">
            <a:extLst>
              <a:ext uri="{FF2B5EF4-FFF2-40B4-BE49-F238E27FC236}">
                <a16:creationId xmlns:a16="http://schemas.microsoft.com/office/drawing/2014/main" id="{8D9D0767-25F3-9B15-ACD4-C4F29CEDF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Implementation on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Netlogo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630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077402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move-obstacles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6" name="Google Shape;110;p17">
            <a:extLst>
              <a:ext uri="{FF2B5EF4-FFF2-40B4-BE49-F238E27FC236}">
                <a16:creationId xmlns:a16="http://schemas.microsoft.com/office/drawing/2014/main" id="{8D9D0767-25F3-9B15-ACD4-C4F29CEDF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Implementation on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Netlogo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9826B0-8677-46BF-0E78-BB11BB3DA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628" y="967329"/>
            <a:ext cx="5098222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46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EFD89B-5B9E-2693-3284-DB7B87D7B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96"/>
          <a:stretch/>
        </p:blipFill>
        <p:spPr>
          <a:xfrm>
            <a:off x="190916" y="450617"/>
            <a:ext cx="8534400" cy="4423525"/>
          </a:xfrm>
          <a:prstGeom prst="rect">
            <a:avLst/>
          </a:prstGeom>
        </p:spPr>
      </p:pic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6" name="Google Shape;110;p17">
            <a:extLst>
              <a:ext uri="{FF2B5EF4-FFF2-40B4-BE49-F238E27FC236}">
                <a16:creationId xmlns:a16="http://schemas.microsoft.com/office/drawing/2014/main" id="{8D9D0767-25F3-9B15-ACD4-C4F29CEDF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1094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Results and Evaluation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FA1B96-955C-D068-FF65-F118A2DDEAFC}"/>
              </a:ext>
            </a:extLst>
          </p:cNvPr>
          <p:cNvSpPr/>
          <p:nvPr/>
        </p:nvSpPr>
        <p:spPr>
          <a:xfrm>
            <a:off x="311888" y="1063255"/>
            <a:ext cx="1524000" cy="460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0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F09F15B-3864-7726-5EFC-2AC1D00871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989" b="1327"/>
          <a:stretch/>
        </p:blipFill>
        <p:spPr>
          <a:xfrm>
            <a:off x="190916" y="524742"/>
            <a:ext cx="8583622" cy="4423524"/>
          </a:xfrm>
          <a:prstGeom prst="rect">
            <a:avLst/>
          </a:prstGeom>
        </p:spPr>
      </p:pic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6" name="Google Shape;110;p17">
            <a:extLst>
              <a:ext uri="{FF2B5EF4-FFF2-40B4-BE49-F238E27FC236}">
                <a16:creationId xmlns:a16="http://schemas.microsoft.com/office/drawing/2014/main" id="{8D9D0767-25F3-9B15-ACD4-C4F29CEDF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1094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Results and Evaluation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9D5A3C-9DFE-4233-1DF1-71E7C68562EF}"/>
              </a:ext>
            </a:extLst>
          </p:cNvPr>
          <p:cNvSpPr/>
          <p:nvPr/>
        </p:nvSpPr>
        <p:spPr>
          <a:xfrm>
            <a:off x="311888" y="1063255"/>
            <a:ext cx="1524000" cy="460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1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6" name="Google Shape;110;p17">
            <a:extLst>
              <a:ext uri="{FF2B5EF4-FFF2-40B4-BE49-F238E27FC236}">
                <a16:creationId xmlns:a16="http://schemas.microsoft.com/office/drawing/2014/main" id="{8D9D0767-25F3-9B15-ACD4-C4F29CEDF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1094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Results and Evaluation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1BCA3F-0617-4080-6B7C-3EDFF40AC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1" b="6129"/>
          <a:stretch/>
        </p:blipFill>
        <p:spPr>
          <a:xfrm>
            <a:off x="161093" y="589684"/>
            <a:ext cx="8643268" cy="44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1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47D161-8B6F-5FE3-10E4-E3FF65CE0D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85"/>
          <a:stretch/>
        </p:blipFill>
        <p:spPr>
          <a:xfrm>
            <a:off x="272233" y="515124"/>
            <a:ext cx="8601415" cy="4475089"/>
          </a:xfrm>
          <a:prstGeom prst="rect">
            <a:avLst/>
          </a:prstGeom>
        </p:spPr>
      </p:pic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6" name="Google Shape;110;p17">
            <a:extLst>
              <a:ext uri="{FF2B5EF4-FFF2-40B4-BE49-F238E27FC236}">
                <a16:creationId xmlns:a16="http://schemas.microsoft.com/office/drawing/2014/main" id="{8D9D0767-25F3-9B15-ACD4-C4F29CEDF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1094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Results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44368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077402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The more balls to be distributed in the same time, the successful rate is lower.</a:t>
            </a:r>
          </a:p>
          <a:p>
            <a:pPr marL="7620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If the number and length of obstacles is too small (&lt; 10), the contraption will be incompetent to distribute balls with long distance.</a:t>
            </a:r>
          </a:p>
          <a:p>
            <a:pPr marL="7620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While if it’s too big, it will be difficult to handle the conflicts between obstacles.</a:t>
            </a:r>
          </a:p>
          <a:p>
            <a:pPr marL="7620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If there are too many horizontal obstacles, the ball is possible to die on them without the acceleration.</a:t>
            </a:r>
          </a:p>
          <a:p>
            <a:pPr marL="76200" indent="0"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76200" indent="0"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76200" indent="0"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76200" indent="0">
              <a:buNone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6" name="Google Shape;110;p17">
            <a:extLst>
              <a:ext uri="{FF2B5EF4-FFF2-40B4-BE49-F238E27FC236}">
                <a16:creationId xmlns:a16="http://schemas.microsoft.com/office/drawing/2014/main" id="{8D9D0767-25F3-9B15-ACD4-C4F29CEDF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b="1" kern="1200" dirty="0">
                <a:solidFill>
                  <a:schemeClr val="accent1">
                    <a:lumMod val="75000"/>
                  </a:schemeClr>
                </a:solidFill>
                <a:latin typeface="Arial"/>
                <a:ea typeface="微软雅黑"/>
                <a:cs typeface="+mn-ea"/>
                <a:sym typeface="+mn-lt"/>
              </a:rPr>
              <a:t>Conclusions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753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3DE0EF18-EFE6-C4A6-1543-67A5A5926347}"/>
              </a:ext>
            </a:extLst>
          </p:cNvPr>
          <p:cNvSpPr txBox="1">
            <a:spLocks/>
          </p:cNvSpPr>
          <p:nvPr/>
        </p:nvSpPr>
        <p:spPr>
          <a:xfrm>
            <a:off x="2682685" y="937580"/>
            <a:ext cx="5461288" cy="36050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Introduction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" name="文本占位符 4">
            <a:extLst>
              <a:ext uri="{FF2B5EF4-FFF2-40B4-BE49-F238E27FC236}">
                <a16:creationId xmlns:a16="http://schemas.microsoft.com/office/drawing/2014/main" id="{0340B320-425B-B3F9-2949-A4A5FB32EB91}"/>
              </a:ext>
            </a:extLst>
          </p:cNvPr>
          <p:cNvSpPr txBox="1">
            <a:spLocks/>
          </p:cNvSpPr>
          <p:nvPr/>
        </p:nvSpPr>
        <p:spPr>
          <a:xfrm>
            <a:off x="1822372" y="795535"/>
            <a:ext cx="870751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4800" kern="1200" dirty="0">
                <a:ln w="9525">
                  <a:solidFill>
                    <a:schemeClr val="accent1">
                      <a:alpha val="82000"/>
                    </a:schemeClr>
                  </a:solidFill>
                </a:ln>
                <a:pattFill prst="ltDnDiag">
                  <a:fgClr>
                    <a:schemeClr val="bg2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innerShdw blurRad="63500" dist="25400" dir="13500000">
                    <a:schemeClr val="accent1">
                      <a:alpha val="30000"/>
                    </a:schemeClr>
                  </a:innerShdw>
                </a:effectLst>
                <a:latin typeface="Impact" panose="020B0806030902050204" pitchFamily="3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zh-CN" sz="4000" b="0" i="0" u="none" strike="noStrike" kern="1200" cap="none" spc="0" normalizeH="0" baseline="0" noProof="0" dirty="0">
                <a:ln w="9525">
                  <a:solidFill>
                    <a:srgbClr val="00447C">
                      <a:alpha val="82000"/>
                    </a:srgbClr>
                  </a:solidFill>
                </a:ln>
                <a:pattFill prst="ltDnDiag">
                  <a:fgClr>
                    <a:srgbClr val="F0F0F0">
                      <a:lumMod val="75000"/>
                    </a:srgbClr>
                  </a:fgClr>
                  <a:bgClr>
                    <a:srgbClr val="FFFFFF"/>
                  </a:bgClr>
                </a:pattFill>
                <a:effectLst>
                  <a:innerShdw blurRad="63500" dist="25400" dir="13500000">
                    <a:srgbClr val="00447C">
                      <a:alpha val="30000"/>
                    </a:srgbClr>
                  </a:innerShdw>
                </a:effectLst>
                <a:uLnTx/>
                <a:uFillTx/>
                <a:latin typeface="Arial"/>
                <a:ea typeface="微软雅黑"/>
                <a:sym typeface="+mn-lt"/>
              </a:rPr>
              <a:t>01</a:t>
            </a:r>
            <a:endParaRPr kumimoji="0" lang="en-GB" sz="4000" b="0" i="0" u="none" strike="noStrike" kern="1200" cap="none" spc="0" normalizeH="0" baseline="0" noProof="0" dirty="0">
              <a:ln w="9525">
                <a:solidFill>
                  <a:srgbClr val="00447C">
                    <a:alpha val="82000"/>
                  </a:srgbClr>
                </a:solidFill>
              </a:ln>
              <a:pattFill prst="ltDnDiag">
                <a:fgClr>
                  <a:srgbClr val="F0F0F0">
                    <a:lumMod val="75000"/>
                  </a:srgbClr>
                </a:fgClr>
                <a:bgClr>
                  <a:srgbClr val="FFFFFF"/>
                </a:bgClr>
              </a:pattFill>
              <a:effectLst>
                <a:innerShdw blurRad="63500" dist="25400" dir="13500000">
                  <a:srgbClr val="00447C">
                    <a:alpha val="30000"/>
                  </a:srgbClr>
                </a:innerShdw>
              </a:effectLst>
              <a:uLnTx/>
              <a:uFillTx/>
              <a:latin typeface="Arial"/>
              <a:ea typeface="微软雅黑"/>
              <a:sym typeface="+mn-lt"/>
            </a:endParaRP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B2A4C4D6-5F82-4C48-4268-ACB9D23A5992}"/>
              </a:ext>
            </a:extLst>
          </p:cNvPr>
          <p:cNvSpPr txBox="1">
            <a:spLocks/>
          </p:cNvSpPr>
          <p:nvPr/>
        </p:nvSpPr>
        <p:spPr>
          <a:xfrm>
            <a:off x="2692212" y="1855638"/>
            <a:ext cx="5376520" cy="24213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  <a:cs typeface="+mn-ea"/>
                <a:sym typeface="+mn-lt"/>
              </a:rPr>
              <a:t>Model Design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9594FBDF-5427-3714-64D6-A897298D591C}"/>
              </a:ext>
            </a:extLst>
          </p:cNvPr>
          <p:cNvSpPr txBox="1">
            <a:spLocks/>
          </p:cNvSpPr>
          <p:nvPr/>
        </p:nvSpPr>
        <p:spPr>
          <a:xfrm>
            <a:off x="2693123" y="2747468"/>
            <a:ext cx="5461288" cy="24213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Implementation on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Netlogo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FDBFC4F4-CB2A-E47C-8E75-C95FA7EBCE4C}"/>
              </a:ext>
            </a:extLst>
          </p:cNvPr>
          <p:cNvSpPr txBox="1">
            <a:spLocks/>
          </p:cNvSpPr>
          <p:nvPr/>
        </p:nvSpPr>
        <p:spPr>
          <a:xfrm>
            <a:off x="2692214" y="3593864"/>
            <a:ext cx="4272568" cy="27699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Results and Evaluation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AB5C5998-9C0D-C29B-8995-3EBD1FC4089D}"/>
              </a:ext>
            </a:extLst>
          </p:cNvPr>
          <p:cNvSpPr txBox="1">
            <a:spLocks/>
          </p:cNvSpPr>
          <p:nvPr/>
        </p:nvSpPr>
        <p:spPr>
          <a:xfrm>
            <a:off x="1822372" y="1654406"/>
            <a:ext cx="870751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4800" kern="1200" dirty="0">
                <a:ln w="9525">
                  <a:solidFill>
                    <a:schemeClr val="accent1">
                      <a:alpha val="82000"/>
                    </a:schemeClr>
                  </a:solidFill>
                </a:ln>
                <a:pattFill prst="ltDnDiag">
                  <a:fgClr>
                    <a:schemeClr val="bg2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innerShdw blurRad="63500" dist="25400" dir="13500000">
                    <a:schemeClr val="accent1">
                      <a:alpha val="30000"/>
                    </a:schemeClr>
                  </a:innerShdw>
                </a:effectLst>
                <a:latin typeface="Impact" panose="020B0806030902050204" pitchFamily="3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zh-CN" sz="4000" b="0" i="0" u="none" strike="noStrike" kern="1200" cap="none" spc="0" normalizeH="0" baseline="0" noProof="0" dirty="0">
                <a:ln w="9525">
                  <a:solidFill>
                    <a:srgbClr val="00447C">
                      <a:alpha val="82000"/>
                    </a:srgbClr>
                  </a:solidFill>
                </a:ln>
                <a:pattFill prst="ltDnDiag">
                  <a:fgClr>
                    <a:srgbClr val="F0F0F0">
                      <a:lumMod val="75000"/>
                    </a:srgbClr>
                  </a:fgClr>
                  <a:bgClr>
                    <a:srgbClr val="FFFFFF"/>
                  </a:bgClr>
                </a:pattFill>
                <a:effectLst>
                  <a:innerShdw blurRad="63500" dist="25400" dir="13500000">
                    <a:srgbClr val="00447C">
                      <a:alpha val="30000"/>
                    </a:srgbClr>
                  </a:innerShdw>
                </a:effectLst>
                <a:uLnTx/>
                <a:uFillTx/>
                <a:latin typeface="Arial"/>
                <a:ea typeface="微软雅黑"/>
                <a:sym typeface="+mn-lt"/>
              </a:rPr>
              <a:t>02</a:t>
            </a:r>
            <a:endParaRPr kumimoji="0" lang="en-GB" sz="4000" b="0" i="0" u="none" strike="noStrike" kern="1200" cap="none" spc="0" normalizeH="0" baseline="0" noProof="0" dirty="0">
              <a:ln w="9525">
                <a:solidFill>
                  <a:srgbClr val="00447C">
                    <a:alpha val="82000"/>
                  </a:srgbClr>
                </a:solidFill>
              </a:ln>
              <a:pattFill prst="ltDnDiag">
                <a:fgClr>
                  <a:srgbClr val="F0F0F0">
                    <a:lumMod val="75000"/>
                  </a:srgbClr>
                </a:fgClr>
                <a:bgClr>
                  <a:srgbClr val="FFFFFF"/>
                </a:bgClr>
              </a:pattFill>
              <a:effectLst>
                <a:innerShdw blurRad="63500" dist="25400" dir="13500000">
                  <a:srgbClr val="00447C">
                    <a:alpha val="30000"/>
                  </a:srgbClr>
                </a:innerShdw>
              </a:effectLst>
              <a:uLnTx/>
              <a:uFillTx/>
              <a:latin typeface="Arial"/>
              <a:ea typeface="微软雅黑"/>
              <a:sym typeface="+mn-lt"/>
            </a:endParaRP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9AA5712A-BCA5-A420-FCFD-187B81DB3C66}"/>
              </a:ext>
            </a:extLst>
          </p:cNvPr>
          <p:cNvSpPr txBox="1">
            <a:spLocks/>
          </p:cNvSpPr>
          <p:nvPr/>
        </p:nvSpPr>
        <p:spPr>
          <a:xfrm>
            <a:off x="1822372" y="2513277"/>
            <a:ext cx="870751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4800" kern="1200" dirty="0">
                <a:ln w="9525">
                  <a:solidFill>
                    <a:schemeClr val="accent1">
                      <a:alpha val="82000"/>
                    </a:schemeClr>
                  </a:solidFill>
                </a:ln>
                <a:pattFill prst="ltDnDiag">
                  <a:fgClr>
                    <a:schemeClr val="bg2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innerShdw blurRad="63500" dist="25400" dir="13500000">
                    <a:schemeClr val="accent1">
                      <a:alpha val="30000"/>
                    </a:schemeClr>
                  </a:innerShdw>
                </a:effectLst>
                <a:latin typeface="Impact" panose="020B0806030902050204" pitchFamily="3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zh-CN" sz="4000" b="0" i="0" u="none" strike="noStrike" kern="1200" cap="none" spc="0" normalizeH="0" baseline="0" noProof="0" dirty="0">
                <a:ln w="9525">
                  <a:solidFill>
                    <a:srgbClr val="00447C">
                      <a:alpha val="82000"/>
                    </a:srgbClr>
                  </a:solidFill>
                </a:ln>
                <a:pattFill prst="ltDnDiag">
                  <a:fgClr>
                    <a:srgbClr val="F0F0F0">
                      <a:lumMod val="75000"/>
                    </a:srgbClr>
                  </a:fgClr>
                  <a:bgClr>
                    <a:srgbClr val="FFFFFF"/>
                  </a:bgClr>
                </a:pattFill>
                <a:effectLst>
                  <a:innerShdw blurRad="63500" dist="25400" dir="13500000">
                    <a:srgbClr val="00447C">
                      <a:alpha val="30000"/>
                    </a:srgbClr>
                  </a:innerShdw>
                </a:effectLst>
                <a:uLnTx/>
                <a:uFillTx/>
                <a:latin typeface="Arial"/>
                <a:ea typeface="微软雅黑"/>
                <a:sym typeface="+mn-lt"/>
              </a:rPr>
              <a:t>03</a:t>
            </a:r>
            <a:endParaRPr kumimoji="0" lang="en-GB" sz="4000" b="0" i="0" u="none" strike="noStrike" kern="1200" cap="none" spc="0" normalizeH="0" baseline="0" noProof="0" dirty="0">
              <a:ln w="9525">
                <a:solidFill>
                  <a:srgbClr val="00447C">
                    <a:alpha val="82000"/>
                  </a:srgbClr>
                </a:solidFill>
              </a:ln>
              <a:pattFill prst="ltDnDiag">
                <a:fgClr>
                  <a:srgbClr val="F0F0F0">
                    <a:lumMod val="75000"/>
                  </a:srgbClr>
                </a:fgClr>
                <a:bgClr>
                  <a:srgbClr val="FFFFFF"/>
                </a:bgClr>
              </a:pattFill>
              <a:effectLst>
                <a:innerShdw blurRad="63500" dist="25400" dir="13500000">
                  <a:srgbClr val="00447C">
                    <a:alpha val="30000"/>
                  </a:srgbClr>
                </a:innerShdw>
              </a:effectLst>
              <a:uLnTx/>
              <a:uFillTx/>
              <a:latin typeface="Arial"/>
              <a:ea typeface="微软雅黑"/>
              <a:sym typeface="+mn-lt"/>
            </a:endParaRPr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DDD53F6C-5177-B09A-D108-62676303959E}"/>
              </a:ext>
            </a:extLst>
          </p:cNvPr>
          <p:cNvSpPr txBox="1">
            <a:spLocks/>
          </p:cNvSpPr>
          <p:nvPr/>
        </p:nvSpPr>
        <p:spPr>
          <a:xfrm>
            <a:off x="1821461" y="3372148"/>
            <a:ext cx="870751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4800" kern="1200" dirty="0">
                <a:ln w="9525">
                  <a:solidFill>
                    <a:schemeClr val="accent1">
                      <a:alpha val="82000"/>
                    </a:schemeClr>
                  </a:solidFill>
                </a:ln>
                <a:pattFill prst="ltDnDiag">
                  <a:fgClr>
                    <a:schemeClr val="bg2">
                      <a:lumMod val="75000"/>
                    </a:schemeClr>
                  </a:fgClr>
                  <a:bgClr>
                    <a:schemeClr val="bg1"/>
                  </a:bgClr>
                </a:pattFill>
                <a:effectLst>
                  <a:innerShdw blurRad="63500" dist="25400" dir="13500000">
                    <a:schemeClr val="accent1">
                      <a:alpha val="30000"/>
                    </a:schemeClr>
                  </a:innerShdw>
                </a:effectLst>
                <a:latin typeface="Impact" panose="020B0806030902050204" pitchFamily="34" charset="0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zh-CN" sz="4000" b="0" i="0" u="none" strike="noStrike" kern="1200" cap="none" spc="0" normalizeH="0" baseline="0" noProof="0" dirty="0">
                <a:ln w="9525">
                  <a:solidFill>
                    <a:srgbClr val="00447C">
                      <a:alpha val="82000"/>
                    </a:srgbClr>
                  </a:solidFill>
                </a:ln>
                <a:pattFill prst="ltDnDiag">
                  <a:fgClr>
                    <a:srgbClr val="F0F0F0">
                      <a:lumMod val="75000"/>
                    </a:srgbClr>
                  </a:fgClr>
                  <a:bgClr>
                    <a:srgbClr val="FFFFFF"/>
                  </a:bgClr>
                </a:pattFill>
                <a:effectLst>
                  <a:innerShdw blurRad="63500" dist="25400" dir="13500000">
                    <a:srgbClr val="00447C">
                      <a:alpha val="30000"/>
                    </a:srgbClr>
                  </a:innerShdw>
                </a:effectLst>
                <a:uLnTx/>
                <a:uFillTx/>
                <a:latin typeface="Arial"/>
                <a:ea typeface="微软雅黑"/>
                <a:sym typeface="+mn-lt"/>
              </a:rPr>
              <a:t>04</a:t>
            </a:r>
            <a:endParaRPr kumimoji="0" lang="en-GB" sz="4000" b="0" i="0" u="none" strike="noStrike" kern="1200" cap="none" spc="0" normalizeH="0" baseline="0" noProof="0" dirty="0">
              <a:ln w="9525">
                <a:solidFill>
                  <a:srgbClr val="00447C">
                    <a:alpha val="82000"/>
                  </a:srgbClr>
                </a:solidFill>
              </a:ln>
              <a:pattFill prst="ltDnDiag">
                <a:fgClr>
                  <a:srgbClr val="F0F0F0">
                    <a:lumMod val="75000"/>
                  </a:srgbClr>
                </a:fgClr>
                <a:bgClr>
                  <a:srgbClr val="FFFFFF"/>
                </a:bgClr>
              </a:pattFill>
              <a:effectLst>
                <a:innerShdw blurRad="63500" dist="25400" dir="13500000">
                  <a:srgbClr val="00447C">
                    <a:alpha val="30000"/>
                  </a:srgbClr>
                </a:innerShdw>
              </a:effectLst>
              <a:uLnTx/>
              <a:uFillTx/>
              <a:latin typeface="Arial"/>
              <a:ea typeface="微软雅黑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Introduction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077402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Task-distribution </a:t>
            </a:r>
            <a:r>
              <a:rPr lang="en-US" altLang="zh-CN" sz="2000" dirty="0"/>
              <a:t>Distribute a set of tasks of different types among a set of agents    in the system.</a:t>
            </a:r>
          </a:p>
          <a:p>
            <a:endParaRPr lang="en-US" sz="2000" dirty="0"/>
          </a:p>
          <a:p>
            <a:r>
              <a:rPr lang="en-US" altLang="zh-CN" sz="2000" dirty="0"/>
              <a:t>This process is </a:t>
            </a:r>
            <a:r>
              <a:rPr lang="en-US" altLang="zh-CN" sz="2000" dirty="0">
                <a:solidFill>
                  <a:srgbClr val="0070C0"/>
                </a:solidFill>
              </a:rPr>
              <a:t>self-</a:t>
            </a:r>
            <a:r>
              <a:rPr lang="en-US" altLang="zh-CN" sz="2000" dirty="0" err="1">
                <a:solidFill>
                  <a:srgbClr val="0070C0"/>
                </a:solidFill>
              </a:rPr>
              <a:t>organised</a:t>
            </a:r>
            <a:r>
              <a:rPr lang="en-US" altLang="zh-CN" sz="2000" dirty="0">
                <a:solidFill>
                  <a:srgbClr val="0070C0"/>
                </a:solidFill>
              </a:rPr>
              <a:t> and decentralized </a:t>
            </a:r>
            <a:r>
              <a:rPr lang="en-US" altLang="zh-CN" sz="2000" dirty="0"/>
              <a:t>No single </a:t>
            </a:r>
            <a:r>
              <a:rPr lang="en-US" altLang="zh-CN" sz="2000" dirty="0" err="1"/>
              <a:t>centralised</a:t>
            </a:r>
            <a:r>
              <a:rPr lang="en-US" altLang="zh-CN" sz="2000" dirty="0"/>
              <a:t> entity manipulating directly the distribution</a:t>
            </a:r>
          </a:p>
          <a:p>
            <a:endParaRPr lang="en-US" altLang="zh-CN" sz="2000" dirty="0"/>
          </a:p>
          <a:p>
            <a:r>
              <a:rPr lang="en-US" altLang="zh-CN" sz="2000" dirty="0"/>
              <a:t>Simulation via a 2D contraption</a:t>
            </a:r>
            <a:endParaRPr lang="en-US" sz="2000" dirty="0"/>
          </a:p>
          <a:p>
            <a:endParaRPr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087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Model Design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077402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Tasks                                                                                                                           </a:t>
            </a:r>
            <a:r>
              <a:rPr lang="en-US" sz="2000" dirty="0"/>
              <a:t> -&gt; Balls of different </a:t>
            </a:r>
            <a:r>
              <a:rPr lang="en-US" sz="2000" dirty="0" err="1"/>
              <a:t>colours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Targets</a:t>
            </a:r>
            <a:r>
              <a:rPr lang="en-US" sz="2000" dirty="0"/>
              <a:t>                                                                                                                        -&gt; Buckets with the corresponding </a:t>
            </a:r>
            <a:r>
              <a:rPr lang="en-US" sz="2000" dirty="0" err="1"/>
              <a:t>colour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Goal                                                                                                                              </a:t>
            </a:r>
            <a:r>
              <a:rPr lang="en-US" altLang="zh-CN" sz="2000" dirty="0"/>
              <a:t>-&gt; Allow balls to be automatically distributed to the target bucket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Laws                                                                                                                             </a:t>
            </a:r>
            <a:r>
              <a:rPr lang="en-US" sz="2000" dirty="0"/>
              <a:t>-&gt; “Physical” laws for balls				                  -&gt; Self-assembly laws for </a:t>
            </a:r>
            <a:r>
              <a:rPr lang="en-US" altLang="zh-CN" sz="2000" dirty="0"/>
              <a:t>contraption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38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077402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“Physical” laws for balls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Free fall</a:t>
            </a:r>
            <a:r>
              <a:rPr lang="en-US" altLang="zh-CN" sz="2000" dirty="0"/>
              <a:t> when not hitting an obstacle</a:t>
            </a: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Rolling </a:t>
            </a:r>
            <a:r>
              <a:rPr lang="en-US" altLang="zh-CN" sz="2000" dirty="0">
                <a:solidFill>
                  <a:schemeClr val="tx1"/>
                </a:solidFill>
              </a:rPr>
              <a:t>on sloping or horizontal obstacles with the acceleration</a:t>
            </a:r>
          </a:p>
          <a:p>
            <a:pPr marL="76200" indent="0"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7620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Self-assembly Laws for Contraption</a:t>
            </a:r>
          </a:p>
          <a:p>
            <a:r>
              <a:rPr lang="en-US" altLang="zh-CN" sz="2000" dirty="0"/>
              <a:t>Balls can observe the nearest obstacles and buckets</a:t>
            </a:r>
          </a:p>
          <a:p>
            <a:r>
              <a:rPr lang="en-US" altLang="zh-CN" sz="2000" dirty="0"/>
              <a:t>And send messages to the obstacle to make it move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Obstacles can share information with each other to reconnect or prevent conflicts.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F1589D5-C6A1-A8AE-20DA-45626DD1A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122" y="1010720"/>
            <a:ext cx="1219306" cy="8154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F2556E4-37E5-7BB8-D8D7-79F59062C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778" y="1010720"/>
            <a:ext cx="1219306" cy="815411"/>
          </a:xfrm>
          <a:prstGeom prst="rect">
            <a:avLst/>
          </a:prstGeom>
        </p:spPr>
      </p:pic>
      <p:sp>
        <p:nvSpPr>
          <p:cNvPr id="16" name="Google Shape;110;p17">
            <a:extLst>
              <a:ext uri="{FF2B5EF4-FFF2-40B4-BE49-F238E27FC236}">
                <a16:creationId xmlns:a16="http://schemas.microsoft.com/office/drawing/2014/main" id="{8D9D0767-25F3-9B15-ACD4-C4F29CEDF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Model Design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514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077402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Turtles</a:t>
            </a:r>
          </a:p>
          <a:p>
            <a:pPr marL="7620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breed [balls ball], breed [slashes slash], breed [obstacles obstacle]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Patches</a:t>
            </a:r>
          </a:p>
          <a:p>
            <a:pPr marL="7620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backgrounds, buckets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set-up</a:t>
            </a:r>
          </a:p>
          <a:p>
            <a:pPr marL="7620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color settings, make-ball, make-bucket, make-slash, make-obstacle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go</a:t>
            </a:r>
          </a:p>
          <a:p>
            <a:pPr marL="7620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check-bucket, check-dead, check-slash, check-obstacle</a:t>
            </a:r>
          </a:p>
          <a:p>
            <a:pPr marL="7620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do-fall, do-roll, move obstacles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6" name="Google Shape;110;p17">
            <a:extLst>
              <a:ext uri="{FF2B5EF4-FFF2-40B4-BE49-F238E27FC236}">
                <a16:creationId xmlns:a16="http://schemas.microsoft.com/office/drawing/2014/main" id="{8D9D0767-25F3-9B15-ACD4-C4F29CEDF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Implementation on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Netlogo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25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077402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create-slashes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</a:rPr>
              <a:t>Consists of set of squares with the same id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</a:rPr>
              <a:t>Linked and tied together in order to move as an entirety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6" name="Google Shape;110;p17">
            <a:extLst>
              <a:ext uri="{FF2B5EF4-FFF2-40B4-BE49-F238E27FC236}">
                <a16:creationId xmlns:a16="http://schemas.microsoft.com/office/drawing/2014/main" id="{8D9D0767-25F3-9B15-ACD4-C4F29CEDF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Implementation on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Netlogo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7C8CBB-41EF-9C74-A32D-AE939A76EE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2"/>
          <a:stretch/>
        </p:blipFill>
        <p:spPr>
          <a:xfrm>
            <a:off x="0" y="2438166"/>
            <a:ext cx="4473328" cy="26709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393F56-872A-A273-DA57-3609E2B471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3"/>
          <a:stretch/>
        </p:blipFill>
        <p:spPr>
          <a:xfrm>
            <a:off x="3091315" y="2636874"/>
            <a:ext cx="4237087" cy="25066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C32B73-02E2-20BD-033A-9A1099926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189" y="4507056"/>
            <a:ext cx="4282811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9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077402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do-roll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</a:rPr>
              <a:t>check the kind of the obstacle met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</a:rPr>
              <a:t>If it is a slash, the ball will roll downwards with the same direction and get an acceleration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</a:rPr>
              <a:t>If it is a horizontal obstacle, the ball will roll horizontally according to the acceleration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6" name="Google Shape;110;p17">
            <a:extLst>
              <a:ext uri="{FF2B5EF4-FFF2-40B4-BE49-F238E27FC236}">
                <a16:creationId xmlns:a16="http://schemas.microsoft.com/office/drawing/2014/main" id="{8D9D0767-25F3-9B15-ACD4-C4F29CEDF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Implementation on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Netlogo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513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077402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do-roll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6" name="Google Shape;110;p17">
            <a:extLst>
              <a:ext uri="{FF2B5EF4-FFF2-40B4-BE49-F238E27FC236}">
                <a16:creationId xmlns:a16="http://schemas.microsoft.com/office/drawing/2014/main" id="{8D9D0767-25F3-9B15-ACD4-C4F29CEDF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Implementation on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Netlogo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134A00-CE72-F652-4813-33C4DEB00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07" y="1040631"/>
            <a:ext cx="2753166" cy="411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182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466</Words>
  <Application>Microsoft Office PowerPoint</Application>
  <PresentationFormat>全屏显示(16:9)</PresentationFormat>
  <Paragraphs>86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Source Sans Pro</vt:lpstr>
      <vt:lpstr>Wingdings</vt:lpstr>
      <vt:lpstr>Roboto Slab</vt:lpstr>
      <vt:lpstr>Cordelia template</vt:lpstr>
      <vt:lpstr>Self-organising Contraption  for Automatic Task-distribution</vt:lpstr>
      <vt:lpstr>PowerPoint 演示文稿</vt:lpstr>
      <vt:lpstr>Introduction</vt:lpstr>
      <vt:lpstr>Model Design</vt:lpstr>
      <vt:lpstr>Model Design</vt:lpstr>
      <vt:lpstr>Implementation on Netlogo</vt:lpstr>
      <vt:lpstr>Implementation on Netlogo</vt:lpstr>
      <vt:lpstr>Implementation on Netlogo</vt:lpstr>
      <vt:lpstr>Implementation on Netlogo</vt:lpstr>
      <vt:lpstr>Implementation on Netlogo</vt:lpstr>
      <vt:lpstr>Implementation on Netlogo</vt:lpstr>
      <vt:lpstr>Results and Evaluation</vt:lpstr>
      <vt:lpstr>Results and Evaluation</vt:lpstr>
      <vt:lpstr>Results and Evaluation</vt:lpstr>
      <vt:lpstr>Results and Evaluation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Self-organising Contraption  for Automatic Task-distribution</dc:title>
  <cp:lastModifiedBy>Yuyan ZHAO</cp:lastModifiedBy>
  <cp:revision>142</cp:revision>
  <dcterms:modified xsi:type="dcterms:W3CDTF">2023-02-09T22:27:43Z</dcterms:modified>
</cp:coreProperties>
</file>