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sa.com/docs/rasa/components/#entitysynonymmapp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503dcce16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9503dcce16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6da6902c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206" name="Google Shape;206;g2c6da6902c0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6da6902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216" name="Google Shape;216;g2c6da6902c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3a95909c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action_recommend_major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 - action_major_form_submit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endParaRPr>
          </a:p>
        </p:txBody>
      </p:sp>
      <p:sp>
        <p:nvSpPr>
          <p:cNvPr id="226" name="Google Shape;226;g293a95909c0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6984f7d4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action_recommend_major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 - action_major_form_submit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endParaRPr>
          </a:p>
        </p:txBody>
      </p:sp>
      <p:sp>
        <p:nvSpPr>
          <p:cNvPr id="234" name="Google Shape;234;g2c6984f7d4a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6984f7d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action_recommend_major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zh-CN" sz="1000">
                <a:solidFill>
                  <a:schemeClr val="dk1"/>
                </a:solidFill>
                <a:latin typeface="Courier New"/>
                <a:ea typeface="Courier New"/>
                <a:cs typeface="Courier New"/>
                <a:sym typeface="Courier New"/>
              </a:rPr>
              <a:t> - action_major_form_submit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endParaRPr>
          </a:p>
        </p:txBody>
      </p:sp>
      <p:sp>
        <p:nvSpPr>
          <p:cNvPr id="242" name="Google Shape;242;g2c6984f7d4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691b3b93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c691b3b936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6e45132d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u="sng">
                <a:solidFill>
                  <a:schemeClr val="hlink"/>
                </a:solidFill>
                <a:hlinkClick r:id="rId2"/>
              </a:rPr>
              <a:t>https://rasa.com/docs/rasa/components/#entitysynonymmapper</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258" name="Google Shape;258;g2c6e45132d1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691b3b93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265" name="Google Shape;265;g2c691b3b936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6984f7d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272" name="Google Shape;272;g2c6984f7d4a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6e45132d1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74151"/>
                </a:solidFill>
                <a:highlight>
                  <a:srgbClr val="F7F7F8"/>
                </a:highlight>
              </a:rPr>
              <a:t>A critical step in this process is lemmatization, which is the transformation of words to their base or dictionary form. </a:t>
            </a:r>
            <a:endParaRPr sz="12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rPr lang="zh-CN" sz="1200">
                <a:solidFill>
                  <a:srgbClr val="374151"/>
                </a:solidFill>
                <a:highlight>
                  <a:srgbClr val="F7F7F8"/>
                </a:highlight>
              </a:rPr>
              <a:t>firstly the input of the customer is tokenized by spacyTokenizer, Then one of the Token objects's attribute,  which is .lemma_  gives you the lemma or the base form of the word.</a:t>
            </a:r>
            <a:endParaRPr sz="1200">
              <a:solidFill>
                <a:srgbClr val="374151"/>
              </a:solidFill>
              <a:highlight>
                <a:srgbClr val="F7F7F8"/>
              </a:highlight>
            </a:endParaRPr>
          </a:p>
          <a:p>
            <a:pPr indent="0" lvl="0" marL="0" rtl="0" algn="l">
              <a:spcBef>
                <a:spcPts val="0"/>
              </a:spcBef>
              <a:spcAft>
                <a:spcPts val="0"/>
              </a:spcAft>
              <a:buNone/>
            </a:pPr>
            <a:r>
              <a:rPr lang="zh-CN" sz="1200">
                <a:solidFill>
                  <a:srgbClr val="374151"/>
                </a:solidFill>
                <a:highlight>
                  <a:srgbClr val="F7F7F8"/>
                </a:highlight>
              </a:rPr>
              <a:t>so that the lemma of each token is extracted.  </a:t>
            </a:r>
            <a:endParaRPr sz="12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endParaRPr>
          </a:p>
          <a:p>
            <a:pPr indent="0" lvl="0" marL="0" rtl="0" algn="l">
              <a:spcBef>
                <a:spcPts val="0"/>
              </a:spcBef>
              <a:spcAft>
                <a:spcPts val="0"/>
              </a:spcAft>
              <a:buNone/>
            </a:pPr>
            <a:r>
              <a:t/>
            </a:r>
            <a:endParaRPr sz="1200">
              <a:solidFill>
                <a:srgbClr val="374151"/>
              </a:solidFill>
              <a:highlight>
                <a:srgbClr val="F7F7F8"/>
              </a:highlight>
            </a:endParaRPr>
          </a:p>
        </p:txBody>
      </p:sp>
      <p:sp>
        <p:nvSpPr>
          <p:cNvPr id="281" name="Google Shape;281;g2c6e45132d1_3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503dcce16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9503dcce16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6e45132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289" name="Google Shape;289;g2c6e45132d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6984f7d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374151"/>
                </a:solidFill>
                <a:highlight>
                  <a:srgbClr val="F7F7F8"/>
                </a:highlight>
              </a:rPr>
              <a:t>as for knowledge-driven component.' here we use the EntitySynonymMapper. </a:t>
            </a:r>
            <a:endParaRPr sz="12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rPr lang="zh-CN" sz="1200">
                <a:solidFill>
                  <a:srgbClr val="374151"/>
                </a:solidFill>
                <a:highlight>
                  <a:srgbClr val="F7F7F8"/>
                </a:highlight>
              </a:rPr>
              <a:t>its role is to map various ways a user might refer to the same concept to a single entity in our system.</a:t>
            </a:r>
            <a:endParaRPr sz="1200">
              <a:solidFill>
                <a:srgbClr val="374151"/>
              </a:solidFill>
              <a:highlight>
                <a:srgbClr val="F7F7F8"/>
              </a:highlight>
            </a:endParaRPr>
          </a:p>
          <a:p>
            <a:pPr indent="0" lvl="0" marL="0" rtl="0" algn="l">
              <a:spcBef>
                <a:spcPts val="0"/>
              </a:spcBef>
              <a:spcAft>
                <a:spcPts val="0"/>
              </a:spcAft>
              <a:buNone/>
            </a:pPr>
            <a:r>
              <a:rPr lang="zh-CN" sz="1200">
                <a:solidFill>
                  <a:srgbClr val="374151"/>
                </a:solidFill>
                <a:highlight>
                  <a:srgbClr val="F7F7F8"/>
                </a:highlight>
              </a:rPr>
              <a:t>here we by defining the Synonym of our entity university by college…., When a user input contains any of these terms, the EntitySynonymMapper ensures they are all understood as referring to 'university.' </a:t>
            </a:r>
            <a:endParaRPr sz="12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rPr lang="zh-CN" sz="1200">
                <a:solidFill>
                  <a:srgbClr val="0D0D0D"/>
                </a:solidFill>
                <a:highlight>
                  <a:srgbClr val="FFFFFF"/>
                </a:highlight>
                <a:latin typeface="Roboto"/>
                <a:ea typeface="Roboto"/>
                <a:cs typeface="Roboto"/>
                <a:sym typeface="Roboto"/>
              </a:rPr>
              <a:t>This not only reducing the complexity of understanding varied inputs but also enhances the robustness of our system's entity recognition capabilities.</a:t>
            </a:r>
            <a:endParaRPr sz="1200">
              <a:solidFill>
                <a:srgbClr val="374151"/>
              </a:solidFill>
              <a:highlight>
                <a:srgbClr val="F7F7F8"/>
              </a:highlight>
            </a:endParaRPr>
          </a:p>
          <a:p>
            <a:pPr indent="0" lvl="0" marL="0" rtl="0" algn="l">
              <a:spcBef>
                <a:spcPts val="0"/>
              </a:spcBef>
              <a:spcAft>
                <a:spcPts val="0"/>
              </a:spcAft>
              <a:buNone/>
            </a:pPr>
            <a:r>
              <a:t/>
            </a:r>
            <a:endParaRPr sz="1200">
              <a:solidFill>
                <a:srgbClr val="374151"/>
              </a:solidFill>
              <a:highlight>
                <a:srgbClr val="F7F7F8"/>
              </a:highlight>
            </a:endParaRPr>
          </a:p>
        </p:txBody>
      </p:sp>
      <p:sp>
        <p:nvSpPr>
          <p:cNvPr id="297" name="Google Shape;297;g2c6984f7d4a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3d1f171a4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09" name="Google Shape;309;g293d1f171a4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6da6902c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317" name="Google Shape;317;g2c6da6902c0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c076783c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endParaRPr/>
          </a:p>
        </p:txBody>
      </p:sp>
      <p:sp>
        <p:nvSpPr>
          <p:cNvPr id="324" name="Google Shape;324;g29c076783c3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691b3b93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To evaluate two NLU pipelines: Rasa's default and a SpaCy-enhanced version.</a:t>
            </a:r>
            <a:endParaRPr>
              <a:solidFill>
                <a:srgbClr val="0D0D0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We focus on how confidently each pipeline predicts entities.</a:t>
            </a:r>
            <a:endParaRPr>
              <a:solidFill>
                <a:srgbClr val="0D0D0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Here the graphs show the confidence prediction distribution; Where X is the number of samples; and y is the confidence level.</a:t>
            </a:r>
            <a:endParaRPr>
              <a:solidFill>
                <a:srgbClr val="0D0D0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higher confidence scores, closer to 1, are preferable.</a:t>
            </a:r>
            <a:endParaRPr>
              <a:solidFill>
                <a:srgbClr val="0D0D0D"/>
              </a:solidFill>
              <a:highlight>
                <a:srgbClr val="FFFFFF"/>
              </a:highlight>
            </a:endParaRPr>
          </a:p>
          <a:p>
            <a:pPr indent="0" lvl="0" marL="0" rtl="0" algn="l">
              <a:lnSpc>
                <a:spcPct val="115000"/>
              </a:lnSpc>
              <a:spcBef>
                <a:spcPts val="1200"/>
              </a:spcBef>
              <a:spcAft>
                <a:spcPts val="0"/>
              </a:spcAft>
              <a:buNone/>
            </a:pPr>
            <a:r>
              <a:rPr lang="zh-CN">
                <a:solidFill>
                  <a:srgbClr val="0D0D0D"/>
                </a:solidFill>
                <a:highlight>
                  <a:srgbClr val="FFFFFF"/>
                </a:highlight>
              </a:rPr>
              <a:t>The default pipeline shows strong confidence in correct predictions but also some incorrect ones with varying certainty. </a:t>
            </a:r>
            <a:endParaRPr>
              <a:solidFill>
                <a:srgbClr val="0D0D0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In contrast, the SpaCy pipeline displays not only high confidence in its correct predictions but also fewer errors with misplaced confidence, indicating enhanced entity recognition accuracy.</a:t>
            </a:r>
            <a:endParaRPr>
              <a:solidFill>
                <a:srgbClr val="0D0D0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zh-CN">
                <a:solidFill>
                  <a:srgbClr val="0D0D0D"/>
                </a:solidFill>
                <a:highlight>
                  <a:srgbClr val="FFFFFF"/>
                </a:highlight>
              </a:rPr>
              <a:t>In summary, while both pipelines perform effectively, the SpaCy pipeline demonstrates a slight edge in reliability for entity prediction, with a trend towards fewer high-confidence errors.</a:t>
            </a:r>
            <a:endParaRPr>
              <a:solidFill>
                <a:srgbClr val="0D0D0D"/>
              </a:solidFill>
              <a:highlight>
                <a:srgbClr val="FFFFFF"/>
              </a:highlight>
            </a:endParaRPr>
          </a:p>
          <a:p>
            <a:pPr indent="0" lvl="0" marL="0" rtl="0" algn="l">
              <a:spcBef>
                <a:spcPts val="1200"/>
              </a:spcBef>
              <a:spcAft>
                <a:spcPts val="0"/>
              </a:spcAft>
              <a:buNone/>
            </a:pPr>
            <a:r>
              <a:rPr lang="zh-CN" sz="1200">
                <a:solidFill>
                  <a:srgbClr val="374151"/>
                </a:solidFill>
                <a:highlight>
                  <a:srgbClr val="F7F7F8"/>
                </a:highlight>
              </a:rPr>
              <a:t>spacyNLP </a:t>
            </a:r>
            <a:endParaRPr sz="1200">
              <a:solidFill>
                <a:srgbClr val="374151"/>
              </a:solidFill>
              <a:highlight>
                <a:srgbClr val="F7F7F8"/>
              </a:highlight>
            </a:endParaRPr>
          </a:p>
          <a:p>
            <a:pPr indent="0" lvl="0" marL="0" rtl="0" algn="l">
              <a:spcBef>
                <a:spcPts val="0"/>
              </a:spcBef>
              <a:spcAft>
                <a:spcPts val="0"/>
              </a:spcAft>
              <a:buNone/>
            </a:pPr>
            <a:r>
              <a:rPr lang="zh-CN" sz="1200">
                <a:solidFill>
                  <a:srgbClr val="374151"/>
                </a:solidFill>
                <a:highlight>
                  <a:srgbClr val="F7F7F8"/>
                </a:highlight>
              </a:rPr>
              <a:t>spacyentityextracter -- NER -- used for </a:t>
            </a:r>
            <a:r>
              <a:rPr lang="zh-CN" sz="1200">
                <a:solidFill>
                  <a:srgbClr val="374151"/>
                </a:solidFill>
                <a:highlight>
                  <a:srgbClr val="F7F7F8"/>
                </a:highlight>
              </a:rPr>
              <a:t>teachername recognition </a:t>
            </a:r>
            <a:endParaRPr sz="1200">
              <a:solidFill>
                <a:srgbClr val="374151"/>
              </a:solidFill>
              <a:highlight>
                <a:srgbClr val="F7F7F8"/>
              </a:highlight>
            </a:endParaRPr>
          </a:p>
          <a:p>
            <a:pPr indent="0" lvl="0" marL="0" rtl="0" algn="l">
              <a:spcBef>
                <a:spcPts val="0"/>
              </a:spcBef>
              <a:spcAft>
                <a:spcPts val="0"/>
              </a:spcAft>
              <a:buNone/>
            </a:pPr>
            <a:r>
              <a:t/>
            </a:r>
            <a:endParaRPr sz="1200">
              <a:solidFill>
                <a:srgbClr val="374151"/>
              </a:solidFill>
              <a:highlight>
                <a:srgbClr val="F7F7F8"/>
              </a:highlight>
            </a:endParaRPr>
          </a:p>
          <a:p>
            <a:pPr indent="0" lvl="0" marL="0" rtl="0" algn="l">
              <a:spcBef>
                <a:spcPts val="0"/>
              </a:spcBef>
              <a:spcAft>
                <a:spcPts val="0"/>
              </a:spcAft>
              <a:buNone/>
            </a:pPr>
            <a:r>
              <a:rPr lang="zh-CN" sz="1200">
                <a:solidFill>
                  <a:srgbClr val="0D0D0D"/>
                </a:solidFill>
                <a:highlight>
                  <a:srgbClr val="FFFFFF"/>
                </a:highlight>
                <a:latin typeface="Roboto"/>
                <a:ea typeface="Roboto"/>
                <a:cs typeface="Roboto"/>
                <a:sym typeface="Roboto"/>
              </a:rPr>
              <a:t>The </a:t>
            </a:r>
            <a:r>
              <a:rPr lang="zh-CN" sz="950">
                <a:solidFill>
                  <a:srgbClr val="0D0D0D"/>
                </a:solidFill>
                <a:highlight>
                  <a:srgbClr val="FFFFFF"/>
                </a:highlight>
                <a:latin typeface="Courier New"/>
                <a:ea typeface="Courier New"/>
                <a:cs typeface="Courier New"/>
                <a:sym typeface="Courier New"/>
              </a:rPr>
              <a:t>rasa test nlu</a:t>
            </a:r>
            <a:r>
              <a:rPr lang="zh-CN" sz="1200">
                <a:solidFill>
                  <a:srgbClr val="0D0D0D"/>
                </a:solidFill>
                <a:highlight>
                  <a:srgbClr val="FFFFFF"/>
                </a:highlight>
                <a:latin typeface="Roboto"/>
                <a:ea typeface="Roboto"/>
                <a:cs typeface="Roboto"/>
                <a:sym typeface="Roboto"/>
              </a:rPr>
              <a:t> command is a powerful tool provided by Rasa to evaluate our Natural Language Understanding (NLU) model."</a:t>
            </a:r>
            <a:endParaRPr sz="1200">
              <a:solidFill>
                <a:srgbClr val="374151"/>
              </a:solidFill>
              <a:highlight>
                <a:srgbClr val="F7F7F8"/>
              </a:highlight>
            </a:endParaRPr>
          </a:p>
        </p:txBody>
      </p:sp>
      <p:sp>
        <p:nvSpPr>
          <p:cNvPr id="332" name="Google Shape;332;g2c691b3b936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9524a2c83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9524a2c837_4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503dcce16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9503dcce16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503dcce16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9503dcce16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691b3b9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c691b3b936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691b3b9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175" name="Google Shape;175;g2c691b3b936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691b3b93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182" name="Google Shape;182;g2c691b3b936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6ceb7d39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189" name="Google Shape;189;g2c6ceb7d390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6bf695569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highlight>
                <a:srgbClr val="F7F7F8"/>
              </a:highlight>
            </a:endParaRPr>
          </a:p>
        </p:txBody>
      </p:sp>
      <p:sp>
        <p:nvSpPr>
          <p:cNvPr id="196" name="Google Shape;196;g2c6bf695569_3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showMasterSp="0">
  <p:cSld name="Couverture">
    <p:spTree>
      <p:nvGrpSpPr>
        <p:cNvPr id="64"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15"/>
          <p:cNvSpPr/>
          <p:nvPr/>
        </p:nvSpPr>
        <p:spPr>
          <a:xfrm rot="8100000">
            <a:off x="615594" y="2990457"/>
            <a:ext cx="3639216" cy="4029858"/>
          </a:xfrm>
          <a:custGeom>
            <a:rect b="b" l="l" r="r" t="t"/>
            <a:pathLst>
              <a:path extrusionOk="0" h="4029858" w="3639216">
                <a:moveTo>
                  <a:pt x="0" y="4029858"/>
                </a:moveTo>
                <a:lnTo>
                  <a:pt x="0" y="2386471"/>
                </a:lnTo>
                <a:lnTo>
                  <a:pt x="0" y="0"/>
                </a:lnTo>
                <a:lnTo>
                  <a:pt x="3639216" y="3639216"/>
                </a:lnTo>
                <a:lnTo>
                  <a:pt x="3248574" y="402985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15"/>
          <p:cNvSpPr/>
          <p:nvPr/>
        </p:nvSpPr>
        <p:spPr>
          <a:xfrm rot="8100000">
            <a:off x="-2098600" y="-475418"/>
            <a:ext cx="6492725" cy="3246363"/>
          </a:xfrm>
          <a:custGeom>
            <a:rect b="b" l="l" r="r" t="t"/>
            <a:pathLst>
              <a:path extrusionOk="0" h="3246363" w="6492725">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15"/>
          <p:cNvSpPr/>
          <p:nvPr/>
        </p:nvSpPr>
        <p:spPr>
          <a:xfrm rot="2700000">
            <a:off x="4980926" y="-217905"/>
            <a:ext cx="5213039" cy="6463568"/>
          </a:xfrm>
          <a:custGeom>
            <a:rect b="b" l="l" r="r" t="t"/>
            <a:pathLst>
              <a:path extrusionOk="0" h="6463568" w="5213039">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15"/>
          <p:cNvSpPr txBox="1"/>
          <p:nvPr>
            <p:ph idx="10" type="dt"/>
          </p:nvPr>
        </p:nvSpPr>
        <p:spPr>
          <a:xfrm>
            <a:off x="-1" y="5002020"/>
            <a:ext cx="265114" cy="135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 u="none" cap="none" strike="noStrike">
                <a:solidFill>
                  <a:schemeClr val="lt1"/>
                </a:solidFill>
                <a:latin typeface="Arial"/>
                <a:ea typeface="Arial"/>
                <a:cs typeface="Arial"/>
                <a:sym typeface="Arial"/>
              </a:defRPr>
            </a:lvl1pPr>
            <a:lvl2pPr indent="0" lvl="1" marL="0" algn="r">
              <a:spcBef>
                <a:spcPts val="0"/>
              </a:spcBef>
              <a:buNone/>
              <a:defRPr b="0" i="0" sz="100" u="none" cap="none" strike="noStrike">
                <a:solidFill>
                  <a:schemeClr val="lt1"/>
                </a:solidFill>
                <a:latin typeface="Arial"/>
                <a:ea typeface="Arial"/>
                <a:cs typeface="Arial"/>
                <a:sym typeface="Arial"/>
              </a:defRPr>
            </a:lvl2pPr>
            <a:lvl3pPr indent="0" lvl="2" marL="0" algn="r">
              <a:spcBef>
                <a:spcPts val="0"/>
              </a:spcBef>
              <a:buNone/>
              <a:defRPr b="0" i="0" sz="100" u="none" cap="none" strike="noStrike">
                <a:solidFill>
                  <a:schemeClr val="lt1"/>
                </a:solidFill>
                <a:latin typeface="Arial"/>
                <a:ea typeface="Arial"/>
                <a:cs typeface="Arial"/>
                <a:sym typeface="Arial"/>
              </a:defRPr>
            </a:lvl3pPr>
            <a:lvl4pPr indent="0" lvl="3" marL="0" algn="r">
              <a:spcBef>
                <a:spcPts val="0"/>
              </a:spcBef>
              <a:buNone/>
              <a:defRPr b="0" i="0" sz="100" u="none" cap="none" strike="noStrike">
                <a:solidFill>
                  <a:schemeClr val="lt1"/>
                </a:solidFill>
                <a:latin typeface="Arial"/>
                <a:ea typeface="Arial"/>
                <a:cs typeface="Arial"/>
                <a:sym typeface="Arial"/>
              </a:defRPr>
            </a:lvl4pPr>
            <a:lvl5pPr indent="0" lvl="4" marL="0" algn="r">
              <a:spcBef>
                <a:spcPts val="0"/>
              </a:spcBef>
              <a:buNone/>
              <a:defRPr b="0" i="0" sz="100" u="none" cap="none" strike="noStrike">
                <a:solidFill>
                  <a:schemeClr val="lt1"/>
                </a:solidFill>
                <a:latin typeface="Arial"/>
                <a:ea typeface="Arial"/>
                <a:cs typeface="Arial"/>
                <a:sym typeface="Arial"/>
              </a:defRPr>
            </a:lvl5pPr>
            <a:lvl6pPr indent="0" lvl="5" marL="0" algn="r">
              <a:spcBef>
                <a:spcPts val="0"/>
              </a:spcBef>
              <a:buNone/>
              <a:defRPr b="0" i="0" sz="100" u="none" cap="none" strike="noStrike">
                <a:solidFill>
                  <a:schemeClr val="lt1"/>
                </a:solidFill>
                <a:latin typeface="Arial"/>
                <a:ea typeface="Arial"/>
                <a:cs typeface="Arial"/>
                <a:sym typeface="Arial"/>
              </a:defRPr>
            </a:lvl6pPr>
            <a:lvl7pPr indent="0" lvl="6" marL="0" algn="r">
              <a:spcBef>
                <a:spcPts val="0"/>
              </a:spcBef>
              <a:buNone/>
              <a:defRPr b="0" i="0" sz="100" u="none" cap="none" strike="noStrike">
                <a:solidFill>
                  <a:schemeClr val="lt1"/>
                </a:solidFill>
                <a:latin typeface="Arial"/>
                <a:ea typeface="Arial"/>
                <a:cs typeface="Arial"/>
                <a:sym typeface="Arial"/>
              </a:defRPr>
            </a:lvl7pPr>
            <a:lvl8pPr indent="0" lvl="7" marL="0" algn="r">
              <a:spcBef>
                <a:spcPts val="0"/>
              </a:spcBef>
              <a:buNone/>
              <a:defRPr b="0" i="0" sz="100" u="none" cap="none" strike="noStrike">
                <a:solidFill>
                  <a:schemeClr val="lt1"/>
                </a:solidFill>
                <a:latin typeface="Arial"/>
                <a:ea typeface="Arial"/>
                <a:cs typeface="Arial"/>
                <a:sym typeface="Arial"/>
              </a:defRPr>
            </a:lvl8pPr>
            <a:lvl9pPr indent="0" lvl="8" marL="0" algn="r">
              <a:spcBef>
                <a:spcPts val="0"/>
              </a:spcBef>
              <a:buNone/>
              <a:defRPr b="0" i="0" sz="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71" name="Google Shape;71;p15"/>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3203577" y="688180"/>
            <a:ext cx="5251448" cy="335994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0"/>
              </a:spcBef>
              <a:spcAft>
                <a:spcPts val="0"/>
              </a:spcAft>
              <a:buClr>
                <a:schemeClr val="lt1"/>
              </a:buClr>
              <a:buSzPts val="850"/>
              <a:buFont typeface="Arial"/>
              <a:buNone/>
              <a:defRPr b="1" sz="3400" cap="none">
                <a:solidFill>
                  <a:schemeClr val="lt1"/>
                </a:solidFill>
              </a:defRPr>
            </a:lvl1pPr>
            <a:lvl2pPr indent="-228600" lvl="1" marL="914400" algn="r">
              <a:lnSpc>
                <a:spcPct val="100000"/>
              </a:lnSpc>
              <a:spcBef>
                <a:spcPts val="0"/>
              </a:spcBef>
              <a:spcAft>
                <a:spcPts val="0"/>
              </a:spcAft>
              <a:buClr>
                <a:schemeClr val="lt1"/>
              </a:buClr>
              <a:buSzPts val="850"/>
              <a:buFont typeface="Arial"/>
              <a:buNone/>
              <a:defRPr b="0" sz="3400" cap="none">
                <a:solidFill>
                  <a:schemeClr val="lt1"/>
                </a:solidFill>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ogo_couv_1.pdf" id="73" name="Google Shape;73;p15"/>
          <p:cNvPicPr preferRelativeResize="0"/>
          <p:nvPr/>
        </p:nvPicPr>
        <p:blipFill rotWithShape="1">
          <a:blip r:embed="rId2">
            <a:alphaModFix/>
          </a:blip>
          <a:srcRect b="0" l="0" r="0" t="0"/>
          <a:stretch/>
        </p:blipFill>
        <p:spPr>
          <a:xfrm>
            <a:off x="516754" y="507900"/>
            <a:ext cx="1944000" cy="11453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74" name="Shape 74"/>
        <p:cNvGrpSpPr/>
        <p:nvPr/>
      </p:nvGrpSpPr>
      <p:grpSpPr>
        <a:xfrm>
          <a:off x="0" y="0"/>
          <a:ext cx="0" cy="0"/>
          <a:chOff x="0" y="0"/>
          <a:chExt cx="0" cy="0"/>
        </a:xfrm>
      </p:grpSpPr>
      <p:sp>
        <p:nvSpPr>
          <p:cNvPr id="75" name="Google Shape;75;p16"/>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16"/>
          <p:cNvSpPr/>
          <p:nvPr/>
        </p:nvSpPr>
        <p:spPr>
          <a:xfrm>
            <a:off x="1145383" y="0"/>
            <a:ext cx="7998617" cy="5143500"/>
          </a:xfrm>
          <a:custGeom>
            <a:rect b="b" l="l" r="r" t="t"/>
            <a:pathLst>
              <a:path extrusionOk="0" h="5143500" w="7998617">
                <a:moveTo>
                  <a:pt x="2664618" y="0"/>
                </a:moveTo>
                <a:lnTo>
                  <a:pt x="7998617" y="0"/>
                </a:lnTo>
                <a:lnTo>
                  <a:pt x="7998617" y="5143500"/>
                </a:lnTo>
                <a:lnTo>
                  <a:pt x="2478882" y="5143500"/>
                </a:lnTo>
                <a:lnTo>
                  <a:pt x="0" y="2664618"/>
                </a:lnTo>
                <a:lnTo>
                  <a:pt x="266461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16"/>
          <p:cNvSpPr/>
          <p:nvPr/>
        </p:nvSpPr>
        <p:spPr>
          <a:xfrm>
            <a:off x="0" y="2664618"/>
            <a:ext cx="3624265" cy="2478882"/>
          </a:xfrm>
          <a:custGeom>
            <a:rect b="b" l="l" r="r" t="t"/>
            <a:pathLst>
              <a:path extrusionOk="0" h="2478882" w="3624265">
                <a:moveTo>
                  <a:pt x="1145383" y="0"/>
                </a:moveTo>
                <a:lnTo>
                  <a:pt x="3624265" y="2478882"/>
                </a:lnTo>
                <a:lnTo>
                  <a:pt x="0" y="2478882"/>
                </a:lnTo>
                <a:lnTo>
                  <a:pt x="0" y="1145383"/>
                </a:lnTo>
                <a:lnTo>
                  <a:pt x="114538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16"/>
          <p:cNvSpPr txBox="1"/>
          <p:nvPr>
            <p:ph idx="1" type="body"/>
          </p:nvPr>
        </p:nvSpPr>
        <p:spPr>
          <a:xfrm>
            <a:off x="4572000" y="736380"/>
            <a:ext cx="3883025" cy="4095970"/>
          </a:xfrm>
          <a:prstGeom prst="rect">
            <a:avLst/>
          </a:prstGeom>
          <a:noFill/>
          <a:ln>
            <a:noFill/>
          </a:ln>
        </p:spPr>
        <p:txBody>
          <a:bodyPr anchorCtr="0" anchor="t" bIns="0" lIns="0" spcFirstLastPara="1" rIns="0" wrap="square" tIns="0">
            <a:noAutofit/>
          </a:bodyPr>
          <a:lstStyle>
            <a:lvl1pPr indent="-333375" lvl="0" marL="457200" algn="l">
              <a:lnSpc>
                <a:spcPct val="100000"/>
              </a:lnSpc>
              <a:spcBef>
                <a:spcPts val="2400"/>
              </a:spcBef>
              <a:spcAft>
                <a:spcPts val="0"/>
              </a:spcAft>
              <a:buClr>
                <a:schemeClr val="lt2"/>
              </a:buClr>
              <a:buSzPts val="1650"/>
              <a:buFont typeface="Arial"/>
              <a:buAutoNum type="arabicPeriod"/>
              <a:defRPr b="1" sz="1650" cap="none">
                <a:solidFill>
                  <a:schemeClr val="lt2"/>
                </a:solidFill>
              </a:defRPr>
            </a:lvl1pPr>
            <a:lvl2pPr indent="-228600" lvl="1" marL="914400" algn="l">
              <a:lnSpc>
                <a:spcPct val="130000"/>
              </a:lnSpc>
              <a:spcBef>
                <a:spcPts val="300"/>
              </a:spcBef>
              <a:spcAft>
                <a:spcPts val="0"/>
              </a:spcAft>
              <a:buClr>
                <a:schemeClr val="accent3"/>
              </a:buClr>
              <a:buSzPts val="300"/>
              <a:buFont typeface="Arial"/>
              <a:buNone/>
              <a:defRPr b="0" sz="1200" cap="none">
                <a:solidFill>
                  <a:schemeClr val="accent3"/>
                </a:solidFill>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6"/>
          <p:cNvSpPr txBox="1"/>
          <p:nvPr>
            <p:ph type="title"/>
          </p:nvPr>
        </p:nvSpPr>
        <p:spPr>
          <a:xfrm>
            <a:off x="539552" y="656897"/>
            <a:ext cx="2658318" cy="340202"/>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2500"/>
              <a:buFont typeface="Arial"/>
              <a:buNone/>
              <a:defRPr b="1" sz="25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logo_couv_1.pdf" id="80" name="Google Shape;80;p16"/>
          <p:cNvPicPr preferRelativeResize="0"/>
          <p:nvPr/>
        </p:nvPicPr>
        <p:blipFill rotWithShape="1">
          <a:blip r:embed="rId2">
            <a:alphaModFix/>
          </a:blip>
          <a:srcRect b="0" l="0" r="0" t="0"/>
          <a:stretch/>
        </p:blipFill>
        <p:spPr>
          <a:xfrm>
            <a:off x="539552" y="3953662"/>
            <a:ext cx="1224000" cy="7211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itre" showMasterSp="0">
  <p:cSld name="Chapitre">
    <p:spTree>
      <p:nvGrpSpPr>
        <p:cNvPr id="81" name="Shape 81"/>
        <p:cNvGrpSpPr/>
        <p:nvPr/>
      </p:nvGrpSpPr>
      <p:grpSpPr>
        <a:xfrm>
          <a:off x="0" y="0"/>
          <a:ext cx="0" cy="0"/>
          <a:chOff x="0" y="0"/>
          <a:chExt cx="0" cy="0"/>
        </a:xfrm>
      </p:grpSpPr>
      <p:sp>
        <p:nvSpPr>
          <p:cNvPr id="82" name="Google Shape;82;p17"/>
          <p:cNvSpPr/>
          <p:nvPr/>
        </p:nvSpPr>
        <p:spPr>
          <a:xfrm>
            <a:off x="0" y="0"/>
            <a:ext cx="3810001" cy="2664618"/>
          </a:xfrm>
          <a:custGeom>
            <a:rect b="b" l="l" r="r" t="t"/>
            <a:pathLst>
              <a:path extrusionOk="0" h="2664618" w="3810001">
                <a:moveTo>
                  <a:pt x="0" y="0"/>
                </a:moveTo>
                <a:lnTo>
                  <a:pt x="3810001" y="0"/>
                </a:lnTo>
                <a:lnTo>
                  <a:pt x="1145383" y="2664618"/>
                </a:lnTo>
                <a:lnTo>
                  <a:pt x="0" y="1519236"/>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17"/>
          <p:cNvSpPr/>
          <p:nvPr/>
        </p:nvSpPr>
        <p:spPr>
          <a:xfrm>
            <a:off x="1145383" y="0"/>
            <a:ext cx="7998617" cy="5143500"/>
          </a:xfrm>
          <a:custGeom>
            <a:rect b="b" l="l" r="r" t="t"/>
            <a:pathLst>
              <a:path extrusionOk="0" h="5143500" w="7998617">
                <a:moveTo>
                  <a:pt x="2664618" y="0"/>
                </a:moveTo>
                <a:lnTo>
                  <a:pt x="7998617" y="0"/>
                </a:lnTo>
                <a:lnTo>
                  <a:pt x="7998617" y="5143500"/>
                </a:lnTo>
                <a:lnTo>
                  <a:pt x="2478882" y="5143500"/>
                </a:lnTo>
                <a:lnTo>
                  <a:pt x="0" y="2664618"/>
                </a:lnTo>
                <a:lnTo>
                  <a:pt x="266461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7"/>
          <p:cNvSpPr txBox="1"/>
          <p:nvPr>
            <p:ph idx="10" type="dt"/>
          </p:nvPr>
        </p:nvSpPr>
        <p:spPr>
          <a:xfrm>
            <a:off x="-1" y="5002020"/>
            <a:ext cx="265114" cy="135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00" u="none" cap="none" strike="noStrike">
                <a:solidFill>
                  <a:schemeClr val="lt1"/>
                </a:solidFill>
                <a:latin typeface="Arial"/>
                <a:ea typeface="Arial"/>
                <a:cs typeface="Arial"/>
                <a:sym typeface="Arial"/>
              </a:defRPr>
            </a:lvl1pPr>
            <a:lvl2pPr indent="0" lvl="1" marL="0" algn="r">
              <a:spcBef>
                <a:spcPts val="0"/>
              </a:spcBef>
              <a:buNone/>
              <a:defRPr b="0" i="0" sz="100" u="none" cap="none" strike="noStrike">
                <a:solidFill>
                  <a:schemeClr val="lt1"/>
                </a:solidFill>
                <a:latin typeface="Arial"/>
                <a:ea typeface="Arial"/>
                <a:cs typeface="Arial"/>
                <a:sym typeface="Arial"/>
              </a:defRPr>
            </a:lvl2pPr>
            <a:lvl3pPr indent="0" lvl="2" marL="0" algn="r">
              <a:spcBef>
                <a:spcPts val="0"/>
              </a:spcBef>
              <a:buNone/>
              <a:defRPr b="0" i="0" sz="100" u="none" cap="none" strike="noStrike">
                <a:solidFill>
                  <a:schemeClr val="lt1"/>
                </a:solidFill>
                <a:latin typeface="Arial"/>
                <a:ea typeface="Arial"/>
                <a:cs typeface="Arial"/>
                <a:sym typeface="Arial"/>
              </a:defRPr>
            </a:lvl3pPr>
            <a:lvl4pPr indent="0" lvl="3" marL="0" algn="r">
              <a:spcBef>
                <a:spcPts val="0"/>
              </a:spcBef>
              <a:buNone/>
              <a:defRPr b="0" i="0" sz="100" u="none" cap="none" strike="noStrike">
                <a:solidFill>
                  <a:schemeClr val="lt1"/>
                </a:solidFill>
                <a:latin typeface="Arial"/>
                <a:ea typeface="Arial"/>
                <a:cs typeface="Arial"/>
                <a:sym typeface="Arial"/>
              </a:defRPr>
            </a:lvl4pPr>
            <a:lvl5pPr indent="0" lvl="4" marL="0" algn="r">
              <a:spcBef>
                <a:spcPts val="0"/>
              </a:spcBef>
              <a:buNone/>
              <a:defRPr b="0" i="0" sz="100" u="none" cap="none" strike="noStrike">
                <a:solidFill>
                  <a:schemeClr val="lt1"/>
                </a:solidFill>
                <a:latin typeface="Arial"/>
                <a:ea typeface="Arial"/>
                <a:cs typeface="Arial"/>
                <a:sym typeface="Arial"/>
              </a:defRPr>
            </a:lvl5pPr>
            <a:lvl6pPr indent="0" lvl="5" marL="0" algn="r">
              <a:spcBef>
                <a:spcPts val="0"/>
              </a:spcBef>
              <a:buNone/>
              <a:defRPr b="0" i="0" sz="100" u="none" cap="none" strike="noStrike">
                <a:solidFill>
                  <a:schemeClr val="lt1"/>
                </a:solidFill>
                <a:latin typeface="Arial"/>
                <a:ea typeface="Arial"/>
                <a:cs typeface="Arial"/>
                <a:sym typeface="Arial"/>
              </a:defRPr>
            </a:lvl6pPr>
            <a:lvl7pPr indent="0" lvl="6" marL="0" algn="r">
              <a:spcBef>
                <a:spcPts val="0"/>
              </a:spcBef>
              <a:buNone/>
              <a:defRPr b="0" i="0" sz="100" u="none" cap="none" strike="noStrike">
                <a:solidFill>
                  <a:schemeClr val="lt1"/>
                </a:solidFill>
                <a:latin typeface="Arial"/>
                <a:ea typeface="Arial"/>
                <a:cs typeface="Arial"/>
                <a:sym typeface="Arial"/>
              </a:defRPr>
            </a:lvl7pPr>
            <a:lvl8pPr indent="0" lvl="7" marL="0" algn="r">
              <a:spcBef>
                <a:spcPts val="0"/>
              </a:spcBef>
              <a:buNone/>
              <a:defRPr b="0" i="0" sz="100" u="none" cap="none" strike="noStrike">
                <a:solidFill>
                  <a:schemeClr val="lt1"/>
                </a:solidFill>
                <a:latin typeface="Arial"/>
                <a:ea typeface="Arial"/>
                <a:cs typeface="Arial"/>
                <a:sym typeface="Arial"/>
              </a:defRPr>
            </a:lvl8pPr>
            <a:lvl9pPr indent="0" lvl="8" marL="0" algn="r">
              <a:spcBef>
                <a:spcPts val="0"/>
              </a:spcBef>
              <a:buNone/>
              <a:defRPr b="0" i="0" sz="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86" name="Google Shape;86;p17"/>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body"/>
          </p:nvPr>
        </p:nvSpPr>
        <p:spPr>
          <a:xfrm>
            <a:off x="1373189" y="688180"/>
            <a:ext cx="7081836" cy="3369470"/>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0"/>
              </a:spcBef>
              <a:spcAft>
                <a:spcPts val="0"/>
              </a:spcAft>
              <a:buClr>
                <a:schemeClr val="lt1"/>
              </a:buClr>
              <a:buSzPts val="850"/>
              <a:buFont typeface="Arial"/>
              <a:buNone/>
              <a:defRPr b="0" sz="3400" cap="none">
                <a:solidFill>
                  <a:schemeClr val="lt1"/>
                </a:solidFill>
              </a:defRPr>
            </a:lvl1pPr>
            <a:lvl2pPr indent="-228600" lvl="1" marL="914400" algn="r">
              <a:lnSpc>
                <a:spcPct val="100000"/>
              </a:lnSpc>
              <a:spcBef>
                <a:spcPts val="0"/>
              </a:spcBef>
              <a:spcAft>
                <a:spcPts val="0"/>
              </a:spcAft>
              <a:buClr>
                <a:schemeClr val="lt1"/>
              </a:buClr>
              <a:buSzPts val="850"/>
              <a:buFont typeface="Arial"/>
              <a:buNone/>
              <a:defRPr b="1" sz="3400" cap="none">
                <a:solidFill>
                  <a:schemeClr val="lt1"/>
                </a:solidFill>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ogo_couv_1.pdf" id="88" name="Google Shape;88;p17"/>
          <p:cNvPicPr preferRelativeResize="0"/>
          <p:nvPr/>
        </p:nvPicPr>
        <p:blipFill rotWithShape="1">
          <a:blip r:embed="rId2">
            <a:alphaModFix/>
          </a:blip>
          <a:srcRect b="0" l="0" r="0" t="0"/>
          <a:stretch/>
        </p:blipFill>
        <p:spPr>
          <a:xfrm>
            <a:off x="539552" y="3953662"/>
            <a:ext cx="1224000" cy="72116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visuel">
  <p:cSld name="Titre et contenu visuel">
    <p:spTree>
      <p:nvGrpSpPr>
        <p:cNvPr id="89" name="Shape 89"/>
        <p:cNvGrpSpPr/>
        <p:nvPr/>
      </p:nvGrpSpPr>
      <p:grpSpPr>
        <a:xfrm>
          <a:off x="0" y="0"/>
          <a:ext cx="0" cy="0"/>
          <a:chOff x="0" y="0"/>
          <a:chExt cx="0" cy="0"/>
        </a:xfrm>
      </p:grpSpPr>
      <p:sp>
        <p:nvSpPr>
          <p:cNvPr id="90" name="Google Shape;90;p18"/>
          <p:cNvSpPr/>
          <p:nvPr>
            <p:ph idx="2" type="pic"/>
          </p:nvPr>
        </p:nvSpPr>
        <p:spPr>
          <a:xfrm>
            <a:off x="396000" y="1116000"/>
            <a:ext cx="3816000" cy="3060000"/>
          </a:xfrm>
          <a:prstGeom prst="rect">
            <a:avLst/>
          </a:prstGeom>
          <a:noFill/>
          <a:ln>
            <a:noFill/>
          </a:ln>
        </p:spPr>
      </p:sp>
      <p:sp>
        <p:nvSpPr>
          <p:cNvPr id="91" name="Google Shape;91;p18"/>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a:off x="396000" y="442800"/>
            <a:ext cx="7228800"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8"/>
          <p:cNvSpPr txBox="1"/>
          <p:nvPr>
            <p:ph idx="3" type="body"/>
          </p:nvPr>
        </p:nvSpPr>
        <p:spPr>
          <a:xfrm>
            <a:off x="4572000" y="1054800"/>
            <a:ext cx="3883025" cy="329803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75"/>
              <a:buFont typeface="Arial"/>
              <a:buNone/>
              <a:defRPr/>
            </a:lvl2pPr>
            <a:lvl3pPr indent="-228600" lvl="2" marL="1371600" algn="l">
              <a:lnSpc>
                <a:spcPct val="100000"/>
              </a:lnSpc>
              <a:spcBef>
                <a:spcPts val="0"/>
              </a:spcBef>
              <a:spcAft>
                <a:spcPts val="0"/>
              </a:spcAft>
              <a:buClr>
                <a:schemeClr val="dk1"/>
              </a:buClr>
              <a:buSzPts val="450"/>
              <a:buFont typeface="Arial"/>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8"/>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visuel &amp; logo">
  <p:cSld name="Titre et contenu visuel &amp; logo">
    <p:spTree>
      <p:nvGrpSpPr>
        <p:cNvPr id="97" name="Shape 97"/>
        <p:cNvGrpSpPr/>
        <p:nvPr/>
      </p:nvGrpSpPr>
      <p:grpSpPr>
        <a:xfrm>
          <a:off x="0" y="0"/>
          <a:ext cx="0" cy="0"/>
          <a:chOff x="0" y="0"/>
          <a:chExt cx="0" cy="0"/>
        </a:xfrm>
      </p:grpSpPr>
      <p:sp>
        <p:nvSpPr>
          <p:cNvPr id="98" name="Google Shape;98;p19"/>
          <p:cNvSpPr/>
          <p:nvPr>
            <p:ph idx="2" type="pic"/>
          </p:nvPr>
        </p:nvSpPr>
        <p:spPr>
          <a:xfrm>
            <a:off x="396000" y="1116000"/>
            <a:ext cx="3816000" cy="3060000"/>
          </a:xfrm>
          <a:prstGeom prst="rect">
            <a:avLst/>
          </a:prstGeom>
          <a:noFill/>
          <a:ln>
            <a:noFill/>
          </a:ln>
        </p:spPr>
      </p:sp>
      <p:sp>
        <p:nvSpPr>
          <p:cNvPr id="99" name="Google Shape;99;p19"/>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9"/>
          <p:cNvSpPr txBox="1"/>
          <p:nvPr>
            <p:ph idx="1" type="body"/>
          </p:nvPr>
        </p:nvSpPr>
        <p:spPr>
          <a:xfrm>
            <a:off x="396000" y="442800"/>
            <a:ext cx="7228800"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9"/>
          <p:cNvSpPr txBox="1"/>
          <p:nvPr>
            <p:ph idx="3" type="body"/>
          </p:nvPr>
        </p:nvSpPr>
        <p:spPr>
          <a:xfrm>
            <a:off x="4572000" y="1054800"/>
            <a:ext cx="3883025" cy="329803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75"/>
              <a:buFont typeface="Arial"/>
              <a:buNone/>
              <a:defRPr/>
            </a:lvl2pPr>
            <a:lvl3pPr indent="-228600" lvl="2" marL="1371600" algn="l">
              <a:lnSpc>
                <a:spcPct val="100000"/>
              </a:lnSpc>
              <a:spcBef>
                <a:spcPts val="0"/>
              </a:spcBef>
              <a:spcAft>
                <a:spcPts val="0"/>
              </a:spcAft>
              <a:buClr>
                <a:schemeClr val="dk1"/>
              </a:buClr>
              <a:buSzPts val="450"/>
              <a:buFont typeface="Arial"/>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9"/>
          <p:cNvSpPr/>
          <p:nvPr>
            <p:ph idx="4" type="pic"/>
          </p:nvPr>
        </p:nvSpPr>
        <p:spPr>
          <a:xfrm>
            <a:off x="7627938" y="4565650"/>
            <a:ext cx="608012" cy="266700"/>
          </a:xfrm>
          <a:prstGeom prst="rect">
            <a:avLst/>
          </a:prstGeom>
          <a:noFill/>
          <a:ln>
            <a:noFill/>
          </a:ln>
        </p:spPr>
      </p:sp>
      <p:sp>
        <p:nvSpPr>
          <p:cNvPr id="103" name="Google Shape;103;p19"/>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2 colonnes">
  <p:cSld name="Titre et contenu 2 colonnes">
    <p:spTree>
      <p:nvGrpSpPr>
        <p:cNvPr id="106" name="Shape 106"/>
        <p:cNvGrpSpPr/>
        <p:nvPr/>
      </p:nvGrpSpPr>
      <p:grpSpPr>
        <a:xfrm>
          <a:off x="0" y="0"/>
          <a:ext cx="0" cy="0"/>
          <a:chOff x="0" y="0"/>
          <a:chExt cx="0" cy="0"/>
        </a:xfrm>
      </p:grpSpPr>
      <p:sp>
        <p:nvSpPr>
          <p:cNvPr id="107" name="Google Shape;107;p20"/>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0"/>
          <p:cNvSpPr txBox="1"/>
          <p:nvPr>
            <p:ph idx="1" type="body"/>
          </p:nvPr>
        </p:nvSpPr>
        <p:spPr>
          <a:xfrm>
            <a:off x="396000" y="442800"/>
            <a:ext cx="7232400"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20"/>
          <p:cNvSpPr txBox="1"/>
          <p:nvPr>
            <p:ph idx="2" type="body"/>
          </p:nvPr>
        </p:nvSpPr>
        <p:spPr>
          <a:xfrm>
            <a:off x="396000" y="1055688"/>
            <a:ext cx="3888000" cy="32984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20"/>
          <p:cNvSpPr txBox="1"/>
          <p:nvPr>
            <p:ph idx="3" type="body"/>
          </p:nvPr>
        </p:nvSpPr>
        <p:spPr>
          <a:xfrm>
            <a:off x="4572000" y="1055688"/>
            <a:ext cx="3883025" cy="32984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0"/>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2 colonnes &amp; logo">
  <p:cSld name="Titre et contenu 2 colonnes &amp; logo">
    <p:spTree>
      <p:nvGrpSpPr>
        <p:cNvPr id="114" name="Shape 114"/>
        <p:cNvGrpSpPr/>
        <p:nvPr/>
      </p:nvGrpSpPr>
      <p:grpSpPr>
        <a:xfrm>
          <a:off x="0" y="0"/>
          <a:ext cx="0" cy="0"/>
          <a:chOff x="0" y="0"/>
          <a:chExt cx="0" cy="0"/>
        </a:xfrm>
      </p:grpSpPr>
      <p:sp>
        <p:nvSpPr>
          <p:cNvPr id="115" name="Google Shape;115;p21"/>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1"/>
          <p:cNvSpPr txBox="1"/>
          <p:nvPr>
            <p:ph idx="1" type="body"/>
          </p:nvPr>
        </p:nvSpPr>
        <p:spPr>
          <a:xfrm>
            <a:off x="396000" y="442800"/>
            <a:ext cx="7232400"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21"/>
          <p:cNvSpPr txBox="1"/>
          <p:nvPr>
            <p:ph idx="2" type="body"/>
          </p:nvPr>
        </p:nvSpPr>
        <p:spPr>
          <a:xfrm>
            <a:off x="396000" y="1054800"/>
            <a:ext cx="3888000" cy="329803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21"/>
          <p:cNvSpPr txBox="1"/>
          <p:nvPr>
            <p:ph idx="3" type="body"/>
          </p:nvPr>
        </p:nvSpPr>
        <p:spPr>
          <a:xfrm>
            <a:off x="4572000" y="1055688"/>
            <a:ext cx="3883025" cy="32984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21"/>
          <p:cNvSpPr/>
          <p:nvPr>
            <p:ph idx="4" type="pic"/>
          </p:nvPr>
        </p:nvSpPr>
        <p:spPr>
          <a:xfrm>
            <a:off x="7627938" y="4565650"/>
            <a:ext cx="608012" cy="266700"/>
          </a:xfrm>
          <a:prstGeom prst="rect">
            <a:avLst/>
          </a:prstGeom>
          <a:noFill/>
          <a:ln>
            <a:noFill/>
          </a:ln>
        </p:spPr>
      </p:sp>
      <p:sp>
        <p:nvSpPr>
          <p:cNvPr id="120" name="Google Shape;120;p21"/>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23" name="Shape 123"/>
        <p:cNvGrpSpPr/>
        <p:nvPr/>
      </p:nvGrpSpPr>
      <p:grpSpPr>
        <a:xfrm>
          <a:off x="0" y="0"/>
          <a:ext cx="0" cy="0"/>
          <a:chOff x="0" y="0"/>
          <a:chExt cx="0" cy="0"/>
        </a:xfrm>
      </p:grpSpPr>
      <p:sp>
        <p:nvSpPr>
          <p:cNvPr id="124" name="Google Shape;124;p22"/>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2"/>
          <p:cNvSpPr txBox="1"/>
          <p:nvPr>
            <p:ph idx="1" type="body"/>
          </p:nvPr>
        </p:nvSpPr>
        <p:spPr>
          <a:xfrm>
            <a:off x="396000" y="443550"/>
            <a:ext cx="7231938"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22"/>
          <p:cNvSpPr txBox="1"/>
          <p:nvPr>
            <p:ph idx="2" type="body"/>
          </p:nvPr>
        </p:nvSpPr>
        <p:spPr>
          <a:xfrm>
            <a:off x="396000" y="1055689"/>
            <a:ext cx="8359063" cy="32988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22"/>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amp; logo">
  <p:cSld name="Titre et contenu &amp; logo">
    <p:spTree>
      <p:nvGrpSpPr>
        <p:cNvPr id="130" name="Shape 130"/>
        <p:cNvGrpSpPr/>
        <p:nvPr/>
      </p:nvGrpSpPr>
      <p:grpSpPr>
        <a:xfrm>
          <a:off x="0" y="0"/>
          <a:ext cx="0" cy="0"/>
          <a:chOff x="0" y="0"/>
          <a:chExt cx="0" cy="0"/>
        </a:xfrm>
      </p:grpSpPr>
      <p:sp>
        <p:nvSpPr>
          <p:cNvPr id="131" name="Google Shape;131;p23"/>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3"/>
          <p:cNvSpPr txBox="1"/>
          <p:nvPr>
            <p:ph idx="1" type="body"/>
          </p:nvPr>
        </p:nvSpPr>
        <p:spPr>
          <a:xfrm>
            <a:off x="396000" y="443550"/>
            <a:ext cx="7231938" cy="27609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00"/>
              <a:buFont typeface="Arial"/>
              <a:buNone/>
              <a:defRPr sz="1600" cap="none">
                <a:solidFill>
                  <a:schemeClr val="dk1"/>
                </a:solidFill>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23"/>
          <p:cNvSpPr txBox="1"/>
          <p:nvPr>
            <p:ph idx="2" type="body"/>
          </p:nvPr>
        </p:nvSpPr>
        <p:spPr>
          <a:xfrm>
            <a:off x="396000" y="1055689"/>
            <a:ext cx="8359063" cy="32988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5"/>
              </a:buClr>
              <a:buSzPts val="450"/>
              <a:buNone/>
              <a:defRPr/>
            </a:lvl1pPr>
            <a:lvl2pPr indent="-228600" lvl="1" marL="914400" algn="l">
              <a:lnSpc>
                <a:spcPct val="100000"/>
              </a:lnSpc>
              <a:spcBef>
                <a:spcPts val="0"/>
              </a:spcBef>
              <a:spcAft>
                <a:spcPts val="0"/>
              </a:spcAft>
              <a:buClr>
                <a:schemeClr val="lt2"/>
              </a:buClr>
              <a:buSzPts val="450"/>
              <a:buNone/>
              <a:defRPr/>
            </a:lvl2pPr>
            <a:lvl3pPr indent="-228600" lvl="2" marL="1371600" algn="l">
              <a:lnSpc>
                <a:spcPct val="100000"/>
              </a:lnSpc>
              <a:spcBef>
                <a:spcPts val="0"/>
              </a:spcBef>
              <a:spcAft>
                <a:spcPts val="0"/>
              </a:spcAft>
              <a:buClr>
                <a:schemeClr val="dk1"/>
              </a:buClr>
              <a:buSzPts val="450"/>
              <a:buNone/>
              <a:defRPr/>
            </a:lvl3pPr>
            <a:lvl4pPr indent="-320039" lvl="3" marL="1828800" algn="l">
              <a:lnSpc>
                <a:spcPct val="100000"/>
              </a:lnSpc>
              <a:spcBef>
                <a:spcPts val="0"/>
              </a:spcBef>
              <a:spcAft>
                <a:spcPts val="0"/>
              </a:spcAft>
              <a:buSzPts val="1440"/>
              <a:buChar char="►"/>
              <a:defRPr/>
            </a:lvl4pPr>
            <a:lvl5pPr indent="-342900" lvl="4" marL="2286000" algn="l">
              <a:lnSpc>
                <a:spcPct val="100000"/>
              </a:lnSpc>
              <a:spcBef>
                <a:spcPts val="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23"/>
          <p:cNvSpPr/>
          <p:nvPr>
            <p:ph idx="3" type="pic"/>
          </p:nvPr>
        </p:nvSpPr>
        <p:spPr>
          <a:xfrm>
            <a:off x="7627938" y="4565650"/>
            <a:ext cx="608012" cy="266700"/>
          </a:xfrm>
          <a:prstGeom prst="rect">
            <a:avLst/>
          </a:prstGeom>
          <a:noFill/>
          <a:ln>
            <a:noFill/>
          </a:ln>
        </p:spPr>
      </p:sp>
      <p:sp>
        <p:nvSpPr>
          <p:cNvPr id="135" name="Google Shape;135;p23"/>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75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14"/>
          <p:cNvSpPr txBox="1"/>
          <p:nvPr>
            <p:ph type="title"/>
          </p:nvPr>
        </p:nvSpPr>
        <p:spPr>
          <a:xfrm>
            <a:off x="396000" y="0"/>
            <a:ext cx="7231938" cy="450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2200"/>
              <a:buFont typeface="Arial"/>
              <a:buNone/>
              <a:defRPr b="1" i="0" sz="2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4"/>
          <p:cNvSpPr txBox="1"/>
          <p:nvPr>
            <p:ph idx="1" type="body"/>
          </p:nvPr>
        </p:nvSpPr>
        <p:spPr>
          <a:xfrm>
            <a:off x="396000" y="1056085"/>
            <a:ext cx="8366125" cy="3298428"/>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5"/>
              </a:buClr>
              <a:buSzPts val="500"/>
              <a:buFont typeface="Arial"/>
              <a:buNone/>
              <a:defRPr b="0" i="0" sz="2000" u="none" cap="none" strike="noStrike">
                <a:solidFill>
                  <a:schemeClr val="accent5"/>
                </a:solidFill>
                <a:latin typeface="Arial"/>
                <a:ea typeface="Arial"/>
                <a:cs typeface="Arial"/>
                <a:sym typeface="Arial"/>
              </a:defRPr>
            </a:lvl1pPr>
            <a:lvl2pPr indent="-228600" lvl="1" marL="914400" marR="0" rtl="0" algn="l">
              <a:lnSpc>
                <a:spcPct val="100000"/>
              </a:lnSpc>
              <a:spcBef>
                <a:spcPts val="0"/>
              </a:spcBef>
              <a:spcAft>
                <a:spcPts val="0"/>
              </a:spcAft>
              <a:buClr>
                <a:schemeClr val="lt2"/>
              </a:buClr>
              <a:buSzPts val="475"/>
              <a:buFont typeface="Arial"/>
              <a:buNone/>
              <a:defRPr b="1" i="0" sz="1900" u="none" cap="none" strike="noStrike">
                <a:solidFill>
                  <a:schemeClr val="lt2"/>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450"/>
              <a:buFont typeface="Arial"/>
              <a:buNone/>
              <a:defRPr b="0" i="0" sz="1800" u="none" cap="none" strike="noStrike">
                <a:solidFill>
                  <a:schemeClr val="dk1"/>
                </a:solidFill>
                <a:latin typeface="Arial"/>
                <a:ea typeface="Arial"/>
                <a:cs typeface="Arial"/>
                <a:sym typeface="Arial"/>
              </a:defRPr>
            </a:lvl3pPr>
            <a:lvl4pPr indent="-320039" lvl="3" marL="1828800" marR="0" rtl="0" algn="l">
              <a:lnSpc>
                <a:spcPct val="100000"/>
              </a:lnSpc>
              <a:spcBef>
                <a:spcPts val="0"/>
              </a:spcBef>
              <a:spcAft>
                <a:spcPts val="0"/>
              </a:spcAft>
              <a:buClr>
                <a:schemeClr val="lt2"/>
              </a:buClr>
              <a:buSzPts val="144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lt2"/>
              </a:buClr>
              <a:buSzPts val="1800"/>
              <a:buFont typeface="Arial"/>
              <a:buChar char="-"/>
              <a:defRPr b="0" i="0" sz="1800" u="none" cap="none" strike="noStrike">
                <a:solidFill>
                  <a:schemeClr val="dk1"/>
                </a:solidFill>
                <a:latin typeface="Arial"/>
                <a:ea typeface="Arial"/>
                <a:cs typeface="Arial"/>
                <a:sym typeface="Arial"/>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lt2"/>
              </a:buClr>
              <a:buSzPts val="1500"/>
              <a:buFont typeface="Arial"/>
              <a:buChar char="►"/>
              <a:defRPr b="0" i="0" sz="15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14"/>
          <p:cNvSpPr txBox="1"/>
          <p:nvPr>
            <p:ph idx="10" type="dt"/>
          </p:nvPr>
        </p:nvSpPr>
        <p:spPr>
          <a:xfrm>
            <a:off x="5322888" y="4565650"/>
            <a:ext cx="1980000" cy="288256"/>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800" u="none" cap="none" strike="noStrike">
                <a:solidFill>
                  <a:schemeClr val="accent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4"/>
          <p:cNvSpPr txBox="1"/>
          <p:nvPr>
            <p:ph idx="11" type="ftr"/>
          </p:nvPr>
        </p:nvSpPr>
        <p:spPr>
          <a:xfrm>
            <a:off x="2279650" y="4565650"/>
            <a:ext cx="2652126" cy="288256"/>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800" u="none" cap="none" strike="noStrike">
                <a:solidFill>
                  <a:schemeClr val="accent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4"/>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2350" u="none" cap="none" strike="noStrike">
                <a:solidFill>
                  <a:schemeClr val="lt2"/>
                </a:solidFill>
                <a:latin typeface="Arial"/>
                <a:ea typeface="Arial"/>
                <a:cs typeface="Arial"/>
                <a:sym typeface="Arial"/>
              </a:defRPr>
            </a:lvl1pPr>
            <a:lvl2pPr indent="0" lvl="1" marL="0" marR="0" rtl="0" algn="r">
              <a:spcBef>
                <a:spcPts val="0"/>
              </a:spcBef>
              <a:buNone/>
              <a:defRPr b="0" i="0" sz="2350" u="none" cap="none" strike="noStrike">
                <a:solidFill>
                  <a:schemeClr val="lt2"/>
                </a:solidFill>
                <a:latin typeface="Arial"/>
                <a:ea typeface="Arial"/>
                <a:cs typeface="Arial"/>
                <a:sym typeface="Arial"/>
              </a:defRPr>
            </a:lvl2pPr>
            <a:lvl3pPr indent="0" lvl="2" marL="0" marR="0" rtl="0" algn="r">
              <a:spcBef>
                <a:spcPts val="0"/>
              </a:spcBef>
              <a:buNone/>
              <a:defRPr b="0" i="0" sz="2350" u="none" cap="none" strike="noStrike">
                <a:solidFill>
                  <a:schemeClr val="lt2"/>
                </a:solidFill>
                <a:latin typeface="Arial"/>
                <a:ea typeface="Arial"/>
                <a:cs typeface="Arial"/>
                <a:sym typeface="Arial"/>
              </a:defRPr>
            </a:lvl3pPr>
            <a:lvl4pPr indent="0" lvl="3" marL="0" marR="0" rtl="0" algn="r">
              <a:spcBef>
                <a:spcPts val="0"/>
              </a:spcBef>
              <a:buNone/>
              <a:defRPr b="0" i="0" sz="2350" u="none" cap="none" strike="noStrike">
                <a:solidFill>
                  <a:schemeClr val="lt2"/>
                </a:solidFill>
                <a:latin typeface="Arial"/>
                <a:ea typeface="Arial"/>
                <a:cs typeface="Arial"/>
                <a:sym typeface="Arial"/>
              </a:defRPr>
            </a:lvl4pPr>
            <a:lvl5pPr indent="0" lvl="4" marL="0" marR="0" rtl="0" algn="r">
              <a:spcBef>
                <a:spcPts val="0"/>
              </a:spcBef>
              <a:buNone/>
              <a:defRPr b="0" i="0" sz="2350" u="none" cap="none" strike="noStrike">
                <a:solidFill>
                  <a:schemeClr val="lt2"/>
                </a:solidFill>
                <a:latin typeface="Arial"/>
                <a:ea typeface="Arial"/>
                <a:cs typeface="Arial"/>
                <a:sym typeface="Arial"/>
              </a:defRPr>
            </a:lvl5pPr>
            <a:lvl6pPr indent="0" lvl="5" marL="0" marR="0" rtl="0" algn="r">
              <a:spcBef>
                <a:spcPts val="0"/>
              </a:spcBef>
              <a:buNone/>
              <a:defRPr b="0" i="0" sz="2350" u="none" cap="none" strike="noStrike">
                <a:solidFill>
                  <a:schemeClr val="lt2"/>
                </a:solidFill>
                <a:latin typeface="Arial"/>
                <a:ea typeface="Arial"/>
                <a:cs typeface="Arial"/>
                <a:sym typeface="Arial"/>
              </a:defRPr>
            </a:lvl6pPr>
            <a:lvl7pPr indent="0" lvl="6" marL="0" marR="0" rtl="0" algn="r">
              <a:spcBef>
                <a:spcPts val="0"/>
              </a:spcBef>
              <a:buNone/>
              <a:defRPr b="0" i="0" sz="2350" u="none" cap="none" strike="noStrike">
                <a:solidFill>
                  <a:schemeClr val="lt2"/>
                </a:solidFill>
                <a:latin typeface="Arial"/>
                <a:ea typeface="Arial"/>
                <a:cs typeface="Arial"/>
                <a:sym typeface="Arial"/>
              </a:defRPr>
            </a:lvl7pPr>
            <a:lvl8pPr indent="0" lvl="7" marL="0" marR="0" rtl="0" algn="r">
              <a:spcBef>
                <a:spcPts val="0"/>
              </a:spcBef>
              <a:buNone/>
              <a:defRPr b="0" i="0" sz="2350" u="none" cap="none" strike="noStrike">
                <a:solidFill>
                  <a:schemeClr val="lt2"/>
                </a:solidFill>
                <a:latin typeface="Arial"/>
                <a:ea typeface="Arial"/>
                <a:cs typeface="Arial"/>
                <a:sym typeface="Arial"/>
              </a:defRPr>
            </a:lvl8pPr>
            <a:lvl9pPr indent="0" lvl="8" marL="0" marR="0" rtl="0" algn="r">
              <a:spcBef>
                <a:spcPts val="0"/>
              </a:spcBef>
              <a:buNone/>
              <a:defRPr b="0" i="0" sz="235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pic>
        <p:nvPicPr>
          <p:cNvPr descr="logo_couv_1.pdf" id="63" name="Google Shape;63;p14"/>
          <p:cNvPicPr preferRelativeResize="0"/>
          <p:nvPr/>
        </p:nvPicPr>
        <p:blipFill rotWithShape="1">
          <a:blip r:embed="rId1">
            <a:alphaModFix/>
          </a:blip>
          <a:srcRect b="0" l="0" r="0" t="0"/>
          <a:stretch/>
        </p:blipFill>
        <p:spPr>
          <a:xfrm>
            <a:off x="403675" y="4433896"/>
            <a:ext cx="856800" cy="5048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020250" y="2166750"/>
            <a:ext cx="5687400" cy="225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U</a:t>
            </a:r>
            <a:r>
              <a:rPr lang="zh-CN"/>
              <a:t>niversity ChatBot</a:t>
            </a:r>
            <a:endParaRPr/>
          </a:p>
          <a:p>
            <a:pPr indent="0" lvl="0" marL="0" rtl="0" algn="l">
              <a:spcBef>
                <a:spcPts val="0"/>
              </a:spcBef>
              <a:spcAft>
                <a:spcPts val="0"/>
              </a:spcAft>
              <a:buClr>
                <a:schemeClr val="dk1"/>
              </a:buClr>
              <a:buSzPts val="1100"/>
              <a:buFont typeface="Arial"/>
              <a:buNone/>
            </a:pPr>
            <a:r>
              <a:t/>
            </a:r>
            <a:endParaRPr b="0" sz="2400">
              <a:solidFill>
                <a:schemeClr val="dk1"/>
              </a:solidFill>
            </a:endParaRPr>
          </a:p>
          <a:p>
            <a:pPr indent="0" lvl="0" marL="0" rtl="0" algn="l">
              <a:spcBef>
                <a:spcPts val="0"/>
              </a:spcBef>
              <a:spcAft>
                <a:spcPts val="0"/>
              </a:spcAft>
              <a:buClr>
                <a:schemeClr val="dk1"/>
              </a:buClr>
              <a:buSzPts val="1100"/>
              <a:buFont typeface="Arial"/>
              <a:buNone/>
            </a:pPr>
            <a:r>
              <a:t/>
            </a:r>
            <a:endParaRPr b="0" sz="2400">
              <a:solidFill>
                <a:schemeClr val="dk1"/>
              </a:solidFill>
            </a:endParaRPr>
          </a:p>
          <a:p>
            <a:pPr indent="0" lvl="1" marL="3657600" rtl="0" algn="r">
              <a:lnSpc>
                <a:spcPct val="100000"/>
              </a:lnSpc>
              <a:spcBef>
                <a:spcPts val="0"/>
              </a:spcBef>
              <a:spcAft>
                <a:spcPts val="0"/>
              </a:spcAft>
              <a:buClr>
                <a:schemeClr val="lt1"/>
              </a:buClr>
              <a:buSzPts val="850"/>
              <a:buFont typeface="Arial"/>
              <a:buNone/>
            </a:pPr>
            <a:r>
              <a:rPr lang="zh-CN" sz="1200"/>
              <a:t>Jingze LIU</a:t>
            </a:r>
            <a:endParaRPr sz="1200"/>
          </a:p>
          <a:p>
            <a:pPr indent="0" lvl="1" marL="3657600" rtl="0" algn="r">
              <a:lnSpc>
                <a:spcPct val="100000"/>
              </a:lnSpc>
              <a:spcBef>
                <a:spcPts val="0"/>
              </a:spcBef>
              <a:spcAft>
                <a:spcPts val="0"/>
              </a:spcAft>
              <a:buClr>
                <a:schemeClr val="lt1"/>
              </a:buClr>
              <a:buSzPts val="850"/>
              <a:buFont typeface="Arial"/>
              <a:buNone/>
            </a:pPr>
            <a:r>
              <a:rPr lang="zh-CN" sz="1200"/>
              <a:t>Yuyan ZHAO</a:t>
            </a:r>
            <a:endParaRPr sz="1200"/>
          </a:p>
          <a:p>
            <a:pPr indent="0" lvl="1" marL="3657600" rtl="0" algn="r">
              <a:lnSpc>
                <a:spcPct val="100000"/>
              </a:lnSpc>
              <a:spcBef>
                <a:spcPts val="0"/>
              </a:spcBef>
              <a:spcAft>
                <a:spcPts val="0"/>
              </a:spcAft>
              <a:buClr>
                <a:schemeClr val="lt1"/>
              </a:buClr>
              <a:buSzPts val="850"/>
              <a:buFont typeface="Arial"/>
              <a:buNone/>
            </a:pPr>
            <a:r>
              <a:rPr lang="zh-CN" sz="1200"/>
              <a:t>Ruxin ZHENG</a:t>
            </a:r>
            <a:endParaRPr sz="1200"/>
          </a:p>
          <a:p>
            <a:pPr indent="0" lvl="1" marL="3657600" rtl="0" algn="r">
              <a:lnSpc>
                <a:spcPct val="100000"/>
              </a:lnSpc>
              <a:spcBef>
                <a:spcPts val="0"/>
              </a:spcBef>
              <a:spcAft>
                <a:spcPts val="0"/>
              </a:spcAft>
              <a:buClr>
                <a:schemeClr val="lt1"/>
              </a:buClr>
              <a:buSzPts val="850"/>
              <a:buFont typeface="Arial"/>
              <a:buNone/>
            </a:pPr>
            <a:r>
              <a:rPr lang="zh-CN" sz="1200"/>
              <a:t>Kehan LIU</a:t>
            </a:r>
            <a:endParaRPr sz="1200"/>
          </a:p>
          <a:p>
            <a:pPr indent="0" lvl="1" marL="3657600" rtl="0" algn="r">
              <a:lnSpc>
                <a:spcPct val="100000"/>
              </a:lnSpc>
              <a:spcBef>
                <a:spcPts val="0"/>
              </a:spcBef>
              <a:spcAft>
                <a:spcPts val="0"/>
              </a:spcAft>
              <a:buClr>
                <a:schemeClr val="lt1"/>
              </a:buClr>
              <a:buSzPts val="850"/>
              <a:buFont typeface="Arial"/>
              <a:buNone/>
            </a:pPr>
            <a:r>
              <a:rPr lang="zh-CN" sz="1200"/>
              <a:t>Menglin XIONG</a:t>
            </a:r>
            <a:endParaRPr sz="1200"/>
          </a:p>
          <a:p>
            <a:pPr indent="0" lvl="1" marL="3657600" rtl="0" algn="r">
              <a:lnSpc>
                <a:spcPct val="100000"/>
              </a:lnSpc>
              <a:spcBef>
                <a:spcPts val="0"/>
              </a:spcBef>
              <a:spcAft>
                <a:spcPts val="0"/>
              </a:spcAft>
              <a:buClr>
                <a:schemeClr val="lt1"/>
              </a:buClr>
              <a:buSzPts val="850"/>
              <a:buFont typeface="Arial"/>
              <a:buNone/>
            </a:pPr>
            <a:r>
              <a:t/>
            </a:r>
            <a:endParaRPr sz="1900"/>
          </a:p>
          <a:p>
            <a:pPr indent="0" lvl="1" marL="3657600" rtl="0" algn="l">
              <a:lnSpc>
                <a:spcPct val="100000"/>
              </a:lnSpc>
              <a:spcBef>
                <a:spcPts val="0"/>
              </a:spcBef>
              <a:spcAft>
                <a:spcPts val="0"/>
              </a:spcAft>
              <a:buClr>
                <a:schemeClr val="lt1"/>
              </a:buClr>
              <a:buSzPts val="850"/>
              <a:buFont typeface="Arial"/>
              <a:buNone/>
            </a:pPr>
            <a:r>
              <a:t/>
            </a:r>
            <a:endParaRPr sz="1900"/>
          </a:p>
          <a:p>
            <a:pPr indent="0" lvl="1" marL="3657600" rtl="0" algn="l">
              <a:lnSpc>
                <a:spcPct val="100000"/>
              </a:lnSpc>
              <a:spcBef>
                <a:spcPts val="0"/>
              </a:spcBef>
              <a:spcAft>
                <a:spcPts val="0"/>
              </a:spcAft>
              <a:buClr>
                <a:schemeClr val="lt1"/>
              </a:buClr>
              <a:buSzPts val="850"/>
              <a:buFont typeface="Arial"/>
              <a:buNone/>
            </a:pPr>
            <a:r>
              <a:rPr lang="zh-CN" sz="1900"/>
              <a:t>	</a:t>
            </a:r>
            <a:endParaRPr sz="1900"/>
          </a:p>
          <a:p>
            <a:pPr indent="0" lvl="1" marL="0" rtl="0" algn="r">
              <a:lnSpc>
                <a:spcPct val="100000"/>
              </a:lnSpc>
              <a:spcBef>
                <a:spcPts val="0"/>
              </a:spcBef>
              <a:spcAft>
                <a:spcPts val="0"/>
              </a:spcAft>
              <a:buClr>
                <a:schemeClr val="lt1"/>
              </a:buClr>
              <a:buSzPts val="850"/>
              <a:buFont typeface="Arial"/>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Stories</a:t>
            </a:r>
            <a:r>
              <a:rPr b="0" lang="zh-CN" sz="2400">
                <a:solidFill>
                  <a:srgbClr val="0070C0"/>
                </a:solidFill>
              </a:rPr>
              <a:t> </a:t>
            </a:r>
            <a:endParaRPr/>
          </a:p>
        </p:txBody>
      </p:sp>
      <p:sp>
        <p:nvSpPr>
          <p:cNvPr id="209" name="Google Shape;209;p33"/>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10" name="Google Shape;210;p33"/>
          <p:cNvSpPr txBox="1"/>
          <p:nvPr/>
        </p:nvSpPr>
        <p:spPr>
          <a:xfrm>
            <a:off x="171150" y="786725"/>
            <a:ext cx="85839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0D0D0D"/>
                </a:solidFill>
              </a:rPr>
              <a:t>major_form with stop</a:t>
            </a:r>
            <a:endParaRPr b="1">
              <a:solidFill>
                <a:srgbClr val="0D0D0D"/>
              </a:solidFill>
            </a:endParaRPr>
          </a:p>
          <a:p>
            <a:pPr indent="0" lvl="0" marL="0" rtl="0" algn="l">
              <a:lnSpc>
                <a:spcPct val="115000"/>
              </a:lnSpc>
              <a:spcBef>
                <a:spcPts val="0"/>
              </a:spcBef>
              <a:spcAft>
                <a:spcPts val="0"/>
              </a:spcAft>
              <a:buNone/>
            </a:pPr>
            <a:r>
              <a:rPr b="1" lang="zh-CN">
                <a:solidFill>
                  <a:srgbClr val="3C78D8"/>
                </a:solidFill>
              </a:rPr>
              <a:t>The user expresses the intent to request recommendations for majors, with or without his/her interested domain or prefered campus.</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a:p>
            <a:pPr indent="0" lvl="0" marL="0" rtl="0" algn="l">
              <a:lnSpc>
                <a:spcPct val="115000"/>
              </a:lnSpc>
              <a:spcBef>
                <a:spcPts val="0"/>
              </a:spcBef>
              <a:spcAft>
                <a:spcPts val="0"/>
              </a:spcAft>
              <a:buNone/>
            </a:pPr>
            <a:r>
              <a:rPr b="1" lang="zh-CN">
                <a:solidFill>
                  <a:srgbClr val="3C78D8"/>
                </a:solidFill>
              </a:rPr>
              <a:t>If the bot hasn't collected complete information for the domain or campus fields, it should prompt the user to provide the missing information until the form is completed. User can use “stop” to quit the loop</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p:txBody>
      </p:sp>
      <p:sp>
        <p:nvSpPr>
          <p:cNvPr id="211" name="Google Shape;211;p3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 </a:t>
            </a:r>
            <a:endParaRPr/>
          </a:p>
        </p:txBody>
      </p:sp>
      <p:pic>
        <p:nvPicPr>
          <p:cNvPr id="212" name="Google Shape;212;p33"/>
          <p:cNvPicPr preferRelativeResize="0"/>
          <p:nvPr/>
        </p:nvPicPr>
        <p:blipFill rotWithShape="1">
          <a:blip r:embed="rId3">
            <a:alphaModFix/>
          </a:blip>
          <a:srcRect b="50937" l="0" r="0" t="0"/>
          <a:stretch/>
        </p:blipFill>
        <p:spPr>
          <a:xfrm>
            <a:off x="911950" y="2571741"/>
            <a:ext cx="7437551" cy="734884"/>
          </a:xfrm>
          <a:prstGeom prst="rect">
            <a:avLst/>
          </a:prstGeom>
          <a:noFill/>
          <a:ln>
            <a:noFill/>
          </a:ln>
        </p:spPr>
      </p:pic>
      <p:pic>
        <p:nvPicPr>
          <p:cNvPr id="213" name="Google Shape;213;p33"/>
          <p:cNvPicPr preferRelativeResize="0"/>
          <p:nvPr/>
        </p:nvPicPr>
        <p:blipFill>
          <a:blip r:embed="rId4">
            <a:alphaModFix/>
          </a:blip>
          <a:stretch>
            <a:fillRect/>
          </a:stretch>
        </p:blipFill>
        <p:spPr>
          <a:xfrm>
            <a:off x="911950" y="3476100"/>
            <a:ext cx="7437551" cy="149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Stories</a:t>
            </a:r>
            <a:r>
              <a:rPr b="0" lang="zh-CN" sz="2400">
                <a:solidFill>
                  <a:srgbClr val="0070C0"/>
                </a:solidFill>
              </a:rPr>
              <a:t> </a:t>
            </a:r>
            <a:endParaRPr/>
          </a:p>
        </p:txBody>
      </p:sp>
      <p:sp>
        <p:nvSpPr>
          <p:cNvPr id="219" name="Google Shape;219;p34"/>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20" name="Google Shape;220;p34"/>
          <p:cNvSpPr txBox="1"/>
          <p:nvPr/>
        </p:nvSpPr>
        <p:spPr>
          <a:xfrm>
            <a:off x="171150" y="786725"/>
            <a:ext cx="85839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0D0D0D"/>
                </a:solidFill>
              </a:rPr>
              <a:t>contact_me with contact info path, contact_me without contact info path</a:t>
            </a:r>
            <a:endParaRPr b="1">
              <a:solidFill>
                <a:srgbClr val="0D0D0D"/>
              </a:solidFill>
            </a:endParaRPr>
          </a:p>
          <a:p>
            <a:pPr indent="0" lvl="0" marL="0" rtl="0" algn="l">
              <a:lnSpc>
                <a:spcPct val="115000"/>
              </a:lnSpc>
              <a:spcBef>
                <a:spcPts val="0"/>
              </a:spcBef>
              <a:spcAft>
                <a:spcPts val="0"/>
              </a:spcAft>
              <a:buNone/>
            </a:pPr>
            <a:r>
              <a:rPr b="1" lang="zh-CN">
                <a:solidFill>
                  <a:srgbClr val="3C78D8"/>
                </a:solidFill>
              </a:rPr>
              <a:t>The user requests contact and leaves phone number or email</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a:p>
            <a:pPr indent="0" lvl="0" marL="0" rtl="0" algn="l">
              <a:lnSpc>
                <a:spcPct val="115000"/>
              </a:lnSpc>
              <a:spcBef>
                <a:spcPts val="0"/>
              </a:spcBef>
              <a:spcAft>
                <a:spcPts val="0"/>
              </a:spcAft>
              <a:buNone/>
            </a:pPr>
            <a:r>
              <a:rPr b="1" lang="zh-CN">
                <a:solidFill>
                  <a:srgbClr val="3C78D8"/>
                </a:solidFill>
              </a:rPr>
              <a:t>If the bot hasn't collected at least one of these information, it prompts the user to provide either a phone number or an email address.</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p:txBody>
      </p:sp>
      <p:sp>
        <p:nvSpPr>
          <p:cNvPr id="221" name="Google Shape;221;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 </a:t>
            </a:r>
            <a:endParaRPr/>
          </a:p>
        </p:txBody>
      </p:sp>
      <p:pic>
        <p:nvPicPr>
          <p:cNvPr id="222" name="Google Shape;222;p34"/>
          <p:cNvPicPr preferRelativeResize="0"/>
          <p:nvPr/>
        </p:nvPicPr>
        <p:blipFill>
          <a:blip r:embed="rId3">
            <a:alphaModFix/>
          </a:blip>
          <a:stretch>
            <a:fillRect/>
          </a:stretch>
        </p:blipFill>
        <p:spPr>
          <a:xfrm>
            <a:off x="306375" y="2281238"/>
            <a:ext cx="8448675" cy="581025"/>
          </a:xfrm>
          <a:prstGeom prst="rect">
            <a:avLst/>
          </a:prstGeom>
          <a:noFill/>
          <a:ln>
            <a:noFill/>
          </a:ln>
        </p:spPr>
      </p:pic>
      <p:pic>
        <p:nvPicPr>
          <p:cNvPr id="223" name="Google Shape;223;p34"/>
          <p:cNvPicPr preferRelativeResize="0"/>
          <p:nvPr/>
        </p:nvPicPr>
        <p:blipFill>
          <a:blip r:embed="rId4">
            <a:alphaModFix/>
          </a:blip>
          <a:stretch>
            <a:fillRect/>
          </a:stretch>
        </p:blipFill>
        <p:spPr>
          <a:xfrm>
            <a:off x="347663" y="3120363"/>
            <a:ext cx="8448675" cy="11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Actions</a:t>
            </a:r>
            <a:endParaRPr/>
          </a:p>
        </p:txBody>
      </p:sp>
      <p:sp>
        <p:nvSpPr>
          <p:cNvPr id="229" name="Google Shape;229;p35"/>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30" name="Google Shape;230;p35"/>
          <p:cNvSpPr txBox="1"/>
          <p:nvPr>
            <p:ph idx="2" type="body"/>
          </p:nvPr>
        </p:nvSpPr>
        <p:spPr>
          <a:xfrm>
            <a:off x="385200" y="1293600"/>
            <a:ext cx="4186800" cy="3238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zh-CN" sz="1500">
                <a:solidFill>
                  <a:schemeClr val="dk1"/>
                </a:solidFill>
                <a:highlight>
                  <a:srgbClr val="FFFFFF"/>
                </a:highlight>
              </a:rPr>
              <a:t>1. GetCampusInfo</a:t>
            </a:r>
            <a:endParaRPr b="1" sz="1500">
              <a:solidFill>
                <a:schemeClr val="dk1"/>
              </a:solidFill>
              <a:highlight>
                <a:srgbClr val="FFFFFF"/>
              </a:highlight>
            </a:endParaRPr>
          </a:p>
          <a:p>
            <a:pPr indent="0" lvl="0" marL="0" rtl="0" algn="l">
              <a:lnSpc>
                <a:spcPct val="100000"/>
              </a:lnSpc>
              <a:spcBef>
                <a:spcPts val="0"/>
              </a:spcBef>
              <a:spcAft>
                <a:spcPts val="0"/>
              </a:spcAft>
              <a:buNone/>
            </a:pPr>
            <a:r>
              <a:t/>
            </a:r>
            <a:endParaRPr sz="1300">
              <a:solidFill>
                <a:schemeClr val="dk1"/>
              </a:solidFill>
              <a:highlight>
                <a:srgbClr val="FFFFFF"/>
              </a:highlight>
            </a:endParaRPr>
          </a:p>
          <a:p>
            <a:pPr indent="0" lvl="0" marL="0" rtl="0" algn="l">
              <a:lnSpc>
                <a:spcPct val="100000"/>
              </a:lnSpc>
              <a:spcBef>
                <a:spcPts val="0"/>
              </a:spcBef>
              <a:spcAft>
                <a:spcPts val="0"/>
              </a:spcAft>
              <a:buNone/>
            </a:pPr>
            <a:r>
              <a:rPr lang="zh-CN" sz="1300">
                <a:solidFill>
                  <a:schemeClr val="dk1"/>
                </a:solidFill>
                <a:highlight>
                  <a:srgbClr val="FFFFFF"/>
                </a:highlight>
              </a:rPr>
              <a:t>Used to get information about a campus. It extracts the campus name from the user’s message and then looks up the corresponding information.</a:t>
            </a:r>
            <a:endParaRPr sz="1300">
              <a:solidFill>
                <a:schemeClr val="dk1"/>
              </a:solidFill>
              <a:highlight>
                <a:srgbClr val="FFFFFF"/>
              </a:highlight>
            </a:endParaRPr>
          </a:p>
          <a:p>
            <a:pPr indent="0" lvl="0" marL="0" rtl="0" algn="l">
              <a:lnSpc>
                <a:spcPct val="100000"/>
              </a:lnSpc>
              <a:spcBef>
                <a:spcPts val="0"/>
              </a:spcBef>
              <a:spcAft>
                <a:spcPts val="0"/>
              </a:spcAft>
              <a:buNone/>
            </a:pPr>
            <a:r>
              <a:t/>
            </a:r>
            <a:endParaRPr sz="1300">
              <a:solidFill>
                <a:schemeClr val="dk1"/>
              </a:solidFill>
              <a:highlight>
                <a:srgbClr val="FFFFFF"/>
              </a:highlight>
            </a:endParaRPr>
          </a:p>
          <a:p>
            <a:pPr indent="0" lvl="0" marL="0" rtl="0" algn="l">
              <a:lnSpc>
                <a:spcPct val="100000"/>
              </a:lnSpc>
              <a:spcBef>
                <a:spcPts val="0"/>
              </a:spcBef>
              <a:spcAft>
                <a:spcPts val="0"/>
              </a:spcAft>
              <a:buNone/>
            </a:pPr>
            <a:r>
              <a:rPr b="1" lang="zh-CN" sz="1300">
                <a:solidFill>
                  <a:schemeClr val="dk1"/>
                </a:solidFill>
                <a:highlight>
                  <a:srgbClr val="FFFFFF"/>
                </a:highlight>
              </a:rPr>
              <a:t>Input : </a:t>
            </a:r>
            <a:r>
              <a:rPr lang="zh-CN" sz="1300">
                <a:solidFill>
                  <a:schemeClr val="dk1"/>
                </a:solidFill>
                <a:highlight>
                  <a:srgbClr val="FFFFFF"/>
                </a:highlight>
              </a:rPr>
              <a:t>Campus name</a:t>
            </a:r>
            <a:endParaRPr sz="1300">
              <a:solidFill>
                <a:schemeClr val="dk1"/>
              </a:solidFill>
              <a:highlight>
                <a:srgbClr val="FFFFFF"/>
              </a:highlight>
            </a:endParaRPr>
          </a:p>
          <a:p>
            <a:pPr indent="0" lvl="0" marL="0" rtl="0" algn="l">
              <a:lnSpc>
                <a:spcPct val="100000"/>
              </a:lnSpc>
              <a:spcBef>
                <a:spcPts val="0"/>
              </a:spcBef>
              <a:spcAft>
                <a:spcPts val="0"/>
              </a:spcAft>
              <a:buNone/>
            </a:pPr>
            <a:r>
              <a:rPr b="1" lang="zh-CN" sz="1300">
                <a:solidFill>
                  <a:schemeClr val="dk1"/>
                </a:solidFill>
                <a:highlight>
                  <a:srgbClr val="FFFFFF"/>
                </a:highlight>
              </a:rPr>
              <a:t>Output : </a:t>
            </a:r>
            <a:endParaRPr b="1" sz="1300">
              <a:solidFill>
                <a:schemeClr val="dk1"/>
              </a:solidFill>
              <a:highlight>
                <a:srgbClr val="FFFFFF"/>
              </a:highlight>
            </a:endParaRPr>
          </a:p>
          <a:p>
            <a:pPr indent="0" lvl="0" marL="0" rtl="0" algn="l">
              <a:lnSpc>
                <a:spcPct val="100000"/>
              </a:lnSpc>
              <a:spcBef>
                <a:spcPts val="0"/>
              </a:spcBef>
              <a:spcAft>
                <a:spcPts val="0"/>
              </a:spcAft>
              <a:buNone/>
            </a:pPr>
            <a:r>
              <a:rPr lang="zh-CN" sz="1300">
                <a:solidFill>
                  <a:schemeClr val="dk1"/>
                </a:solidFill>
                <a:highlight>
                  <a:srgbClr val="FFFFFF"/>
                </a:highlight>
              </a:rPr>
              <a:t>If teacher information is found, a message in text form is returned containing the campus</a:t>
            </a:r>
            <a:r>
              <a:rPr lang="zh-CN" sz="1300">
                <a:solidFill>
                  <a:schemeClr val="dk1"/>
                </a:solidFill>
                <a:highlight>
                  <a:schemeClr val="lt1"/>
                </a:highlight>
              </a:rPr>
              <a:t> name and the introduction of this campus;</a:t>
            </a:r>
            <a:endParaRPr sz="1300">
              <a:solidFill>
                <a:schemeClr val="dk1"/>
              </a:solidFill>
              <a:highlight>
                <a:schemeClr val="lt1"/>
              </a:highlight>
            </a:endParaRPr>
          </a:p>
          <a:p>
            <a:pPr indent="0" lvl="0" marL="0" rtl="0" algn="l">
              <a:lnSpc>
                <a:spcPct val="100000"/>
              </a:lnSpc>
              <a:spcBef>
                <a:spcPts val="0"/>
              </a:spcBef>
              <a:spcAft>
                <a:spcPts val="0"/>
              </a:spcAft>
              <a:buNone/>
            </a:pPr>
            <a:r>
              <a:rPr lang="zh-CN" sz="1300">
                <a:solidFill>
                  <a:schemeClr val="dk1"/>
                </a:solidFill>
                <a:highlight>
                  <a:schemeClr val="lt1"/>
                </a:highlight>
              </a:rPr>
              <a:t>if no name is found,“Sorry, I couldn't detect the name” will be sent; </a:t>
            </a:r>
            <a:endParaRPr sz="1300">
              <a:solidFill>
                <a:schemeClr val="dk1"/>
              </a:solidFill>
              <a:highlight>
                <a:schemeClr val="lt1"/>
              </a:highlight>
            </a:endParaRPr>
          </a:p>
          <a:p>
            <a:pPr indent="0" lvl="0" marL="0" rtl="0" algn="l">
              <a:lnSpc>
                <a:spcPct val="100000"/>
              </a:lnSpc>
              <a:spcBef>
                <a:spcPts val="0"/>
              </a:spcBef>
              <a:spcAft>
                <a:spcPts val="0"/>
              </a:spcAft>
              <a:buNone/>
            </a:pPr>
            <a:r>
              <a:rPr lang="zh-CN" sz="1300">
                <a:solidFill>
                  <a:schemeClr val="dk1"/>
                </a:solidFill>
                <a:highlight>
                  <a:schemeClr val="lt1"/>
                </a:highlight>
              </a:rPr>
              <a:t>if no campus information is found, “Sorry, I couldn't detect the name” will be sent.</a:t>
            </a:r>
            <a:endParaRPr sz="1300">
              <a:solidFill>
                <a:schemeClr val="dk1"/>
              </a:solidFill>
              <a:highlight>
                <a:schemeClr val="lt1"/>
              </a:highlight>
            </a:endParaRPr>
          </a:p>
        </p:txBody>
      </p:sp>
      <p:pic>
        <p:nvPicPr>
          <p:cNvPr id="231" name="Google Shape;231;p35"/>
          <p:cNvPicPr preferRelativeResize="0"/>
          <p:nvPr/>
        </p:nvPicPr>
        <p:blipFill>
          <a:blip r:embed="rId3">
            <a:alphaModFix/>
          </a:blip>
          <a:stretch>
            <a:fillRect/>
          </a:stretch>
        </p:blipFill>
        <p:spPr>
          <a:xfrm>
            <a:off x="5425888" y="1050700"/>
            <a:ext cx="2676525" cy="372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Actions</a:t>
            </a:r>
            <a:endParaRPr/>
          </a:p>
        </p:txBody>
      </p:sp>
      <p:sp>
        <p:nvSpPr>
          <p:cNvPr id="237" name="Google Shape;237;p36"/>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38" name="Google Shape;238;p36"/>
          <p:cNvSpPr txBox="1"/>
          <p:nvPr>
            <p:ph idx="2" type="body"/>
          </p:nvPr>
        </p:nvSpPr>
        <p:spPr>
          <a:xfrm>
            <a:off x="385200" y="1293600"/>
            <a:ext cx="4186800" cy="3238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zh-CN" sz="1500">
                <a:solidFill>
                  <a:schemeClr val="dk1"/>
                </a:solidFill>
                <a:highlight>
                  <a:srgbClr val="FFFFFF"/>
                </a:highlight>
              </a:rPr>
              <a:t>2</a:t>
            </a:r>
            <a:r>
              <a:rPr b="1" lang="zh-CN" sz="1500">
                <a:solidFill>
                  <a:schemeClr val="dk1"/>
                </a:solidFill>
                <a:highlight>
                  <a:srgbClr val="FFFFFF"/>
                </a:highlight>
              </a:rPr>
              <a:t>. GetTeacherInfo</a:t>
            </a:r>
            <a:endParaRPr b="1" sz="1500">
              <a:solidFill>
                <a:schemeClr val="dk1"/>
              </a:solidFill>
              <a:highlight>
                <a:srgbClr val="FFFFFF"/>
              </a:highlight>
            </a:endParaRPr>
          </a:p>
          <a:p>
            <a:pPr indent="0" lvl="0" marL="0" rtl="0" algn="l">
              <a:lnSpc>
                <a:spcPct val="100000"/>
              </a:lnSpc>
              <a:spcBef>
                <a:spcPts val="0"/>
              </a:spcBef>
              <a:spcAft>
                <a:spcPts val="0"/>
              </a:spcAft>
              <a:buNone/>
            </a:pPr>
            <a:r>
              <a:t/>
            </a:r>
            <a:endParaRPr sz="1300">
              <a:solidFill>
                <a:schemeClr val="dk1"/>
              </a:solidFill>
              <a:highlight>
                <a:srgbClr val="FFFFFF"/>
              </a:highlight>
            </a:endParaRPr>
          </a:p>
          <a:p>
            <a:pPr indent="0" lvl="0" marL="0" rtl="0" algn="l">
              <a:lnSpc>
                <a:spcPct val="100000"/>
              </a:lnSpc>
              <a:spcBef>
                <a:spcPts val="0"/>
              </a:spcBef>
              <a:spcAft>
                <a:spcPts val="0"/>
              </a:spcAft>
              <a:buNone/>
            </a:pPr>
            <a:r>
              <a:rPr lang="zh-CN" sz="1300">
                <a:solidFill>
                  <a:schemeClr val="dk1"/>
                </a:solidFill>
                <a:highlight>
                  <a:srgbClr val="FFFFFF"/>
                </a:highlight>
              </a:rPr>
              <a:t>Used to get information about a teacher. It extracts the teacher’s name from the user’s message and then looks up the corresponding information.</a:t>
            </a:r>
            <a:endParaRPr sz="1300">
              <a:solidFill>
                <a:schemeClr val="dk1"/>
              </a:solidFill>
              <a:highlight>
                <a:srgbClr val="FFFFFF"/>
              </a:highlight>
            </a:endParaRPr>
          </a:p>
          <a:p>
            <a:pPr indent="0" lvl="0" marL="0" rtl="0" algn="l">
              <a:lnSpc>
                <a:spcPct val="100000"/>
              </a:lnSpc>
              <a:spcBef>
                <a:spcPts val="0"/>
              </a:spcBef>
              <a:spcAft>
                <a:spcPts val="0"/>
              </a:spcAft>
              <a:buNone/>
            </a:pPr>
            <a:r>
              <a:t/>
            </a:r>
            <a:endParaRPr sz="1300">
              <a:solidFill>
                <a:schemeClr val="dk1"/>
              </a:solidFill>
              <a:highlight>
                <a:srgbClr val="FFFFFF"/>
              </a:highlight>
            </a:endParaRPr>
          </a:p>
          <a:p>
            <a:pPr indent="0" lvl="0" marL="0" rtl="0" algn="l">
              <a:lnSpc>
                <a:spcPct val="100000"/>
              </a:lnSpc>
              <a:spcBef>
                <a:spcPts val="0"/>
              </a:spcBef>
              <a:spcAft>
                <a:spcPts val="0"/>
              </a:spcAft>
              <a:buNone/>
            </a:pPr>
            <a:r>
              <a:rPr b="1" lang="zh-CN" sz="1300">
                <a:solidFill>
                  <a:schemeClr val="dk1"/>
                </a:solidFill>
                <a:highlight>
                  <a:srgbClr val="FFFFFF"/>
                </a:highlight>
              </a:rPr>
              <a:t>Input : </a:t>
            </a:r>
            <a:r>
              <a:rPr lang="zh-CN" sz="1300">
                <a:solidFill>
                  <a:schemeClr val="dk1"/>
                </a:solidFill>
                <a:highlight>
                  <a:srgbClr val="FFFFFF"/>
                </a:highlight>
              </a:rPr>
              <a:t>Teacher name</a:t>
            </a:r>
            <a:endParaRPr sz="1300">
              <a:solidFill>
                <a:schemeClr val="dk1"/>
              </a:solidFill>
              <a:highlight>
                <a:srgbClr val="FFFFFF"/>
              </a:highlight>
            </a:endParaRPr>
          </a:p>
          <a:p>
            <a:pPr indent="0" lvl="0" marL="0" rtl="0" algn="l">
              <a:lnSpc>
                <a:spcPct val="100000"/>
              </a:lnSpc>
              <a:spcBef>
                <a:spcPts val="0"/>
              </a:spcBef>
              <a:spcAft>
                <a:spcPts val="0"/>
              </a:spcAft>
              <a:buNone/>
            </a:pPr>
            <a:r>
              <a:rPr b="1" lang="zh-CN" sz="1300">
                <a:solidFill>
                  <a:schemeClr val="dk1"/>
                </a:solidFill>
                <a:highlight>
                  <a:srgbClr val="FFFFFF"/>
                </a:highlight>
              </a:rPr>
              <a:t>Output : </a:t>
            </a:r>
            <a:endParaRPr b="1" sz="1300">
              <a:solidFill>
                <a:schemeClr val="dk1"/>
              </a:solidFill>
              <a:highlight>
                <a:srgbClr val="FFFFFF"/>
              </a:highlight>
            </a:endParaRPr>
          </a:p>
          <a:p>
            <a:pPr indent="0" lvl="0" marL="0" rtl="0" algn="l">
              <a:lnSpc>
                <a:spcPct val="100000"/>
              </a:lnSpc>
              <a:spcBef>
                <a:spcPts val="0"/>
              </a:spcBef>
              <a:spcAft>
                <a:spcPts val="0"/>
              </a:spcAft>
              <a:buNone/>
            </a:pPr>
            <a:r>
              <a:rPr lang="zh-CN" sz="1300">
                <a:solidFill>
                  <a:schemeClr val="dk1"/>
                </a:solidFill>
                <a:highlight>
                  <a:srgbClr val="FFFFFF"/>
                </a:highlight>
              </a:rPr>
              <a:t>If teacher information is found, a message in text form is returned containing the teacher’s</a:t>
            </a:r>
            <a:r>
              <a:rPr lang="zh-CN" sz="1300">
                <a:solidFill>
                  <a:schemeClr val="dk1"/>
                </a:solidFill>
                <a:highlight>
                  <a:schemeClr val="lt1"/>
                </a:highlight>
              </a:rPr>
              <a:t> name, department, title and e-mail;</a:t>
            </a:r>
            <a:endParaRPr sz="1300">
              <a:solidFill>
                <a:schemeClr val="dk1"/>
              </a:solidFill>
              <a:highlight>
                <a:schemeClr val="lt1"/>
              </a:highlight>
            </a:endParaRPr>
          </a:p>
          <a:p>
            <a:pPr indent="0" lvl="0" marL="0" rtl="0" algn="l">
              <a:lnSpc>
                <a:spcPct val="100000"/>
              </a:lnSpc>
              <a:spcBef>
                <a:spcPts val="0"/>
              </a:spcBef>
              <a:spcAft>
                <a:spcPts val="0"/>
              </a:spcAft>
              <a:buNone/>
            </a:pPr>
            <a:r>
              <a:rPr lang="zh-CN" sz="1300">
                <a:solidFill>
                  <a:schemeClr val="dk1"/>
                </a:solidFill>
                <a:highlight>
                  <a:schemeClr val="lt1"/>
                </a:highlight>
              </a:rPr>
              <a:t>if no name is found,“Sorry, I couldn't detect the name” will be sent; </a:t>
            </a:r>
            <a:endParaRPr sz="1300">
              <a:solidFill>
                <a:schemeClr val="dk1"/>
              </a:solidFill>
              <a:highlight>
                <a:schemeClr val="lt1"/>
              </a:highlight>
            </a:endParaRPr>
          </a:p>
          <a:p>
            <a:pPr indent="0" lvl="0" marL="0" rtl="0" algn="l">
              <a:lnSpc>
                <a:spcPct val="100000"/>
              </a:lnSpc>
              <a:spcBef>
                <a:spcPts val="0"/>
              </a:spcBef>
              <a:spcAft>
                <a:spcPts val="0"/>
              </a:spcAft>
              <a:buNone/>
            </a:pPr>
            <a:r>
              <a:rPr lang="zh-CN" sz="1300">
                <a:solidFill>
                  <a:schemeClr val="dk1"/>
                </a:solidFill>
                <a:highlight>
                  <a:schemeClr val="lt1"/>
                </a:highlight>
              </a:rPr>
              <a:t>if no teacher information is found, “Sorry, I couldn't detect the name” will be sent.</a:t>
            </a:r>
            <a:endParaRPr sz="1300">
              <a:solidFill>
                <a:schemeClr val="dk1"/>
              </a:solidFill>
              <a:highlight>
                <a:schemeClr val="lt1"/>
              </a:highlight>
            </a:endParaRPr>
          </a:p>
        </p:txBody>
      </p:sp>
      <p:pic>
        <p:nvPicPr>
          <p:cNvPr id="239" name="Google Shape;239;p36"/>
          <p:cNvPicPr preferRelativeResize="0"/>
          <p:nvPr/>
        </p:nvPicPr>
        <p:blipFill>
          <a:blip r:embed="rId3">
            <a:alphaModFix/>
          </a:blip>
          <a:stretch>
            <a:fillRect/>
          </a:stretch>
        </p:blipFill>
        <p:spPr>
          <a:xfrm>
            <a:off x="5180025" y="1026525"/>
            <a:ext cx="2676525" cy="37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Actions</a:t>
            </a:r>
            <a:endParaRPr/>
          </a:p>
        </p:txBody>
      </p:sp>
      <p:sp>
        <p:nvSpPr>
          <p:cNvPr id="245" name="Google Shape;245;p37"/>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46" name="Google Shape;246;p37"/>
          <p:cNvSpPr txBox="1"/>
          <p:nvPr>
            <p:ph idx="2" type="body"/>
          </p:nvPr>
        </p:nvSpPr>
        <p:spPr>
          <a:xfrm>
            <a:off x="385200" y="1293600"/>
            <a:ext cx="4186800" cy="3081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zh-CN" sz="1500">
                <a:solidFill>
                  <a:schemeClr val="dk1"/>
                </a:solidFill>
                <a:highlight>
                  <a:schemeClr val="lt1"/>
                </a:highlight>
              </a:rPr>
              <a:t>3</a:t>
            </a:r>
            <a:r>
              <a:rPr b="1" lang="zh-CN" sz="1500">
                <a:solidFill>
                  <a:schemeClr val="dk1"/>
                </a:solidFill>
                <a:highlight>
                  <a:schemeClr val="lt1"/>
                </a:highlight>
              </a:rPr>
              <a:t>. MajorFormAction</a:t>
            </a:r>
            <a:endParaRPr b="1" sz="15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1300">
                <a:solidFill>
                  <a:schemeClr val="dk1"/>
                </a:solidFill>
                <a:highlight>
                  <a:schemeClr val="lt1"/>
                </a:highlight>
              </a:rPr>
              <a:t>Used to submit the form where users can select areas of interest and school districts.</a:t>
            </a:r>
            <a:endParaRPr sz="13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300">
                <a:solidFill>
                  <a:schemeClr val="dk1"/>
                </a:solidFill>
                <a:highlight>
                  <a:schemeClr val="lt1"/>
                </a:highlight>
              </a:rPr>
              <a:t>Input : </a:t>
            </a:r>
            <a:r>
              <a:rPr lang="zh-CN" sz="1300">
                <a:solidFill>
                  <a:schemeClr val="dk1"/>
                </a:solidFill>
                <a:highlight>
                  <a:schemeClr val="lt1"/>
                </a:highlight>
              </a:rPr>
              <a:t>User-provided field and campus information</a:t>
            </a:r>
            <a:endParaRPr sz="1300">
              <a:solidFill>
                <a:schemeClr val="dk1"/>
              </a:solidFill>
              <a:highlight>
                <a:schemeClr val="lt1"/>
              </a:highlight>
            </a:endParaRPr>
          </a:p>
          <a:p>
            <a:pPr indent="0" lvl="0" marL="0" rtl="0" algn="l">
              <a:spcBef>
                <a:spcPts val="0"/>
              </a:spcBef>
              <a:spcAft>
                <a:spcPts val="0"/>
              </a:spcAft>
              <a:buNone/>
            </a:pPr>
            <a:r>
              <a:rPr b="1" lang="zh-CN" sz="1300">
                <a:solidFill>
                  <a:schemeClr val="dk1"/>
                </a:solidFill>
                <a:highlight>
                  <a:schemeClr val="lt1"/>
                </a:highlight>
              </a:rPr>
              <a:t>Output : </a:t>
            </a:r>
            <a:endParaRPr b="1" sz="1300">
              <a:solidFill>
                <a:schemeClr val="dk1"/>
              </a:solidFill>
              <a:highlight>
                <a:schemeClr val="lt1"/>
              </a:highlight>
            </a:endParaRPr>
          </a:p>
          <a:p>
            <a:pPr indent="0" lvl="0" marL="0" rtl="0" algn="l">
              <a:spcBef>
                <a:spcPts val="0"/>
              </a:spcBef>
              <a:spcAft>
                <a:spcPts val="0"/>
              </a:spcAft>
              <a:buNone/>
            </a:pPr>
            <a:r>
              <a:rPr lang="zh-CN" sz="1300">
                <a:solidFill>
                  <a:schemeClr val="dk1"/>
                </a:solidFill>
                <a:highlight>
                  <a:schemeClr val="lt1"/>
                </a:highlight>
              </a:rPr>
              <a:t>If both are found, the corresponding recommendations of major are given;</a:t>
            </a:r>
            <a:endParaRPr sz="1300">
              <a:solidFill>
                <a:schemeClr val="dk1"/>
              </a:solidFill>
              <a:highlight>
                <a:schemeClr val="lt1"/>
              </a:highlight>
            </a:endParaRPr>
          </a:p>
          <a:p>
            <a:pPr indent="0" lvl="0" marL="0" rtl="0" algn="l">
              <a:spcBef>
                <a:spcPts val="0"/>
              </a:spcBef>
              <a:spcAft>
                <a:spcPts val="0"/>
              </a:spcAft>
              <a:buNone/>
            </a:pPr>
            <a:r>
              <a:rPr lang="zh-CN" sz="1300">
                <a:solidFill>
                  <a:schemeClr val="dk1"/>
                </a:solidFill>
                <a:highlight>
                  <a:schemeClr val="lt1"/>
                </a:highlight>
              </a:rPr>
              <a:t>if only field is found, “Which campus do you like?” will be sent;</a:t>
            </a:r>
            <a:endParaRPr sz="1300">
              <a:solidFill>
                <a:schemeClr val="dk1"/>
              </a:solidFill>
              <a:highlight>
                <a:schemeClr val="lt1"/>
              </a:highlight>
            </a:endParaRPr>
          </a:p>
          <a:p>
            <a:pPr indent="0" lvl="0" marL="0" rtl="0" algn="l">
              <a:spcBef>
                <a:spcPts val="0"/>
              </a:spcBef>
              <a:spcAft>
                <a:spcPts val="0"/>
              </a:spcAft>
              <a:buNone/>
            </a:pPr>
            <a:r>
              <a:rPr lang="zh-CN" sz="1300">
                <a:solidFill>
                  <a:schemeClr val="dk1"/>
                </a:solidFill>
                <a:highlight>
                  <a:schemeClr val="lt1"/>
                </a:highlight>
              </a:rPr>
              <a:t>if only campus is found, “Which domain are you interested in?” will be sent;</a:t>
            </a:r>
            <a:endParaRPr sz="1300">
              <a:solidFill>
                <a:schemeClr val="dk1"/>
              </a:solidFill>
              <a:highlight>
                <a:schemeClr val="lt1"/>
              </a:highlight>
            </a:endParaRPr>
          </a:p>
          <a:p>
            <a:pPr indent="0" lvl="0" marL="0" rtl="0" algn="l">
              <a:spcBef>
                <a:spcPts val="0"/>
              </a:spcBef>
              <a:spcAft>
                <a:spcPts val="0"/>
              </a:spcAft>
              <a:buNone/>
            </a:pPr>
            <a:r>
              <a:rPr lang="zh-CN" sz="1300">
                <a:solidFill>
                  <a:schemeClr val="dk1"/>
                </a:solidFill>
                <a:highlight>
                  <a:schemeClr val="lt1"/>
                </a:highlight>
              </a:rPr>
              <a:t>if both are not found, one of questions are sent.</a:t>
            </a:r>
            <a:endParaRPr sz="1300">
              <a:solidFill>
                <a:schemeClr val="dk1"/>
              </a:solidFill>
              <a:highlight>
                <a:schemeClr val="lt1"/>
              </a:highlight>
            </a:endParaRPr>
          </a:p>
        </p:txBody>
      </p:sp>
      <p:pic>
        <p:nvPicPr>
          <p:cNvPr id="247" name="Google Shape;247;p37"/>
          <p:cNvPicPr preferRelativeResize="0"/>
          <p:nvPr/>
        </p:nvPicPr>
        <p:blipFill>
          <a:blip r:embed="rId3">
            <a:alphaModFix/>
          </a:blip>
          <a:stretch>
            <a:fillRect/>
          </a:stretch>
        </p:blipFill>
        <p:spPr>
          <a:xfrm>
            <a:off x="5232085" y="1293600"/>
            <a:ext cx="2930840" cy="317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0" type="dt"/>
          </p:nvPr>
        </p:nvSpPr>
        <p:spPr>
          <a:xfrm>
            <a:off x="-1" y="5002020"/>
            <a:ext cx="2652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253" name="Google Shape;253;p38"/>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54" name="Google Shape;254;p38"/>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255" name="Google Shape;255;p38"/>
          <p:cNvSpPr txBox="1"/>
          <p:nvPr>
            <p:ph idx="1" type="body"/>
          </p:nvPr>
        </p:nvSpPr>
        <p:spPr>
          <a:xfrm>
            <a:off x="1373189" y="688180"/>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lt1"/>
              </a:buClr>
              <a:buSzPts val="850"/>
              <a:buFont typeface="Arial"/>
              <a:buNone/>
            </a:pPr>
            <a:r>
              <a:rPr lang="zh-CN"/>
              <a:t>CHAPITRE 3</a:t>
            </a:r>
            <a:endParaRPr/>
          </a:p>
          <a:p>
            <a:pPr indent="0" lvl="1" marL="0" rtl="0" algn="r">
              <a:spcBef>
                <a:spcPts val="0"/>
              </a:spcBef>
              <a:spcAft>
                <a:spcPts val="0"/>
              </a:spcAft>
              <a:buClr>
                <a:schemeClr val="lt1"/>
              </a:buClr>
              <a:buSzPts val="850"/>
              <a:buFont typeface="Arial"/>
              <a:buNone/>
            </a:pPr>
            <a:r>
              <a:rPr lang="zh-CN"/>
              <a:t>Pipeline</a:t>
            </a:r>
            <a:endParaRPr b="0" sz="1950"/>
          </a:p>
          <a:p>
            <a:pPr indent="0" lvl="1" marL="0" rtl="0" algn="l">
              <a:lnSpc>
                <a:spcPct val="100000"/>
              </a:lnSpc>
              <a:spcBef>
                <a:spcPts val="0"/>
              </a:spcBef>
              <a:spcAft>
                <a:spcPts val="0"/>
              </a:spcAft>
              <a:buClr>
                <a:schemeClr val="lt1"/>
              </a:buClr>
              <a:buSzPts val="850"/>
              <a:buFont typeface="Arial"/>
              <a:buNone/>
            </a:pPr>
            <a:r>
              <a:rPr lang="zh-C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Components</a:t>
            </a:r>
            <a:endParaRPr b="0" sz="2400">
              <a:solidFill>
                <a:srgbClr val="0070C0"/>
              </a:solidFill>
            </a:endParaRPr>
          </a:p>
        </p:txBody>
      </p:sp>
      <p:sp>
        <p:nvSpPr>
          <p:cNvPr id="261" name="Google Shape;261;p39"/>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62" name="Google Shape;262;p39"/>
          <p:cNvSpPr txBox="1"/>
          <p:nvPr>
            <p:ph idx="2" type="body"/>
          </p:nvPr>
        </p:nvSpPr>
        <p:spPr>
          <a:xfrm>
            <a:off x="396000" y="1133600"/>
            <a:ext cx="8239200" cy="3620700"/>
          </a:xfrm>
          <a:prstGeom prst="rect">
            <a:avLst/>
          </a:prstGeom>
          <a:noFill/>
          <a:ln>
            <a:noFill/>
          </a:ln>
        </p:spPr>
        <p:txBody>
          <a:bodyPr anchorCtr="0" anchor="t" bIns="0" lIns="0" spcFirstLastPara="1" rIns="0" wrap="square" tIns="0">
            <a:noAutofit/>
          </a:bodyPr>
          <a:lstStyle/>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rgbClr val="FFFFFF"/>
                </a:highlight>
              </a:rPr>
              <a:t>Language Models</a:t>
            </a:r>
            <a:endParaRPr b="1" sz="1500">
              <a:solidFill>
                <a:schemeClr val="dk1"/>
              </a:solidFill>
              <a:highlight>
                <a:srgbClr val="FFFFFF"/>
              </a:highlight>
            </a:endParaRPr>
          </a:p>
          <a:p>
            <a:pPr indent="0" lvl="0" marL="457200" rtl="0" algn="l">
              <a:lnSpc>
                <a:spcPct val="115000"/>
              </a:lnSpc>
              <a:spcBef>
                <a:spcPts val="0"/>
              </a:spcBef>
              <a:spcAft>
                <a:spcPts val="0"/>
              </a:spcAft>
              <a:buNone/>
            </a:pPr>
            <a:r>
              <a:rPr b="1" lang="zh-CN" sz="1500">
                <a:solidFill>
                  <a:srgbClr val="3C78D8"/>
                </a:solidFill>
                <a:highlight>
                  <a:srgbClr val="FFFFFF"/>
                </a:highlight>
              </a:rPr>
              <a:t>SpacyNLP</a:t>
            </a:r>
            <a:endParaRPr b="1" sz="1500">
              <a:solidFill>
                <a:srgbClr val="3C78D8"/>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rgbClr val="FFFFFF"/>
                </a:highlight>
              </a:rPr>
              <a:t>Tokenizers</a:t>
            </a:r>
            <a:endParaRPr b="1" sz="1500">
              <a:solidFill>
                <a:schemeClr val="dk1"/>
              </a:solidFill>
              <a:highlight>
                <a:srgbClr val="FFFFFF"/>
              </a:highlight>
            </a:endParaRPr>
          </a:p>
          <a:p>
            <a:pPr indent="0" lvl="0" marL="457200" rtl="0" algn="l">
              <a:lnSpc>
                <a:spcPct val="115000"/>
              </a:lnSpc>
              <a:spcBef>
                <a:spcPts val="0"/>
              </a:spcBef>
              <a:spcAft>
                <a:spcPts val="0"/>
              </a:spcAft>
              <a:buNone/>
            </a:pPr>
            <a:r>
              <a:rPr b="1" lang="zh-CN" sz="1500">
                <a:solidFill>
                  <a:srgbClr val="3C78D8"/>
                </a:solidFill>
                <a:highlight>
                  <a:srgbClr val="FFFFFF"/>
                </a:highlight>
              </a:rPr>
              <a:t>WhitespaceTokenizer, SpacyTokenizer</a:t>
            </a:r>
            <a:endParaRPr b="1" sz="1500">
              <a:solidFill>
                <a:srgbClr val="3C78D8"/>
              </a:solidFill>
              <a:highlight>
                <a:srgbClr val="FFFFFF"/>
              </a:highlight>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chemeClr val="lt1"/>
                </a:highlight>
              </a:rPr>
              <a:t>Featurizers</a:t>
            </a:r>
            <a:endParaRPr b="1" sz="1500">
              <a:solidFill>
                <a:schemeClr val="dk1"/>
              </a:solidFill>
              <a:highlight>
                <a:schemeClr val="lt1"/>
              </a:highlight>
            </a:endParaRPr>
          </a:p>
          <a:p>
            <a:pPr indent="0" lvl="0" marL="457200" rtl="0" algn="l">
              <a:lnSpc>
                <a:spcPct val="115000"/>
              </a:lnSpc>
              <a:spcBef>
                <a:spcPts val="0"/>
              </a:spcBef>
              <a:spcAft>
                <a:spcPts val="0"/>
              </a:spcAft>
              <a:buNone/>
            </a:pPr>
            <a:r>
              <a:rPr b="1" lang="zh-CN" sz="1500">
                <a:solidFill>
                  <a:srgbClr val="3C78D8"/>
                </a:solidFill>
                <a:highlight>
                  <a:schemeClr val="lt1"/>
                </a:highlight>
              </a:rPr>
              <a:t>SpacyFeaturizer, RegexFeaturizer, LexicalSyntacticFeaturizer, CountVectorsFeaturizer</a:t>
            </a:r>
            <a:endParaRPr b="1" sz="1500">
              <a:solidFill>
                <a:srgbClr val="3C78D8"/>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chemeClr val="lt1"/>
                </a:highlight>
              </a:rPr>
              <a:t>Entity Extractors</a:t>
            </a:r>
            <a:endParaRPr b="1" sz="1500">
              <a:solidFill>
                <a:schemeClr val="dk1"/>
              </a:solidFill>
              <a:highlight>
                <a:schemeClr val="lt1"/>
              </a:highlight>
            </a:endParaRPr>
          </a:p>
          <a:p>
            <a:pPr indent="0" lvl="0" marL="457200" rtl="0" algn="l">
              <a:lnSpc>
                <a:spcPct val="115000"/>
              </a:lnSpc>
              <a:spcBef>
                <a:spcPts val="0"/>
              </a:spcBef>
              <a:spcAft>
                <a:spcPts val="0"/>
              </a:spcAft>
              <a:buNone/>
            </a:pPr>
            <a:r>
              <a:rPr b="1" lang="zh-CN" sz="1500">
                <a:solidFill>
                  <a:srgbClr val="3C78D8"/>
                </a:solidFill>
                <a:highlight>
                  <a:schemeClr val="lt1"/>
                </a:highlight>
              </a:rPr>
              <a:t>DIETClassifier, RegexEntityExtractor, EntitySynonymMapper, SpacyEntityExtractor</a:t>
            </a:r>
            <a:endParaRPr b="1" sz="1500">
              <a:solidFill>
                <a:srgbClr val="3C78D8"/>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chemeClr val="lt1"/>
                </a:highlight>
              </a:rPr>
              <a:t>Intent classifier</a:t>
            </a:r>
            <a:endParaRPr b="1" sz="1500">
              <a:solidFill>
                <a:schemeClr val="dk1"/>
              </a:solidFill>
              <a:highlight>
                <a:schemeClr val="lt1"/>
              </a:highlight>
            </a:endParaRPr>
          </a:p>
          <a:p>
            <a:pPr indent="0" lvl="0" marL="457200" rtl="0" algn="l">
              <a:lnSpc>
                <a:spcPct val="115000"/>
              </a:lnSpc>
              <a:spcBef>
                <a:spcPts val="0"/>
              </a:spcBef>
              <a:spcAft>
                <a:spcPts val="0"/>
              </a:spcAft>
              <a:buNone/>
            </a:pPr>
            <a:r>
              <a:rPr b="1" lang="zh-CN" sz="1500">
                <a:solidFill>
                  <a:srgbClr val="3C78D8"/>
                </a:solidFill>
                <a:highlight>
                  <a:schemeClr val="lt1"/>
                </a:highlight>
              </a:rPr>
              <a:t>DIETClassifier, LogisticRegressionClassifier, FallbackClassifier</a:t>
            </a:r>
            <a:endParaRPr b="1" sz="1500">
              <a:solidFill>
                <a:srgbClr val="3C78D8"/>
              </a:solidFill>
              <a:highlight>
                <a:schemeClr val="lt1"/>
              </a:highlight>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highlight>
                  <a:schemeClr val="lt1"/>
                </a:highlight>
              </a:rPr>
              <a:t>Selectors</a:t>
            </a:r>
            <a:endParaRPr b="1" sz="1500">
              <a:solidFill>
                <a:schemeClr val="dk1"/>
              </a:solidFill>
              <a:highlight>
                <a:schemeClr val="lt1"/>
              </a:highlight>
            </a:endParaRPr>
          </a:p>
          <a:p>
            <a:pPr indent="0" lvl="0" marL="457200" rtl="0" algn="l">
              <a:lnSpc>
                <a:spcPct val="115000"/>
              </a:lnSpc>
              <a:spcBef>
                <a:spcPts val="0"/>
              </a:spcBef>
              <a:spcAft>
                <a:spcPts val="0"/>
              </a:spcAft>
              <a:buNone/>
            </a:pPr>
            <a:r>
              <a:rPr b="1" lang="zh-CN" sz="1500">
                <a:solidFill>
                  <a:srgbClr val="3C78D8"/>
                </a:solidFill>
                <a:highlight>
                  <a:schemeClr val="lt1"/>
                </a:highlight>
              </a:rPr>
              <a:t>ResponseSelector</a:t>
            </a:r>
            <a:endParaRPr b="1" sz="1500">
              <a:solidFill>
                <a:srgbClr val="3C78D8"/>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P</a:t>
            </a:r>
            <a:r>
              <a:rPr lang="zh-CN"/>
              <a:t>ipeline</a:t>
            </a:r>
            <a:endParaRPr b="0" sz="2400">
              <a:solidFill>
                <a:srgbClr val="0070C0"/>
              </a:solidFill>
            </a:endParaRPr>
          </a:p>
        </p:txBody>
      </p:sp>
      <p:sp>
        <p:nvSpPr>
          <p:cNvPr id="268" name="Google Shape;268;p40"/>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69" name="Google Shape;269;p40"/>
          <p:cNvSpPr txBox="1"/>
          <p:nvPr>
            <p:ph idx="2" type="body"/>
          </p:nvPr>
        </p:nvSpPr>
        <p:spPr>
          <a:xfrm>
            <a:off x="396000" y="1133600"/>
            <a:ext cx="8239200" cy="3076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rgbClr val="FFFFFF"/>
                </a:highlight>
              </a:rPr>
              <a:t>SpacyNLP : </a:t>
            </a:r>
            <a:r>
              <a:rPr lang="zh-CN" sz="1500">
                <a:solidFill>
                  <a:schemeClr val="dk1"/>
                </a:solidFill>
                <a:highlight>
                  <a:srgbClr val="FFFFFF"/>
                </a:highlight>
              </a:rPr>
              <a:t>Initializing Spacy Structures :"en_core_web_md"</a:t>
            </a:r>
            <a:endParaRPr sz="1500">
              <a:solidFill>
                <a:schemeClr val="dk1"/>
              </a:solidFill>
              <a:highlight>
                <a:srgbClr val="FFFFFF"/>
              </a:highlight>
            </a:endParaRPr>
          </a:p>
          <a:p>
            <a:pPr indent="0" lvl="0" marL="0" rtl="0" algn="l">
              <a:lnSpc>
                <a:spcPct val="115000"/>
              </a:lnSpc>
              <a:spcBef>
                <a:spcPts val="0"/>
              </a:spcBef>
              <a:spcAft>
                <a:spcPts val="0"/>
              </a:spcAft>
              <a:buNone/>
            </a:pPr>
            <a:r>
              <a:rPr b="1" lang="zh-CN" sz="1500">
                <a:solidFill>
                  <a:schemeClr val="dk1"/>
                </a:solidFill>
                <a:highlight>
                  <a:srgbClr val="FFFFFF"/>
                </a:highlight>
              </a:rPr>
              <a:t>SpacyTokenizer : </a:t>
            </a:r>
            <a:r>
              <a:rPr lang="zh-CN" sz="1500">
                <a:solidFill>
                  <a:schemeClr val="dk1"/>
                </a:solidFill>
                <a:highlight>
                  <a:srgbClr val="FFFFFF"/>
                </a:highlight>
              </a:rPr>
              <a:t>Segmentation using SpaCy to cut input text into words or phrases</a:t>
            </a:r>
            <a:endParaRPr sz="1500">
              <a:solidFill>
                <a:schemeClr val="dk1"/>
              </a:solidFill>
              <a:highlight>
                <a:srgbClr val="FFFFFF"/>
              </a:highlight>
            </a:endParaRPr>
          </a:p>
          <a:p>
            <a:pPr indent="0" lvl="0" marL="0" rtl="0" algn="l">
              <a:lnSpc>
                <a:spcPct val="115000"/>
              </a:lnSpc>
              <a:spcBef>
                <a:spcPts val="0"/>
              </a:spcBef>
              <a:spcAft>
                <a:spcPts val="0"/>
              </a:spcAft>
              <a:buNone/>
            </a:pPr>
            <a:r>
              <a:rPr b="1" lang="zh-CN" sz="1500">
                <a:solidFill>
                  <a:schemeClr val="dk1"/>
                </a:solidFill>
                <a:highlight>
                  <a:srgbClr val="FFFFFF"/>
                </a:highlight>
              </a:rPr>
              <a:t>SpacyFeaturizer</a:t>
            </a:r>
            <a:r>
              <a:rPr b="1" lang="zh-CN" sz="1500">
                <a:solidFill>
                  <a:schemeClr val="dk1"/>
                </a:solidFill>
                <a:highlight>
                  <a:schemeClr val="lt1"/>
                </a:highlight>
              </a:rPr>
              <a:t> - Grammar Driven Component</a:t>
            </a:r>
            <a:endParaRPr b="1"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RegexFeaturizer - Grammar Driven Component</a:t>
            </a:r>
            <a:endParaRPr b="1"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LexicalSyntacticFeaturizer - Grammar Driven Component</a:t>
            </a:r>
            <a:endParaRPr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CountVectorsFeaturizer : </a:t>
            </a:r>
            <a:r>
              <a:rPr lang="zh-CN" sz="1500">
                <a:solidFill>
                  <a:schemeClr val="dk1"/>
                </a:solidFill>
                <a:highlight>
                  <a:schemeClr val="lt1"/>
                </a:highlight>
              </a:rPr>
              <a:t>The input text change to vectors representing the number </a:t>
            </a:r>
            <a:endParaRPr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DIETClassifier - Learning Driven component</a:t>
            </a:r>
            <a:endParaRPr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EntitySynonymMapper : </a:t>
            </a:r>
            <a:r>
              <a:rPr lang="zh-CN" sz="1500">
                <a:solidFill>
                  <a:schemeClr val="dk1"/>
                </a:solidFill>
                <a:highlight>
                  <a:schemeClr val="lt1"/>
                </a:highlight>
              </a:rPr>
              <a:t>Mapping of identical or similar entity values to harmonized standard values</a:t>
            </a:r>
            <a:endParaRPr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ResponseSelector - </a:t>
            </a:r>
            <a:r>
              <a:rPr lang="zh-CN" sz="1500">
                <a:solidFill>
                  <a:schemeClr val="dk1"/>
                </a:solidFill>
                <a:highlight>
                  <a:schemeClr val="lt1"/>
                </a:highlight>
              </a:rPr>
              <a:t>Select specific responses or actions based on user inputs</a:t>
            </a:r>
            <a:endParaRPr b="1"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FallbackClassifier : </a:t>
            </a:r>
            <a:r>
              <a:rPr lang="zh-CN" sz="1500">
                <a:solidFill>
                  <a:schemeClr val="dk1"/>
                </a:solidFill>
                <a:highlight>
                  <a:schemeClr val="lt1"/>
                </a:highlight>
              </a:rPr>
              <a:t>Avoid the system outputting meaningless responses</a:t>
            </a:r>
            <a:endParaRPr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Grammar-driven component</a:t>
            </a:r>
            <a:endParaRPr/>
          </a:p>
        </p:txBody>
      </p:sp>
      <p:sp>
        <p:nvSpPr>
          <p:cNvPr id="275" name="Google Shape;275;p41"/>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76" name="Google Shape;276;p41"/>
          <p:cNvSpPr txBox="1"/>
          <p:nvPr/>
        </p:nvSpPr>
        <p:spPr>
          <a:xfrm>
            <a:off x="3000000" y="1063275"/>
            <a:ext cx="3146400" cy="40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500">
                <a:solidFill>
                  <a:schemeClr val="accent5"/>
                </a:solidFill>
              </a:rPr>
              <a:t>SpacyFeaturizer </a:t>
            </a:r>
            <a:endParaRPr sz="1500">
              <a:solidFill>
                <a:schemeClr val="accent5"/>
              </a:solidFill>
            </a:endParaRPr>
          </a:p>
          <a:p>
            <a:pPr indent="457200" lvl="0" marL="457200" rtl="0" algn="l">
              <a:spcBef>
                <a:spcPts val="0"/>
              </a:spcBef>
              <a:spcAft>
                <a:spcPts val="0"/>
              </a:spcAft>
              <a:buNone/>
            </a:pPr>
            <a:r>
              <a:t/>
            </a:r>
            <a:endParaRPr sz="1500">
              <a:solidFill>
                <a:schemeClr val="accent5"/>
              </a:solidFill>
            </a:endParaRPr>
          </a:p>
          <a:p>
            <a:pPr indent="0" lvl="0" marL="0" rtl="0" algn="l">
              <a:spcBef>
                <a:spcPts val="0"/>
              </a:spcBef>
              <a:spcAft>
                <a:spcPts val="0"/>
              </a:spcAft>
              <a:buNone/>
            </a:pPr>
            <a:r>
              <a:rPr b="1" lang="zh-CN" sz="1500">
                <a:solidFill>
                  <a:schemeClr val="accent5"/>
                </a:solidFill>
              </a:rPr>
              <a:t>object:</a:t>
            </a:r>
            <a:r>
              <a:rPr lang="zh-CN" sz="1500">
                <a:solidFill>
                  <a:schemeClr val="accent5"/>
                </a:solidFill>
              </a:rPr>
              <a:t> Converting textual data into feature representations that can be processed by machine learning models</a:t>
            </a:r>
            <a:endParaRPr sz="1500">
              <a:solidFill>
                <a:schemeClr val="accent5"/>
              </a:solidFill>
            </a:endParaRPr>
          </a:p>
          <a:p>
            <a:pPr indent="457200" lvl="0" marL="457200" rtl="0" algn="l">
              <a:spcBef>
                <a:spcPts val="0"/>
              </a:spcBef>
              <a:spcAft>
                <a:spcPts val="0"/>
              </a:spcAft>
              <a:buNone/>
            </a:pPr>
            <a:r>
              <a:t/>
            </a:r>
            <a:endParaRPr sz="1500">
              <a:solidFill>
                <a:schemeClr val="accent5"/>
              </a:solidFill>
            </a:endParaRPr>
          </a:p>
          <a:p>
            <a:pPr indent="0" lvl="0" marL="0" rtl="0" algn="l">
              <a:spcBef>
                <a:spcPts val="0"/>
              </a:spcBef>
              <a:spcAft>
                <a:spcPts val="0"/>
              </a:spcAft>
              <a:buNone/>
            </a:pPr>
            <a:r>
              <a:rPr b="1" lang="zh-CN" sz="1500">
                <a:solidFill>
                  <a:schemeClr val="accent5"/>
                </a:solidFill>
              </a:rPr>
              <a:t>Function: </a:t>
            </a:r>
            <a:endParaRPr sz="1500">
              <a:solidFill>
                <a:schemeClr val="accent5"/>
              </a:solidFill>
            </a:endParaRPr>
          </a:p>
          <a:p>
            <a:pPr indent="0" lvl="0" marL="0" rtl="0" algn="l">
              <a:spcBef>
                <a:spcPts val="0"/>
              </a:spcBef>
              <a:spcAft>
                <a:spcPts val="0"/>
              </a:spcAft>
              <a:buClr>
                <a:schemeClr val="dk1"/>
              </a:buClr>
              <a:buSzPts val="1100"/>
              <a:buFont typeface="Arial"/>
              <a:buNone/>
            </a:pPr>
            <a:r>
              <a:rPr lang="zh-CN" sz="1500">
                <a:solidFill>
                  <a:schemeClr val="accent5"/>
                </a:solidFill>
              </a:rPr>
              <a:t>1</a:t>
            </a:r>
            <a:r>
              <a:rPr lang="zh-CN" sz="1500">
                <a:solidFill>
                  <a:schemeClr val="accent5"/>
                </a:solidFill>
              </a:rPr>
              <a:t>.</a:t>
            </a:r>
            <a:r>
              <a:rPr lang="zh-CN" sz="1500">
                <a:solidFill>
                  <a:schemeClr val="accent5"/>
                </a:solidFill>
              </a:rPr>
              <a:t>Tokenization</a:t>
            </a:r>
            <a:endParaRPr sz="1500">
              <a:solidFill>
                <a:schemeClr val="accent5"/>
              </a:solidFill>
            </a:endParaRPr>
          </a:p>
          <a:p>
            <a:pPr indent="0" lvl="0" marL="0" rtl="0" algn="l">
              <a:spcBef>
                <a:spcPts val="0"/>
              </a:spcBef>
              <a:spcAft>
                <a:spcPts val="0"/>
              </a:spcAft>
              <a:buClr>
                <a:schemeClr val="dk1"/>
              </a:buClr>
              <a:buSzPts val="1100"/>
              <a:buFont typeface="Arial"/>
              <a:buNone/>
            </a:pPr>
            <a:r>
              <a:rPr lang="zh-CN" sz="1500">
                <a:solidFill>
                  <a:schemeClr val="accent5"/>
                </a:solidFill>
              </a:rPr>
              <a:t>2.Part-of-Speech Tagging</a:t>
            </a:r>
            <a:endParaRPr sz="1500">
              <a:solidFill>
                <a:schemeClr val="accent5"/>
              </a:solidFill>
            </a:endParaRPr>
          </a:p>
          <a:p>
            <a:pPr indent="0" lvl="0" marL="0" rtl="0" algn="l">
              <a:spcBef>
                <a:spcPts val="0"/>
              </a:spcBef>
              <a:spcAft>
                <a:spcPts val="0"/>
              </a:spcAft>
              <a:buClr>
                <a:schemeClr val="dk1"/>
              </a:buClr>
              <a:buSzPts val="1100"/>
              <a:buFont typeface="Arial"/>
              <a:buNone/>
            </a:pPr>
            <a:r>
              <a:rPr lang="zh-CN" sz="1500">
                <a:solidFill>
                  <a:schemeClr val="accent5"/>
                </a:solidFill>
              </a:rPr>
              <a:t>3.Dependency Parsing</a:t>
            </a:r>
            <a:endParaRPr sz="1500">
              <a:solidFill>
                <a:schemeClr val="accent5"/>
              </a:solidFill>
            </a:endParaRPr>
          </a:p>
          <a:p>
            <a:pPr indent="0" lvl="0" marL="0" rtl="0" algn="l">
              <a:spcBef>
                <a:spcPts val="0"/>
              </a:spcBef>
              <a:spcAft>
                <a:spcPts val="0"/>
              </a:spcAft>
              <a:buClr>
                <a:schemeClr val="dk1"/>
              </a:buClr>
              <a:buSzPts val="1100"/>
              <a:buFont typeface="Arial"/>
              <a:buNone/>
            </a:pPr>
            <a:r>
              <a:rPr lang="zh-CN" sz="1500">
                <a:solidFill>
                  <a:schemeClr val="accent5"/>
                </a:solidFill>
              </a:rPr>
              <a:t>4.Named Entity Recognition (NER)</a:t>
            </a:r>
            <a:endParaRPr sz="1500">
              <a:solidFill>
                <a:schemeClr val="accent5"/>
              </a:solidFill>
            </a:endParaRPr>
          </a:p>
          <a:p>
            <a:pPr indent="0" lvl="0" marL="0" rtl="0" algn="l">
              <a:spcBef>
                <a:spcPts val="0"/>
              </a:spcBef>
              <a:spcAft>
                <a:spcPts val="0"/>
              </a:spcAft>
              <a:buClr>
                <a:schemeClr val="dk1"/>
              </a:buClr>
              <a:buSzPts val="1100"/>
              <a:buFont typeface="Arial"/>
              <a:buNone/>
            </a:pPr>
            <a:r>
              <a:rPr lang="zh-CN" sz="1500">
                <a:solidFill>
                  <a:schemeClr val="accent5"/>
                </a:solidFill>
              </a:rPr>
              <a:t>5.Word Embedding</a:t>
            </a:r>
            <a:endParaRPr sz="1500">
              <a:solidFill>
                <a:schemeClr val="accent5"/>
              </a:solidFill>
            </a:endParaRPr>
          </a:p>
          <a:p>
            <a:pPr indent="0" lvl="0" marL="0" rtl="0" algn="l">
              <a:spcBef>
                <a:spcPts val="0"/>
              </a:spcBef>
              <a:spcAft>
                <a:spcPts val="0"/>
              </a:spcAft>
              <a:buNone/>
            </a:pPr>
            <a:r>
              <a:t/>
            </a:r>
            <a:endParaRPr sz="1500">
              <a:solidFill>
                <a:schemeClr val="accent5"/>
              </a:solidFill>
            </a:endParaRPr>
          </a:p>
          <a:p>
            <a:pPr indent="0" lvl="0" marL="0" rtl="0" algn="l">
              <a:spcBef>
                <a:spcPts val="0"/>
              </a:spcBef>
              <a:spcAft>
                <a:spcPts val="0"/>
              </a:spcAft>
              <a:buNone/>
            </a:pPr>
            <a:r>
              <a:t/>
            </a:r>
            <a:endParaRPr sz="1500">
              <a:solidFill>
                <a:schemeClr val="accent5"/>
              </a:solidFill>
            </a:endParaRPr>
          </a:p>
          <a:p>
            <a:pPr indent="0" lvl="0" marL="457200" rtl="0" algn="l">
              <a:spcBef>
                <a:spcPts val="0"/>
              </a:spcBef>
              <a:spcAft>
                <a:spcPts val="0"/>
              </a:spcAft>
              <a:buNone/>
            </a:pPr>
            <a:r>
              <a:rPr lang="zh-CN" sz="2200">
                <a:solidFill>
                  <a:schemeClr val="accent5"/>
                </a:solidFill>
              </a:rPr>
              <a:t>	</a:t>
            </a:r>
            <a:endParaRPr/>
          </a:p>
        </p:txBody>
      </p:sp>
      <p:sp>
        <p:nvSpPr>
          <p:cNvPr id="277" name="Google Shape;277;p41"/>
          <p:cNvSpPr txBox="1"/>
          <p:nvPr/>
        </p:nvSpPr>
        <p:spPr>
          <a:xfrm>
            <a:off x="0" y="1063275"/>
            <a:ext cx="30000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solidFill>
                  <a:schemeClr val="accent5"/>
                </a:solidFill>
              </a:rPr>
              <a:t>RegexFeaturizer</a:t>
            </a:r>
            <a:endParaRPr sz="1500">
              <a:solidFill>
                <a:schemeClr val="accent5"/>
              </a:solidFill>
            </a:endParaRPr>
          </a:p>
          <a:p>
            <a:pPr indent="457200" lvl="0" marL="457200" rtl="0" algn="l">
              <a:spcBef>
                <a:spcPts val="0"/>
              </a:spcBef>
              <a:spcAft>
                <a:spcPts val="0"/>
              </a:spcAft>
              <a:buNone/>
            </a:pPr>
            <a:r>
              <a:t/>
            </a:r>
            <a:endParaRPr sz="1500">
              <a:solidFill>
                <a:schemeClr val="accent5"/>
              </a:solidFill>
            </a:endParaRPr>
          </a:p>
          <a:p>
            <a:pPr indent="0" lvl="0" marL="0" rtl="0" algn="l">
              <a:spcBef>
                <a:spcPts val="0"/>
              </a:spcBef>
              <a:spcAft>
                <a:spcPts val="0"/>
              </a:spcAft>
              <a:buNone/>
            </a:pPr>
            <a:r>
              <a:rPr b="1" lang="zh-CN" sz="1500">
                <a:solidFill>
                  <a:schemeClr val="accent5"/>
                </a:solidFill>
              </a:rPr>
              <a:t>object: </a:t>
            </a:r>
            <a:r>
              <a:rPr lang="zh-CN" sz="1500">
                <a:solidFill>
                  <a:schemeClr val="accent5"/>
                </a:solidFill>
              </a:rPr>
              <a:t>matching text patterns</a:t>
            </a:r>
            <a:endParaRPr sz="1500">
              <a:solidFill>
                <a:schemeClr val="accent5"/>
              </a:solidFill>
            </a:endParaRPr>
          </a:p>
          <a:p>
            <a:pPr indent="457200" lvl="0" marL="457200" rtl="0" algn="l">
              <a:spcBef>
                <a:spcPts val="0"/>
              </a:spcBef>
              <a:spcAft>
                <a:spcPts val="0"/>
              </a:spcAft>
              <a:buNone/>
            </a:pPr>
            <a:r>
              <a:t/>
            </a:r>
            <a:endParaRPr sz="1500">
              <a:solidFill>
                <a:schemeClr val="accent5"/>
              </a:solidFill>
            </a:endParaRPr>
          </a:p>
          <a:p>
            <a:pPr indent="0" lvl="0" marL="0" rtl="0" algn="l">
              <a:spcBef>
                <a:spcPts val="0"/>
              </a:spcBef>
              <a:spcAft>
                <a:spcPts val="0"/>
              </a:spcAft>
              <a:buNone/>
            </a:pPr>
            <a:r>
              <a:rPr b="1" lang="zh-CN" sz="1500">
                <a:solidFill>
                  <a:schemeClr val="accent5"/>
                </a:solidFill>
              </a:rPr>
              <a:t>Function:</a:t>
            </a:r>
            <a:r>
              <a:rPr lang="zh-CN" sz="1500">
                <a:solidFill>
                  <a:schemeClr val="accent5"/>
                </a:solidFill>
              </a:rPr>
              <a:t> </a:t>
            </a:r>
            <a:endParaRPr sz="1500">
              <a:solidFill>
                <a:schemeClr val="accent5"/>
              </a:solidFill>
            </a:endParaRPr>
          </a:p>
          <a:p>
            <a:pPr indent="0" lvl="0" marL="0" rtl="0" algn="l">
              <a:spcBef>
                <a:spcPts val="0"/>
              </a:spcBef>
              <a:spcAft>
                <a:spcPts val="0"/>
              </a:spcAft>
              <a:buNone/>
            </a:pPr>
            <a:r>
              <a:rPr lang="zh-CN" sz="1500">
                <a:solidFill>
                  <a:schemeClr val="accent5"/>
                </a:solidFill>
              </a:rPr>
              <a:t>1. Specific Pattern Recognition</a:t>
            </a:r>
            <a:endParaRPr sz="1500">
              <a:solidFill>
                <a:schemeClr val="accent5"/>
              </a:solidFill>
            </a:endParaRPr>
          </a:p>
          <a:p>
            <a:pPr indent="0" lvl="0" marL="0" rtl="0" algn="l">
              <a:spcBef>
                <a:spcPts val="0"/>
              </a:spcBef>
              <a:spcAft>
                <a:spcPts val="0"/>
              </a:spcAft>
              <a:buNone/>
            </a:pPr>
            <a:r>
              <a:rPr lang="zh-CN" sz="1500">
                <a:solidFill>
                  <a:schemeClr val="accent5"/>
                </a:solidFill>
              </a:rPr>
              <a:t>2.Feature Extraction</a:t>
            </a:r>
            <a:endParaRPr sz="1500">
              <a:solidFill>
                <a:schemeClr val="accent5"/>
              </a:solidFill>
            </a:endParaRPr>
          </a:p>
          <a:p>
            <a:pPr indent="0" lvl="0" marL="0" rtl="0" algn="l">
              <a:spcBef>
                <a:spcPts val="0"/>
              </a:spcBef>
              <a:spcAft>
                <a:spcPts val="0"/>
              </a:spcAft>
              <a:buNone/>
            </a:pPr>
            <a:r>
              <a:rPr lang="zh-CN" sz="1500">
                <a:solidFill>
                  <a:schemeClr val="accent5"/>
                </a:solidFill>
              </a:rPr>
              <a:t>3.Input for Machine Learning Models</a:t>
            </a:r>
            <a:endParaRPr sz="1500">
              <a:solidFill>
                <a:schemeClr val="accent5"/>
              </a:solidFill>
            </a:endParaRPr>
          </a:p>
          <a:p>
            <a:pPr indent="0" lvl="0" marL="0" rtl="0" algn="l">
              <a:spcBef>
                <a:spcPts val="0"/>
              </a:spcBef>
              <a:spcAft>
                <a:spcPts val="0"/>
              </a:spcAft>
              <a:buNone/>
            </a:pPr>
            <a:r>
              <a:rPr lang="zh-CN" sz="1500">
                <a:solidFill>
                  <a:schemeClr val="accent5"/>
                </a:solidFill>
              </a:rPr>
              <a:t>4.Auxiliary Information Extraction (AIE)</a:t>
            </a:r>
            <a:endParaRPr sz="1500">
              <a:solidFill>
                <a:schemeClr val="accent5"/>
              </a:solidFill>
            </a:endParaRPr>
          </a:p>
          <a:p>
            <a:pPr indent="0" lvl="0" marL="0" rtl="0" algn="l">
              <a:spcBef>
                <a:spcPts val="0"/>
              </a:spcBef>
              <a:spcAft>
                <a:spcPts val="0"/>
              </a:spcAft>
              <a:buNone/>
            </a:pPr>
            <a:r>
              <a:t/>
            </a:r>
            <a:endParaRPr sz="1500">
              <a:solidFill>
                <a:schemeClr val="accent5"/>
              </a:solidFill>
            </a:endParaRPr>
          </a:p>
          <a:p>
            <a:pPr indent="0" lvl="0" marL="457200" rtl="0" algn="l">
              <a:spcBef>
                <a:spcPts val="0"/>
              </a:spcBef>
              <a:spcAft>
                <a:spcPts val="0"/>
              </a:spcAft>
              <a:buNone/>
            </a:pPr>
            <a:r>
              <a:rPr lang="zh-CN" sz="2200">
                <a:solidFill>
                  <a:schemeClr val="accent5"/>
                </a:solidFill>
              </a:rPr>
              <a:t>	</a:t>
            </a:r>
            <a:endParaRPr/>
          </a:p>
        </p:txBody>
      </p:sp>
      <p:sp>
        <p:nvSpPr>
          <p:cNvPr id="278" name="Google Shape;278;p41"/>
          <p:cNvSpPr txBox="1"/>
          <p:nvPr/>
        </p:nvSpPr>
        <p:spPr>
          <a:xfrm>
            <a:off x="5792800" y="1080225"/>
            <a:ext cx="3522600" cy="3186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zh-CN" sz="1500">
                <a:solidFill>
                  <a:schemeClr val="accent5"/>
                </a:solidFill>
              </a:rPr>
              <a:t>LexicalSyntacticFeaturizer</a:t>
            </a:r>
            <a:endParaRPr sz="1500">
              <a:solidFill>
                <a:schemeClr val="accent5"/>
              </a:solidFill>
            </a:endParaRPr>
          </a:p>
          <a:p>
            <a:pPr indent="0" lvl="0" marL="457200" rtl="0" algn="l">
              <a:spcBef>
                <a:spcPts val="0"/>
              </a:spcBef>
              <a:spcAft>
                <a:spcPts val="0"/>
              </a:spcAft>
              <a:buNone/>
            </a:pPr>
            <a:r>
              <a:t/>
            </a:r>
            <a:endParaRPr sz="1500">
              <a:solidFill>
                <a:schemeClr val="accent5"/>
              </a:solidFill>
            </a:endParaRPr>
          </a:p>
          <a:p>
            <a:pPr indent="0" lvl="0" marL="457200" rtl="0" algn="l">
              <a:spcBef>
                <a:spcPts val="0"/>
              </a:spcBef>
              <a:spcAft>
                <a:spcPts val="0"/>
              </a:spcAft>
              <a:buNone/>
            </a:pPr>
            <a:r>
              <a:rPr b="1" lang="zh-CN" sz="1500">
                <a:solidFill>
                  <a:schemeClr val="accent5"/>
                </a:solidFill>
              </a:rPr>
              <a:t>object:</a:t>
            </a:r>
            <a:r>
              <a:rPr lang="zh-CN" sz="1500">
                <a:solidFill>
                  <a:schemeClr val="accent5"/>
                </a:solidFill>
              </a:rPr>
              <a:t> Analyzing the lexical and    syntactic structure of texts</a:t>
            </a:r>
            <a:endParaRPr sz="1500">
              <a:solidFill>
                <a:schemeClr val="accent5"/>
              </a:solidFill>
            </a:endParaRPr>
          </a:p>
          <a:p>
            <a:pPr indent="0" lvl="0" marL="457200" rtl="0" algn="l">
              <a:spcBef>
                <a:spcPts val="0"/>
              </a:spcBef>
              <a:spcAft>
                <a:spcPts val="0"/>
              </a:spcAft>
              <a:buNone/>
            </a:pPr>
            <a:r>
              <a:t/>
            </a:r>
            <a:endParaRPr sz="1500">
              <a:solidFill>
                <a:schemeClr val="accent5"/>
              </a:solidFill>
            </a:endParaRPr>
          </a:p>
          <a:p>
            <a:pPr indent="0" lvl="0" marL="457200" rtl="0" algn="l">
              <a:spcBef>
                <a:spcPts val="0"/>
              </a:spcBef>
              <a:spcAft>
                <a:spcPts val="0"/>
              </a:spcAft>
              <a:buNone/>
            </a:pPr>
            <a:r>
              <a:rPr b="1" lang="zh-CN" sz="1500">
                <a:solidFill>
                  <a:schemeClr val="accent5"/>
                </a:solidFill>
              </a:rPr>
              <a:t>Function:</a:t>
            </a:r>
            <a:r>
              <a:rPr lang="zh-CN" sz="1500">
                <a:solidFill>
                  <a:schemeClr val="accent5"/>
                </a:solidFill>
              </a:rPr>
              <a:t> </a:t>
            </a:r>
            <a:endParaRPr sz="1500">
              <a:solidFill>
                <a:schemeClr val="accent5"/>
              </a:solidFill>
            </a:endParaRPr>
          </a:p>
          <a:p>
            <a:pPr indent="0" lvl="0" marL="457200" rtl="0" algn="l">
              <a:spcBef>
                <a:spcPts val="0"/>
              </a:spcBef>
              <a:spcAft>
                <a:spcPts val="0"/>
              </a:spcAft>
              <a:buNone/>
            </a:pPr>
            <a:r>
              <a:rPr lang="zh-CN" sz="1500">
                <a:solidFill>
                  <a:schemeClr val="accent5"/>
                </a:solidFill>
              </a:rPr>
              <a:t>1.Lexical feature extraction</a:t>
            </a:r>
            <a:endParaRPr sz="1500">
              <a:solidFill>
                <a:schemeClr val="accent5"/>
              </a:solidFill>
            </a:endParaRPr>
          </a:p>
          <a:p>
            <a:pPr indent="0" lvl="0" marL="457200" rtl="0" algn="l">
              <a:spcBef>
                <a:spcPts val="0"/>
              </a:spcBef>
              <a:spcAft>
                <a:spcPts val="0"/>
              </a:spcAft>
              <a:buNone/>
            </a:pPr>
            <a:r>
              <a:rPr lang="zh-CN" sz="1500">
                <a:solidFill>
                  <a:schemeClr val="accent5"/>
                </a:solidFill>
              </a:rPr>
              <a:t>2.Syntactic Feature extraction</a:t>
            </a:r>
            <a:endParaRPr sz="1500">
              <a:solidFill>
                <a:schemeClr val="accent5"/>
              </a:solidFill>
            </a:endParaRPr>
          </a:p>
          <a:p>
            <a:pPr indent="0" lvl="0" marL="457200" rtl="0" algn="l">
              <a:spcBef>
                <a:spcPts val="0"/>
              </a:spcBef>
              <a:spcAft>
                <a:spcPts val="0"/>
              </a:spcAft>
              <a:buNone/>
            </a:pPr>
            <a:r>
              <a:rPr lang="zh-CN" sz="1500">
                <a:solidFill>
                  <a:schemeClr val="accent5"/>
                </a:solidFill>
              </a:rPr>
              <a:t>3.Enhancement of model performance</a:t>
            </a:r>
            <a:endParaRPr sz="1500">
              <a:solidFill>
                <a:schemeClr val="accent5"/>
              </a:solidFill>
            </a:endParaRPr>
          </a:p>
          <a:p>
            <a:pPr indent="0" lvl="0" marL="457200" rtl="0" algn="l">
              <a:spcBef>
                <a:spcPts val="0"/>
              </a:spcBef>
              <a:spcAft>
                <a:spcPts val="0"/>
              </a:spcAft>
              <a:buNone/>
            </a:pPr>
            <a:r>
              <a:rPr lang="zh-CN" sz="1500">
                <a:solidFill>
                  <a:schemeClr val="accent5"/>
                </a:solidFill>
              </a:rPr>
              <a:t>4.Linguistic Information Capture</a:t>
            </a:r>
            <a:endParaRPr sz="1500">
              <a:solidFill>
                <a:schemeClr val="accent5"/>
              </a:solidFill>
            </a:endParaRPr>
          </a:p>
          <a:p>
            <a:pPr indent="0" lvl="0" marL="457200" rtl="0" algn="l">
              <a:spcBef>
                <a:spcPts val="0"/>
              </a:spcBef>
              <a:spcAft>
                <a:spcPts val="0"/>
              </a:spcAft>
              <a:buNone/>
            </a:pPr>
            <a:r>
              <a:rPr lang="zh-CN" sz="1500">
                <a:solidFill>
                  <a:schemeClr val="accent5"/>
                </a:solidFill>
              </a:rPr>
              <a:t>5.Customization</a:t>
            </a:r>
            <a:endParaRPr sz="1500">
              <a:solidFill>
                <a:schemeClr val="accent5"/>
              </a:solidFill>
            </a:endParaRPr>
          </a:p>
          <a:p>
            <a:pPr indent="0" lvl="0" marL="457200" rtl="0" algn="l">
              <a:spcBef>
                <a:spcPts val="0"/>
              </a:spcBef>
              <a:spcAft>
                <a:spcPts val="0"/>
              </a:spcAft>
              <a:buNone/>
            </a:pPr>
            <a:r>
              <a:t/>
            </a:r>
            <a:endParaRPr sz="150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Improvements </a:t>
            </a:r>
            <a:r>
              <a:rPr lang="zh-CN"/>
              <a:t>with lemmatization</a:t>
            </a:r>
            <a:endParaRPr/>
          </a:p>
        </p:txBody>
      </p:sp>
      <p:sp>
        <p:nvSpPr>
          <p:cNvPr id="284" name="Google Shape;284;p42"/>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85" name="Google Shape;285;p42"/>
          <p:cNvSpPr txBox="1"/>
          <p:nvPr>
            <p:ph idx="2" type="body"/>
          </p:nvPr>
        </p:nvSpPr>
        <p:spPr>
          <a:xfrm>
            <a:off x="361700" y="979275"/>
            <a:ext cx="8239200" cy="3620700"/>
          </a:xfrm>
          <a:prstGeom prst="rect">
            <a:avLst/>
          </a:prstGeom>
          <a:noFill/>
          <a:ln>
            <a:noFill/>
          </a:ln>
        </p:spPr>
        <p:txBody>
          <a:bodyPr anchorCtr="0" anchor="t" bIns="0" lIns="0" spcFirstLastPara="1" rIns="0" wrap="square" tIns="0">
            <a:noAutofit/>
          </a:bodyPr>
          <a:lstStyle/>
          <a:p>
            <a:pPr indent="-323850" lvl="0" marL="457200" rtl="0" algn="l">
              <a:lnSpc>
                <a:spcPct val="115000"/>
              </a:lnSpc>
              <a:spcBef>
                <a:spcPts val="0"/>
              </a:spcBef>
              <a:spcAft>
                <a:spcPts val="0"/>
              </a:spcAft>
              <a:buClr>
                <a:srgbClr val="1B1E25"/>
              </a:buClr>
              <a:buSzPts val="1500"/>
              <a:buChar char="-"/>
            </a:pPr>
            <a:r>
              <a:rPr b="1" lang="zh-CN" sz="1500">
                <a:solidFill>
                  <a:srgbClr val="1B1E25"/>
                </a:solidFill>
                <a:highlight>
                  <a:schemeClr val="lt1"/>
                </a:highlight>
              </a:rPr>
              <a:t>Create a custom Rasa tokenizer component and use SpaCy for lemmatization</a:t>
            </a:r>
            <a:endParaRPr b="1" sz="1500">
              <a:solidFill>
                <a:srgbClr val="1B1E25"/>
              </a:solidFill>
              <a:highlight>
                <a:schemeClr val="lt1"/>
              </a:highlight>
            </a:endParaRPr>
          </a:p>
          <a:p>
            <a:pPr indent="0" lvl="0" marL="457200" rtl="0" algn="l">
              <a:lnSpc>
                <a:spcPct val="115000"/>
              </a:lnSpc>
              <a:spcBef>
                <a:spcPts val="0"/>
              </a:spcBef>
              <a:spcAft>
                <a:spcPts val="0"/>
              </a:spcAft>
              <a:buNone/>
            </a:pPr>
            <a:r>
              <a:rPr lang="zh-CN" sz="1500">
                <a:solidFill>
                  <a:srgbClr val="1B1E25"/>
                </a:solidFill>
                <a:highlight>
                  <a:schemeClr val="lt1"/>
                </a:highlight>
              </a:rPr>
              <a:t> I'm really fascinated by computers, programming, and artificial intelligence.</a:t>
            </a:r>
            <a:endParaRPr sz="1500">
              <a:solidFill>
                <a:srgbClr val="1B1E25"/>
              </a:solidFill>
              <a:highlight>
                <a:schemeClr val="lt1"/>
              </a:highlight>
            </a:endParaRPr>
          </a:p>
          <a:p>
            <a:pPr indent="0" lvl="0" marL="457200" rtl="0" algn="l">
              <a:lnSpc>
                <a:spcPct val="115000"/>
              </a:lnSpc>
              <a:spcBef>
                <a:spcPts val="0"/>
              </a:spcBef>
              <a:spcAft>
                <a:spcPts val="0"/>
              </a:spcAft>
              <a:buNone/>
            </a:pPr>
            <a:r>
              <a:rPr lang="zh-CN" sz="1500">
                <a:solidFill>
                  <a:srgbClr val="1B1E25"/>
                </a:solidFill>
                <a:highlight>
                  <a:schemeClr val="lt1"/>
                </a:highlight>
              </a:rPr>
              <a:t>-&gt;</a:t>
            </a:r>
            <a:endParaRPr sz="1500">
              <a:solidFill>
                <a:srgbClr val="1B1E25"/>
              </a:solidFill>
              <a:highlight>
                <a:schemeClr val="lt1"/>
              </a:highlight>
            </a:endParaRPr>
          </a:p>
          <a:p>
            <a:pPr indent="0" lvl="0" marL="457200" rtl="0" algn="l">
              <a:lnSpc>
                <a:spcPct val="115000"/>
              </a:lnSpc>
              <a:spcBef>
                <a:spcPts val="0"/>
              </a:spcBef>
              <a:spcAft>
                <a:spcPts val="0"/>
              </a:spcAft>
              <a:buNone/>
            </a:pPr>
            <a:r>
              <a:rPr lang="zh-CN" sz="1500">
                <a:solidFill>
                  <a:srgbClr val="1B1E25"/>
                </a:solidFill>
                <a:highlight>
                  <a:schemeClr val="lt1"/>
                </a:highlight>
              </a:rPr>
              <a:t>I am really fascinate by computer, program, and artificial intelligence</a:t>
            </a:r>
            <a:endParaRPr sz="1500">
              <a:solidFill>
                <a:srgbClr val="1B1E25"/>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highlight>
                <a:srgbClr val="FFFFFF"/>
              </a:highlight>
            </a:endParaRPr>
          </a:p>
        </p:txBody>
      </p:sp>
      <p:pic>
        <p:nvPicPr>
          <p:cNvPr id="286" name="Google Shape;286;p42"/>
          <p:cNvPicPr preferRelativeResize="0"/>
          <p:nvPr/>
        </p:nvPicPr>
        <p:blipFill>
          <a:blip r:embed="rId3">
            <a:alphaModFix/>
          </a:blip>
          <a:stretch>
            <a:fillRect/>
          </a:stretch>
        </p:blipFill>
        <p:spPr>
          <a:xfrm>
            <a:off x="1485675" y="2132988"/>
            <a:ext cx="599122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572000" y="836850"/>
            <a:ext cx="4394100" cy="4262400"/>
          </a:xfrm>
          <a:prstGeom prst="rect">
            <a:avLst/>
          </a:prstGeom>
          <a:noFill/>
          <a:ln>
            <a:noFill/>
          </a:ln>
        </p:spPr>
        <p:txBody>
          <a:bodyPr anchorCtr="0" anchor="t" bIns="0" lIns="0" spcFirstLastPara="1" rIns="0" wrap="square" tIns="0">
            <a:noAutofit/>
          </a:bodyPr>
          <a:lstStyle/>
          <a:p>
            <a:pPr indent="-384175" lvl="0" marL="342900" rtl="0" algn="l">
              <a:spcBef>
                <a:spcPts val="0"/>
              </a:spcBef>
              <a:spcAft>
                <a:spcPts val="0"/>
              </a:spcAft>
              <a:buSzPts val="2300"/>
              <a:buAutoNum type="arabicPeriod"/>
            </a:pPr>
            <a:r>
              <a:rPr lang="zh-CN" sz="2350"/>
              <a:t>Introduction</a:t>
            </a:r>
            <a:endParaRPr sz="2350"/>
          </a:p>
          <a:p>
            <a:pPr indent="-384175" lvl="0" marL="342900" rtl="0" algn="l">
              <a:spcBef>
                <a:spcPts val="2400"/>
              </a:spcBef>
              <a:spcAft>
                <a:spcPts val="0"/>
              </a:spcAft>
              <a:buSzPts val="2300"/>
              <a:buAutoNum type="arabicPeriod"/>
            </a:pPr>
            <a:r>
              <a:rPr lang="zh-CN" sz="2350"/>
              <a:t>Training Data</a:t>
            </a:r>
            <a:endParaRPr sz="2350"/>
          </a:p>
          <a:p>
            <a:pPr indent="-387350" lvl="0" marL="342900" rtl="0" algn="l">
              <a:spcBef>
                <a:spcPts val="2400"/>
              </a:spcBef>
              <a:spcAft>
                <a:spcPts val="0"/>
              </a:spcAft>
              <a:buSzPts val="2350"/>
              <a:buAutoNum type="arabicPeriod"/>
            </a:pPr>
            <a:r>
              <a:rPr lang="zh-CN" sz="2350"/>
              <a:t>Pipeline</a:t>
            </a:r>
            <a:endParaRPr sz="2350"/>
          </a:p>
          <a:p>
            <a:pPr indent="-384175" lvl="0" marL="342900" rtl="0" algn="l">
              <a:spcBef>
                <a:spcPts val="2400"/>
              </a:spcBef>
              <a:spcAft>
                <a:spcPts val="0"/>
              </a:spcAft>
              <a:buSzPts val="2300"/>
              <a:buAutoNum type="arabicPeriod"/>
            </a:pPr>
            <a:r>
              <a:rPr lang="zh-CN" sz="2350"/>
              <a:t>Run Example</a:t>
            </a:r>
            <a:endParaRPr sz="2350"/>
          </a:p>
          <a:p>
            <a:pPr indent="-387350" lvl="0" marL="342900" rtl="0" algn="l">
              <a:spcBef>
                <a:spcPts val="2400"/>
              </a:spcBef>
              <a:spcAft>
                <a:spcPts val="0"/>
              </a:spcAft>
              <a:buSzPts val="2350"/>
              <a:buAutoNum type="arabicPeriod"/>
            </a:pPr>
            <a:r>
              <a:rPr lang="zh-CN" sz="2350"/>
              <a:t>Conclution</a:t>
            </a:r>
            <a:endParaRPr sz="2350"/>
          </a:p>
        </p:txBody>
      </p:sp>
      <p:sp>
        <p:nvSpPr>
          <p:cNvPr id="148" name="Google Shape;148;p25"/>
          <p:cNvSpPr txBox="1"/>
          <p:nvPr>
            <p:ph type="title"/>
          </p:nvPr>
        </p:nvSpPr>
        <p:spPr>
          <a:xfrm>
            <a:off x="539552" y="656897"/>
            <a:ext cx="2658318" cy="340202"/>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2500"/>
              <a:buFont typeface="Arial"/>
              <a:buNone/>
            </a:pPr>
            <a:r>
              <a:rPr lang="zh-CN"/>
              <a:t>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Learning-Driven component</a:t>
            </a:r>
            <a:endParaRPr/>
          </a:p>
        </p:txBody>
      </p:sp>
      <p:sp>
        <p:nvSpPr>
          <p:cNvPr id="292" name="Google Shape;292;p43"/>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93" name="Google Shape;293;p43"/>
          <p:cNvSpPr txBox="1"/>
          <p:nvPr>
            <p:ph idx="2" type="body"/>
          </p:nvPr>
        </p:nvSpPr>
        <p:spPr>
          <a:xfrm>
            <a:off x="452400" y="1195650"/>
            <a:ext cx="3587400" cy="3076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LogisticRegressionClassifier</a:t>
            </a:r>
            <a:endParaRPr b="1" sz="1500">
              <a:solidFill>
                <a:schemeClr val="dk1"/>
              </a:solidFill>
              <a:highlight>
                <a:srgbClr val="FFFFFF"/>
              </a:highlight>
            </a:endParaRPr>
          </a:p>
          <a:p>
            <a:pPr indent="0" lvl="0" marL="0" rtl="0" algn="ctr">
              <a:lnSpc>
                <a:spcPct val="115000"/>
              </a:lnSpc>
              <a:spcBef>
                <a:spcPts val="0"/>
              </a:spcBef>
              <a:spcAft>
                <a:spcPts val="0"/>
              </a:spcAft>
              <a:buClr>
                <a:schemeClr val="dk1"/>
              </a:buClr>
              <a:buSzPts val="1100"/>
              <a:buFont typeface="Arial"/>
              <a:buNone/>
            </a:pPr>
            <a:r>
              <a:rPr b="1" lang="zh-CN" sz="1500">
                <a:solidFill>
                  <a:schemeClr val="dk1"/>
                </a:solidFill>
                <a:highlight>
                  <a:srgbClr val="FFFFFF"/>
                </a:highlight>
              </a:rPr>
              <a:t>(</a:t>
            </a:r>
            <a:r>
              <a:rPr b="1" lang="zh-CN" sz="1500">
                <a:solidFill>
                  <a:schemeClr val="dk1"/>
                </a:solidFill>
                <a:highlight>
                  <a:schemeClr val="lt1"/>
                </a:highlight>
              </a:rPr>
              <a:t>M</a:t>
            </a:r>
            <a:r>
              <a:rPr b="1" lang="zh-CN" sz="1500">
                <a:solidFill>
                  <a:schemeClr val="dk1"/>
                </a:solidFill>
                <a:highlight>
                  <a:schemeClr val="lt1"/>
                </a:highlight>
              </a:rPr>
              <a:t>achine learning)</a:t>
            </a:r>
            <a:endParaRPr b="1"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zh-CN" sz="1300">
                <a:solidFill>
                  <a:schemeClr val="dk1"/>
                </a:solidFill>
                <a:highlight>
                  <a:srgbClr val="FFFFFF"/>
                </a:highlight>
              </a:rPr>
              <a:t>Object: </a:t>
            </a:r>
            <a:r>
              <a:rPr lang="zh-CN" sz="1300">
                <a:solidFill>
                  <a:schemeClr val="dk1"/>
                </a:solidFill>
                <a:highlight>
                  <a:srgbClr val="FFFFFF"/>
                </a:highlight>
              </a:rPr>
              <a:t>Perform intent classification by </a:t>
            </a:r>
            <a:r>
              <a:rPr lang="zh-CN" sz="1300">
                <a:solidFill>
                  <a:schemeClr val="dk1"/>
                </a:solidFill>
                <a:highlight>
                  <a:schemeClr val="lt1"/>
                </a:highlight>
              </a:rPr>
              <a:t>scikit-learn's logistic regression implementation</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zh-CN" sz="1300">
                <a:solidFill>
                  <a:schemeClr val="dk1"/>
                </a:solidFill>
                <a:highlight>
                  <a:srgbClr val="FFFFFF"/>
                </a:highlight>
              </a:rPr>
              <a:t>Function:</a:t>
            </a:r>
            <a:endParaRPr b="1"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highlight>
                  <a:srgbClr val="FFFFFF"/>
                </a:highlight>
              </a:rPr>
              <a:t>In general, this classifier should train faster and may be used as a lightweight benchmark, </a:t>
            </a:r>
            <a:r>
              <a:rPr lang="zh-CN" sz="1300">
                <a:solidFill>
                  <a:schemeClr val="dk1"/>
                </a:solidFill>
                <a:highlight>
                  <a:schemeClr val="lt1"/>
                </a:highlight>
              </a:rPr>
              <a:t>but  DIET should yield higher accuracy results.</a:t>
            </a:r>
            <a:endParaRPr sz="13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rgbClr val="FFFFFF"/>
              </a:highlight>
            </a:endParaRPr>
          </a:p>
        </p:txBody>
      </p:sp>
      <p:sp>
        <p:nvSpPr>
          <p:cNvPr id="294" name="Google Shape;294;p43"/>
          <p:cNvSpPr txBox="1"/>
          <p:nvPr>
            <p:ph idx="2" type="body"/>
          </p:nvPr>
        </p:nvSpPr>
        <p:spPr>
          <a:xfrm>
            <a:off x="5104200" y="1195650"/>
            <a:ext cx="3587400" cy="3076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DIETClassifier</a:t>
            </a:r>
            <a:endParaRPr b="1" sz="15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zh-CN" sz="1500">
                <a:solidFill>
                  <a:schemeClr val="dk1"/>
                </a:solidFill>
                <a:highlight>
                  <a:schemeClr val="lt1"/>
                </a:highlight>
              </a:rPr>
              <a:t>(Deep learning)</a:t>
            </a:r>
            <a:endParaRPr b="1"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300">
                <a:solidFill>
                  <a:schemeClr val="dk1"/>
                </a:solidFill>
                <a:highlight>
                  <a:schemeClr val="lt1"/>
                </a:highlight>
              </a:rPr>
              <a:t>Object: </a:t>
            </a:r>
            <a:r>
              <a:rPr lang="zh-CN" sz="1300">
                <a:solidFill>
                  <a:schemeClr val="dk1"/>
                </a:solidFill>
                <a:highlight>
                  <a:schemeClr val="lt1"/>
                </a:highlight>
              </a:rPr>
              <a:t>Dialog intent classification and entity extraction</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300">
                <a:solidFill>
                  <a:schemeClr val="dk1"/>
                </a:solidFill>
                <a:highlight>
                  <a:schemeClr val="lt1"/>
                </a:highlight>
              </a:rPr>
              <a:t>Function:</a:t>
            </a:r>
            <a:endParaRPr b="1"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highlight>
                  <a:schemeClr val="lt1"/>
                </a:highlight>
              </a:rPr>
              <a:t>Intent Classification</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highlight>
                  <a:schemeClr val="lt1"/>
                </a:highlight>
              </a:rPr>
              <a:t>Entity Extraction</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highlight>
                  <a:schemeClr val="lt1"/>
                </a:highlight>
              </a:rPr>
              <a:t>Contextual Understanding of Dialogue</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zh-CN" sz="1300">
                <a:solidFill>
                  <a:schemeClr val="dk1"/>
                </a:solidFill>
                <a:highlight>
                  <a:schemeClr val="lt1"/>
                </a:highlight>
              </a:rPr>
              <a:t>Model Training and Fine-tuning</a:t>
            </a:r>
            <a:endParaRPr sz="13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Knowledge-driven component</a:t>
            </a:r>
            <a:endParaRPr/>
          </a:p>
        </p:txBody>
      </p:sp>
      <p:sp>
        <p:nvSpPr>
          <p:cNvPr id="300" name="Google Shape;300;p44"/>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301" name="Google Shape;301;p44"/>
          <p:cNvSpPr txBox="1"/>
          <p:nvPr>
            <p:ph idx="2" type="body"/>
          </p:nvPr>
        </p:nvSpPr>
        <p:spPr>
          <a:xfrm>
            <a:off x="482425" y="2411675"/>
            <a:ext cx="1812300" cy="549600"/>
          </a:xfrm>
          <a:prstGeom prst="rect">
            <a:avLst/>
          </a:prstGeom>
        </p:spPr>
        <p:txBody>
          <a:bodyPr anchorCtr="0" anchor="t" bIns="0" lIns="0" spcFirstLastPara="1" rIns="0" wrap="square" tIns="0">
            <a:noAutofit/>
          </a:bodyPr>
          <a:lstStyle/>
          <a:p>
            <a:pPr indent="0" lvl="0" marL="0" rtl="0" algn="l">
              <a:lnSpc>
                <a:spcPct val="115000"/>
              </a:lnSpc>
              <a:spcBef>
                <a:spcPts val="1500"/>
              </a:spcBef>
              <a:spcAft>
                <a:spcPts val="0"/>
              </a:spcAft>
              <a:buNone/>
            </a:pPr>
            <a:r>
              <a:rPr b="1" lang="zh-CN" sz="1800">
                <a:solidFill>
                  <a:srgbClr val="0D0D0D"/>
                </a:solidFill>
                <a:highlight>
                  <a:srgbClr val="FFFFFF"/>
                </a:highlight>
                <a:latin typeface="Roboto"/>
                <a:ea typeface="Roboto"/>
                <a:cs typeface="Roboto"/>
                <a:sym typeface="Roboto"/>
              </a:rPr>
              <a:t>Entity </a:t>
            </a:r>
            <a:r>
              <a:rPr b="1" lang="zh-CN" sz="1800">
                <a:solidFill>
                  <a:srgbClr val="0D0D0D"/>
                </a:solidFill>
                <a:highlight>
                  <a:srgbClr val="FFFFFF"/>
                </a:highlight>
                <a:latin typeface="Roboto"/>
                <a:ea typeface="Roboto"/>
                <a:cs typeface="Roboto"/>
                <a:sym typeface="Roboto"/>
              </a:rPr>
              <a:t>:</a:t>
            </a:r>
            <a:r>
              <a:rPr lang="zh-CN" sz="1800">
                <a:solidFill>
                  <a:srgbClr val="0D0D0D"/>
                </a:solidFill>
                <a:highlight>
                  <a:srgbClr val="FFFFFF"/>
                </a:highlight>
                <a:latin typeface="Roboto"/>
                <a:ea typeface="Roboto"/>
                <a:cs typeface="Roboto"/>
                <a:sym typeface="Roboto"/>
              </a:rPr>
              <a:t> university</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b="1" sz="1750">
              <a:solidFill>
                <a:schemeClr val="dk1"/>
              </a:solidFill>
              <a:highlight>
                <a:schemeClr val="lt1"/>
              </a:highlight>
            </a:endParaRPr>
          </a:p>
          <a:p>
            <a:pPr indent="0" lvl="0" marL="0" rtl="0" algn="l">
              <a:spcBef>
                <a:spcPts val="1500"/>
              </a:spcBef>
              <a:spcAft>
                <a:spcPts val="0"/>
              </a:spcAft>
              <a:buNone/>
            </a:pPr>
            <a:r>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750">
                <a:solidFill>
                  <a:schemeClr val="dk1"/>
                </a:solidFill>
                <a:highlight>
                  <a:schemeClr val="lt1"/>
                </a:highlight>
              </a:rPr>
              <a:t>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2450">
              <a:solidFill>
                <a:schemeClr val="lt2"/>
              </a:solidFill>
              <a:highlight>
                <a:srgbClr val="FFFFFF"/>
              </a:highlight>
            </a:endParaRPr>
          </a:p>
          <a:p>
            <a:pPr indent="0" lvl="0" marL="0" rtl="0" algn="l">
              <a:spcBef>
                <a:spcPts val="0"/>
              </a:spcBef>
              <a:spcAft>
                <a:spcPts val="0"/>
              </a:spcAft>
              <a:buNone/>
            </a:pPr>
            <a:r>
              <a:t/>
            </a:r>
            <a:endParaRPr sz="2200"/>
          </a:p>
        </p:txBody>
      </p:sp>
      <p:pic>
        <p:nvPicPr>
          <p:cNvPr id="302" name="Google Shape;302;p44"/>
          <p:cNvPicPr preferRelativeResize="0"/>
          <p:nvPr/>
        </p:nvPicPr>
        <p:blipFill>
          <a:blip r:embed="rId3">
            <a:alphaModFix/>
          </a:blip>
          <a:stretch>
            <a:fillRect/>
          </a:stretch>
        </p:blipFill>
        <p:spPr>
          <a:xfrm>
            <a:off x="7546551" y="4490026"/>
            <a:ext cx="1411225" cy="801500"/>
          </a:xfrm>
          <a:prstGeom prst="rect">
            <a:avLst/>
          </a:prstGeom>
          <a:noFill/>
          <a:ln>
            <a:noFill/>
          </a:ln>
        </p:spPr>
      </p:pic>
      <p:sp>
        <p:nvSpPr>
          <p:cNvPr id="303" name="Google Shape;303;p44"/>
          <p:cNvSpPr txBox="1"/>
          <p:nvPr>
            <p:ph idx="2" type="body"/>
          </p:nvPr>
        </p:nvSpPr>
        <p:spPr>
          <a:xfrm>
            <a:off x="2515788" y="2181875"/>
            <a:ext cx="2421600" cy="405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zh-CN" sz="1800">
                <a:solidFill>
                  <a:srgbClr val="0D0D0D"/>
                </a:solidFill>
                <a:highlight>
                  <a:srgbClr val="FFFFFF"/>
                </a:highlight>
                <a:latin typeface="Roboto"/>
                <a:ea typeface="Roboto"/>
                <a:cs typeface="Roboto"/>
                <a:sym typeface="Roboto"/>
              </a:rPr>
              <a:t>EntitySynonymMapper</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750">
                <a:solidFill>
                  <a:schemeClr val="dk1"/>
                </a:solidFill>
                <a:highlight>
                  <a:schemeClr val="lt1"/>
                </a:highlight>
              </a:rPr>
              <a:t>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2450">
              <a:solidFill>
                <a:schemeClr val="lt2"/>
              </a:solidFill>
              <a:highlight>
                <a:srgbClr val="FFFFFF"/>
              </a:highlight>
            </a:endParaRPr>
          </a:p>
          <a:p>
            <a:pPr indent="0" lvl="0" marL="0" rtl="0" algn="l">
              <a:spcBef>
                <a:spcPts val="0"/>
              </a:spcBef>
              <a:spcAft>
                <a:spcPts val="0"/>
              </a:spcAft>
              <a:buNone/>
            </a:pPr>
            <a:r>
              <a:t/>
            </a:r>
            <a:endParaRPr sz="2200"/>
          </a:p>
        </p:txBody>
      </p:sp>
      <p:sp>
        <p:nvSpPr>
          <p:cNvPr id="304" name="Google Shape;304;p44"/>
          <p:cNvSpPr txBox="1"/>
          <p:nvPr>
            <p:ph idx="2" type="body"/>
          </p:nvPr>
        </p:nvSpPr>
        <p:spPr>
          <a:xfrm>
            <a:off x="5233150" y="1708225"/>
            <a:ext cx="2770800" cy="2052300"/>
          </a:xfrm>
          <a:prstGeom prst="rect">
            <a:avLst/>
          </a:prstGeom>
        </p:spPr>
        <p:txBody>
          <a:bodyPr anchorCtr="0" anchor="t" bIns="0" lIns="0" spcFirstLastPara="1" rIns="0" wrap="square" tIns="0">
            <a:noAutofit/>
          </a:bodyPr>
          <a:lstStyle/>
          <a:p>
            <a:pPr indent="0" lvl="0" marL="0" rtl="0" algn="l">
              <a:lnSpc>
                <a:spcPct val="115000"/>
              </a:lnSpc>
              <a:spcBef>
                <a:spcPts val="1500"/>
              </a:spcBef>
              <a:spcAft>
                <a:spcPts val="0"/>
              </a:spcAft>
              <a:buNone/>
            </a:pPr>
            <a:r>
              <a:rPr b="1" lang="zh-CN" sz="1800">
                <a:solidFill>
                  <a:srgbClr val="0D0D0D"/>
                </a:solidFill>
                <a:highlight>
                  <a:srgbClr val="FFFFFF"/>
                </a:highlight>
                <a:latin typeface="Roboto"/>
                <a:ea typeface="Roboto"/>
                <a:cs typeface="Roboto"/>
                <a:sym typeface="Roboto"/>
              </a:rPr>
              <a:t>synonym of</a:t>
            </a:r>
            <a:r>
              <a:rPr lang="zh-CN" sz="1800">
                <a:solidFill>
                  <a:srgbClr val="0D0D0D"/>
                </a:solidFill>
                <a:highlight>
                  <a:srgbClr val="FFFFFF"/>
                </a:highlight>
                <a:latin typeface="Roboto"/>
                <a:ea typeface="Roboto"/>
                <a:cs typeface="Roboto"/>
                <a:sym typeface="Roboto"/>
              </a:rPr>
              <a:t> university</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150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college</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school</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institution</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academy</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educational institution</a:t>
            </a:r>
            <a:endParaRPr sz="14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zh-CN" sz="1400">
                <a:solidFill>
                  <a:srgbClr val="0D0D0D"/>
                </a:solidFill>
                <a:highlight>
                  <a:srgbClr val="FFFFFF"/>
                </a:highlight>
                <a:latin typeface="Roboto"/>
                <a:ea typeface="Roboto"/>
                <a:cs typeface="Roboto"/>
                <a:sym typeface="Roboto"/>
              </a:rPr>
              <a:t>higher education institution</a:t>
            </a:r>
            <a:endParaRPr b="1" sz="1750">
              <a:solidFill>
                <a:schemeClr val="dk1"/>
              </a:solidFill>
              <a:highlight>
                <a:schemeClr val="lt1"/>
              </a:highlight>
            </a:endParaRPr>
          </a:p>
          <a:p>
            <a:pPr indent="0" lvl="0" marL="0" rtl="0" algn="l">
              <a:spcBef>
                <a:spcPts val="1500"/>
              </a:spcBef>
              <a:spcAft>
                <a:spcPts val="0"/>
              </a:spcAft>
              <a:buNone/>
            </a:pPr>
            <a:r>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750">
                <a:solidFill>
                  <a:schemeClr val="dk1"/>
                </a:solidFill>
                <a:highlight>
                  <a:schemeClr val="lt1"/>
                </a:highlight>
              </a:rPr>
              <a:t> </a:t>
            </a:r>
            <a:endParaRPr b="1" sz="17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2450">
              <a:solidFill>
                <a:schemeClr val="lt2"/>
              </a:solidFill>
              <a:highlight>
                <a:srgbClr val="FFFFFF"/>
              </a:highlight>
            </a:endParaRPr>
          </a:p>
          <a:p>
            <a:pPr indent="0" lvl="0" marL="0" rtl="0" algn="l">
              <a:spcBef>
                <a:spcPts val="0"/>
              </a:spcBef>
              <a:spcAft>
                <a:spcPts val="0"/>
              </a:spcAft>
              <a:buNone/>
            </a:pPr>
            <a:r>
              <a:t/>
            </a:r>
            <a:endParaRPr sz="2200"/>
          </a:p>
        </p:txBody>
      </p:sp>
      <p:sp>
        <p:nvSpPr>
          <p:cNvPr id="305" name="Google Shape;305;p44"/>
          <p:cNvSpPr/>
          <p:nvPr/>
        </p:nvSpPr>
        <p:spPr>
          <a:xfrm>
            <a:off x="2467750" y="2641475"/>
            <a:ext cx="2454900" cy="900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44"/>
          <p:cNvSpPr/>
          <p:nvPr/>
        </p:nvSpPr>
        <p:spPr>
          <a:xfrm>
            <a:off x="4988800" y="1842925"/>
            <a:ext cx="178200" cy="1777800"/>
          </a:xfrm>
          <a:prstGeom prst="leftBrace">
            <a:avLst>
              <a:gd fmla="val 50000" name="adj1"/>
              <a:gd fmla="val 50000" name="adj2"/>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0" type="dt"/>
          </p:nvPr>
        </p:nvSpPr>
        <p:spPr>
          <a:xfrm>
            <a:off x="-1" y="5002020"/>
            <a:ext cx="2652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312" name="Google Shape;312;p45"/>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313" name="Google Shape;313;p45"/>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314" name="Google Shape;314;p45"/>
          <p:cNvSpPr txBox="1"/>
          <p:nvPr>
            <p:ph idx="1" type="body"/>
          </p:nvPr>
        </p:nvSpPr>
        <p:spPr>
          <a:xfrm>
            <a:off x="1373189" y="688180"/>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lt1"/>
              </a:buClr>
              <a:buSzPts val="850"/>
              <a:buFont typeface="Arial"/>
              <a:buNone/>
            </a:pPr>
            <a:r>
              <a:rPr lang="zh-CN"/>
              <a:t>CHAPITRE 4</a:t>
            </a:r>
            <a:endParaRPr/>
          </a:p>
          <a:p>
            <a:pPr indent="0" lvl="1" marL="0" rtl="0" algn="r">
              <a:lnSpc>
                <a:spcPct val="100000"/>
              </a:lnSpc>
              <a:spcBef>
                <a:spcPts val="0"/>
              </a:spcBef>
              <a:spcAft>
                <a:spcPts val="0"/>
              </a:spcAft>
              <a:buClr>
                <a:schemeClr val="lt1"/>
              </a:buClr>
              <a:buSzPts val="850"/>
              <a:buFont typeface="Arial"/>
              <a:buNone/>
            </a:pPr>
            <a:r>
              <a:rPr lang="zh-CN"/>
              <a:t>C</a:t>
            </a:r>
            <a:r>
              <a:rPr lang="zh-CN"/>
              <a:t>hatbot Run 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R</a:t>
            </a:r>
            <a:r>
              <a:rPr lang="zh-CN"/>
              <a:t>un example</a:t>
            </a:r>
            <a:endParaRPr/>
          </a:p>
        </p:txBody>
      </p:sp>
      <p:sp>
        <p:nvSpPr>
          <p:cNvPr id="320" name="Google Shape;320;p46"/>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pic>
        <p:nvPicPr>
          <p:cNvPr id="321" name="Google Shape;321;p46"/>
          <p:cNvPicPr preferRelativeResize="0"/>
          <p:nvPr/>
        </p:nvPicPr>
        <p:blipFill>
          <a:blip r:embed="rId3">
            <a:alphaModFix/>
          </a:blip>
          <a:stretch>
            <a:fillRect/>
          </a:stretch>
        </p:blipFill>
        <p:spPr>
          <a:xfrm>
            <a:off x="2061638" y="790450"/>
            <a:ext cx="5020723" cy="424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idx="10" type="dt"/>
          </p:nvPr>
        </p:nvSpPr>
        <p:spPr>
          <a:xfrm>
            <a:off x="-1" y="5002020"/>
            <a:ext cx="2652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327" name="Google Shape;327;p47"/>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328" name="Google Shape;328;p47"/>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329" name="Google Shape;329;p47"/>
          <p:cNvSpPr txBox="1"/>
          <p:nvPr>
            <p:ph idx="1" type="body"/>
          </p:nvPr>
        </p:nvSpPr>
        <p:spPr>
          <a:xfrm>
            <a:off x="1373189" y="688180"/>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lt1"/>
              </a:buClr>
              <a:buSzPts val="850"/>
              <a:buFont typeface="Arial"/>
              <a:buNone/>
            </a:pPr>
            <a:r>
              <a:rPr lang="zh-CN"/>
              <a:t>CHAPITRE 5</a:t>
            </a:r>
            <a:endParaRPr/>
          </a:p>
          <a:p>
            <a:pPr indent="0" lvl="0" marL="0" rtl="0" algn="r">
              <a:lnSpc>
                <a:spcPct val="100000"/>
              </a:lnSpc>
              <a:spcBef>
                <a:spcPts val="0"/>
              </a:spcBef>
              <a:spcAft>
                <a:spcPts val="0"/>
              </a:spcAft>
              <a:buClr>
                <a:schemeClr val="lt1"/>
              </a:buClr>
              <a:buSzPts val="850"/>
              <a:buFont typeface="Arial"/>
              <a:buNone/>
            </a:pPr>
            <a:r>
              <a:rPr b="1" lang="zh-CN"/>
              <a:t>Conclution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Conclusion</a:t>
            </a:r>
            <a:endParaRPr/>
          </a:p>
        </p:txBody>
      </p:sp>
      <p:sp>
        <p:nvSpPr>
          <p:cNvPr id="335" name="Google Shape;335;p48"/>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336" name="Google Shape;336;p48"/>
          <p:cNvSpPr txBox="1"/>
          <p:nvPr>
            <p:ph idx="2" type="body"/>
          </p:nvPr>
        </p:nvSpPr>
        <p:spPr>
          <a:xfrm>
            <a:off x="2263350" y="1368850"/>
            <a:ext cx="1127100" cy="2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zh-CN" sz="1050">
                <a:solidFill>
                  <a:srgbClr val="1F2328"/>
                </a:solidFill>
              </a:rPr>
              <a:t>Default pipeline</a:t>
            </a:r>
            <a:endParaRPr b="1" sz="2250">
              <a:solidFill>
                <a:schemeClr val="dk1"/>
              </a:solidFill>
              <a:highlight>
                <a:srgbClr val="FFFFFF"/>
              </a:highlight>
            </a:endParaRPr>
          </a:p>
        </p:txBody>
      </p:sp>
      <p:sp>
        <p:nvSpPr>
          <p:cNvPr id="337" name="Google Shape;337;p48"/>
          <p:cNvSpPr txBox="1"/>
          <p:nvPr>
            <p:ph idx="2" type="body"/>
          </p:nvPr>
        </p:nvSpPr>
        <p:spPr>
          <a:xfrm>
            <a:off x="5895400" y="1368850"/>
            <a:ext cx="1175100" cy="2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zh-CN" sz="1200">
                <a:solidFill>
                  <a:srgbClr val="0D0D0D"/>
                </a:solidFill>
                <a:highlight>
                  <a:srgbClr val="FFFFFF"/>
                </a:highlight>
                <a:latin typeface="Roboto"/>
                <a:ea typeface="Roboto"/>
                <a:cs typeface="Roboto"/>
                <a:sym typeface="Roboto"/>
              </a:rPr>
              <a:t>S</a:t>
            </a:r>
            <a:r>
              <a:rPr b="1" lang="zh-CN" sz="1050">
                <a:solidFill>
                  <a:srgbClr val="1F2328"/>
                </a:solidFill>
              </a:rPr>
              <a:t>pacy pipeline</a:t>
            </a:r>
            <a:endParaRPr b="1" sz="2250">
              <a:solidFill>
                <a:schemeClr val="dk1"/>
              </a:solidFill>
              <a:highlight>
                <a:srgbClr val="FFFFFF"/>
              </a:highlight>
            </a:endParaRPr>
          </a:p>
        </p:txBody>
      </p:sp>
      <p:pic>
        <p:nvPicPr>
          <p:cNvPr id="338" name="Google Shape;338;p48"/>
          <p:cNvPicPr preferRelativeResize="0"/>
          <p:nvPr/>
        </p:nvPicPr>
        <p:blipFill>
          <a:blip r:embed="rId3">
            <a:alphaModFix/>
          </a:blip>
          <a:stretch>
            <a:fillRect/>
          </a:stretch>
        </p:blipFill>
        <p:spPr>
          <a:xfrm>
            <a:off x="1596175" y="1635852"/>
            <a:ext cx="2539075" cy="2467175"/>
          </a:xfrm>
          <a:prstGeom prst="rect">
            <a:avLst/>
          </a:prstGeom>
          <a:noFill/>
          <a:ln>
            <a:noFill/>
          </a:ln>
        </p:spPr>
      </p:pic>
      <p:pic>
        <p:nvPicPr>
          <p:cNvPr id="339" name="Google Shape;339;p48"/>
          <p:cNvPicPr preferRelativeResize="0"/>
          <p:nvPr/>
        </p:nvPicPr>
        <p:blipFill>
          <a:blip r:embed="rId4">
            <a:alphaModFix/>
          </a:blip>
          <a:stretch>
            <a:fillRect/>
          </a:stretch>
        </p:blipFill>
        <p:spPr>
          <a:xfrm>
            <a:off x="5114650" y="1682525"/>
            <a:ext cx="2539075" cy="2467180"/>
          </a:xfrm>
          <a:prstGeom prst="rect">
            <a:avLst/>
          </a:prstGeom>
          <a:noFill/>
          <a:ln>
            <a:noFill/>
          </a:ln>
        </p:spPr>
      </p:pic>
      <p:sp>
        <p:nvSpPr>
          <p:cNvPr id="340" name="Google Shape;340;p48"/>
          <p:cNvSpPr txBox="1"/>
          <p:nvPr/>
        </p:nvSpPr>
        <p:spPr>
          <a:xfrm>
            <a:off x="2629475" y="894275"/>
            <a:ext cx="4335300" cy="4386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400"/>
              </a:spcAft>
              <a:buNone/>
            </a:pPr>
            <a:r>
              <a:rPr b="1" lang="zh-CN" sz="1650">
                <a:solidFill>
                  <a:srgbClr val="0D0D0D"/>
                </a:solidFill>
                <a:highlight>
                  <a:srgbClr val="FFFFFF"/>
                </a:highlight>
                <a:latin typeface="Roboto"/>
                <a:ea typeface="Roboto"/>
                <a:cs typeface="Roboto"/>
                <a:sym typeface="Roboto"/>
              </a:rPr>
              <a:t>Entity Prediction Confidence Distribution</a:t>
            </a:r>
            <a:endParaRPr b="1" sz="1650">
              <a:solidFill>
                <a:srgbClr val="0D0D0D"/>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idx="10" type="dt"/>
          </p:nvPr>
        </p:nvSpPr>
        <p:spPr>
          <a:xfrm>
            <a:off x="-1" y="5002020"/>
            <a:ext cx="2652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346" name="Google Shape;346;p49"/>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347" name="Google Shape;347;p49"/>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348" name="Google Shape;348;p49"/>
          <p:cNvSpPr txBox="1"/>
          <p:nvPr>
            <p:ph idx="1" type="body"/>
          </p:nvPr>
        </p:nvSpPr>
        <p:spPr>
          <a:xfrm>
            <a:off x="180514" y="886955"/>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dk1"/>
              </a:buClr>
              <a:buSzPts val="1100"/>
              <a:buFont typeface="Arial"/>
              <a:buNone/>
            </a:pPr>
            <a:r>
              <a:rPr b="1" lang="zh-CN"/>
              <a:t>Thanks !</a:t>
            </a:r>
            <a:endParaRPr/>
          </a:p>
          <a:p>
            <a:pPr indent="0" lvl="1" marL="0" rtl="0" algn="r">
              <a:lnSpc>
                <a:spcPct val="100000"/>
              </a:lnSpc>
              <a:spcBef>
                <a:spcPts val="0"/>
              </a:spcBef>
              <a:spcAft>
                <a:spcPts val="0"/>
              </a:spcAft>
              <a:buClr>
                <a:schemeClr val="lt1"/>
              </a:buClr>
              <a:buSzPts val="85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1" y="5002020"/>
            <a:ext cx="265114"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154" name="Google Shape;154;p26"/>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155" name="Google Shape;155;p26"/>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156" name="Google Shape;156;p26"/>
          <p:cNvSpPr txBox="1"/>
          <p:nvPr>
            <p:ph idx="1" type="body"/>
          </p:nvPr>
        </p:nvSpPr>
        <p:spPr>
          <a:xfrm>
            <a:off x="1373189" y="688180"/>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lt1"/>
              </a:buClr>
              <a:buSzPts val="850"/>
              <a:buFont typeface="Arial"/>
              <a:buNone/>
            </a:pPr>
            <a:r>
              <a:rPr lang="zh-CN"/>
              <a:t>CHAPITRE 1</a:t>
            </a:r>
            <a:endParaRPr/>
          </a:p>
          <a:p>
            <a:pPr indent="0" lvl="1" marL="0" rtl="0" algn="r">
              <a:lnSpc>
                <a:spcPct val="100000"/>
              </a:lnSpc>
              <a:spcBef>
                <a:spcPts val="0"/>
              </a:spcBef>
              <a:spcAft>
                <a:spcPts val="0"/>
              </a:spcAft>
              <a:buClr>
                <a:schemeClr val="lt1"/>
              </a:buClr>
              <a:buSzPts val="850"/>
              <a:buFont typeface="Arial"/>
              <a:buNone/>
            </a:pPr>
            <a:r>
              <a:rPr lang="zh-CN"/>
              <a:t>Introduction</a:t>
            </a:r>
            <a:endParaRPr b="0" sz="1950"/>
          </a:p>
          <a:p>
            <a:pPr indent="0" lvl="1" marL="0" rtl="0" algn="l">
              <a:lnSpc>
                <a:spcPct val="100000"/>
              </a:lnSpc>
              <a:spcBef>
                <a:spcPts val="0"/>
              </a:spcBef>
              <a:spcAft>
                <a:spcPts val="0"/>
              </a:spcAft>
              <a:buClr>
                <a:schemeClr val="lt1"/>
              </a:buClr>
              <a:buSzPts val="850"/>
              <a:buFont typeface="Arial"/>
              <a:buNone/>
            </a:pPr>
            <a:r>
              <a:rPr lang="zh-C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3" type="body"/>
          </p:nvPr>
        </p:nvSpPr>
        <p:spPr>
          <a:xfrm>
            <a:off x="700800" y="1025700"/>
            <a:ext cx="8054400" cy="37953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b="1" lang="zh-CN" sz="1650">
                <a:solidFill>
                  <a:schemeClr val="dk1"/>
                </a:solidFill>
                <a:highlight>
                  <a:schemeClr val="lt1"/>
                </a:highlight>
              </a:rPr>
              <a:t>Main objective: We have developed a chatbot which can be used in </a:t>
            </a:r>
            <a:r>
              <a:rPr b="1" lang="zh-CN" sz="1650">
                <a:solidFill>
                  <a:schemeClr val="dk1"/>
                </a:solidFill>
                <a:highlight>
                  <a:schemeClr val="lt1"/>
                </a:highlight>
              </a:rPr>
              <a:t>the </a:t>
            </a:r>
            <a:r>
              <a:rPr b="1" lang="zh-CN" sz="1650" u="sng">
                <a:solidFill>
                  <a:schemeClr val="dk1"/>
                </a:solidFill>
                <a:highlight>
                  <a:schemeClr val="lt1"/>
                </a:highlight>
              </a:rPr>
              <a:t>university</a:t>
            </a:r>
            <a:r>
              <a:rPr b="1" lang="zh-CN" sz="1650" u="sng">
                <a:solidFill>
                  <a:schemeClr val="dk1"/>
                </a:solidFill>
                <a:highlight>
                  <a:schemeClr val="lt1"/>
                </a:highlight>
              </a:rPr>
              <a:t> official website.</a:t>
            </a:r>
            <a:r>
              <a:rPr b="1" lang="zh-CN" sz="1650">
                <a:solidFill>
                  <a:schemeClr val="dk1"/>
                </a:solidFill>
                <a:highlight>
                  <a:schemeClr val="lt1"/>
                </a:highlight>
              </a:rPr>
              <a:t> This bot is capable of answering questions about basic </a:t>
            </a:r>
            <a:r>
              <a:rPr b="1" lang="zh-CN" sz="1650">
                <a:solidFill>
                  <a:schemeClr val="dk1"/>
                </a:solidFill>
                <a:highlight>
                  <a:schemeClr val="lt1"/>
                </a:highlight>
              </a:rPr>
              <a:t>university </a:t>
            </a:r>
            <a:r>
              <a:rPr b="1" lang="zh-CN" sz="1650">
                <a:solidFill>
                  <a:schemeClr val="dk1"/>
                </a:solidFill>
                <a:highlight>
                  <a:schemeClr val="lt1"/>
                </a:highlight>
              </a:rPr>
              <a:t>information, querying teacher public informations, and recommending suitable majors based on personal preferences.</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b="1" lang="zh-CN" sz="1650">
                <a:solidFill>
                  <a:schemeClr val="dk1"/>
                </a:solidFill>
                <a:highlight>
                  <a:schemeClr val="lt1"/>
                </a:highlight>
              </a:rPr>
              <a:t>Data source : web crawler</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b="1" lang="zh-CN" sz="1650">
                <a:solidFill>
                  <a:schemeClr val="dk1"/>
                </a:solidFill>
                <a:highlight>
                  <a:schemeClr val="lt1"/>
                </a:highlight>
              </a:rPr>
              <a:t>Language framework: Rasa</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b="1" sz="16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b="1" sz="2250">
              <a:solidFill>
                <a:schemeClr val="lt2"/>
              </a:solidFill>
              <a:highlight>
                <a:srgbClr val="FFFFFF"/>
              </a:highlight>
            </a:endParaRPr>
          </a:p>
        </p:txBody>
      </p:sp>
      <p:sp>
        <p:nvSpPr>
          <p:cNvPr id="162" name="Google Shape;162;p27"/>
          <p:cNvSpPr txBox="1"/>
          <p:nvPr>
            <p:ph idx="12" type="sldNum"/>
          </p:nvPr>
        </p:nvSpPr>
        <p:spPr>
          <a:xfrm>
            <a:off x="7627938" y="214536"/>
            <a:ext cx="1127125" cy="30360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pic>
        <p:nvPicPr>
          <p:cNvPr id="163" name="Google Shape;163;p27"/>
          <p:cNvPicPr preferRelativeResize="0"/>
          <p:nvPr/>
        </p:nvPicPr>
        <p:blipFill>
          <a:blip r:embed="rId3">
            <a:alphaModFix/>
          </a:blip>
          <a:stretch>
            <a:fillRect/>
          </a:stretch>
        </p:blipFill>
        <p:spPr>
          <a:xfrm>
            <a:off x="4373900" y="2571750"/>
            <a:ext cx="3254050" cy="2639400"/>
          </a:xfrm>
          <a:prstGeom prst="rect">
            <a:avLst/>
          </a:prstGeom>
          <a:noFill/>
          <a:ln>
            <a:noFill/>
          </a:ln>
        </p:spPr>
      </p:pic>
      <p:sp>
        <p:nvSpPr>
          <p:cNvPr id="164" name="Google Shape;164;p27"/>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2"/>
              </a:buClr>
              <a:buSzPts val="2200"/>
              <a:buFont typeface="Arial"/>
              <a:buNone/>
            </a:pPr>
            <a:r>
              <a:rPr lang="zh-C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0" type="dt"/>
          </p:nvPr>
        </p:nvSpPr>
        <p:spPr>
          <a:xfrm>
            <a:off x="-1" y="5002020"/>
            <a:ext cx="2652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03/02/17</a:t>
            </a:r>
            <a:endParaRPr/>
          </a:p>
        </p:txBody>
      </p:sp>
      <p:sp>
        <p:nvSpPr>
          <p:cNvPr id="170" name="Google Shape;170;p28"/>
          <p:cNvSpPr txBox="1"/>
          <p:nvPr>
            <p:ph idx="12" type="sldNum"/>
          </p:nvPr>
        </p:nvSpPr>
        <p:spPr>
          <a:xfrm>
            <a:off x="-1" y="5002020"/>
            <a:ext cx="266400" cy="135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171" name="Google Shape;171;p28"/>
          <p:cNvSpPr txBox="1"/>
          <p:nvPr>
            <p:ph idx="11" type="ftr"/>
          </p:nvPr>
        </p:nvSpPr>
        <p:spPr>
          <a:xfrm>
            <a:off x="-1" y="5002020"/>
            <a:ext cx="266400" cy="135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zh-CN"/>
              <a:t>TITRE DE LA PRÉSENTATION - MENU « INSERTION / EN-TÊTE ET PIED DE PAGE »</a:t>
            </a:r>
            <a:endParaRPr/>
          </a:p>
        </p:txBody>
      </p:sp>
      <p:sp>
        <p:nvSpPr>
          <p:cNvPr id="172" name="Google Shape;172;p28"/>
          <p:cNvSpPr txBox="1"/>
          <p:nvPr>
            <p:ph idx="1" type="body"/>
          </p:nvPr>
        </p:nvSpPr>
        <p:spPr>
          <a:xfrm>
            <a:off x="1373189" y="688180"/>
            <a:ext cx="7081800" cy="3369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lt1"/>
              </a:buClr>
              <a:buSzPts val="850"/>
              <a:buFont typeface="Arial"/>
              <a:buNone/>
            </a:pPr>
            <a:r>
              <a:rPr lang="zh-CN"/>
              <a:t>CHAPITRE 2</a:t>
            </a:r>
            <a:endParaRPr/>
          </a:p>
          <a:p>
            <a:pPr indent="0" lvl="1" marL="0" rtl="0" algn="r">
              <a:spcBef>
                <a:spcPts val="0"/>
              </a:spcBef>
              <a:spcAft>
                <a:spcPts val="0"/>
              </a:spcAft>
              <a:buClr>
                <a:schemeClr val="lt1"/>
              </a:buClr>
              <a:buSzPts val="850"/>
              <a:buFont typeface="Arial"/>
              <a:buNone/>
            </a:pPr>
            <a:r>
              <a:rPr lang="zh-CN"/>
              <a:t>Training Data</a:t>
            </a:r>
            <a:endParaRPr b="0" sz="1950"/>
          </a:p>
          <a:p>
            <a:pPr indent="0" lvl="1" marL="0" rtl="0" algn="l">
              <a:lnSpc>
                <a:spcPct val="100000"/>
              </a:lnSpc>
              <a:spcBef>
                <a:spcPts val="0"/>
              </a:spcBef>
              <a:spcAft>
                <a:spcPts val="0"/>
              </a:spcAft>
              <a:buClr>
                <a:schemeClr val="lt1"/>
              </a:buClr>
              <a:buSzPts val="850"/>
              <a:buFont typeface="Arial"/>
              <a:buNone/>
            </a:pPr>
            <a:r>
              <a:rPr lang="zh-C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2"/>
              </a:buClr>
              <a:buSzPts val="2200"/>
              <a:buFont typeface="Arial"/>
              <a:buNone/>
            </a:pPr>
            <a:r>
              <a:rPr lang="zh-CN"/>
              <a:t>I</a:t>
            </a:r>
            <a:r>
              <a:rPr lang="zh-CN"/>
              <a:t>ntents</a:t>
            </a:r>
            <a:endParaRPr/>
          </a:p>
        </p:txBody>
      </p:sp>
      <p:sp>
        <p:nvSpPr>
          <p:cNvPr id="178" name="Google Shape;178;p29"/>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179" name="Google Shape;179;p29"/>
          <p:cNvSpPr txBox="1"/>
          <p:nvPr>
            <p:ph idx="2" type="body"/>
          </p:nvPr>
        </p:nvSpPr>
        <p:spPr>
          <a:xfrm>
            <a:off x="243600" y="787450"/>
            <a:ext cx="8826300" cy="4275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1. Basic Interactions:</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   - </a:t>
            </a:r>
            <a:r>
              <a:rPr b="1" lang="zh-CN" sz="1450">
                <a:solidFill>
                  <a:srgbClr val="6D9EEB"/>
                </a:solidFill>
                <a:highlight>
                  <a:schemeClr val="lt1"/>
                </a:highlight>
              </a:rPr>
              <a:t>greet, goodbye, bot_challenge, stop</a:t>
            </a:r>
            <a:endParaRPr b="1" sz="1450">
              <a:solidFill>
                <a:srgbClr val="6D9EEB"/>
              </a:solidFill>
              <a:highlight>
                <a:schemeClr val="lt1"/>
              </a:highlight>
            </a:endParaRPr>
          </a:p>
          <a:p>
            <a:pPr indent="0" lvl="0" marL="0" rtl="0" algn="l">
              <a:spcBef>
                <a:spcPts val="0"/>
              </a:spcBef>
              <a:spcAft>
                <a:spcPts val="0"/>
              </a:spcAft>
              <a:buClr>
                <a:schemeClr val="dk1"/>
              </a:buClr>
              <a:buSzPts val="1100"/>
              <a:buFont typeface="Arial"/>
              <a:buNone/>
            </a:pPr>
            <a:r>
              <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2. General Information About the University:</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   - </a:t>
            </a:r>
            <a:r>
              <a:rPr b="1" lang="zh-CN" sz="1450">
                <a:solidFill>
                  <a:srgbClr val="6D9EEB"/>
                </a:solidFill>
                <a:highlight>
                  <a:schemeClr val="lt1"/>
                </a:highlight>
              </a:rPr>
              <a:t>university_info, </a:t>
            </a:r>
            <a:r>
              <a:rPr b="1" lang="zh-CN" sz="1450">
                <a:solidFill>
                  <a:srgbClr val="6D9EEB"/>
                </a:solidFill>
                <a:highlight>
                  <a:schemeClr val="lt1"/>
                </a:highlight>
              </a:rPr>
              <a:t>university_size, university_history, university_location, campus_info</a:t>
            </a:r>
            <a:endParaRPr b="1" sz="1450">
              <a:solidFill>
                <a:srgbClr val="6D9EEB"/>
              </a:solidFill>
              <a:highlight>
                <a:schemeClr val="lt1"/>
              </a:highlight>
            </a:endParaRPr>
          </a:p>
          <a:p>
            <a:pPr indent="0" lvl="0" marL="0" rtl="0" algn="l">
              <a:spcBef>
                <a:spcPts val="0"/>
              </a:spcBef>
              <a:spcAft>
                <a:spcPts val="0"/>
              </a:spcAft>
              <a:buClr>
                <a:schemeClr val="dk1"/>
              </a:buClr>
              <a:buSzPts val="1100"/>
              <a:buFont typeface="Arial"/>
              <a:buNone/>
            </a:pPr>
            <a:r>
              <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3. Teacher Information:</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   - </a:t>
            </a:r>
            <a:r>
              <a:rPr b="1" lang="zh-CN" sz="1450">
                <a:solidFill>
                  <a:srgbClr val="6D9EEB"/>
                </a:solidFill>
                <a:highlight>
                  <a:schemeClr val="lt1"/>
                </a:highlight>
              </a:rPr>
              <a:t>teacher_info</a:t>
            </a:r>
            <a:r>
              <a:rPr b="1" lang="zh-CN" sz="1450">
                <a:solidFill>
                  <a:schemeClr val="dk1"/>
                </a:solidFill>
                <a:highlight>
                  <a:schemeClr val="lt1"/>
                </a:highlight>
              </a:rPr>
              <a:t>: </a:t>
            </a:r>
            <a:r>
              <a:rPr b="1" lang="zh-CN" sz="1450" u="sng">
                <a:solidFill>
                  <a:schemeClr val="dk1"/>
                </a:solidFill>
                <a:highlight>
                  <a:schemeClr val="lt1"/>
                </a:highlight>
              </a:rPr>
              <a:t>Retrieve public information about a specific teacher,</a:t>
            </a:r>
            <a:r>
              <a:rPr b="1" lang="zh-CN" sz="1450">
                <a:solidFill>
                  <a:schemeClr val="dk1"/>
                </a:solidFill>
                <a:highlight>
                  <a:schemeClr val="lt1"/>
                </a:highlight>
              </a:rPr>
              <a:t> including his/her personal profile and contact detail</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4. Major Recommendations</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  -  </a:t>
            </a:r>
            <a:r>
              <a:rPr b="1" lang="zh-CN" sz="1450">
                <a:solidFill>
                  <a:srgbClr val="6D9EEB"/>
                </a:solidFill>
                <a:highlight>
                  <a:schemeClr val="lt1"/>
                </a:highlight>
              </a:rPr>
              <a:t>recommend_major</a:t>
            </a:r>
            <a:r>
              <a:rPr b="1" lang="zh-CN" sz="1450">
                <a:solidFill>
                  <a:schemeClr val="dk1"/>
                </a:solidFill>
                <a:highlight>
                  <a:schemeClr val="lt1"/>
                </a:highlight>
              </a:rPr>
              <a:t>: Recommend majors based on the user's</a:t>
            </a:r>
            <a:r>
              <a:rPr b="1" lang="zh-CN" sz="1450" u="sng">
                <a:solidFill>
                  <a:schemeClr val="dk1"/>
                </a:solidFill>
                <a:highlight>
                  <a:schemeClr val="lt1"/>
                </a:highlight>
              </a:rPr>
              <a:t> interested domain and preferred campus.</a:t>
            </a:r>
            <a:endParaRPr b="1" sz="1450" u="sng">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5. Contact User</a:t>
            </a:r>
            <a:endParaRPr b="1" sz="14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zh-CN" sz="1450">
                <a:solidFill>
                  <a:schemeClr val="dk1"/>
                </a:solidFill>
                <a:highlight>
                  <a:schemeClr val="lt1"/>
                </a:highlight>
              </a:rPr>
              <a:t>  - </a:t>
            </a:r>
            <a:r>
              <a:rPr b="1" lang="zh-CN" sz="1450">
                <a:solidFill>
                  <a:srgbClr val="6D9EEB"/>
                </a:solidFill>
                <a:highlight>
                  <a:schemeClr val="lt1"/>
                </a:highlight>
              </a:rPr>
              <a:t>contact_me</a:t>
            </a:r>
            <a:r>
              <a:rPr b="1" lang="zh-CN" sz="1450">
                <a:solidFill>
                  <a:schemeClr val="dk1"/>
                </a:solidFill>
                <a:highlight>
                  <a:schemeClr val="lt1"/>
                </a:highlight>
              </a:rPr>
              <a:t>: The user </a:t>
            </a:r>
            <a:r>
              <a:rPr b="1" lang="zh-CN" sz="1450" u="sng">
                <a:solidFill>
                  <a:schemeClr val="dk1"/>
                </a:solidFill>
                <a:highlight>
                  <a:schemeClr val="lt1"/>
                </a:highlight>
              </a:rPr>
              <a:t>requests contact and leaves contact information</a:t>
            </a:r>
            <a:endParaRPr b="1" sz="1450" u="sng">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550" u="sng">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sz="155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E</a:t>
            </a:r>
            <a:r>
              <a:rPr lang="zh-CN"/>
              <a:t>ntities, Forms</a:t>
            </a:r>
            <a:endParaRPr/>
          </a:p>
        </p:txBody>
      </p:sp>
      <p:sp>
        <p:nvSpPr>
          <p:cNvPr id="185" name="Google Shape;185;p30"/>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186" name="Google Shape;186;p30"/>
          <p:cNvSpPr txBox="1"/>
          <p:nvPr>
            <p:ph idx="2" type="body"/>
          </p:nvPr>
        </p:nvSpPr>
        <p:spPr>
          <a:xfrm>
            <a:off x="396000" y="1025700"/>
            <a:ext cx="8748000" cy="34767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university: The name of a </a:t>
            </a:r>
            <a:r>
              <a:rPr b="1" lang="zh-CN" sz="1550" u="sng">
                <a:solidFill>
                  <a:schemeClr val="dk1"/>
                </a:solidFill>
                <a:highlight>
                  <a:schemeClr val="lt1"/>
                </a:highlight>
              </a:rPr>
              <a:t>university or terms referring to a university.</a:t>
            </a:r>
            <a:endParaRPr b="1" sz="1550" u="sng">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teacher_title: The title of a teacher, such as professor, lecturer, etc.</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PERSON: A person's name. It’s an entity type already defined in SpacyEntityExtractor</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domain: The field of study or research, such as computer science, health studies, etc.</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campus: The campus of the university.</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phone: phone number</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email: email address</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zh-CN" sz="1550">
                <a:solidFill>
                  <a:schemeClr val="dk1"/>
                </a:solidFill>
                <a:highlight>
                  <a:schemeClr val="lt1"/>
                </a:highlight>
              </a:rPr>
              <a:t>- major_form: The form used to </a:t>
            </a:r>
            <a:r>
              <a:rPr b="1" lang="zh-CN" sz="1550" u="sng">
                <a:solidFill>
                  <a:schemeClr val="dk1"/>
                </a:solidFill>
                <a:highlight>
                  <a:schemeClr val="lt1"/>
                </a:highlight>
              </a:rPr>
              <a:t>recommend a major based on domain and campus</a:t>
            </a:r>
            <a:endParaRPr b="1" sz="1550" u="sng">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5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Rules</a:t>
            </a:r>
            <a:endParaRPr/>
          </a:p>
        </p:txBody>
      </p:sp>
      <p:sp>
        <p:nvSpPr>
          <p:cNvPr id="192" name="Google Shape;192;p31"/>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193" name="Google Shape;193;p31"/>
          <p:cNvSpPr txBox="1"/>
          <p:nvPr>
            <p:ph idx="2" type="body"/>
          </p:nvPr>
        </p:nvSpPr>
        <p:spPr>
          <a:xfrm>
            <a:off x="396000" y="1025700"/>
            <a:ext cx="8748000" cy="28785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zh-CN" sz="1550">
                <a:solidFill>
                  <a:schemeClr val="dk1"/>
                </a:solidFill>
                <a:highlight>
                  <a:schemeClr val="lt1"/>
                </a:highlight>
              </a:rPr>
              <a:t>Rules describe short conversations that should always follow the same path.</a:t>
            </a:r>
            <a:endParaRPr sz="15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550">
              <a:solidFill>
                <a:schemeClr val="dk1"/>
              </a:solidFill>
              <a:highlight>
                <a:schemeClr val="lt1"/>
              </a:highlight>
            </a:endParaRPr>
          </a:p>
          <a:p>
            <a:pPr indent="0" lvl="0" marL="0" rtl="0" algn="l">
              <a:lnSpc>
                <a:spcPct val="115000"/>
              </a:lnSpc>
              <a:spcBef>
                <a:spcPts val="0"/>
              </a:spcBef>
              <a:spcAft>
                <a:spcPts val="0"/>
              </a:spcAft>
              <a:buNone/>
            </a:pPr>
            <a:r>
              <a:rPr b="1" lang="zh-CN" sz="1550">
                <a:solidFill>
                  <a:schemeClr val="dk1"/>
                </a:solidFill>
                <a:highlight>
                  <a:schemeClr val="lt1"/>
                </a:highlight>
              </a:rPr>
              <a:t>- Say goodbye anytime the user says goodbye</a:t>
            </a:r>
            <a:endParaRPr b="1" sz="1550">
              <a:solidFill>
                <a:schemeClr val="dk1"/>
              </a:solidFill>
              <a:highlight>
                <a:schemeClr val="lt1"/>
              </a:highlight>
            </a:endParaRPr>
          </a:p>
          <a:p>
            <a:pPr indent="0" lvl="0" marL="0" rtl="0" algn="l">
              <a:lnSpc>
                <a:spcPct val="115000"/>
              </a:lnSpc>
              <a:spcBef>
                <a:spcPts val="0"/>
              </a:spcBef>
              <a:spcAft>
                <a:spcPts val="0"/>
              </a:spcAft>
              <a:buNone/>
            </a:pPr>
            <a:r>
              <a:rPr b="1" lang="zh-CN" sz="1550">
                <a:solidFill>
                  <a:schemeClr val="dk1"/>
                </a:solidFill>
                <a:highlight>
                  <a:schemeClr val="lt1"/>
                </a:highlight>
              </a:rPr>
              <a:t>- Say 'I am a bot' anytime the user challenges</a:t>
            </a:r>
            <a:endParaRPr b="1" sz="1550">
              <a:solidFill>
                <a:schemeClr val="dk1"/>
              </a:solidFill>
              <a:highlight>
                <a:schemeClr val="lt1"/>
              </a:highlight>
            </a:endParaRPr>
          </a:p>
          <a:p>
            <a:pPr indent="0" lvl="0" marL="0" rtl="0" algn="l">
              <a:lnSpc>
                <a:spcPct val="115000"/>
              </a:lnSpc>
              <a:spcBef>
                <a:spcPts val="0"/>
              </a:spcBef>
              <a:spcAft>
                <a:spcPts val="0"/>
              </a:spcAft>
              <a:buNone/>
            </a:pPr>
            <a:r>
              <a:rPr b="1" lang="zh-CN" sz="1550">
                <a:solidFill>
                  <a:schemeClr val="dk1"/>
                </a:solidFill>
                <a:highlight>
                  <a:schemeClr val="lt1"/>
                </a:highlight>
              </a:rPr>
              <a:t>- Say 'I can't understand' when unable to predict an action (FallbackClassifier)</a:t>
            </a:r>
            <a:endParaRPr b="1" sz="1550">
              <a:solidFill>
                <a:schemeClr val="dk1"/>
              </a:solidFill>
              <a:highlight>
                <a:schemeClr val="lt1"/>
              </a:highlight>
            </a:endParaRPr>
          </a:p>
          <a:p>
            <a:pPr indent="0" lvl="0" marL="0" rtl="0" algn="l">
              <a:lnSpc>
                <a:spcPct val="115000"/>
              </a:lnSpc>
              <a:spcBef>
                <a:spcPts val="0"/>
              </a:spcBef>
              <a:spcAft>
                <a:spcPts val="0"/>
              </a:spcAft>
              <a:buNone/>
            </a:pPr>
            <a:r>
              <a:t/>
            </a:r>
            <a:endParaRPr b="1" sz="1550">
              <a:solidFill>
                <a:schemeClr val="dk1"/>
              </a:solidFill>
              <a:highlight>
                <a:schemeClr val="lt1"/>
              </a:highlight>
            </a:endParaRPr>
          </a:p>
          <a:p>
            <a:pPr indent="0" lvl="0" marL="0" rtl="0" algn="l">
              <a:lnSpc>
                <a:spcPct val="115000"/>
              </a:lnSpc>
              <a:spcBef>
                <a:spcPts val="0"/>
              </a:spcBef>
              <a:spcAft>
                <a:spcPts val="0"/>
              </a:spcAft>
              <a:buNone/>
            </a:pPr>
            <a:r>
              <a:rPr b="1" lang="zh-CN" sz="1550">
                <a:solidFill>
                  <a:schemeClr val="dk1"/>
                </a:solidFill>
                <a:highlight>
                  <a:schemeClr val="lt1"/>
                </a:highlight>
              </a:rPr>
              <a:t>- Activate major_form when the intent recommend_major is detected</a:t>
            </a:r>
            <a:endParaRPr b="1" sz="1550">
              <a:solidFill>
                <a:schemeClr val="dk1"/>
              </a:solidFill>
              <a:highlight>
                <a:schemeClr val="lt1"/>
              </a:highlight>
            </a:endParaRPr>
          </a:p>
          <a:p>
            <a:pPr indent="0" lvl="0" marL="0" rtl="0" algn="l">
              <a:lnSpc>
                <a:spcPct val="115000"/>
              </a:lnSpc>
              <a:spcBef>
                <a:spcPts val="0"/>
              </a:spcBef>
              <a:spcAft>
                <a:spcPts val="0"/>
              </a:spcAft>
              <a:buNone/>
            </a:pPr>
            <a:r>
              <a:rPr b="1" lang="zh-CN" sz="1550">
                <a:solidFill>
                  <a:schemeClr val="dk1"/>
                </a:solidFill>
                <a:highlight>
                  <a:schemeClr val="lt1"/>
                </a:highlight>
              </a:rPr>
              <a:t>- Submit major_form after filling the required slots</a:t>
            </a:r>
            <a:endParaRPr b="1" sz="1550">
              <a:solidFill>
                <a:schemeClr val="dk1"/>
              </a:solidFill>
              <a:highlight>
                <a:schemeClr val="lt1"/>
              </a:highlight>
            </a:endParaRPr>
          </a:p>
          <a:p>
            <a:pPr indent="0" lvl="0" marL="0" rtl="0" algn="l">
              <a:lnSpc>
                <a:spcPct val="115000"/>
              </a:lnSpc>
              <a:spcBef>
                <a:spcPts val="0"/>
              </a:spcBef>
              <a:spcAft>
                <a:spcPts val="0"/>
              </a:spcAft>
              <a:buNone/>
            </a:pPr>
            <a:r>
              <a:t/>
            </a:r>
            <a:endParaRPr b="1" sz="155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84100" y="141325"/>
            <a:ext cx="9377400" cy="45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2"/>
              </a:buClr>
              <a:buSzPts val="2200"/>
              <a:buFont typeface="Arial"/>
              <a:buNone/>
            </a:pPr>
            <a:r>
              <a:rPr lang="zh-CN"/>
              <a:t>Stories</a:t>
            </a:r>
            <a:r>
              <a:rPr b="0" lang="zh-CN" sz="2400">
                <a:solidFill>
                  <a:srgbClr val="0070C0"/>
                </a:solidFill>
              </a:rPr>
              <a:t> </a:t>
            </a:r>
            <a:endParaRPr/>
          </a:p>
        </p:txBody>
      </p:sp>
      <p:sp>
        <p:nvSpPr>
          <p:cNvPr id="199" name="Google Shape;199;p32"/>
          <p:cNvSpPr txBox="1"/>
          <p:nvPr>
            <p:ph idx="12" type="sldNum"/>
          </p:nvPr>
        </p:nvSpPr>
        <p:spPr>
          <a:xfrm>
            <a:off x="7627938" y="214536"/>
            <a:ext cx="1127100" cy="30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zh-CN"/>
              <a:t>‹#›</a:t>
            </a:fld>
            <a:endParaRPr/>
          </a:p>
        </p:txBody>
      </p:sp>
      <p:sp>
        <p:nvSpPr>
          <p:cNvPr id="200" name="Google Shape;200;p32"/>
          <p:cNvSpPr txBox="1"/>
          <p:nvPr/>
        </p:nvSpPr>
        <p:spPr>
          <a:xfrm>
            <a:off x="171150" y="786725"/>
            <a:ext cx="85839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a:t>Stories are training data that can help to generalize to unseen conversation paths.</a:t>
            </a:r>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zh-CN"/>
              <a:t>Simple stories: intent - action</a:t>
            </a:r>
            <a:endParaRPr b="1"/>
          </a:p>
          <a:p>
            <a:pPr indent="0" lvl="0" marL="0" rtl="0" algn="l">
              <a:lnSpc>
                <a:spcPct val="115000"/>
              </a:lnSpc>
              <a:spcBef>
                <a:spcPts val="0"/>
              </a:spcBef>
              <a:spcAft>
                <a:spcPts val="0"/>
              </a:spcAft>
              <a:buNone/>
            </a:pPr>
            <a:r>
              <a:rPr b="1" lang="zh-CN">
                <a:solidFill>
                  <a:srgbClr val="3C78D8"/>
                </a:solidFill>
              </a:rPr>
              <a:t>greet path, about_university path, university_size path, university_history path, university_location path</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a:p>
            <a:pPr indent="0" lvl="0" marL="0" rtl="0" algn="l">
              <a:lnSpc>
                <a:spcPct val="115000"/>
              </a:lnSpc>
              <a:spcBef>
                <a:spcPts val="0"/>
              </a:spcBef>
              <a:spcAft>
                <a:spcPts val="0"/>
              </a:spcAft>
              <a:buNone/>
            </a:pPr>
            <a:r>
              <a:rPr b="1" lang="zh-CN">
                <a:solidFill>
                  <a:srgbClr val="0D0D0D"/>
                </a:solidFill>
              </a:rPr>
              <a:t>teacher_info path</a:t>
            </a:r>
            <a:endParaRPr b="1">
              <a:solidFill>
                <a:srgbClr val="0D0D0D"/>
              </a:solidFill>
            </a:endParaRPr>
          </a:p>
          <a:p>
            <a:pPr indent="0" lvl="0" marL="0" rtl="0" algn="l">
              <a:lnSpc>
                <a:spcPct val="115000"/>
              </a:lnSpc>
              <a:spcBef>
                <a:spcPts val="0"/>
              </a:spcBef>
              <a:spcAft>
                <a:spcPts val="0"/>
              </a:spcAft>
              <a:buNone/>
            </a:pPr>
            <a:r>
              <a:rPr b="1" lang="zh-CN">
                <a:solidFill>
                  <a:srgbClr val="3C78D8"/>
                </a:solidFill>
              </a:rPr>
              <a:t>User expresses the intent to inquire about teacher information, with or without a specific teacher name. (in case the teacher name was not recognized as a PERSON entity)</a:t>
            </a:r>
            <a:endParaRPr b="1">
              <a:solidFill>
                <a:srgbClr val="3C78D8"/>
              </a:solidFill>
            </a:endParaRPr>
          </a:p>
          <a:p>
            <a:pPr indent="0" lvl="0" marL="0" rtl="0" algn="l">
              <a:lnSpc>
                <a:spcPct val="115000"/>
              </a:lnSpc>
              <a:spcBef>
                <a:spcPts val="0"/>
              </a:spcBef>
              <a:spcAft>
                <a:spcPts val="0"/>
              </a:spcAft>
              <a:buNone/>
            </a:pPr>
            <a:r>
              <a:t/>
            </a:r>
            <a:endParaRPr b="1">
              <a:solidFill>
                <a:srgbClr val="3C78D8"/>
              </a:solidFill>
            </a:endParaRPr>
          </a:p>
        </p:txBody>
      </p:sp>
      <p:sp>
        <p:nvSpPr>
          <p:cNvPr id="201" name="Google Shape;201;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 </a:t>
            </a:r>
            <a:endParaRPr/>
          </a:p>
        </p:txBody>
      </p:sp>
      <p:pic>
        <p:nvPicPr>
          <p:cNvPr id="202" name="Google Shape;202;p32"/>
          <p:cNvPicPr preferRelativeResize="0"/>
          <p:nvPr/>
        </p:nvPicPr>
        <p:blipFill>
          <a:blip r:embed="rId3">
            <a:alphaModFix/>
          </a:blip>
          <a:stretch>
            <a:fillRect/>
          </a:stretch>
        </p:blipFill>
        <p:spPr>
          <a:xfrm>
            <a:off x="288900" y="3097975"/>
            <a:ext cx="3238750" cy="2045525"/>
          </a:xfrm>
          <a:prstGeom prst="rect">
            <a:avLst/>
          </a:prstGeom>
          <a:noFill/>
          <a:ln>
            <a:noFill/>
          </a:ln>
        </p:spPr>
      </p:pic>
      <p:pic>
        <p:nvPicPr>
          <p:cNvPr id="203" name="Google Shape;203;p32"/>
          <p:cNvPicPr preferRelativeResize="0"/>
          <p:nvPr/>
        </p:nvPicPr>
        <p:blipFill rotWithShape="1">
          <a:blip r:embed="rId4">
            <a:alphaModFix/>
          </a:blip>
          <a:srcRect b="0" l="0" r="38065" t="0"/>
          <a:stretch/>
        </p:blipFill>
        <p:spPr>
          <a:xfrm>
            <a:off x="3902900" y="3097975"/>
            <a:ext cx="4509151" cy="129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T Atlantique">
  <a:themeElements>
    <a:clrScheme name="PPT IMT ATLANTIQUE">
      <a:dk1>
        <a:srgbClr val="000000"/>
      </a:dk1>
      <a:lt1>
        <a:srgbClr val="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