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Average"/>
      <p:regular r:id="rId26"/>
    </p:embeddedFont>
    <p:embeddedFont>
      <p:font typeface="Oswald"/>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verage-regular.fntdata"/><Relationship Id="rId25" Type="http://schemas.openxmlformats.org/officeDocument/2006/relationships/font" Target="fonts/Roboto-boldItalic.fntdata"/><Relationship Id="rId28" Type="http://schemas.openxmlformats.org/officeDocument/2006/relationships/font" Target="fonts/Oswald-bold.fntdata"/><Relationship Id="rId27"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054d1f45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054d1f45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054d1f457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054d1f457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05555ac4b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05555ac4b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05555ac4b0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05555ac4b0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051ebd94d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051ebd94d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051ebd94d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051ebd94d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014fae169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014fae169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014c4ff10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014c4ff10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014fae1694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014fae1694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014fae1694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014fae1694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05555ac4b0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05555ac4b0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05555ac4b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05555ac4b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05703ccc5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05703ccc5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chemeClr val="lt1"/>
                </a:highlight>
                <a:latin typeface="Roboto"/>
                <a:ea typeface="Roboto"/>
                <a:cs typeface="Roboto"/>
                <a:sym typeface="Roboto"/>
              </a:rPr>
              <a:t>By using a target network with stochastic minibatch updates, the authors were able to achieve state-of-the-art performance on a variety of Atari games using reinforcement learning.</a:t>
            </a:r>
            <a:endParaRPr>
              <a:solidFill>
                <a:schemeClr val="dk1"/>
              </a:solidFill>
              <a:highlight>
                <a:schemeClr val="lt1"/>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ef0cafbc5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ef0cafbc5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051ebd94d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051ebd94d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0.png"/><Relationship Id="rId5"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22.png"/><Relationship Id="rId5"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hyperlink" Target="http://drive.google.com/file/d/1vsyajUpMHfsgSG-Lfzk0hLxKDGtfflH-/view" TargetMode="External"/><Relationship Id="rId10" Type="http://schemas.openxmlformats.org/officeDocument/2006/relationships/image" Target="../media/image11.png"/><Relationship Id="rId9" Type="http://schemas.openxmlformats.org/officeDocument/2006/relationships/hyperlink" Target="http://drive.google.com/file/d/1lgA0Yez4SSH2Fy5Sa3iuIsBn76j-JqUO/view" TargetMode="External"/><Relationship Id="rId5" Type="http://schemas.openxmlformats.org/officeDocument/2006/relationships/image" Target="../media/image17.jpg"/><Relationship Id="rId6" Type="http://schemas.openxmlformats.org/officeDocument/2006/relationships/image" Target="../media/image27.png"/><Relationship Id="rId7" Type="http://schemas.openxmlformats.org/officeDocument/2006/relationships/image" Target="../media/image28.png"/><Relationship Id="rId8"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gymlibrary.dev/environments/box2d/lunar_lander/" TargetMode="External"/><Relationship Id="rId4" Type="http://schemas.openxmlformats.org/officeDocument/2006/relationships/hyperlink" Target="https://towardsdatascience.com/practical-reinforcement-learning-02-getting-started-with-q-learning-582f63e4acd9" TargetMode="External"/><Relationship Id="rId5" Type="http://schemas.openxmlformats.org/officeDocument/2006/relationships/hyperlink" Target="https://arxiv.org/pdf/1312.5602.pdf" TargetMode="External"/><Relationship Id="rId6" Type="http://schemas.openxmlformats.org/officeDocument/2006/relationships/hyperlink" Target="https://www.youtube.com/watch?v=CoePrz751lg" TargetMode="External"/><Relationship Id="rId7" Type="http://schemas.openxmlformats.org/officeDocument/2006/relationships/hyperlink" Target="https://www.youtube.com/watch?v=SMZfgeHFFcA" TargetMode="External"/><Relationship Id="rId8" Type="http://schemas.openxmlformats.org/officeDocument/2006/relationships/hyperlink" Target="https://www.youtube.com/watch?v=5fHngyN8Qhw&amp;t=1727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9.png"/><Relationship Id="rId4" Type="http://schemas.openxmlformats.org/officeDocument/2006/relationships/hyperlink" Target="https://towardsdatascience.com/practical-reinforcement-learning-02-getting-started-with-q-learning-582f63e4acd9" TargetMode="External"/><Relationship Id="rId5" Type="http://schemas.openxmlformats.org/officeDocument/2006/relationships/image" Target="../media/image1.png"/><Relationship Id="rId6"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arxiv.org/pdf/1312.5602.pdf" TargetMode="External"/><Relationship Id="rId4" Type="http://schemas.openxmlformats.org/officeDocument/2006/relationships/image" Target="../media/image20.png"/><Relationship Id="rId5"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34875" y="1285375"/>
            <a:ext cx="7801500" cy="79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Reinforcement Learning CA2</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Name: Khor Yu Yang, Nevan Ang Kai Wen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160025" y="265775"/>
            <a:ext cx="7254900" cy="522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Dueling Deep Q Learning</a:t>
            </a:r>
            <a:endParaRPr u="sng"/>
          </a:p>
        </p:txBody>
      </p:sp>
      <p:sp>
        <p:nvSpPr>
          <p:cNvPr id="135" name="Google Shape;135;p22"/>
          <p:cNvSpPr txBox="1"/>
          <p:nvPr>
            <p:ph idx="1" type="body"/>
          </p:nvPr>
        </p:nvSpPr>
        <p:spPr>
          <a:xfrm>
            <a:off x="-67100" y="928675"/>
            <a:ext cx="5913000" cy="40059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u="sng">
                <a:solidFill>
                  <a:schemeClr val="dk1"/>
                </a:solidFill>
              </a:rPr>
              <a:t>Baseline Model/Untuned hyperparameters</a:t>
            </a:r>
            <a:endParaRPr sz="1600"/>
          </a:p>
          <a:p>
            <a:pPr indent="-330200" lvl="0" marL="457200" rtl="0" algn="l">
              <a:spcBef>
                <a:spcPts val="1200"/>
              </a:spcBef>
              <a:spcAft>
                <a:spcPts val="0"/>
              </a:spcAft>
              <a:buSzPts val="1600"/>
              <a:buChar char="●"/>
            </a:pPr>
            <a:r>
              <a:rPr lang="en" sz="1600"/>
              <a:t>Train the agent at 300 episodes and obtain its reward, average reward and learning curve, set a baseline standard to further improve model on it</a:t>
            </a:r>
            <a:endParaRPr sz="1600"/>
          </a:p>
          <a:p>
            <a:pPr indent="-330200" lvl="0" marL="457200" rtl="0" algn="l">
              <a:spcBef>
                <a:spcPts val="0"/>
              </a:spcBef>
              <a:spcAft>
                <a:spcPts val="0"/>
              </a:spcAft>
              <a:buSzPts val="1600"/>
              <a:buChar char="●"/>
            </a:pPr>
            <a:r>
              <a:rPr lang="en" sz="1600"/>
              <a:t>the parameters are untuned, with lr &amp; epsilon decay at 0.01.. etc</a:t>
            </a:r>
            <a:endParaRPr sz="1600"/>
          </a:p>
          <a:p>
            <a:pPr indent="-330200" lvl="0" marL="457200" rtl="0" algn="l">
              <a:spcBef>
                <a:spcPts val="0"/>
              </a:spcBef>
              <a:spcAft>
                <a:spcPts val="0"/>
              </a:spcAft>
              <a:buSzPts val="1600"/>
              <a:buChar char="●"/>
            </a:pPr>
            <a:r>
              <a:rPr lang="en" sz="1600"/>
              <a:t>At last episode, the average reward score is still at negative, -266.85, showing a very bad performance of agent</a:t>
            </a:r>
            <a:endParaRPr sz="1600"/>
          </a:p>
          <a:p>
            <a:pPr indent="-330200" lvl="0" marL="457200" rtl="0" algn="l">
              <a:spcBef>
                <a:spcPts val="0"/>
              </a:spcBef>
              <a:spcAft>
                <a:spcPts val="0"/>
              </a:spcAft>
              <a:buSzPts val="1600"/>
              <a:buChar char="●"/>
            </a:pPr>
            <a:r>
              <a:rPr lang="en" sz="1600"/>
              <a:t>Not enough exploitation is done by the agent, at minimum epsilon of 0.1 might cause the performance</a:t>
            </a:r>
            <a:endParaRPr sz="1600"/>
          </a:p>
          <a:p>
            <a:pPr indent="-330200" lvl="0" marL="457200" rtl="0" algn="l">
              <a:spcBef>
                <a:spcPts val="0"/>
              </a:spcBef>
              <a:spcAft>
                <a:spcPts val="0"/>
              </a:spcAft>
              <a:buSzPts val="1600"/>
              <a:buChar char="●"/>
            </a:pPr>
            <a:r>
              <a:rPr lang="en" sz="1600"/>
              <a:t>The model is not performing well. Improvements have to be made to make it perform better</a:t>
            </a:r>
            <a:endParaRPr sz="1600"/>
          </a:p>
        </p:txBody>
      </p:sp>
      <p:pic>
        <p:nvPicPr>
          <p:cNvPr id="136" name="Google Shape;136;p22"/>
          <p:cNvPicPr preferRelativeResize="0"/>
          <p:nvPr/>
        </p:nvPicPr>
        <p:blipFill>
          <a:blip r:embed="rId3">
            <a:alphaModFix/>
          </a:blip>
          <a:stretch>
            <a:fillRect/>
          </a:stretch>
        </p:blipFill>
        <p:spPr>
          <a:xfrm>
            <a:off x="5748550" y="788375"/>
            <a:ext cx="3307725" cy="2212900"/>
          </a:xfrm>
          <a:prstGeom prst="rect">
            <a:avLst/>
          </a:prstGeom>
          <a:noFill/>
          <a:ln>
            <a:noFill/>
          </a:ln>
        </p:spPr>
      </p:pic>
      <p:sp>
        <p:nvSpPr>
          <p:cNvPr id="137" name="Google Shape;137;p22"/>
          <p:cNvSpPr txBox="1"/>
          <p:nvPr/>
        </p:nvSpPr>
        <p:spPr>
          <a:xfrm>
            <a:off x="5748550" y="265775"/>
            <a:ext cx="342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dk1"/>
                </a:solidFill>
                <a:latin typeface="Average"/>
                <a:ea typeface="Average"/>
                <a:cs typeface="Average"/>
                <a:sym typeface="Average"/>
              </a:rPr>
              <a:t>Untuned parameters with baseline model</a:t>
            </a:r>
            <a:endParaRPr u="sng">
              <a:solidFill>
                <a:schemeClr val="dk1"/>
              </a:solidFill>
              <a:latin typeface="Average"/>
              <a:ea typeface="Average"/>
              <a:cs typeface="Average"/>
              <a:sym typeface="Average"/>
            </a:endParaRPr>
          </a:p>
        </p:txBody>
      </p:sp>
      <p:pic>
        <p:nvPicPr>
          <p:cNvPr id="138" name="Google Shape;138;p22"/>
          <p:cNvPicPr preferRelativeResize="0"/>
          <p:nvPr/>
        </p:nvPicPr>
        <p:blipFill>
          <a:blip r:embed="rId4">
            <a:alphaModFix/>
          </a:blip>
          <a:stretch>
            <a:fillRect/>
          </a:stretch>
        </p:blipFill>
        <p:spPr>
          <a:xfrm>
            <a:off x="4406400" y="4869523"/>
            <a:ext cx="4572001" cy="162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160025" y="265775"/>
            <a:ext cx="7254900" cy="522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Dueling Deep Q Learning</a:t>
            </a:r>
            <a:endParaRPr u="sng"/>
          </a:p>
        </p:txBody>
      </p:sp>
      <p:sp>
        <p:nvSpPr>
          <p:cNvPr id="144" name="Google Shape;144;p23"/>
          <p:cNvSpPr txBox="1"/>
          <p:nvPr>
            <p:ph idx="1" type="body"/>
          </p:nvPr>
        </p:nvSpPr>
        <p:spPr>
          <a:xfrm>
            <a:off x="-47600" y="889725"/>
            <a:ext cx="6137100" cy="4005900"/>
          </a:xfrm>
          <a:prstGeom prst="rect">
            <a:avLst/>
          </a:prstGeom>
        </p:spPr>
        <p:txBody>
          <a:bodyPr anchorCtr="0" anchor="t" bIns="91425" lIns="91425" spcFirstLastPara="1" rIns="91425" wrap="square" tIns="91425">
            <a:normAutofit lnSpcReduction="10000"/>
          </a:bodyPr>
          <a:lstStyle/>
          <a:p>
            <a:pPr indent="0" lvl="0" marL="457200" rtl="0" algn="l">
              <a:spcBef>
                <a:spcPts val="0"/>
              </a:spcBef>
              <a:spcAft>
                <a:spcPts val="0"/>
              </a:spcAft>
              <a:buNone/>
            </a:pPr>
            <a:r>
              <a:rPr lang="en" u="sng">
                <a:solidFill>
                  <a:schemeClr val="dk1"/>
                </a:solidFill>
              </a:rPr>
              <a:t>Modified Network</a:t>
            </a:r>
            <a:endParaRPr sz="1600"/>
          </a:p>
          <a:p>
            <a:pPr indent="-317500" lvl="0" marL="457200" rtl="0" algn="l">
              <a:spcBef>
                <a:spcPts val="1200"/>
              </a:spcBef>
              <a:spcAft>
                <a:spcPts val="0"/>
              </a:spcAft>
              <a:buSzPts val="1400"/>
              <a:buChar char="●"/>
            </a:pPr>
            <a:r>
              <a:rPr lang="en" sz="1400"/>
              <a:t>We add additional hidden layer to the network, as well as increasing number of filters to 256 and see if it will help to increase </a:t>
            </a:r>
            <a:r>
              <a:rPr lang="en" sz="1400"/>
              <a:t>the</a:t>
            </a:r>
            <a:r>
              <a:rPr lang="en" sz="1400"/>
              <a:t> average reward</a:t>
            </a:r>
            <a:endParaRPr sz="1400"/>
          </a:p>
          <a:p>
            <a:pPr indent="-317500" lvl="0" marL="457200" rtl="0" algn="l">
              <a:spcBef>
                <a:spcPts val="0"/>
              </a:spcBef>
              <a:spcAft>
                <a:spcPts val="0"/>
              </a:spcAft>
              <a:buSzPts val="1400"/>
              <a:buChar char="●"/>
            </a:pPr>
            <a:r>
              <a:rPr lang="en" sz="1400"/>
              <a:t>The result returned shown that average reward is now -559.85 at episode 299</a:t>
            </a:r>
            <a:endParaRPr sz="1400"/>
          </a:p>
          <a:p>
            <a:pPr indent="-317500" lvl="0" marL="457200" rtl="0" algn="l">
              <a:spcBef>
                <a:spcPts val="0"/>
              </a:spcBef>
              <a:spcAft>
                <a:spcPts val="0"/>
              </a:spcAft>
              <a:buSzPts val="1400"/>
              <a:buChar char="●"/>
            </a:pPr>
            <a:r>
              <a:rPr lang="en" sz="1400"/>
              <a:t>The agent performance got </a:t>
            </a:r>
            <a:r>
              <a:rPr lang="en" sz="1400"/>
              <a:t>worse</a:t>
            </a:r>
            <a:r>
              <a:rPr lang="en" sz="1400"/>
              <a:t> instead of improving, with even lower rewards now</a:t>
            </a:r>
            <a:endParaRPr sz="1400"/>
          </a:p>
          <a:p>
            <a:pPr indent="-317500" lvl="0" marL="457200" rtl="0" algn="l">
              <a:spcBef>
                <a:spcPts val="0"/>
              </a:spcBef>
              <a:spcAft>
                <a:spcPts val="0"/>
              </a:spcAft>
              <a:buSzPts val="1400"/>
              <a:buChar char="●"/>
            </a:pPr>
            <a:r>
              <a:rPr lang="en" sz="1400"/>
              <a:t>We can conclude that the model layers &amp; number of filters here is not a factor that would help us improve our agent</a:t>
            </a:r>
            <a:endParaRPr sz="1400"/>
          </a:p>
          <a:p>
            <a:pPr indent="-317500" lvl="0" marL="457200" rtl="0" algn="l">
              <a:spcBef>
                <a:spcPts val="0"/>
              </a:spcBef>
              <a:spcAft>
                <a:spcPts val="0"/>
              </a:spcAft>
              <a:buSzPts val="1400"/>
              <a:buChar char="●"/>
            </a:pPr>
            <a:r>
              <a:rPr lang="en" sz="1400"/>
              <a:t>Learning curve show a decreasing trend, with a extreme low reward close to -1000 at episode 210</a:t>
            </a:r>
            <a:endParaRPr sz="1400"/>
          </a:p>
          <a:p>
            <a:pPr indent="-317500" lvl="0" marL="457200" rtl="0" algn="l">
              <a:spcBef>
                <a:spcPts val="0"/>
              </a:spcBef>
              <a:spcAft>
                <a:spcPts val="0"/>
              </a:spcAft>
              <a:buSzPts val="1400"/>
              <a:buChar char="●"/>
            </a:pPr>
            <a:r>
              <a:rPr lang="en" sz="1400"/>
              <a:t>Although</a:t>
            </a:r>
            <a:r>
              <a:rPr lang="en" sz="1400"/>
              <a:t> it started increasing back after episode 210, the reward are still at negative value</a:t>
            </a:r>
            <a:endParaRPr sz="1400"/>
          </a:p>
          <a:p>
            <a:pPr indent="-317500" lvl="0" marL="457200" rtl="0" algn="l">
              <a:spcBef>
                <a:spcPts val="0"/>
              </a:spcBef>
              <a:spcAft>
                <a:spcPts val="0"/>
              </a:spcAft>
              <a:buSzPts val="1400"/>
              <a:buChar char="●"/>
            </a:pPr>
            <a:r>
              <a:rPr lang="en" sz="1400"/>
              <a:t>Set back the number of filters per layer to 128, and number of hidden layers to be 1</a:t>
            </a:r>
            <a:endParaRPr sz="1400"/>
          </a:p>
        </p:txBody>
      </p:sp>
      <p:pic>
        <p:nvPicPr>
          <p:cNvPr id="145" name="Google Shape;145;p23"/>
          <p:cNvPicPr preferRelativeResize="0"/>
          <p:nvPr/>
        </p:nvPicPr>
        <p:blipFill>
          <a:blip r:embed="rId3">
            <a:alphaModFix/>
          </a:blip>
          <a:stretch>
            <a:fillRect/>
          </a:stretch>
        </p:blipFill>
        <p:spPr>
          <a:xfrm>
            <a:off x="6057175" y="400200"/>
            <a:ext cx="3005651" cy="2428325"/>
          </a:xfrm>
          <a:prstGeom prst="rect">
            <a:avLst/>
          </a:prstGeom>
          <a:noFill/>
          <a:ln>
            <a:noFill/>
          </a:ln>
        </p:spPr>
      </p:pic>
      <p:sp>
        <p:nvSpPr>
          <p:cNvPr id="146" name="Google Shape;146;p23"/>
          <p:cNvSpPr txBox="1"/>
          <p:nvPr/>
        </p:nvSpPr>
        <p:spPr>
          <a:xfrm>
            <a:off x="5845950" y="0"/>
            <a:ext cx="342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dk1"/>
                </a:solidFill>
                <a:latin typeface="Average"/>
                <a:ea typeface="Average"/>
                <a:cs typeface="Average"/>
                <a:sym typeface="Average"/>
              </a:rPr>
              <a:t>Untuned parameters with baseline model</a:t>
            </a:r>
            <a:endParaRPr u="sng">
              <a:solidFill>
                <a:schemeClr val="dk1"/>
              </a:solidFill>
              <a:latin typeface="Average"/>
              <a:ea typeface="Average"/>
              <a:cs typeface="Average"/>
              <a:sym typeface="Average"/>
            </a:endParaRPr>
          </a:p>
        </p:txBody>
      </p:sp>
      <p:pic>
        <p:nvPicPr>
          <p:cNvPr id="147" name="Google Shape;147;p23"/>
          <p:cNvPicPr preferRelativeResize="0"/>
          <p:nvPr/>
        </p:nvPicPr>
        <p:blipFill>
          <a:blip r:embed="rId4">
            <a:alphaModFix/>
          </a:blip>
          <a:stretch>
            <a:fillRect/>
          </a:stretch>
        </p:blipFill>
        <p:spPr>
          <a:xfrm>
            <a:off x="5329475" y="2810963"/>
            <a:ext cx="3814524" cy="163425"/>
          </a:xfrm>
          <a:prstGeom prst="rect">
            <a:avLst/>
          </a:prstGeom>
          <a:noFill/>
          <a:ln>
            <a:noFill/>
          </a:ln>
        </p:spPr>
      </p:pic>
      <p:pic>
        <p:nvPicPr>
          <p:cNvPr id="148" name="Google Shape;148;p23"/>
          <p:cNvPicPr preferRelativeResize="0"/>
          <p:nvPr/>
        </p:nvPicPr>
        <p:blipFill>
          <a:blip r:embed="rId5">
            <a:alphaModFix/>
          </a:blip>
          <a:stretch>
            <a:fillRect/>
          </a:stretch>
        </p:blipFill>
        <p:spPr>
          <a:xfrm>
            <a:off x="5904425" y="3280075"/>
            <a:ext cx="3191075" cy="1776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160025" y="265775"/>
            <a:ext cx="7254900" cy="522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Dueling Deep Q Learning</a:t>
            </a:r>
            <a:endParaRPr u="sng"/>
          </a:p>
        </p:txBody>
      </p:sp>
      <p:sp>
        <p:nvSpPr>
          <p:cNvPr id="154" name="Google Shape;154;p24"/>
          <p:cNvSpPr txBox="1"/>
          <p:nvPr>
            <p:ph idx="1" type="body"/>
          </p:nvPr>
        </p:nvSpPr>
        <p:spPr>
          <a:xfrm>
            <a:off x="-67100" y="928675"/>
            <a:ext cx="6370800" cy="40059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u="sng">
                <a:solidFill>
                  <a:schemeClr val="dk1"/>
                </a:solidFill>
              </a:rPr>
              <a:t>Model After hyperparameters tuning</a:t>
            </a:r>
            <a:endParaRPr sz="1600"/>
          </a:p>
          <a:p>
            <a:pPr indent="-330200" lvl="0" marL="457200" rtl="0" algn="l">
              <a:spcBef>
                <a:spcPts val="1200"/>
              </a:spcBef>
              <a:spcAft>
                <a:spcPts val="0"/>
              </a:spcAft>
              <a:buSzPts val="1600"/>
              <a:buChar char="●"/>
            </a:pPr>
            <a:r>
              <a:rPr lang="en" sz="1600"/>
              <a:t>We tune the hyperparameters and try to improve our agent performance, since we know that the model </a:t>
            </a:r>
            <a:r>
              <a:rPr lang="en" sz="1600"/>
              <a:t>architecture</a:t>
            </a:r>
            <a:r>
              <a:rPr lang="en" sz="1600"/>
              <a:t> is not a factor previously</a:t>
            </a:r>
            <a:endParaRPr sz="1600"/>
          </a:p>
          <a:p>
            <a:pPr indent="-330200" lvl="0" marL="457200" rtl="0" algn="l">
              <a:spcBef>
                <a:spcPts val="0"/>
              </a:spcBef>
              <a:spcAft>
                <a:spcPts val="0"/>
              </a:spcAft>
              <a:buSzPts val="1600"/>
              <a:buChar char="●"/>
            </a:pPr>
            <a:r>
              <a:rPr lang="en" sz="1600"/>
              <a:t>Learning rate was tuned to 1e-3, same as epsilon decay that allow the agent to slowly explore more before exploitation.</a:t>
            </a:r>
            <a:endParaRPr sz="1600"/>
          </a:p>
          <a:p>
            <a:pPr indent="-330200" lvl="0" marL="457200" rtl="0" algn="l">
              <a:spcBef>
                <a:spcPts val="0"/>
              </a:spcBef>
              <a:spcAft>
                <a:spcPts val="0"/>
              </a:spcAft>
              <a:buSzPts val="1600"/>
              <a:buChar char="●"/>
            </a:pPr>
            <a:r>
              <a:rPr lang="en" sz="1600"/>
              <a:t>Minimum epsilon was set to 0.01 to allow to model to exploit more</a:t>
            </a:r>
            <a:endParaRPr sz="1600"/>
          </a:p>
          <a:p>
            <a:pPr indent="-330200" lvl="0" marL="457200" rtl="0" algn="l">
              <a:spcBef>
                <a:spcPts val="0"/>
              </a:spcBef>
              <a:spcAft>
                <a:spcPts val="0"/>
              </a:spcAft>
              <a:buSzPts val="1600"/>
              <a:buChar char="●"/>
            </a:pPr>
            <a:r>
              <a:rPr lang="en" sz="1600"/>
              <a:t>Average reward hits around 229 at episodes 299, showing good performance of the agent</a:t>
            </a:r>
            <a:endParaRPr sz="1600"/>
          </a:p>
          <a:p>
            <a:pPr indent="-330200" lvl="0" marL="457200" rtl="0" algn="l">
              <a:spcBef>
                <a:spcPts val="0"/>
              </a:spcBef>
              <a:spcAft>
                <a:spcPts val="0"/>
              </a:spcAft>
              <a:buSzPts val="1600"/>
              <a:buChar char="●"/>
            </a:pPr>
            <a:r>
              <a:rPr lang="en" sz="1600"/>
              <a:t>Graph show the moving average for score/reward, showing a increasing trend over episode, there is positive </a:t>
            </a:r>
            <a:r>
              <a:rPr lang="en" sz="1600"/>
              <a:t>development</a:t>
            </a:r>
            <a:r>
              <a:rPr lang="en" sz="1600"/>
              <a:t> in the score</a:t>
            </a:r>
            <a:endParaRPr sz="1600"/>
          </a:p>
        </p:txBody>
      </p:sp>
      <p:pic>
        <p:nvPicPr>
          <p:cNvPr id="155" name="Google Shape;155;p24"/>
          <p:cNvPicPr preferRelativeResize="0"/>
          <p:nvPr/>
        </p:nvPicPr>
        <p:blipFill>
          <a:blip r:embed="rId3">
            <a:alphaModFix/>
          </a:blip>
          <a:stretch>
            <a:fillRect/>
          </a:stretch>
        </p:blipFill>
        <p:spPr>
          <a:xfrm>
            <a:off x="4287325" y="4756276"/>
            <a:ext cx="4804501" cy="178300"/>
          </a:xfrm>
          <a:prstGeom prst="rect">
            <a:avLst/>
          </a:prstGeom>
          <a:noFill/>
          <a:ln>
            <a:noFill/>
          </a:ln>
        </p:spPr>
      </p:pic>
      <p:pic>
        <p:nvPicPr>
          <p:cNvPr id="156" name="Google Shape;156;p24"/>
          <p:cNvPicPr preferRelativeResize="0"/>
          <p:nvPr/>
        </p:nvPicPr>
        <p:blipFill>
          <a:blip r:embed="rId4">
            <a:alphaModFix/>
          </a:blip>
          <a:stretch>
            <a:fillRect/>
          </a:stretch>
        </p:blipFill>
        <p:spPr>
          <a:xfrm>
            <a:off x="4483875" y="4373200"/>
            <a:ext cx="4525449" cy="383075"/>
          </a:xfrm>
          <a:prstGeom prst="rect">
            <a:avLst/>
          </a:prstGeom>
          <a:noFill/>
          <a:ln>
            <a:noFill/>
          </a:ln>
        </p:spPr>
      </p:pic>
      <p:pic>
        <p:nvPicPr>
          <p:cNvPr id="157" name="Google Shape;157;p24"/>
          <p:cNvPicPr preferRelativeResize="0"/>
          <p:nvPr/>
        </p:nvPicPr>
        <p:blipFill>
          <a:blip r:embed="rId5">
            <a:alphaModFix/>
          </a:blip>
          <a:stretch>
            <a:fillRect/>
          </a:stretch>
        </p:blipFill>
        <p:spPr>
          <a:xfrm>
            <a:off x="6058625" y="212750"/>
            <a:ext cx="3033200" cy="2097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837400" y="109900"/>
            <a:ext cx="7254900" cy="522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t>Dueling Deep Q Learning</a:t>
            </a:r>
            <a:endParaRPr u="sng"/>
          </a:p>
        </p:txBody>
      </p:sp>
      <p:sp>
        <p:nvSpPr>
          <p:cNvPr id="163" name="Google Shape;163;p25"/>
          <p:cNvSpPr txBox="1"/>
          <p:nvPr>
            <p:ph idx="1" type="body"/>
          </p:nvPr>
        </p:nvSpPr>
        <p:spPr>
          <a:xfrm>
            <a:off x="264100" y="632500"/>
            <a:ext cx="3575100" cy="798900"/>
          </a:xfrm>
          <a:prstGeom prst="rect">
            <a:avLst/>
          </a:prstGeom>
        </p:spPr>
        <p:txBody>
          <a:bodyPr anchorCtr="0" anchor="t" bIns="91425" lIns="91425" spcFirstLastPara="1" rIns="91425" wrap="square" tIns="91425">
            <a:normAutofit fontScale="92500" lnSpcReduction="20000"/>
          </a:bodyPr>
          <a:lstStyle/>
          <a:p>
            <a:pPr indent="0" lvl="0" marL="457200" rtl="0" algn="l">
              <a:spcBef>
                <a:spcPts val="0"/>
              </a:spcBef>
              <a:spcAft>
                <a:spcPts val="0"/>
              </a:spcAft>
              <a:buNone/>
            </a:pPr>
            <a:r>
              <a:rPr lang="en" u="sng">
                <a:solidFill>
                  <a:schemeClr val="dk1"/>
                </a:solidFill>
              </a:rPr>
              <a:t>Result of baseline model</a:t>
            </a:r>
            <a:endParaRPr sz="1600"/>
          </a:p>
          <a:p>
            <a:pPr indent="0" lvl="0" marL="0" rtl="0" algn="l">
              <a:spcBef>
                <a:spcPts val="1200"/>
              </a:spcBef>
              <a:spcAft>
                <a:spcPts val="1200"/>
              </a:spcAft>
              <a:buNone/>
            </a:pPr>
            <a:r>
              <a:t/>
            </a:r>
            <a:endParaRPr sz="1600"/>
          </a:p>
        </p:txBody>
      </p:sp>
      <p:sp>
        <p:nvSpPr>
          <p:cNvPr id="164" name="Google Shape;164;p25"/>
          <p:cNvSpPr txBox="1"/>
          <p:nvPr>
            <p:ph idx="1" type="body"/>
          </p:nvPr>
        </p:nvSpPr>
        <p:spPr>
          <a:xfrm>
            <a:off x="5144250" y="554550"/>
            <a:ext cx="3575100" cy="798900"/>
          </a:xfrm>
          <a:prstGeom prst="rect">
            <a:avLst/>
          </a:prstGeom>
        </p:spPr>
        <p:txBody>
          <a:bodyPr anchorCtr="0" anchor="t" bIns="91425" lIns="91425" spcFirstLastPara="1" rIns="91425" wrap="square" tIns="91425">
            <a:normAutofit fontScale="92500" lnSpcReduction="20000"/>
          </a:bodyPr>
          <a:lstStyle/>
          <a:p>
            <a:pPr indent="0" lvl="0" marL="457200" rtl="0" algn="l">
              <a:spcBef>
                <a:spcPts val="0"/>
              </a:spcBef>
              <a:spcAft>
                <a:spcPts val="0"/>
              </a:spcAft>
              <a:buNone/>
            </a:pPr>
            <a:r>
              <a:rPr lang="en" u="sng">
                <a:solidFill>
                  <a:schemeClr val="dk1"/>
                </a:solidFill>
              </a:rPr>
              <a:t>Result of Model After tuning</a:t>
            </a:r>
            <a:endParaRPr sz="1600"/>
          </a:p>
          <a:p>
            <a:pPr indent="0" lvl="0" marL="0" rtl="0" algn="l">
              <a:spcBef>
                <a:spcPts val="1200"/>
              </a:spcBef>
              <a:spcAft>
                <a:spcPts val="1200"/>
              </a:spcAft>
              <a:buNone/>
            </a:pPr>
            <a:r>
              <a:t/>
            </a:r>
            <a:endParaRPr sz="1600"/>
          </a:p>
        </p:txBody>
      </p:sp>
      <p:pic>
        <p:nvPicPr>
          <p:cNvPr id="165" name="Google Shape;165;p25"/>
          <p:cNvPicPr preferRelativeResize="0"/>
          <p:nvPr/>
        </p:nvPicPr>
        <p:blipFill>
          <a:blip r:embed="rId3">
            <a:alphaModFix/>
          </a:blip>
          <a:stretch>
            <a:fillRect/>
          </a:stretch>
        </p:blipFill>
        <p:spPr>
          <a:xfrm>
            <a:off x="264100" y="981400"/>
            <a:ext cx="3575100" cy="2160412"/>
          </a:xfrm>
          <a:prstGeom prst="rect">
            <a:avLst/>
          </a:prstGeom>
          <a:noFill/>
          <a:ln>
            <a:noFill/>
          </a:ln>
        </p:spPr>
      </p:pic>
      <p:sp>
        <p:nvSpPr>
          <p:cNvPr id="166" name="Google Shape;166;p25"/>
          <p:cNvSpPr txBox="1"/>
          <p:nvPr/>
        </p:nvSpPr>
        <p:spPr>
          <a:xfrm>
            <a:off x="-175325" y="3198450"/>
            <a:ext cx="43068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Learning </a:t>
            </a:r>
            <a:r>
              <a:rPr lang="en">
                <a:solidFill>
                  <a:schemeClr val="accent3"/>
                </a:solidFill>
                <a:latin typeface="Average"/>
                <a:ea typeface="Average"/>
                <a:cs typeface="Average"/>
                <a:sym typeface="Average"/>
              </a:rPr>
              <a:t>curve show a constant trend of score at around -200, with some drops </a:t>
            </a:r>
            <a:endParaRPr>
              <a:solidFill>
                <a:schemeClr val="accent3"/>
              </a:solidFill>
              <a:latin typeface="Average"/>
              <a:ea typeface="Average"/>
              <a:cs typeface="Average"/>
              <a:sym typeface="Average"/>
            </a:endParaRPr>
          </a:p>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Agent is not learning well, with even a huge at around 255 episode to -650</a:t>
            </a:r>
            <a:endParaRPr>
              <a:solidFill>
                <a:schemeClr val="accent3"/>
              </a:solidFill>
              <a:latin typeface="Average"/>
              <a:ea typeface="Average"/>
              <a:cs typeface="Average"/>
              <a:sym typeface="Average"/>
            </a:endParaRPr>
          </a:p>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Performance is poor, highest score the agent hit was only around -100 at episode 300</a:t>
            </a:r>
            <a:endParaRPr>
              <a:solidFill>
                <a:schemeClr val="accent3"/>
              </a:solidFill>
              <a:latin typeface="Average"/>
              <a:ea typeface="Average"/>
              <a:cs typeface="Average"/>
              <a:sym typeface="Average"/>
            </a:endParaRPr>
          </a:p>
        </p:txBody>
      </p:sp>
      <p:sp>
        <p:nvSpPr>
          <p:cNvPr id="167" name="Google Shape;167;p25"/>
          <p:cNvSpPr txBox="1"/>
          <p:nvPr/>
        </p:nvSpPr>
        <p:spPr>
          <a:xfrm>
            <a:off x="4131475" y="3198450"/>
            <a:ext cx="51045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Learning curve show constant increasing trend of rewards from episode 0 to 300</a:t>
            </a:r>
            <a:endParaRPr>
              <a:solidFill>
                <a:schemeClr val="accent3"/>
              </a:solidFill>
              <a:latin typeface="Average"/>
              <a:ea typeface="Average"/>
              <a:cs typeface="Average"/>
              <a:sym typeface="Average"/>
            </a:endParaRPr>
          </a:p>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The score/reward returned slowly hit above 0 at around 150 episode, show agent is learning well</a:t>
            </a:r>
            <a:endParaRPr>
              <a:solidFill>
                <a:schemeClr val="accent3"/>
              </a:solidFill>
              <a:latin typeface="Average"/>
              <a:ea typeface="Average"/>
              <a:cs typeface="Average"/>
              <a:sym typeface="Average"/>
            </a:endParaRPr>
          </a:p>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Performance of agent is great, with maximum score hit above 200 at episode 300</a:t>
            </a:r>
            <a:endParaRPr>
              <a:solidFill>
                <a:schemeClr val="accent3"/>
              </a:solidFill>
              <a:latin typeface="Average"/>
              <a:ea typeface="Average"/>
              <a:cs typeface="Average"/>
              <a:sym typeface="Average"/>
            </a:endParaRPr>
          </a:p>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Hyperparameters tuning help in improving the performance</a:t>
            </a:r>
            <a:endParaRPr>
              <a:solidFill>
                <a:schemeClr val="accent3"/>
              </a:solidFill>
              <a:latin typeface="Average"/>
              <a:ea typeface="Average"/>
              <a:cs typeface="Average"/>
              <a:sym typeface="Average"/>
            </a:endParaRPr>
          </a:p>
        </p:txBody>
      </p:sp>
      <p:pic>
        <p:nvPicPr>
          <p:cNvPr id="168" name="Google Shape;168;p25"/>
          <p:cNvPicPr preferRelativeResize="0"/>
          <p:nvPr/>
        </p:nvPicPr>
        <p:blipFill>
          <a:blip r:embed="rId4">
            <a:alphaModFix/>
          </a:blip>
          <a:stretch>
            <a:fillRect/>
          </a:stretch>
        </p:blipFill>
        <p:spPr>
          <a:xfrm>
            <a:off x="4952497" y="957712"/>
            <a:ext cx="3696243" cy="2207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1128475" y="-114375"/>
            <a:ext cx="7254900" cy="522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t>Evaluation (Testing agent with 100 episodes)</a:t>
            </a:r>
            <a:endParaRPr u="sng"/>
          </a:p>
        </p:txBody>
      </p:sp>
      <p:sp>
        <p:nvSpPr>
          <p:cNvPr id="174" name="Google Shape;174;p26"/>
          <p:cNvSpPr txBox="1"/>
          <p:nvPr/>
        </p:nvSpPr>
        <p:spPr>
          <a:xfrm>
            <a:off x="246750" y="490500"/>
            <a:ext cx="2513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solidFill>
                  <a:schemeClr val="dk1"/>
                </a:solidFill>
                <a:latin typeface="Average"/>
                <a:ea typeface="Average"/>
                <a:cs typeface="Average"/>
                <a:sym typeface="Average"/>
              </a:rPr>
              <a:t>Dueling DQN</a:t>
            </a:r>
            <a:endParaRPr u="sng">
              <a:solidFill>
                <a:schemeClr val="dk1"/>
              </a:solidFill>
              <a:latin typeface="Average"/>
              <a:ea typeface="Average"/>
              <a:cs typeface="Average"/>
              <a:sym typeface="Average"/>
            </a:endParaRPr>
          </a:p>
        </p:txBody>
      </p:sp>
      <p:sp>
        <p:nvSpPr>
          <p:cNvPr id="175" name="Google Shape;175;p26"/>
          <p:cNvSpPr txBox="1"/>
          <p:nvPr/>
        </p:nvSpPr>
        <p:spPr>
          <a:xfrm>
            <a:off x="6779375" y="490500"/>
            <a:ext cx="25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dk1"/>
                </a:solidFill>
                <a:latin typeface="Average"/>
                <a:ea typeface="Average"/>
                <a:cs typeface="Average"/>
                <a:sym typeface="Average"/>
              </a:rPr>
              <a:t>DQN</a:t>
            </a:r>
            <a:endParaRPr u="sng">
              <a:solidFill>
                <a:schemeClr val="dk1"/>
              </a:solidFill>
              <a:latin typeface="Average"/>
              <a:ea typeface="Average"/>
              <a:cs typeface="Average"/>
              <a:sym typeface="Average"/>
            </a:endParaRPr>
          </a:p>
        </p:txBody>
      </p:sp>
      <p:pic>
        <p:nvPicPr>
          <p:cNvPr id="176" name="Google Shape;176;p26"/>
          <p:cNvPicPr preferRelativeResize="0"/>
          <p:nvPr/>
        </p:nvPicPr>
        <p:blipFill>
          <a:blip r:embed="rId3">
            <a:alphaModFix/>
          </a:blip>
          <a:stretch>
            <a:fillRect/>
          </a:stretch>
        </p:blipFill>
        <p:spPr>
          <a:xfrm>
            <a:off x="6557450" y="890688"/>
            <a:ext cx="2513400" cy="1502407"/>
          </a:xfrm>
          <a:prstGeom prst="rect">
            <a:avLst/>
          </a:prstGeom>
          <a:noFill/>
          <a:ln>
            <a:noFill/>
          </a:ln>
        </p:spPr>
      </p:pic>
      <p:sp>
        <p:nvSpPr>
          <p:cNvPr id="177" name="Google Shape;177;p26"/>
          <p:cNvSpPr txBox="1"/>
          <p:nvPr/>
        </p:nvSpPr>
        <p:spPr>
          <a:xfrm>
            <a:off x="5043875" y="3335875"/>
            <a:ext cx="1735500" cy="112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latin typeface="Average"/>
                <a:ea typeface="Average"/>
                <a:cs typeface="Average"/>
                <a:sym typeface="Average"/>
              </a:rPr>
              <a:t>F</a:t>
            </a:r>
            <a:r>
              <a:rPr lang="en" sz="1200">
                <a:solidFill>
                  <a:schemeClr val="dk1"/>
                </a:solidFill>
                <a:latin typeface="Average"/>
                <a:ea typeface="Average"/>
                <a:cs typeface="Average"/>
                <a:sym typeface="Average"/>
              </a:rPr>
              <a:t>luctuation in testing results but is able to land lunar lander well with a high average of 200</a:t>
            </a:r>
            <a:endParaRPr sz="1200">
              <a:solidFill>
                <a:schemeClr val="dk1"/>
              </a:solidFill>
              <a:latin typeface="Average"/>
              <a:ea typeface="Average"/>
              <a:cs typeface="Average"/>
              <a:sym typeface="Average"/>
            </a:endParaRPr>
          </a:p>
        </p:txBody>
      </p:sp>
      <p:sp>
        <p:nvSpPr>
          <p:cNvPr id="178" name="Google Shape;178;p26"/>
          <p:cNvSpPr txBox="1"/>
          <p:nvPr/>
        </p:nvSpPr>
        <p:spPr>
          <a:xfrm>
            <a:off x="6481475" y="2292825"/>
            <a:ext cx="25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Lunar lander on episode 90</a:t>
            </a:r>
            <a:endParaRPr>
              <a:solidFill>
                <a:schemeClr val="dk1"/>
              </a:solidFill>
              <a:latin typeface="Average"/>
              <a:ea typeface="Average"/>
              <a:cs typeface="Average"/>
              <a:sym typeface="Average"/>
            </a:endParaRPr>
          </a:p>
        </p:txBody>
      </p:sp>
      <p:sp>
        <p:nvSpPr>
          <p:cNvPr id="179" name="Google Shape;179;p26"/>
          <p:cNvSpPr txBox="1"/>
          <p:nvPr/>
        </p:nvSpPr>
        <p:spPr>
          <a:xfrm>
            <a:off x="7531200" y="613500"/>
            <a:ext cx="95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Testing</a:t>
            </a:r>
            <a:endParaRPr>
              <a:solidFill>
                <a:schemeClr val="dk1"/>
              </a:solidFill>
              <a:latin typeface="Average"/>
              <a:ea typeface="Average"/>
              <a:cs typeface="Average"/>
              <a:sym typeface="Average"/>
            </a:endParaRPr>
          </a:p>
        </p:txBody>
      </p:sp>
      <p:pic>
        <p:nvPicPr>
          <p:cNvPr id="180" name="Google Shape;180;p26" title="rl-video-episode-80.mp4">
            <a:hlinkClick r:id="rId4"/>
          </p:cNvPr>
          <p:cNvPicPr preferRelativeResize="0"/>
          <p:nvPr/>
        </p:nvPicPr>
        <p:blipFill>
          <a:blip r:embed="rId5">
            <a:alphaModFix/>
          </a:blip>
          <a:stretch>
            <a:fillRect/>
          </a:stretch>
        </p:blipFill>
        <p:spPr>
          <a:xfrm>
            <a:off x="295925" y="3154300"/>
            <a:ext cx="2513400" cy="1675600"/>
          </a:xfrm>
          <a:prstGeom prst="rect">
            <a:avLst/>
          </a:prstGeom>
          <a:noFill/>
          <a:ln>
            <a:noFill/>
          </a:ln>
        </p:spPr>
      </p:pic>
      <p:pic>
        <p:nvPicPr>
          <p:cNvPr id="181" name="Google Shape;181;p26"/>
          <p:cNvPicPr preferRelativeResize="0"/>
          <p:nvPr/>
        </p:nvPicPr>
        <p:blipFill>
          <a:blip r:embed="rId6">
            <a:alphaModFix/>
          </a:blip>
          <a:stretch>
            <a:fillRect/>
          </a:stretch>
        </p:blipFill>
        <p:spPr>
          <a:xfrm>
            <a:off x="627925" y="1091650"/>
            <a:ext cx="2820960" cy="1861700"/>
          </a:xfrm>
          <a:prstGeom prst="rect">
            <a:avLst/>
          </a:prstGeom>
          <a:noFill/>
          <a:ln>
            <a:noFill/>
          </a:ln>
        </p:spPr>
      </p:pic>
      <p:pic>
        <p:nvPicPr>
          <p:cNvPr id="182" name="Google Shape;182;p26"/>
          <p:cNvPicPr preferRelativeResize="0"/>
          <p:nvPr/>
        </p:nvPicPr>
        <p:blipFill rotWithShape="1">
          <a:blip r:embed="rId7">
            <a:alphaModFix/>
          </a:blip>
          <a:srcRect b="0" l="0" r="0" t="58407"/>
          <a:stretch/>
        </p:blipFill>
        <p:spPr>
          <a:xfrm>
            <a:off x="155523" y="4867348"/>
            <a:ext cx="3961751" cy="210950"/>
          </a:xfrm>
          <a:prstGeom prst="rect">
            <a:avLst/>
          </a:prstGeom>
          <a:noFill/>
          <a:ln>
            <a:noFill/>
          </a:ln>
        </p:spPr>
      </p:pic>
      <p:sp>
        <p:nvSpPr>
          <p:cNvPr id="183" name="Google Shape;183;p26"/>
          <p:cNvSpPr txBox="1"/>
          <p:nvPr/>
        </p:nvSpPr>
        <p:spPr>
          <a:xfrm>
            <a:off x="1730375" y="788700"/>
            <a:ext cx="95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Testing</a:t>
            </a:r>
            <a:endParaRPr>
              <a:solidFill>
                <a:schemeClr val="dk1"/>
              </a:solidFill>
              <a:latin typeface="Average"/>
              <a:ea typeface="Average"/>
              <a:cs typeface="Average"/>
              <a:sym typeface="Average"/>
            </a:endParaRPr>
          </a:p>
        </p:txBody>
      </p:sp>
      <p:sp>
        <p:nvSpPr>
          <p:cNvPr id="184" name="Google Shape;184;p26"/>
          <p:cNvSpPr txBox="1"/>
          <p:nvPr/>
        </p:nvSpPr>
        <p:spPr>
          <a:xfrm>
            <a:off x="396925" y="2828025"/>
            <a:ext cx="300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Lunar lander on episode 90</a:t>
            </a:r>
            <a:endParaRPr>
              <a:solidFill>
                <a:schemeClr val="dk1"/>
              </a:solidFill>
              <a:latin typeface="Average"/>
              <a:ea typeface="Average"/>
              <a:cs typeface="Average"/>
              <a:sym typeface="Average"/>
            </a:endParaRPr>
          </a:p>
        </p:txBody>
      </p:sp>
      <p:sp>
        <p:nvSpPr>
          <p:cNvPr id="185" name="Google Shape;185;p26"/>
          <p:cNvSpPr txBox="1"/>
          <p:nvPr/>
        </p:nvSpPr>
        <p:spPr>
          <a:xfrm>
            <a:off x="2809325" y="3106725"/>
            <a:ext cx="18678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LunarLander still manage to land well between the flags properly, although </a:t>
            </a:r>
            <a:r>
              <a:rPr lang="en">
                <a:solidFill>
                  <a:schemeClr val="dk1"/>
                </a:solidFill>
                <a:latin typeface="Average"/>
                <a:ea typeface="Average"/>
                <a:cs typeface="Average"/>
                <a:sym typeface="Average"/>
              </a:rPr>
              <a:t>the graph shows inconsistent trend</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p:txBody>
      </p:sp>
      <p:pic>
        <p:nvPicPr>
          <p:cNvPr id="186" name="Google Shape;186;p26"/>
          <p:cNvPicPr preferRelativeResize="0"/>
          <p:nvPr/>
        </p:nvPicPr>
        <p:blipFill>
          <a:blip r:embed="rId8">
            <a:alphaModFix/>
          </a:blip>
          <a:stretch>
            <a:fillRect/>
          </a:stretch>
        </p:blipFill>
        <p:spPr>
          <a:xfrm>
            <a:off x="4677113" y="2693025"/>
            <a:ext cx="4448175" cy="247650"/>
          </a:xfrm>
          <a:prstGeom prst="rect">
            <a:avLst/>
          </a:prstGeom>
          <a:noFill/>
          <a:ln>
            <a:noFill/>
          </a:ln>
        </p:spPr>
      </p:pic>
      <p:pic>
        <p:nvPicPr>
          <p:cNvPr id="187" name="Google Shape;187;p26" title="dqn-rl-video-episode-90.mp4">
            <a:hlinkClick r:id="rId9"/>
          </p:cNvPr>
          <p:cNvPicPr preferRelativeResize="0"/>
          <p:nvPr/>
        </p:nvPicPr>
        <p:blipFill>
          <a:blip r:embed="rId10">
            <a:alphaModFix/>
          </a:blip>
          <a:stretch>
            <a:fillRect/>
          </a:stretch>
        </p:blipFill>
        <p:spPr>
          <a:xfrm>
            <a:off x="6571950" y="3117425"/>
            <a:ext cx="2332475" cy="1749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7"/>
          <p:cNvSpPr txBox="1"/>
          <p:nvPr>
            <p:ph type="title"/>
          </p:nvPr>
        </p:nvSpPr>
        <p:spPr>
          <a:xfrm>
            <a:off x="203875" y="243925"/>
            <a:ext cx="7254900" cy="522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Conclusion</a:t>
            </a:r>
            <a:endParaRPr u="sng"/>
          </a:p>
        </p:txBody>
      </p:sp>
      <p:sp>
        <p:nvSpPr>
          <p:cNvPr id="193" name="Google Shape;193;p27"/>
          <p:cNvSpPr txBox="1"/>
          <p:nvPr>
            <p:ph idx="1" type="body"/>
          </p:nvPr>
        </p:nvSpPr>
        <p:spPr>
          <a:xfrm>
            <a:off x="-54575" y="962325"/>
            <a:ext cx="6143700" cy="4062900"/>
          </a:xfrm>
          <a:prstGeom prst="rect">
            <a:avLst/>
          </a:prstGeom>
        </p:spPr>
        <p:txBody>
          <a:bodyPr anchorCtr="0" anchor="t" bIns="91425" lIns="91425" spcFirstLastPara="1" rIns="91425" wrap="square" tIns="91425">
            <a:normAutofit fontScale="85000"/>
          </a:bodyPr>
          <a:lstStyle/>
          <a:p>
            <a:pPr indent="-314960" lvl="0" marL="457200" rtl="0" algn="l">
              <a:spcBef>
                <a:spcPts val="0"/>
              </a:spcBef>
              <a:spcAft>
                <a:spcPts val="0"/>
              </a:spcAft>
              <a:buSzPct val="100000"/>
              <a:buChar char="●"/>
            </a:pPr>
            <a:r>
              <a:rPr lang="en" sz="1600"/>
              <a:t>Dueling DQN a</a:t>
            </a:r>
            <a:r>
              <a:rPr lang="en" sz="1600"/>
              <a:t>ddresses the Limitation for normal DQN</a:t>
            </a:r>
            <a:endParaRPr sz="1600"/>
          </a:p>
          <a:p>
            <a:pPr indent="-314960" lvl="0" marL="457200" rtl="0" algn="l">
              <a:spcBef>
                <a:spcPts val="0"/>
              </a:spcBef>
              <a:spcAft>
                <a:spcPts val="0"/>
              </a:spcAft>
              <a:buSzPct val="100000"/>
              <a:buChar char="●"/>
            </a:pPr>
            <a:r>
              <a:rPr lang="en" sz="1600"/>
              <a:t>Able to determine optimal action to take in a given state more accurately</a:t>
            </a:r>
            <a:endParaRPr sz="1600"/>
          </a:p>
          <a:p>
            <a:pPr indent="-314960" lvl="0" marL="457200" rtl="0" algn="l">
              <a:spcBef>
                <a:spcPts val="0"/>
              </a:spcBef>
              <a:spcAft>
                <a:spcPts val="0"/>
              </a:spcAft>
              <a:buSzPct val="100000"/>
              <a:buChar char="●"/>
            </a:pPr>
            <a:r>
              <a:rPr lang="en" sz="1600"/>
              <a:t>Q-value is determined from V &amp; A</a:t>
            </a:r>
            <a:endParaRPr sz="1600"/>
          </a:p>
          <a:p>
            <a:pPr indent="-314960" lvl="0" marL="457200" rtl="0" algn="l">
              <a:spcBef>
                <a:spcPts val="0"/>
              </a:spcBef>
              <a:spcAft>
                <a:spcPts val="0"/>
              </a:spcAft>
              <a:buSzPct val="100000"/>
              <a:buChar char="●"/>
            </a:pPr>
            <a:r>
              <a:rPr lang="en" sz="1600"/>
              <a:t>DQN is able to effectively solve lunar lander with at least an average of 200 at around 400 episodes, while Dueling DQN is able to hit that average at around 300 episodes</a:t>
            </a:r>
            <a:endParaRPr sz="1600"/>
          </a:p>
          <a:p>
            <a:pPr indent="-314960" lvl="0" marL="457200" rtl="0" algn="l">
              <a:spcBef>
                <a:spcPts val="0"/>
              </a:spcBef>
              <a:spcAft>
                <a:spcPts val="0"/>
              </a:spcAft>
              <a:buSzPct val="100000"/>
              <a:buChar char="●"/>
            </a:pPr>
            <a:r>
              <a:rPr lang="en" sz="1600"/>
              <a:t>Best	DQN has a target network and hyper parameter tuning, this goes to show that the batch sizes and a target network is important to achieve optimal performance in solving the lunar lander</a:t>
            </a:r>
            <a:endParaRPr sz="1600"/>
          </a:p>
          <a:p>
            <a:pPr indent="-314960" lvl="0" marL="457200" rtl="0" algn="l">
              <a:spcBef>
                <a:spcPts val="0"/>
              </a:spcBef>
              <a:spcAft>
                <a:spcPts val="0"/>
              </a:spcAft>
              <a:buSzPct val="100000"/>
              <a:buChar char="●"/>
            </a:pPr>
            <a:r>
              <a:rPr lang="en" sz="1600"/>
              <a:t>Best hyperparameters for DQN is </a:t>
            </a:r>
            <a:r>
              <a:rPr lang="en" sz="1700"/>
              <a:t>Epsilon 1.0 ,Gamma 0.99,Learning rate 0.001, Batch_size 128, Fc1 and Fc2 150,130,epsilon decay 0.996</a:t>
            </a:r>
            <a:endParaRPr sz="1700"/>
          </a:p>
          <a:p>
            <a:pPr indent="-320357" lvl="0" marL="457200" rtl="0" algn="l">
              <a:spcBef>
                <a:spcPts val="0"/>
              </a:spcBef>
              <a:spcAft>
                <a:spcPts val="0"/>
              </a:spcAft>
              <a:buSzPct val="100000"/>
              <a:buChar char="●"/>
            </a:pPr>
            <a:r>
              <a:rPr lang="en" sz="1700"/>
              <a:t>Best hyparameters for Dueling DQN is epsilon 1, gamma 0,99, learning rate 0.001, fc1/fc2 dims 128, batchsize 64, epsilon decay 0.001</a:t>
            </a:r>
            <a:endParaRPr sz="1700"/>
          </a:p>
          <a:p>
            <a:pPr indent="-314960" lvl="0" marL="457200" rtl="0" algn="l">
              <a:spcBef>
                <a:spcPts val="0"/>
              </a:spcBef>
              <a:spcAft>
                <a:spcPts val="0"/>
              </a:spcAft>
              <a:buSzPct val="100000"/>
              <a:buChar char="●"/>
            </a:pPr>
            <a:r>
              <a:rPr lang="en" sz="1600"/>
              <a:t>Dueling DQN consider the contribution of the state action to the overall value separately,which allows it to produce a more accurate result</a:t>
            </a:r>
            <a:endParaRPr sz="1600"/>
          </a:p>
          <a:p>
            <a:pPr indent="-314960" lvl="0" marL="457200" rtl="0" algn="l">
              <a:spcBef>
                <a:spcPts val="0"/>
              </a:spcBef>
              <a:spcAft>
                <a:spcPts val="0"/>
              </a:spcAft>
              <a:buSzPct val="100000"/>
              <a:buChar char="●"/>
            </a:pPr>
            <a:r>
              <a:rPr lang="en" sz="1600"/>
              <a:t>Dueling DQN is the better model than DQN</a:t>
            </a:r>
            <a:endParaRPr sz="1600"/>
          </a:p>
        </p:txBody>
      </p:sp>
      <p:pic>
        <p:nvPicPr>
          <p:cNvPr id="194" name="Google Shape;194;p27"/>
          <p:cNvPicPr preferRelativeResize="0"/>
          <p:nvPr/>
        </p:nvPicPr>
        <p:blipFill>
          <a:blip r:embed="rId3">
            <a:alphaModFix/>
          </a:blip>
          <a:stretch>
            <a:fillRect/>
          </a:stretch>
        </p:blipFill>
        <p:spPr>
          <a:xfrm>
            <a:off x="6144425" y="0"/>
            <a:ext cx="2999573" cy="1933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00" name="Google Shape;200;p28"/>
          <p:cNvSpPr txBox="1"/>
          <p:nvPr>
            <p:ph idx="1" type="body"/>
          </p:nvPr>
        </p:nvSpPr>
        <p:spPr>
          <a:xfrm>
            <a:off x="393175" y="1132100"/>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Arial"/>
              <a:buChar char="●"/>
            </a:pPr>
            <a:r>
              <a:rPr lang="en" sz="1500" u="sng">
                <a:solidFill>
                  <a:schemeClr val="hlink"/>
                </a:solidFill>
                <a:latin typeface="Arial"/>
                <a:ea typeface="Arial"/>
                <a:cs typeface="Arial"/>
                <a:sym typeface="Arial"/>
                <a:hlinkClick r:id="rId3"/>
              </a:rPr>
              <a:t>Lunar Lander - Gym Documentation (gymlibrary.dev)</a:t>
            </a:r>
            <a:endParaRPr sz="1500" u="sng">
              <a:solidFill>
                <a:schemeClr val="hlink"/>
              </a:solidFill>
              <a:latin typeface="Arial"/>
              <a:ea typeface="Arial"/>
              <a:cs typeface="Arial"/>
              <a:sym typeface="Arial"/>
            </a:endParaRPr>
          </a:p>
          <a:p>
            <a:pPr indent="-323850" lvl="0" marL="457200" rtl="0" algn="l">
              <a:spcBef>
                <a:spcPts val="0"/>
              </a:spcBef>
              <a:spcAft>
                <a:spcPts val="0"/>
              </a:spcAft>
              <a:buSzPts val="1500"/>
              <a:buFont typeface="Arial"/>
              <a:buChar char="●"/>
            </a:pPr>
            <a:r>
              <a:rPr lang="en" sz="1500" u="sng">
                <a:solidFill>
                  <a:schemeClr val="hlink"/>
                </a:solidFill>
                <a:latin typeface="Arial"/>
                <a:ea typeface="Arial"/>
                <a:cs typeface="Arial"/>
                <a:sym typeface="Arial"/>
                <a:hlinkClick r:id="rId4"/>
              </a:rPr>
              <a:t>Practical Reinforcement Learning — 02 Getting started with Q-learning | by Shreyas Gite | Towards Data Science</a:t>
            </a:r>
            <a:endParaRPr sz="1500" u="sng">
              <a:solidFill>
                <a:schemeClr val="hlink"/>
              </a:solidFill>
              <a:latin typeface="Arial"/>
              <a:ea typeface="Arial"/>
              <a:cs typeface="Arial"/>
              <a:sym typeface="Arial"/>
            </a:endParaRPr>
          </a:p>
          <a:p>
            <a:pPr indent="-323850" lvl="0" marL="457200" rtl="0" algn="l">
              <a:spcBef>
                <a:spcPts val="0"/>
              </a:spcBef>
              <a:spcAft>
                <a:spcPts val="0"/>
              </a:spcAft>
              <a:buSzPts val="1500"/>
              <a:buFont typeface="Arial"/>
              <a:buChar char="●"/>
            </a:pPr>
            <a:r>
              <a:rPr lang="en" sz="1500" u="sng">
                <a:solidFill>
                  <a:schemeClr val="hlink"/>
                </a:solidFill>
                <a:latin typeface="Arial"/>
                <a:ea typeface="Arial"/>
                <a:cs typeface="Arial"/>
                <a:sym typeface="Arial"/>
                <a:hlinkClick r:id="rId5"/>
              </a:rPr>
              <a:t>1312.5602.pdf (arxiv.org)</a:t>
            </a:r>
            <a:endParaRPr sz="1500" u="sng">
              <a:solidFill>
                <a:schemeClr val="hlink"/>
              </a:solidFill>
              <a:latin typeface="Arial"/>
              <a:ea typeface="Arial"/>
              <a:cs typeface="Arial"/>
              <a:sym typeface="Arial"/>
            </a:endParaRPr>
          </a:p>
          <a:p>
            <a:pPr indent="-323850" lvl="0" marL="457200" rtl="0" algn="l">
              <a:spcBef>
                <a:spcPts val="0"/>
              </a:spcBef>
              <a:spcAft>
                <a:spcPts val="0"/>
              </a:spcAft>
              <a:buSzPts val="1500"/>
              <a:buFont typeface="Arial"/>
              <a:buChar char="●"/>
            </a:pPr>
            <a:r>
              <a:rPr lang="en" sz="1500" u="sng">
                <a:solidFill>
                  <a:schemeClr val="hlink"/>
                </a:solidFill>
                <a:latin typeface="Arial"/>
                <a:ea typeface="Arial"/>
                <a:cs typeface="Arial"/>
                <a:sym typeface="Arial"/>
                <a:hlinkClick r:id="rId6"/>
              </a:rPr>
              <a:t>https://www.youtube.com/watch?v=CoePrz751lg</a:t>
            </a:r>
            <a:endParaRPr sz="1500" u="sng">
              <a:solidFill>
                <a:schemeClr val="hlink"/>
              </a:solidFill>
              <a:latin typeface="Arial"/>
              <a:ea typeface="Arial"/>
              <a:cs typeface="Arial"/>
              <a:sym typeface="Arial"/>
            </a:endParaRPr>
          </a:p>
          <a:p>
            <a:pPr indent="-323850" lvl="0" marL="457200" rtl="0" algn="l">
              <a:spcBef>
                <a:spcPts val="0"/>
              </a:spcBef>
              <a:spcAft>
                <a:spcPts val="0"/>
              </a:spcAft>
              <a:buClr>
                <a:schemeClr val="hlink"/>
              </a:buClr>
              <a:buSzPts val="1500"/>
              <a:buFont typeface="Arial"/>
              <a:buChar char="●"/>
            </a:pPr>
            <a:r>
              <a:rPr lang="en" sz="1100" u="sng">
                <a:solidFill>
                  <a:schemeClr val="hlink"/>
                </a:solidFill>
                <a:latin typeface="Arial"/>
                <a:ea typeface="Arial"/>
                <a:cs typeface="Arial"/>
                <a:sym typeface="Arial"/>
                <a:hlinkClick r:id="rId7"/>
              </a:rPr>
              <a:t>(2) Deep Q Learning With Tensorflow 2 - YouTube</a:t>
            </a:r>
            <a:endParaRPr sz="1500" u="sng">
              <a:solidFill>
                <a:schemeClr val="hlink"/>
              </a:solidFill>
              <a:latin typeface="Arial"/>
              <a:ea typeface="Arial"/>
              <a:cs typeface="Arial"/>
              <a:sym typeface="Arial"/>
            </a:endParaRPr>
          </a:p>
          <a:p>
            <a:pPr indent="-323850" lvl="0" marL="457200" rtl="0" algn="l">
              <a:spcBef>
                <a:spcPts val="0"/>
              </a:spcBef>
              <a:spcAft>
                <a:spcPts val="0"/>
              </a:spcAft>
              <a:buClr>
                <a:schemeClr val="hlink"/>
              </a:buClr>
              <a:buSzPts val="1500"/>
              <a:buFont typeface="Arial"/>
              <a:buChar char="●"/>
            </a:pPr>
            <a:r>
              <a:rPr lang="en" sz="1100" u="sng">
                <a:solidFill>
                  <a:schemeClr val="hlink"/>
                </a:solidFill>
                <a:latin typeface="Arial"/>
                <a:ea typeface="Arial"/>
                <a:cs typeface="Arial"/>
                <a:sym typeface="Arial"/>
                <a:hlinkClick r:id="rId8"/>
              </a:rPr>
              <a:t>(2) Deep Q Learning is Simple with Keras | Tutorial - YouTube</a:t>
            </a:r>
            <a:endParaRPr sz="1500" u="sng">
              <a:solidFill>
                <a:schemeClr val="hlink"/>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LunarLander v2</a:t>
            </a:r>
            <a:endParaRPr/>
          </a:p>
        </p:txBody>
      </p:sp>
      <p:sp>
        <p:nvSpPr>
          <p:cNvPr id="66" name="Google Shape;66;p14"/>
          <p:cNvSpPr txBox="1"/>
          <p:nvPr>
            <p:ph idx="1" type="body"/>
          </p:nvPr>
        </p:nvSpPr>
        <p:spPr>
          <a:xfrm>
            <a:off x="178850" y="1172375"/>
            <a:ext cx="4844400" cy="3895800"/>
          </a:xfrm>
          <a:prstGeom prst="rect">
            <a:avLst/>
          </a:prstGeom>
        </p:spPr>
        <p:txBody>
          <a:bodyPr anchorCtr="0" anchor="t" bIns="91425" lIns="91425" spcFirstLastPara="1" rIns="91425" wrap="square" tIns="91425">
            <a:normAutofit fontScale="85000" lnSpcReduction="20000"/>
          </a:bodyPr>
          <a:lstStyle/>
          <a:p>
            <a:pPr indent="-320357" lvl="0" marL="457200" rtl="0" algn="l">
              <a:spcBef>
                <a:spcPts val="0"/>
              </a:spcBef>
              <a:spcAft>
                <a:spcPts val="0"/>
              </a:spcAft>
              <a:buSzPct val="100000"/>
              <a:buChar char="●"/>
            </a:pPr>
            <a:r>
              <a:rPr lang="en" sz="1700"/>
              <a:t>The landing pad is always at coordinates (0,0). The coordinates are the first two numbers in the state vector. </a:t>
            </a:r>
            <a:endParaRPr sz="1700"/>
          </a:p>
          <a:p>
            <a:pPr indent="-320357" lvl="0" marL="457200" rtl="0" algn="l">
              <a:spcBef>
                <a:spcPts val="0"/>
              </a:spcBef>
              <a:spcAft>
                <a:spcPts val="0"/>
              </a:spcAft>
              <a:buSzPct val="100000"/>
              <a:buChar char="●"/>
            </a:pPr>
            <a:r>
              <a:rPr lang="en" sz="1700"/>
              <a:t>Landing outside of the landing pad is possible. Fuel is infinite, so an agent can learn to fly and then land on its first attempt</a:t>
            </a:r>
            <a:endParaRPr sz="1700"/>
          </a:p>
          <a:p>
            <a:pPr indent="0" lvl="0" marL="0" rtl="0" algn="l">
              <a:spcBef>
                <a:spcPts val="1200"/>
              </a:spcBef>
              <a:spcAft>
                <a:spcPts val="0"/>
              </a:spcAft>
              <a:buNone/>
            </a:pPr>
            <a:r>
              <a:rPr lang="en" sz="1700"/>
              <a:t>Each episode finishes if:</a:t>
            </a:r>
            <a:endParaRPr sz="1700"/>
          </a:p>
          <a:p>
            <a:pPr indent="-320357" lvl="0" marL="457200" rtl="0" algn="l">
              <a:spcBef>
                <a:spcPts val="1200"/>
              </a:spcBef>
              <a:spcAft>
                <a:spcPts val="0"/>
              </a:spcAft>
              <a:buSzPct val="100000"/>
              <a:buChar char="●"/>
            </a:pPr>
            <a:r>
              <a:rPr lang="en" sz="1700"/>
              <a:t>the lander crashes (the lander body gets in contact with the moon);</a:t>
            </a:r>
            <a:endParaRPr sz="1700"/>
          </a:p>
          <a:p>
            <a:pPr indent="-320357" lvl="0" marL="457200" rtl="0" algn="l">
              <a:spcBef>
                <a:spcPts val="0"/>
              </a:spcBef>
              <a:spcAft>
                <a:spcPts val="0"/>
              </a:spcAft>
              <a:buSzPct val="100000"/>
              <a:buChar char="●"/>
            </a:pPr>
            <a:r>
              <a:rPr lang="en" sz="1700"/>
              <a:t>the lander gets outside of the viewport (x coordinate is greater than 1);</a:t>
            </a:r>
            <a:endParaRPr sz="1700"/>
          </a:p>
          <a:p>
            <a:pPr indent="-320357" lvl="0" marL="457200" rtl="0" algn="l">
              <a:spcBef>
                <a:spcPts val="0"/>
              </a:spcBef>
              <a:spcAft>
                <a:spcPts val="0"/>
              </a:spcAft>
              <a:buSzPct val="100000"/>
              <a:buChar char="●"/>
            </a:pPr>
            <a:r>
              <a:rPr lang="en" sz="1700"/>
              <a:t>the lander is not awake (doesn’t move and doesn’t collide)</a:t>
            </a:r>
            <a:endParaRPr sz="1700"/>
          </a:p>
          <a:p>
            <a:pPr indent="0" lvl="0" marL="0" rtl="0" algn="l">
              <a:spcBef>
                <a:spcPts val="1200"/>
              </a:spcBef>
              <a:spcAft>
                <a:spcPts val="1200"/>
              </a:spcAft>
              <a:buNone/>
            </a:pPr>
            <a:r>
              <a:rPr lang="en" sz="1700"/>
              <a:t>Objective is to have lunar lander land and get a consistent 200 score</a:t>
            </a:r>
            <a:endParaRPr sz="1700"/>
          </a:p>
        </p:txBody>
      </p:sp>
      <p:pic>
        <p:nvPicPr>
          <p:cNvPr id="67" name="Google Shape;67;p14"/>
          <p:cNvPicPr preferRelativeResize="0"/>
          <p:nvPr/>
        </p:nvPicPr>
        <p:blipFill>
          <a:blip r:embed="rId3">
            <a:alphaModFix/>
          </a:blip>
          <a:stretch>
            <a:fillRect/>
          </a:stretch>
        </p:blipFill>
        <p:spPr>
          <a:xfrm>
            <a:off x="5549663" y="1172375"/>
            <a:ext cx="3594324" cy="1004100"/>
          </a:xfrm>
          <a:prstGeom prst="rect">
            <a:avLst/>
          </a:prstGeom>
          <a:noFill/>
          <a:ln>
            <a:noFill/>
          </a:ln>
        </p:spPr>
      </p:pic>
      <p:pic>
        <p:nvPicPr>
          <p:cNvPr id="68" name="Google Shape;68;p14"/>
          <p:cNvPicPr preferRelativeResize="0"/>
          <p:nvPr/>
        </p:nvPicPr>
        <p:blipFill rotWithShape="1">
          <a:blip r:embed="rId4">
            <a:alphaModFix/>
          </a:blip>
          <a:srcRect b="6156" l="0" r="0" t="9398"/>
          <a:stretch/>
        </p:blipFill>
        <p:spPr>
          <a:xfrm>
            <a:off x="3684150" y="0"/>
            <a:ext cx="5459849" cy="1172375"/>
          </a:xfrm>
          <a:prstGeom prst="rect">
            <a:avLst/>
          </a:prstGeom>
          <a:noFill/>
          <a:ln>
            <a:noFill/>
          </a:ln>
        </p:spPr>
      </p:pic>
      <p:pic>
        <p:nvPicPr>
          <p:cNvPr id="69" name="Google Shape;69;p14"/>
          <p:cNvPicPr preferRelativeResize="0"/>
          <p:nvPr/>
        </p:nvPicPr>
        <p:blipFill>
          <a:blip r:embed="rId5">
            <a:alphaModFix/>
          </a:blip>
          <a:stretch>
            <a:fillRect/>
          </a:stretch>
        </p:blipFill>
        <p:spPr>
          <a:xfrm>
            <a:off x="5327950" y="2176475"/>
            <a:ext cx="3816050" cy="2540577"/>
          </a:xfrm>
          <a:prstGeom prst="rect">
            <a:avLst/>
          </a:prstGeom>
          <a:noFill/>
          <a:ln>
            <a:noFill/>
          </a:ln>
        </p:spPr>
      </p:pic>
      <p:sp>
        <p:nvSpPr>
          <p:cNvPr id="70" name="Google Shape;70;p14"/>
          <p:cNvSpPr txBox="1"/>
          <p:nvPr/>
        </p:nvSpPr>
        <p:spPr>
          <a:xfrm>
            <a:off x="5023250" y="4717050"/>
            <a:ext cx="432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Taken from OpenAI Official Documentation Page</a:t>
            </a:r>
            <a:endParaRPr>
              <a:solidFill>
                <a:schemeClr val="dk1"/>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Tabular and Deep Q-Learning</a:t>
            </a:r>
            <a:endParaRPr/>
          </a:p>
        </p:txBody>
      </p:sp>
      <p:sp>
        <p:nvSpPr>
          <p:cNvPr id="76" name="Google Shape;76;p15"/>
          <p:cNvSpPr txBox="1"/>
          <p:nvPr>
            <p:ph idx="1" type="body"/>
          </p:nvPr>
        </p:nvSpPr>
        <p:spPr>
          <a:xfrm>
            <a:off x="311700" y="1017725"/>
            <a:ext cx="5150100" cy="3990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1700"/>
              <a:t>Algorithms used to learn optimal policy for an agent to follow in a given environment and maximise its total rewards.</a:t>
            </a:r>
            <a:endParaRPr sz="1700"/>
          </a:p>
          <a:p>
            <a:pPr indent="0" lvl="0" marL="0" rtl="0" algn="l">
              <a:spcBef>
                <a:spcPts val="1200"/>
              </a:spcBef>
              <a:spcAft>
                <a:spcPts val="0"/>
              </a:spcAft>
              <a:buNone/>
            </a:pPr>
            <a:r>
              <a:rPr lang="en" sz="1700"/>
              <a:t>Uses an action value function Q(s,a) which represents expected cumulative reward of taking action a in state s</a:t>
            </a:r>
            <a:endParaRPr sz="1700"/>
          </a:p>
          <a:p>
            <a:pPr indent="0" lvl="0" marL="0" rtl="0" algn="l">
              <a:spcBef>
                <a:spcPts val="1200"/>
              </a:spcBef>
              <a:spcAft>
                <a:spcPts val="0"/>
              </a:spcAft>
              <a:buNone/>
            </a:pPr>
            <a:r>
              <a:rPr lang="en" sz="1700"/>
              <a:t>When agent interacts with the </a:t>
            </a:r>
            <a:r>
              <a:rPr lang="en" sz="1700"/>
              <a:t>environment and takes actions, when it receives a reward it will update the q-function of that specification in the specific state (state-action pair)</a:t>
            </a:r>
            <a:endParaRPr sz="1700"/>
          </a:p>
          <a:p>
            <a:pPr indent="0" lvl="0" marL="0" rtl="0" algn="l">
              <a:spcBef>
                <a:spcPts val="1200"/>
              </a:spcBef>
              <a:spcAft>
                <a:spcPts val="0"/>
              </a:spcAft>
              <a:buNone/>
            </a:pPr>
            <a:r>
              <a:rPr lang="en" sz="1700"/>
              <a:t>It is updated using the bellman equation</a:t>
            </a:r>
            <a:endParaRPr sz="1700"/>
          </a:p>
          <a:p>
            <a:pPr indent="0" lvl="0" marL="0" rtl="0" algn="l">
              <a:spcBef>
                <a:spcPts val="1200"/>
              </a:spcBef>
              <a:spcAft>
                <a:spcPts val="0"/>
              </a:spcAft>
              <a:buNone/>
            </a:pPr>
            <a:r>
              <a:rPr lang="en" sz="1700"/>
              <a:t>The state-action pair will then be stored in a Q-table where the agent can make use of its Q-table ‘memory’ to decide which action to take by selecting the action that has the highest Q-value.</a:t>
            </a:r>
            <a:endParaRPr sz="1700"/>
          </a:p>
          <a:p>
            <a:pPr indent="0" lvl="0" marL="0" rtl="0" algn="l">
              <a:spcBef>
                <a:spcPts val="1200"/>
              </a:spcBef>
              <a:spcAft>
                <a:spcPts val="0"/>
              </a:spcAft>
              <a:buNone/>
            </a:pPr>
            <a:r>
              <a:rPr lang="en" sz="1700"/>
              <a:t>Over time, the Q-function converges to the optimal action-value function and its optimal policy.</a:t>
            </a:r>
            <a:endParaRPr sz="1700"/>
          </a:p>
          <a:p>
            <a:pPr indent="0" lvl="0" marL="0" rtl="0" algn="l">
              <a:spcBef>
                <a:spcPts val="1200"/>
              </a:spcBef>
              <a:spcAft>
                <a:spcPts val="1200"/>
              </a:spcAft>
              <a:buNone/>
            </a:pPr>
            <a:r>
              <a:rPr lang="en" sz="1700"/>
              <a:t>Instead of an exact value function, DQN uses a function approximator.</a:t>
            </a:r>
            <a:endParaRPr sz="1700"/>
          </a:p>
        </p:txBody>
      </p:sp>
      <p:pic>
        <p:nvPicPr>
          <p:cNvPr id="77" name="Google Shape;77;p15"/>
          <p:cNvPicPr preferRelativeResize="0"/>
          <p:nvPr/>
        </p:nvPicPr>
        <p:blipFill>
          <a:blip r:embed="rId3">
            <a:alphaModFix/>
          </a:blip>
          <a:stretch>
            <a:fillRect/>
          </a:stretch>
        </p:blipFill>
        <p:spPr>
          <a:xfrm>
            <a:off x="6032875" y="0"/>
            <a:ext cx="3111124" cy="2863150"/>
          </a:xfrm>
          <a:prstGeom prst="rect">
            <a:avLst/>
          </a:prstGeom>
          <a:noFill/>
          <a:ln>
            <a:noFill/>
          </a:ln>
        </p:spPr>
      </p:pic>
      <p:sp>
        <p:nvSpPr>
          <p:cNvPr id="78" name="Google Shape;78;p15"/>
          <p:cNvSpPr txBox="1"/>
          <p:nvPr/>
        </p:nvSpPr>
        <p:spPr>
          <a:xfrm>
            <a:off x="6355200" y="2863150"/>
            <a:ext cx="2788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Average"/>
                <a:ea typeface="Average"/>
                <a:cs typeface="Average"/>
                <a:sym typeface="Average"/>
              </a:rPr>
              <a:t>Taken from: </a:t>
            </a:r>
            <a:r>
              <a:rPr lang="en" sz="900" u="sng">
                <a:solidFill>
                  <a:schemeClr val="dk1"/>
                </a:solidFill>
                <a:hlinkClick r:id="rId4">
                  <a:extLst>
                    <a:ext uri="{A12FA001-AC4F-418D-AE19-62706E023703}">
                      <ahyp:hlinkClr val="tx"/>
                    </a:ext>
                  </a:extLst>
                </a:hlinkClick>
              </a:rPr>
              <a:t>Practical Reinforcement Learning — 02 Getting started with Q-learning | by Shreyas Gite | Towards Data Science</a:t>
            </a:r>
            <a:endParaRPr sz="1200">
              <a:solidFill>
                <a:schemeClr val="dk1"/>
              </a:solidFill>
              <a:latin typeface="Average"/>
              <a:ea typeface="Average"/>
              <a:cs typeface="Average"/>
              <a:sym typeface="Average"/>
            </a:endParaRPr>
          </a:p>
        </p:txBody>
      </p:sp>
      <p:pic>
        <p:nvPicPr>
          <p:cNvPr id="79" name="Google Shape;79;p15"/>
          <p:cNvPicPr preferRelativeResize="0"/>
          <p:nvPr/>
        </p:nvPicPr>
        <p:blipFill>
          <a:blip r:embed="rId5">
            <a:alphaModFix/>
          </a:blip>
          <a:stretch>
            <a:fillRect/>
          </a:stretch>
        </p:blipFill>
        <p:spPr>
          <a:xfrm>
            <a:off x="5461900" y="3509650"/>
            <a:ext cx="3682100" cy="1109300"/>
          </a:xfrm>
          <a:prstGeom prst="rect">
            <a:avLst/>
          </a:prstGeom>
          <a:noFill/>
          <a:ln>
            <a:noFill/>
          </a:ln>
        </p:spPr>
      </p:pic>
      <p:sp>
        <p:nvSpPr>
          <p:cNvPr id="80" name="Google Shape;80;p15"/>
          <p:cNvSpPr txBox="1"/>
          <p:nvPr/>
        </p:nvSpPr>
        <p:spPr>
          <a:xfrm>
            <a:off x="6574956" y="4618950"/>
            <a:ext cx="1296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Average"/>
                <a:ea typeface="Average"/>
                <a:cs typeface="Average"/>
                <a:sym typeface="Average"/>
              </a:rPr>
              <a:t>Bellman equation for Q-Learning</a:t>
            </a:r>
            <a:endParaRPr sz="1000">
              <a:solidFill>
                <a:schemeClr val="dk1"/>
              </a:solidFill>
              <a:latin typeface="Average"/>
              <a:ea typeface="Average"/>
              <a:cs typeface="Average"/>
              <a:sym typeface="Average"/>
            </a:endParaRPr>
          </a:p>
        </p:txBody>
      </p:sp>
      <p:pic>
        <p:nvPicPr>
          <p:cNvPr id="81" name="Google Shape;81;p15"/>
          <p:cNvPicPr preferRelativeResize="0"/>
          <p:nvPr/>
        </p:nvPicPr>
        <p:blipFill>
          <a:blip r:embed="rId6">
            <a:alphaModFix/>
          </a:blip>
          <a:stretch>
            <a:fillRect/>
          </a:stretch>
        </p:blipFill>
        <p:spPr>
          <a:xfrm>
            <a:off x="1089875" y="71125"/>
            <a:ext cx="3140314" cy="492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Deep Q Learning for Lunar Lander v2</a:t>
            </a:r>
            <a:endParaRPr/>
          </a:p>
        </p:txBody>
      </p:sp>
      <p:sp>
        <p:nvSpPr>
          <p:cNvPr id="87" name="Google Shape;87;p16"/>
          <p:cNvSpPr txBox="1"/>
          <p:nvPr>
            <p:ph idx="1" type="body"/>
          </p:nvPr>
        </p:nvSpPr>
        <p:spPr>
          <a:xfrm>
            <a:off x="210300" y="1080950"/>
            <a:ext cx="8723400" cy="3840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As the lunar lander has a continuous action space, it will be computationally expensive to maintain a table of Q-values for all possible states. </a:t>
            </a:r>
            <a:endParaRPr/>
          </a:p>
          <a:p>
            <a:pPr indent="0" lvl="0" marL="0" rtl="0" algn="l">
              <a:spcBef>
                <a:spcPts val="1200"/>
              </a:spcBef>
              <a:spcAft>
                <a:spcPts val="0"/>
              </a:spcAft>
              <a:buNone/>
            </a:pPr>
            <a:r>
              <a:rPr lang="en"/>
              <a:t>Deep Q-Learning handles this well as it uses neural networks to approximate Q-functions of the spaces</a:t>
            </a:r>
            <a:endParaRPr/>
          </a:p>
          <a:p>
            <a:pPr indent="0" lvl="0" marL="0" rtl="0" algn="l">
              <a:spcBef>
                <a:spcPts val="1200"/>
              </a:spcBef>
              <a:spcAft>
                <a:spcPts val="0"/>
              </a:spcAft>
              <a:buNone/>
            </a:pPr>
            <a:r>
              <a:rPr lang="en"/>
              <a:t>Used the epsilon greedy strategy, agent either selects actions randomly(exploration) or the agent selects actions based on its current policy (exploitation), which is usually the best action it has learned so far, exploration probability gradually decreases over time as agent gains more and more experience</a:t>
            </a:r>
            <a:endParaRPr/>
          </a:p>
          <a:p>
            <a:pPr indent="0" lvl="0" marL="0" rtl="0" algn="l">
              <a:spcBef>
                <a:spcPts val="1200"/>
              </a:spcBef>
              <a:spcAft>
                <a:spcPts val="0"/>
              </a:spcAft>
              <a:buNone/>
            </a:pPr>
            <a:r>
              <a:rPr lang="en"/>
              <a:t>Hyperparameters</a:t>
            </a:r>
            <a:endParaRPr/>
          </a:p>
          <a:p>
            <a:pPr indent="-320357" lvl="0" marL="457200" rtl="0" algn="l">
              <a:spcBef>
                <a:spcPts val="1200"/>
              </a:spcBef>
              <a:spcAft>
                <a:spcPts val="0"/>
              </a:spcAft>
              <a:buSzPct val="100000"/>
              <a:buChar char="●"/>
            </a:pPr>
            <a:r>
              <a:rPr lang="en" sz="1700"/>
              <a:t>Epsilon 1.0 (Exploration rate, determines whether model explores or exploit)</a:t>
            </a:r>
            <a:endParaRPr sz="1700"/>
          </a:p>
          <a:p>
            <a:pPr indent="-320357" lvl="0" marL="457200" rtl="0" algn="l">
              <a:spcBef>
                <a:spcPts val="0"/>
              </a:spcBef>
              <a:spcAft>
                <a:spcPts val="0"/>
              </a:spcAft>
              <a:buSzPct val="100000"/>
              <a:buChar char="●"/>
            </a:pPr>
            <a:r>
              <a:rPr lang="en" sz="1700"/>
              <a:t>Gamma 0.99(discount factor which determines the importance of future rewards in the Q-value calculation, values future rewards more when its nearer to 1)</a:t>
            </a:r>
            <a:endParaRPr sz="1700"/>
          </a:p>
          <a:p>
            <a:pPr indent="-320357" lvl="0" marL="457200" rtl="0" algn="l">
              <a:spcBef>
                <a:spcPts val="0"/>
              </a:spcBef>
              <a:spcAft>
                <a:spcPts val="0"/>
              </a:spcAft>
              <a:buSzPct val="100000"/>
              <a:buChar char="●"/>
            </a:pPr>
            <a:r>
              <a:rPr lang="en" sz="1700"/>
              <a:t>Learning rate 0.001</a:t>
            </a:r>
            <a:endParaRPr sz="1700"/>
          </a:p>
          <a:p>
            <a:pPr indent="-320357" lvl="0" marL="457200" rtl="0" algn="l">
              <a:spcBef>
                <a:spcPts val="0"/>
              </a:spcBef>
              <a:spcAft>
                <a:spcPts val="0"/>
              </a:spcAft>
              <a:buSzPct val="100000"/>
              <a:buChar char="●"/>
            </a:pPr>
            <a:r>
              <a:rPr lang="en" sz="1700"/>
              <a:t>Batch_size 128</a:t>
            </a:r>
            <a:endParaRPr sz="1700"/>
          </a:p>
          <a:p>
            <a:pPr indent="-320357" lvl="0" marL="457200" rtl="0" algn="l">
              <a:spcBef>
                <a:spcPts val="0"/>
              </a:spcBef>
              <a:spcAft>
                <a:spcPts val="0"/>
              </a:spcAft>
              <a:buSzPct val="100000"/>
              <a:buChar char="●"/>
            </a:pPr>
            <a:r>
              <a:rPr lang="en" sz="1700"/>
              <a:t>Fc1_dims 256,256</a:t>
            </a:r>
            <a:endParaRPr sz="1700"/>
          </a:p>
          <a:p>
            <a:pPr indent="-320357" lvl="0" marL="457200" rtl="0" algn="l">
              <a:spcBef>
                <a:spcPts val="0"/>
              </a:spcBef>
              <a:spcAft>
                <a:spcPts val="0"/>
              </a:spcAft>
              <a:buSzPct val="100000"/>
              <a:buChar char="●"/>
            </a:pPr>
            <a:r>
              <a:rPr lang="en" sz="1700"/>
              <a:t>Fc2_dims 256,256</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Deep Q Learning for Lunar Lander v2</a:t>
            </a:r>
            <a:endParaRPr/>
          </a:p>
        </p:txBody>
      </p:sp>
      <p:sp>
        <p:nvSpPr>
          <p:cNvPr id="93" name="Google Shape;93;p17"/>
          <p:cNvSpPr txBox="1"/>
          <p:nvPr>
            <p:ph idx="1" type="body"/>
          </p:nvPr>
        </p:nvSpPr>
        <p:spPr>
          <a:xfrm>
            <a:off x="311700" y="1152475"/>
            <a:ext cx="4881900" cy="3416400"/>
          </a:xfrm>
          <a:prstGeom prst="rect">
            <a:avLst/>
          </a:prstGeom>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SzPts val="1500"/>
              <a:buChar char="●"/>
            </a:pPr>
            <a:r>
              <a:rPr lang="en" sz="1600"/>
              <a:t>Class replaybuffer/ agent is used so that we do not forget past experiences and to learn the probability distribution. To store experiences (state, actions, rewards,next state and done)</a:t>
            </a:r>
            <a:endParaRPr sz="1600"/>
          </a:p>
          <a:p>
            <a:pPr indent="-330200" lvl="0" marL="457200" rtl="0" algn="l">
              <a:lnSpc>
                <a:spcPct val="115000"/>
              </a:lnSpc>
              <a:spcBef>
                <a:spcPts val="0"/>
              </a:spcBef>
              <a:spcAft>
                <a:spcPts val="0"/>
              </a:spcAft>
              <a:buSzPts val="1600"/>
              <a:buChar char="●"/>
            </a:pPr>
            <a:r>
              <a:rPr lang="en" sz="1600"/>
              <a:t>DQN model with 2 fully connected Dense layers (DQN Model that will be used to train)</a:t>
            </a:r>
            <a:endParaRPr sz="1600"/>
          </a:p>
          <a:p>
            <a:pPr indent="-330200" lvl="0" marL="457200" rtl="0" algn="l">
              <a:lnSpc>
                <a:spcPct val="115000"/>
              </a:lnSpc>
              <a:spcBef>
                <a:spcPts val="0"/>
              </a:spcBef>
              <a:spcAft>
                <a:spcPts val="0"/>
              </a:spcAft>
              <a:buSzPts val="1600"/>
              <a:buChar char="●"/>
            </a:pPr>
            <a:r>
              <a:rPr lang="en" sz="1600"/>
              <a:t>Agent (Where the model is run, experience stored,action chosen, generate experience and learn and to save or load models)</a:t>
            </a:r>
            <a:endParaRPr sz="1600"/>
          </a:p>
          <a:p>
            <a:pPr indent="-330200" lvl="0" marL="457200" rtl="0" algn="l">
              <a:lnSpc>
                <a:spcPct val="115000"/>
              </a:lnSpc>
              <a:spcBef>
                <a:spcPts val="0"/>
              </a:spcBef>
              <a:spcAft>
                <a:spcPts val="0"/>
              </a:spcAft>
              <a:buSzPts val="1600"/>
              <a:buChar char="●"/>
            </a:pPr>
            <a:r>
              <a:rPr lang="en" sz="1600"/>
              <a:t>Trained using gym</a:t>
            </a:r>
            <a:endParaRPr sz="1600"/>
          </a:p>
        </p:txBody>
      </p:sp>
      <p:pic>
        <p:nvPicPr>
          <p:cNvPr id="94" name="Google Shape;94;p17"/>
          <p:cNvPicPr preferRelativeResize="0"/>
          <p:nvPr/>
        </p:nvPicPr>
        <p:blipFill>
          <a:blip r:embed="rId3">
            <a:alphaModFix/>
          </a:blip>
          <a:stretch>
            <a:fillRect/>
          </a:stretch>
        </p:blipFill>
        <p:spPr>
          <a:xfrm>
            <a:off x="5331700" y="1017725"/>
            <a:ext cx="3645600" cy="1730115"/>
          </a:xfrm>
          <a:prstGeom prst="rect">
            <a:avLst/>
          </a:prstGeom>
          <a:noFill/>
          <a:ln>
            <a:noFill/>
          </a:ln>
        </p:spPr>
      </p:pic>
      <p:sp>
        <p:nvSpPr>
          <p:cNvPr id="95" name="Google Shape;95;p17"/>
          <p:cNvSpPr txBox="1"/>
          <p:nvPr/>
        </p:nvSpPr>
        <p:spPr>
          <a:xfrm>
            <a:off x="6102100" y="2660575"/>
            <a:ext cx="261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DQN Model architecture</a:t>
            </a:r>
            <a:endParaRPr>
              <a:solidFill>
                <a:schemeClr val="dk1"/>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Deep Q Network without a Target Network</a:t>
            </a:r>
            <a:endParaRPr/>
          </a:p>
        </p:txBody>
      </p:sp>
      <p:sp>
        <p:nvSpPr>
          <p:cNvPr id="101" name="Google Shape;101;p18"/>
          <p:cNvSpPr txBox="1"/>
          <p:nvPr>
            <p:ph idx="1" type="body"/>
          </p:nvPr>
        </p:nvSpPr>
        <p:spPr>
          <a:xfrm>
            <a:off x="311700" y="1152475"/>
            <a:ext cx="5182200" cy="36978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1700"/>
              <a:t>M</a:t>
            </a:r>
            <a:r>
              <a:rPr lang="en" sz="1700"/>
              <a:t>odel's parameters are updated in real-time as it interacts with the environment and learns from its experiences.</a:t>
            </a:r>
            <a:endParaRPr sz="1700"/>
          </a:p>
          <a:p>
            <a:pPr indent="0" lvl="0" marL="0" rtl="0" algn="l">
              <a:spcBef>
                <a:spcPts val="1200"/>
              </a:spcBef>
              <a:spcAft>
                <a:spcPts val="0"/>
              </a:spcAft>
              <a:buNone/>
            </a:pPr>
            <a:r>
              <a:rPr lang="en" sz="1700"/>
              <a:t>There are moments in the episodes (40-60 and 80-100) where there is little to no change, the rewards highly fluctuate as well.</a:t>
            </a:r>
            <a:endParaRPr sz="1700"/>
          </a:p>
          <a:p>
            <a:pPr indent="0" lvl="0" marL="0" rtl="0" algn="l">
              <a:spcBef>
                <a:spcPts val="1200"/>
              </a:spcBef>
              <a:spcAft>
                <a:spcPts val="0"/>
              </a:spcAft>
              <a:buNone/>
            </a:pPr>
            <a:r>
              <a:rPr lang="en" sz="1700"/>
              <a:t>This can mean instability in the model’s parameters, where the model is making updates to its parameters based on the current estimate of the target values, but the target values are changing rapidly, making the updates unstable.</a:t>
            </a:r>
            <a:endParaRPr sz="1700"/>
          </a:p>
          <a:p>
            <a:pPr indent="0" lvl="0" marL="0" rtl="0" algn="l">
              <a:spcBef>
                <a:spcPts val="1200"/>
              </a:spcBef>
              <a:spcAft>
                <a:spcPts val="1200"/>
              </a:spcAft>
              <a:buNone/>
            </a:pPr>
            <a:r>
              <a:rPr lang="en" sz="1700"/>
              <a:t>This can negatively impact the ability of the model to learn an effective policy for the task, resulting in suboptimal performance. Hence a target network should be introduced.</a:t>
            </a:r>
            <a:endParaRPr sz="1700"/>
          </a:p>
        </p:txBody>
      </p:sp>
      <p:pic>
        <p:nvPicPr>
          <p:cNvPr id="102" name="Google Shape;102;p18"/>
          <p:cNvPicPr preferRelativeResize="0"/>
          <p:nvPr/>
        </p:nvPicPr>
        <p:blipFill>
          <a:blip r:embed="rId3">
            <a:alphaModFix/>
          </a:blip>
          <a:stretch>
            <a:fillRect/>
          </a:stretch>
        </p:blipFill>
        <p:spPr>
          <a:xfrm>
            <a:off x="5720299" y="0"/>
            <a:ext cx="3423700" cy="2294125"/>
          </a:xfrm>
          <a:prstGeom prst="rect">
            <a:avLst/>
          </a:prstGeom>
          <a:noFill/>
          <a:ln>
            <a:noFill/>
          </a:ln>
        </p:spPr>
      </p:pic>
      <p:pic>
        <p:nvPicPr>
          <p:cNvPr id="103" name="Google Shape;103;p18"/>
          <p:cNvPicPr preferRelativeResize="0"/>
          <p:nvPr/>
        </p:nvPicPr>
        <p:blipFill>
          <a:blip r:embed="rId4">
            <a:alphaModFix/>
          </a:blip>
          <a:stretch>
            <a:fillRect/>
          </a:stretch>
        </p:blipFill>
        <p:spPr>
          <a:xfrm>
            <a:off x="5691550" y="2396450"/>
            <a:ext cx="3481200" cy="225414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DQN Model with Target Network</a:t>
            </a:r>
            <a:endParaRPr/>
          </a:p>
        </p:txBody>
      </p:sp>
      <p:sp>
        <p:nvSpPr>
          <p:cNvPr id="109" name="Google Shape;109;p19"/>
          <p:cNvSpPr txBox="1"/>
          <p:nvPr>
            <p:ph idx="1" type="body"/>
          </p:nvPr>
        </p:nvSpPr>
        <p:spPr>
          <a:xfrm>
            <a:off x="311700" y="1152475"/>
            <a:ext cx="5096400" cy="38622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SzPts val="1018"/>
              <a:buNone/>
            </a:pPr>
            <a:r>
              <a:rPr lang="en" sz="1565"/>
              <a:t>The </a:t>
            </a:r>
            <a:r>
              <a:rPr lang="en" sz="1565"/>
              <a:t>model's parameters are updated less frequently, and the target values for each update are based on the parameters of a separate target network. </a:t>
            </a:r>
            <a:endParaRPr sz="1565"/>
          </a:p>
          <a:p>
            <a:pPr indent="0" lvl="0" marL="0" rtl="0" algn="l">
              <a:lnSpc>
                <a:spcPct val="105000"/>
              </a:lnSpc>
              <a:spcBef>
                <a:spcPts val="1200"/>
              </a:spcBef>
              <a:spcAft>
                <a:spcPts val="0"/>
              </a:spcAft>
              <a:buSzPts val="1018"/>
              <a:buNone/>
            </a:pPr>
            <a:r>
              <a:rPr lang="en" sz="1565"/>
              <a:t>Helps in stability, improved performance and faster convergence to an optimal solution. (</a:t>
            </a:r>
            <a:r>
              <a:rPr lang="en" sz="1565" u="sng">
                <a:solidFill>
                  <a:schemeClr val="hlink"/>
                </a:solidFill>
                <a:hlinkClick r:id="rId3"/>
              </a:rPr>
              <a:t>https://arxiv.org/pdf/1312.5602.pdf</a:t>
            </a:r>
            <a:r>
              <a:rPr lang="en" sz="1565"/>
              <a:t>)</a:t>
            </a:r>
            <a:endParaRPr sz="1565"/>
          </a:p>
          <a:p>
            <a:pPr indent="0" lvl="0" marL="0" rtl="0" algn="l">
              <a:lnSpc>
                <a:spcPct val="105000"/>
              </a:lnSpc>
              <a:spcBef>
                <a:spcPts val="1200"/>
              </a:spcBef>
              <a:spcAft>
                <a:spcPts val="0"/>
              </a:spcAft>
              <a:buSzPts val="1018"/>
              <a:buNone/>
            </a:pPr>
            <a:r>
              <a:rPr lang="en" sz="1565"/>
              <a:t>Lesser fluctuation in rewards as episodes go on</a:t>
            </a:r>
            <a:endParaRPr sz="1565"/>
          </a:p>
          <a:p>
            <a:pPr indent="0" lvl="0" marL="0" rtl="0" algn="l">
              <a:lnSpc>
                <a:spcPct val="105000"/>
              </a:lnSpc>
              <a:spcBef>
                <a:spcPts val="1200"/>
              </a:spcBef>
              <a:spcAft>
                <a:spcPts val="0"/>
              </a:spcAft>
              <a:buSzPts val="1018"/>
              <a:buNone/>
            </a:pPr>
            <a:r>
              <a:rPr lang="en" sz="1565"/>
              <a:t>Did not hit an average of 200</a:t>
            </a:r>
            <a:endParaRPr sz="1565"/>
          </a:p>
          <a:p>
            <a:pPr indent="0" lvl="0" marL="0" rtl="0" algn="l">
              <a:lnSpc>
                <a:spcPct val="105000"/>
              </a:lnSpc>
              <a:spcBef>
                <a:spcPts val="1200"/>
              </a:spcBef>
              <a:spcAft>
                <a:spcPts val="1200"/>
              </a:spcAft>
              <a:buSzPts val="1018"/>
              <a:buNone/>
            </a:pPr>
            <a:r>
              <a:rPr lang="en" sz="1565"/>
              <a:t>There is divergence and performance becomes worse as training goes on. Hyperparameter tuning needs to be done</a:t>
            </a:r>
            <a:endParaRPr sz="1565"/>
          </a:p>
        </p:txBody>
      </p:sp>
      <p:pic>
        <p:nvPicPr>
          <p:cNvPr id="110" name="Google Shape;110;p19"/>
          <p:cNvPicPr preferRelativeResize="0"/>
          <p:nvPr/>
        </p:nvPicPr>
        <p:blipFill>
          <a:blip r:embed="rId4">
            <a:alphaModFix/>
          </a:blip>
          <a:stretch>
            <a:fillRect/>
          </a:stretch>
        </p:blipFill>
        <p:spPr>
          <a:xfrm>
            <a:off x="5362563" y="0"/>
            <a:ext cx="3781425" cy="2495550"/>
          </a:xfrm>
          <a:prstGeom prst="rect">
            <a:avLst/>
          </a:prstGeom>
          <a:noFill/>
          <a:ln>
            <a:noFill/>
          </a:ln>
        </p:spPr>
      </p:pic>
      <p:pic>
        <p:nvPicPr>
          <p:cNvPr id="111" name="Google Shape;111;p19"/>
          <p:cNvPicPr preferRelativeResize="0"/>
          <p:nvPr/>
        </p:nvPicPr>
        <p:blipFill>
          <a:blip r:embed="rId5">
            <a:alphaModFix/>
          </a:blip>
          <a:stretch>
            <a:fillRect/>
          </a:stretch>
        </p:blipFill>
        <p:spPr>
          <a:xfrm>
            <a:off x="5524800" y="2605025"/>
            <a:ext cx="3559800" cy="23050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123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Changing Batch size </a:t>
            </a:r>
            <a:endParaRPr/>
          </a:p>
        </p:txBody>
      </p:sp>
      <p:sp>
        <p:nvSpPr>
          <p:cNvPr id="117" name="Google Shape;117;p20"/>
          <p:cNvSpPr txBox="1"/>
          <p:nvPr>
            <p:ph idx="1" type="body"/>
          </p:nvPr>
        </p:nvSpPr>
        <p:spPr>
          <a:xfrm>
            <a:off x="245100" y="666025"/>
            <a:ext cx="5241300" cy="4362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From 256 in both fully connected </a:t>
            </a:r>
            <a:r>
              <a:rPr lang="en"/>
              <a:t>layers</a:t>
            </a:r>
            <a:r>
              <a:rPr lang="en"/>
              <a:t>, it was changed to 150 and 130 respectively</a:t>
            </a:r>
            <a:endParaRPr/>
          </a:p>
          <a:p>
            <a:pPr indent="0" lvl="0" marL="0" rtl="0" algn="l">
              <a:spcBef>
                <a:spcPts val="1200"/>
              </a:spcBef>
              <a:spcAft>
                <a:spcPts val="0"/>
              </a:spcAft>
              <a:buNone/>
            </a:pPr>
            <a:r>
              <a:rPr lang="en"/>
              <a:t>Way lesser fluctuation in rewards in the later episodes and reached a way higher average score in the same amount of episodes</a:t>
            </a:r>
            <a:endParaRPr/>
          </a:p>
          <a:p>
            <a:pPr indent="0" lvl="0" marL="0" rtl="0" algn="l">
              <a:spcBef>
                <a:spcPts val="1200"/>
              </a:spcBef>
              <a:spcAft>
                <a:spcPts val="0"/>
              </a:spcAft>
              <a:buNone/>
            </a:pPr>
            <a:r>
              <a:rPr lang="en"/>
              <a:t>Slow and gradual improvement with no constant, stable and finding a good balance between exploration and exploitation</a:t>
            </a:r>
            <a:endParaRPr/>
          </a:p>
          <a:p>
            <a:pPr indent="0" lvl="0" marL="0" rtl="0" algn="l">
              <a:spcBef>
                <a:spcPts val="1200"/>
              </a:spcBef>
              <a:spcAft>
                <a:spcPts val="0"/>
              </a:spcAft>
              <a:buNone/>
            </a:pPr>
            <a:r>
              <a:rPr lang="en"/>
              <a:t>Hit a consistent average of 230!</a:t>
            </a:r>
            <a:endParaRPr/>
          </a:p>
          <a:p>
            <a:pPr indent="0" lvl="0" marL="0" rtl="0" algn="l">
              <a:spcBef>
                <a:spcPts val="1200"/>
              </a:spcBef>
              <a:spcAft>
                <a:spcPts val="0"/>
              </a:spcAft>
              <a:buNone/>
            </a:pPr>
            <a:r>
              <a:rPr lang="en"/>
              <a:t>Therefore i believe this is the optimal hyperparameters and batch size for this model architecture and the best dqn so far</a:t>
            </a:r>
            <a:endParaRPr/>
          </a:p>
          <a:p>
            <a:pPr indent="-312261" lvl="0" marL="457200" rtl="0" algn="l">
              <a:spcBef>
                <a:spcPts val="1200"/>
              </a:spcBef>
              <a:spcAft>
                <a:spcPts val="0"/>
              </a:spcAft>
              <a:buSzPct val="100000"/>
              <a:buChar char="●"/>
            </a:pPr>
            <a:r>
              <a:rPr lang="en" sz="1700"/>
              <a:t>Epsilon 1.0</a:t>
            </a:r>
            <a:endParaRPr sz="1700"/>
          </a:p>
          <a:p>
            <a:pPr indent="-312261" lvl="0" marL="457200" rtl="0" algn="l">
              <a:spcBef>
                <a:spcPts val="0"/>
              </a:spcBef>
              <a:spcAft>
                <a:spcPts val="0"/>
              </a:spcAft>
              <a:buSzPct val="100000"/>
              <a:buChar char="●"/>
            </a:pPr>
            <a:r>
              <a:rPr lang="en" sz="1700"/>
              <a:t>Gamma 0.99</a:t>
            </a:r>
            <a:endParaRPr sz="1700"/>
          </a:p>
          <a:p>
            <a:pPr indent="-312261" lvl="0" marL="457200" rtl="0" algn="l">
              <a:spcBef>
                <a:spcPts val="0"/>
              </a:spcBef>
              <a:spcAft>
                <a:spcPts val="0"/>
              </a:spcAft>
              <a:buSzPct val="100000"/>
              <a:buChar char="●"/>
            </a:pPr>
            <a:r>
              <a:rPr lang="en" sz="1700"/>
              <a:t>Learning rate 0.001</a:t>
            </a:r>
            <a:endParaRPr sz="1700"/>
          </a:p>
          <a:p>
            <a:pPr indent="-312261" lvl="0" marL="457200" rtl="0" algn="l">
              <a:spcBef>
                <a:spcPts val="0"/>
              </a:spcBef>
              <a:spcAft>
                <a:spcPts val="0"/>
              </a:spcAft>
              <a:buSzPct val="100000"/>
              <a:buChar char="●"/>
            </a:pPr>
            <a:r>
              <a:rPr lang="en" sz="1700"/>
              <a:t>Batch_size 128</a:t>
            </a:r>
            <a:endParaRPr sz="1700"/>
          </a:p>
          <a:p>
            <a:pPr indent="-312261" lvl="0" marL="457200" rtl="0" algn="l">
              <a:spcBef>
                <a:spcPts val="0"/>
              </a:spcBef>
              <a:spcAft>
                <a:spcPts val="0"/>
              </a:spcAft>
              <a:buSzPct val="100000"/>
              <a:buChar char="●"/>
            </a:pPr>
            <a:r>
              <a:rPr lang="en" sz="1700"/>
              <a:t>Fc1_dims 150</a:t>
            </a:r>
            <a:endParaRPr sz="1700"/>
          </a:p>
          <a:p>
            <a:pPr indent="-312261" lvl="0" marL="457200" rtl="0" algn="l">
              <a:spcBef>
                <a:spcPts val="0"/>
              </a:spcBef>
              <a:spcAft>
                <a:spcPts val="0"/>
              </a:spcAft>
              <a:buSzPct val="100000"/>
              <a:buChar char="●"/>
            </a:pPr>
            <a:r>
              <a:rPr lang="en" sz="1700"/>
              <a:t>Fc2_dims 130</a:t>
            </a:r>
            <a:endParaRPr sz="1700"/>
          </a:p>
          <a:p>
            <a:pPr indent="0" lvl="0" marL="0" rtl="0" algn="l">
              <a:spcBef>
                <a:spcPts val="1200"/>
              </a:spcBef>
              <a:spcAft>
                <a:spcPts val="1200"/>
              </a:spcAft>
              <a:buNone/>
            </a:pPr>
            <a:r>
              <a:rPr lang="en" sz="1700"/>
              <a:t>Testing results: An average of 204.7 reward for 100 testing episodes</a:t>
            </a:r>
            <a:endParaRPr sz="1700"/>
          </a:p>
        </p:txBody>
      </p:sp>
      <p:pic>
        <p:nvPicPr>
          <p:cNvPr id="118" name="Google Shape;118;p20"/>
          <p:cNvPicPr preferRelativeResize="0"/>
          <p:nvPr/>
        </p:nvPicPr>
        <p:blipFill>
          <a:blip r:embed="rId3">
            <a:alphaModFix/>
          </a:blip>
          <a:stretch>
            <a:fillRect/>
          </a:stretch>
        </p:blipFill>
        <p:spPr>
          <a:xfrm>
            <a:off x="5379575" y="0"/>
            <a:ext cx="3745233" cy="1728729"/>
          </a:xfrm>
          <a:prstGeom prst="rect">
            <a:avLst/>
          </a:prstGeom>
          <a:noFill/>
          <a:ln>
            <a:noFill/>
          </a:ln>
        </p:spPr>
      </p:pic>
      <p:pic>
        <p:nvPicPr>
          <p:cNvPr id="119" name="Google Shape;119;p20"/>
          <p:cNvPicPr preferRelativeResize="0"/>
          <p:nvPr/>
        </p:nvPicPr>
        <p:blipFill>
          <a:blip r:embed="rId4">
            <a:alphaModFix/>
          </a:blip>
          <a:stretch>
            <a:fillRect/>
          </a:stretch>
        </p:blipFill>
        <p:spPr>
          <a:xfrm>
            <a:off x="5446856" y="1728729"/>
            <a:ext cx="3697144" cy="1640646"/>
          </a:xfrm>
          <a:prstGeom prst="rect">
            <a:avLst/>
          </a:prstGeom>
          <a:noFill/>
          <a:ln>
            <a:noFill/>
          </a:ln>
        </p:spPr>
      </p:pic>
      <p:pic>
        <p:nvPicPr>
          <p:cNvPr id="120" name="Google Shape;120;p20"/>
          <p:cNvPicPr preferRelativeResize="0"/>
          <p:nvPr/>
        </p:nvPicPr>
        <p:blipFill>
          <a:blip r:embed="rId5">
            <a:alphaModFix/>
          </a:blip>
          <a:stretch>
            <a:fillRect/>
          </a:stretch>
        </p:blipFill>
        <p:spPr>
          <a:xfrm>
            <a:off x="5653150" y="3426775"/>
            <a:ext cx="3414425" cy="1640650"/>
          </a:xfrm>
          <a:prstGeom prst="rect">
            <a:avLst/>
          </a:prstGeom>
          <a:noFill/>
          <a:ln>
            <a:noFill/>
          </a:ln>
        </p:spPr>
      </p:pic>
      <p:sp>
        <p:nvSpPr>
          <p:cNvPr id="121" name="Google Shape;121;p20"/>
          <p:cNvSpPr txBox="1"/>
          <p:nvPr/>
        </p:nvSpPr>
        <p:spPr>
          <a:xfrm>
            <a:off x="6218300" y="4449575"/>
            <a:ext cx="127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rage"/>
                <a:ea typeface="Average"/>
                <a:cs typeface="Average"/>
                <a:sym typeface="Average"/>
              </a:rPr>
              <a:t>Tested results</a:t>
            </a:r>
            <a:endParaRPr>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160025" y="265775"/>
            <a:ext cx="7254900" cy="522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Dueling Deep Q Learning</a:t>
            </a:r>
            <a:endParaRPr u="sng"/>
          </a:p>
        </p:txBody>
      </p:sp>
      <p:sp>
        <p:nvSpPr>
          <p:cNvPr id="127" name="Google Shape;127;p21"/>
          <p:cNvSpPr txBox="1"/>
          <p:nvPr>
            <p:ph idx="1" type="body"/>
          </p:nvPr>
        </p:nvSpPr>
        <p:spPr>
          <a:xfrm>
            <a:off x="-67100" y="962975"/>
            <a:ext cx="5935500" cy="3971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A variant of algorithm from Deep Q Learning</a:t>
            </a:r>
            <a:endParaRPr sz="1600"/>
          </a:p>
          <a:p>
            <a:pPr indent="-330200" lvl="0" marL="457200" rtl="0" algn="l">
              <a:spcBef>
                <a:spcPts val="0"/>
              </a:spcBef>
              <a:spcAft>
                <a:spcPts val="0"/>
              </a:spcAft>
              <a:buSzPts val="1600"/>
              <a:buChar char="●"/>
            </a:pPr>
            <a:r>
              <a:rPr lang="en" sz="1600"/>
              <a:t>Represent the values of state (V) and the advantage values of actions (A) in a single network separately</a:t>
            </a:r>
            <a:endParaRPr sz="1600"/>
          </a:p>
          <a:p>
            <a:pPr indent="-330200" lvl="0" marL="457200" rtl="0" algn="l">
              <a:spcBef>
                <a:spcPts val="0"/>
              </a:spcBef>
              <a:spcAft>
                <a:spcPts val="0"/>
              </a:spcAft>
              <a:buSzPts val="1600"/>
              <a:buChar char="●"/>
            </a:pPr>
            <a:r>
              <a:rPr lang="en" sz="1600"/>
              <a:t>Consists of 3 classes, ReplayBuffer, Agent and DuelingDQN network, similar to DQN</a:t>
            </a:r>
            <a:endParaRPr sz="1600"/>
          </a:p>
          <a:p>
            <a:pPr indent="-330200" lvl="0" marL="457200" rtl="0" algn="l">
              <a:spcBef>
                <a:spcPts val="0"/>
              </a:spcBef>
              <a:spcAft>
                <a:spcPts val="0"/>
              </a:spcAft>
              <a:buSzPts val="1600"/>
              <a:buChar char="●"/>
            </a:pPr>
            <a:r>
              <a:rPr lang="en" sz="1600"/>
              <a:t>Network consists of input layer taking in input dim of 8, two output layer V &amp; A, returning value of state and actions advantage respectively</a:t>
            </a:r>
            <a:endParaRPr sz="1600"/>
          </a:p>
          <a:p>
            <a:pPr indent="-330200" lvl="0" marL="457200" rtl="0" algn="l">
              <a:spcBef>
                <a:spcPts val="0"/>
              </a:spcBef>
              <a:spcAft>
                <a:spcPts val="0"/>
              </a:spcAft>
              <a:buSzPts val="1600"/>
              <a:buChar char="●"/>
            </a:pPr>
            <a:r>
              <a:rPr lang="en" sz="1600"/>
              <a:t>Q-value is then derived from both V &amp; A using the formula </a:t>
            </a:r>
            <a:endParaRPr sz="1600"/>
          </a:p>
          <a:p>
            <a:pPr indent="-330200" lvl="0" marL="457200" rtl="0" algn="l">
              <a:spcBef>
                <a:spcPts val="0"/>
              </a:spcBef>
              <a:spcAft>
                <a:spcPts val="0"/>
              </a:spcAft>
              <a:buSzPts val="1600"/>
              <a:buChar char="●"/>
            </a:pPr>
            <a:r>
              <a:rPr lang="en" sz="1600"/>
              <a:t>Use </a:t>
            </a:r>
            <a:r>
              <a:rPr lang="en" sz="1600"/>
              <a:t>similar</a:t>
            </a:r>
            <a:r>
              <a:rPr lang="en" sz="1600"/>
              <a:t> ReplayBuffer class as DQN, storing memory &amp; experiences</a:t>
            </a:r>
            <a:endParaRPr sz="1600"/>
          </a:p>
        </p:txBody>
      </p:sp>
      <p:pic>
        <p:nvPicPr>
          <p:cNvPr id="128" name="Google Shape;128;p21"/>
          <p:cNvPicPr preferRelativeResize="0"/>
          <p:nvPr/>
        </p:nvPicPr>
        <p:blipFill>
          <a:blip r:embed="rId3">
            <a:alphaModFix/>
          </a:blip>
          <a:stretch>
            <a:fillRect/>
          </a:stretch>
        </p:blipFill>
        <p:spPr>
          <a:xfrm>
            <a:off x="5868450" y="632500"/>
            <a:ext cx="3122024" cy="3082209"/>
          </a:xfrm>
          <a:prstGeom prst="rect">
            <a:avLst/>
          </a:prstGeom>
          <a:noFill/>
          <a:ln>
            <a:noFill/>
          </a:ln>
        </p:spPr>
      </p:pic>
      <p:sp>
        <p:nvSpPr>
          <p:cNvPr id="129" name="Google Shape;129;p21"/>
          <p:cNvSpPr txBox="1"/>
          <p:nvPr/>
        </p:nvSpPr>
        <p:spPr>
          <a:xfrm>
            <a:off x="6471999" y="122125"/>
            <a:ext cx="2253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u="sng">
                <a:solidFill>
                  <a:schemeClr val="dk1"/>
                </a:solidFill>
                <a:latin typeface="Average"/>
                <a:ea typeface="Average"/>
                <a:cs typeface="Average"/>
                <a:sym typeface="Average"/>
              </a:rPr>
              <a:t>Deuling DQN network</a:t>
            </a:r>
            <a:endParaRPr sz="1600" u="sng">
              <a:solidFill>
                <a:schemeClr val="dk1"/>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