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embedTrueTypeFonts="1" saveSubsetFonts="1">
  <p:sldMasterIdLst>
    <p:sldMasterId id="2147483648" r:id="rId1"/>
  </p:sldMasterIdLst>
  <p:notesMasterIdLst>
    <p:notesMasterId r:id="rId14"/>
  </p:notesMasterIdLst>
  <p:sldIdLst>
    <p:sldId id="976" r:id="rId2"/>
    <p:sldId id="966" r:id="rId3"/>
    <p:sldId id="967" r:id="rId4"/>
    <p:sldId id="968" r:id="rId5"/>
    <p:sldId id="977" r:id="rId6"/>
    <p:sldId id="969" r:id="rId7"/>
    <p:sldId id="970" r:id="rId8"/>
    <p:sldId id="971" r:id="rId9"/>
    <p:sldId id="975" r:id="rId10"/>
    <p:sldId id="972" r:id="rId11"/>
    <p:sldId id="973" r:id="rId12"/>
    <p:sldId id="974" r:id="rId13"/>
  </p:sldIdLst>
  <p:sldSz cx="9144000" cy="6858000" type="screen4x3"/>
  <p:notesSz cx="6858000" cy="9144000"/>
  <p:embeddedFontLst>
    <p:embeddedFont>
      <p:font typeface="游ゴシック" charset="-128"/>
      <p:regular r:id="rId15"/>
      <p:bold r:id="rId16"/>
    </p:embeddedFont>
    <p:embeddedFont>
      <p:font typeface="Wingdings 2" pitchFamily="18" charset="2"/>
      <p:regular r:id="rId17"/>
    </p:embeddedFont>
    <p:embeddedFont>
      <p:font typeface="微軟正黑體" pitchFamily="34" charset="-120"/>
      <p:regular r:id="rId18"/>
      <p:bold r:id="rId19"/>
    </p:embeddedFont>
    <p:embeddedFont>
      <p:font typeface="Calibri" pitchFamily="34" charset="0"/>
      <p:regular r:id="rId20"/>
      <p:bold r:id="rId21"/>
      <p:italic r:id="rId22"/>
      <p:boldItalic r:id="rId23"/>
    </p:embeddedFont>
  </p:embeddedFontLst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Head" id="{1DB6DCDF-C5FE-4BD4-AC18-0F70B412ED13}">
          <p14:sldIdLst>
            <p14:sldId id="976"/>
          </p14:sldIdLst>
        </p14:section>
        <p14:section name="Body" id="{F2FEC837-361B-4F89-BD80-2D1488F5C4BF}">
          <p14:sldIdLst>
            <p14:sldId id="966"/>
            <p14:sldId id="967"/>
            <p14:sldId id="968"/>
            <p14:sldId id="977"/>
            <p14:sldId id="969"/>
            <p14:sldId id="970"/>
            <p14:sldId id="971"/>
            <p14:sldId id="975"/>
            <p14:sldId id="972"/>
            <p14:sldId id="973"/>
          </p14:sldIdLst>
        </p14:section>
        <p14:section name="Q/A" id="{6CD73E0C-2958-4C39-8CE4-50571A1E9858}">
          <p14:sldIdLst>
            <p14:sldId id="974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C636"/>
    <a:srgbClr val="FF614C"/>
    <a:srgbClr val="9ACA9F"/>
    <a:srgbClr val="6BCBC5"/>
    <a:srgbClr val="43BDB4"/>
    <a:srgbClr val="61AB68"/>
    <a:srgbClr val="FA1E00"/>
    <a:srgbClr val="CC9E0A"/>
    <a:srgbClr val="3AA49C"/>
    <a:srgbClr val="F577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95" autoAdjust="0"/>
    <p:restoredTop sz="95274" autoAdjust="0"/>
  </p:normalViewPr>
  <p:slideViewPr>
    <p:cSldViewPr snapToGrid="0" snapToObjects="1">
      <p:cViewPr>
        <p:scale>
          <a:sx n="100" d="100"/>
          <a:sy n="100" d="100"/>
        </p:scale>
        <p:origin x="-72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64" d="100"/>
          <a:sy n="64" d="100"/>
        </p:scale>
        <p:origin x="329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ableStyles" Target="tableStyle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221916-9E7D-441A-ABFC-FC60F45A3D68}" type="datetimeFigureOut">
              <a:rPr lang="zh-TW" altLang="en-US" smtClean="0"/>
              <a:t>2018/2/21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EE9FDD-1EF8-48B2-BF5F-73829B9CEE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93531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A36558-41D3-42D1-87EA-3FA229F86A22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6907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E9FDD-1EF8-48B2-BF5F-73829B9CEEC1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71298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E9FDD-1EF8-48B2-BF5F-73829B9CEEC1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72224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3D72A9-7867-4FD5-B39A-5F2A9CBD466B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62195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A36558-41D3-42D1-87EA-3FA229F86A22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77020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3D72A9-7867-4FD5-B39A-5F2A9CBD466B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39296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E9FDD-1EF8-48B2-BF5F-73829B9CEEC1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64126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E9FDD-1EF8-48B2-BF5F-73829B9CEEC1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5185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141517" y="6356350"/>
            <a:ext cx="289560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zh-TW" altLang="en-US"/>
              <a:t>商業智慧部 </a:t>
            </a:r>
            <a:r>
              <a:rPr lang="en-US" altLang="zh-TW"/>
              <a:t>X </a:t>
            </a:r>
            <a:r>
              <a:rPr lang="zh-TW" altLang="en-US"/>
              <a:t>馮宇陽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8095-C8B2-4A76-90AA-E601358CCB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3412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商業智慧部 </a:t>
            </a:r>
            <a:r>
              <a:rPr lang="en-US" altLang="zh-TW"/>
              <a:t>X </a:t>
            </a:r>
            <a:r>
              <a:rPr lang="zh-TW" altLang="en-US"/>
              <a:t>馮宇陽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8095-C8B2-4A76-90AA-E601358CCB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3119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商業智慧部 </a:t>
            </a:r>
            <a:r>
              <a:rPr lang="en-US" altLang="zh-TW"/>
              <a:t>X </a:t>
            </a:r>
            <a:r>
              <a:rPr lang="zh-TW" altLang="en-US"/>
              <a:t>馮宇陽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8095-C8B2-4A76-90AA-E601358CCB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72454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商業智慧部 </a:t>
            </a:r>
            <a:r>
              <a:rPr lang="en-US" altLang="zh-TW"/>
              <a:t>X </a:t>
            </a:r>
            <a:r>
              <a:rPr lang="zh-TW" altLang="en-US"/>
              <a:t>馮宇陽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8095-C8B2-4A76-90AA-E601358CCB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3777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商業智慧部 </a:t>
            </a:r>
            <a:r>
              <a:rPr lang="en-US" altLang="zh-TW"/>
              <a:t>X </a:t>
            </a:r>
            <a:r>
              <a:rPr lang="zh-TW" altLang="en-US"/>
              <a:t>馮宇陽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8095-C8B2-4A76-90AA-E601358CCB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8713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商業智慧部 </a:t>
            </a:r>
            <a:r>
              <a:rPr lang="en-US" altLang="zh-TW"/>
              <a:t>X </a:t>
            </a:r>
            <a:r>
              <a:rPr lang="zh-TW" altLang="en-US"/>
              <a:t>馮宇陽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8095-C8B2-4A76-90AA-E601358CCBC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圖片版面配置區 6"/>
          <p:cNvSpPr>
            <a:spLocks noGrp="1"/>
          </p:cNvSpPr>
          <p:nvPr>
            <p:ph type="pic" sz="quarter" idx="13"/>
          </p:nvPr>
        </p:nvSpPr>
        <p:spPr>
          <a:xfrm>
            <a:off x="280670" y="1662113"/>
            <a:ext cx="1935163" cy="1936750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endParaRPr lang="zh-TW" altLang="en-US"/>
          </a:p>
        </p:txBody>
      </p:sp>
      <p:sp>
        <p:nvSpPr>
          <p:cNvPr id="8" name="圖片版面配置區 6"/>
          <p:cNvSpPr>
            <a:spLocks noGrp="1"/>
          </p:cNvSpPr>
          <p:nvPr>
            <p:ph type="pic" sz="quarter" idx="14"/>
          </p:nvPr>
        </p:nvSpPr>
        <p:spPr>
          <a:xfrm>
            <a:off x="2496503" y="1662113"/>
            <a:ext cx="1935163" cy="1936750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endParaRPr lang="zh-TW" altLang="en-US"/>
          </a:p>
        </p:txBody>
      </p:sp>
      <p:sp>
        <p:nvSpPr>
          <p:cNvPr id="9" name="圖片版面配置區 6"/>
          <p:cNvSpPr>
            <a:spLocks noGrp="1"/>
          </p:cNvSpPr>
          <p:nvPr>
            <p:ph type="pic" sz="quarter" idx="15"/>
          </p:nvPr>
        </p:nvSpPr>
        <p:spPr>
          <a:xfrm>
            <a:off x="4712336" y="1662113"/>
            <a:ext cx="1935163" cy="1936750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endParaRPr lang="zh-TW" altLang="en-US"/>
          </a:p>
        </p:txBody>
      </p:sp>
      <p:sp>
        <p:nvSpPr>
          <p:cNvPr id="11" name="圖片版面配置區 6"/>
          <p:cNvSpPr>
            <a:spLocks noGrp="1"/>
          </p:cNvSpPr>
          <p:nvPr>
            <p:ph type="pic" sz="quarter" idx="17"/>
          </p:nvPr>
        </p:nvSpPr>
        <p:spPr>
          <a:xfrm>
            <a:off x="280670" y="3933056"/>
            <a:ext cx="1935163" cy="1936750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endParaRPr lang="zh-TW" altLang="en-US"/>
          </a:p>
        </p:txBody>
      </p:sp>
      <p:sp>
        <p:nvSpPr>
          <p:cNvPr id="12" name="圖片版面配置區 6"/>
          <p:cNvSpPr>
            <a:spLocks noGrp="1"/>
          </p:cNvSpPr>
          <p:nvPr>
            <p:ph type="pic" sz="quarter" idx="18"/>
          </p:nvPr>
        </p:nvSpPr>
        <p:spPr>
          <a:xfrm>
            <a:off x="2496503" y="3933056"/>
            <a:ext cx="1935163" cy="1936750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endParaRPr lang="zh-TW" altLang="en-US"/>
          </a:p>
        </p:txBody>
      </p:sp>
      <p:sp>
        <p:nvSpPr>
          <p:cNvPr id="13" name="圖片版面配置區 6"/>
          <p:cNvSpPr>
            <a:spLocks noGrp="1"/>
          </p:cNvSpPr>
          <p:nvPr>
            <p:ph type="pic" sz="quarter" idx="19"/>
          </p:nvPr>
        </p:nvSpPr>
        <p:spPr>
          <a:xfrm>
            <a:off x="4712336" y="3933056"/>
            <a:ext cx="1935163" cy="1936750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6684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商業智慧部 </a:t>
            </a:r>
            <a:r>
              <a:rPr lang="en-US" altLang="zh-TW"/>
              <a:t>X </a:t>
            </a:r>
            <a:r>
              <a:rPr lang="zh-TW" altLang="en-US"/>
              <a:t>馮宇陽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8095-C8B2-4A76-90AA-E601358CCB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3751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商業智慧部 </a:t>
            </a:r>
            <a:r>
              <a:rPr lang="en-US" altLang="zh-TW"/>
              <a:t>X </a:t>
            </a:r>
            <a:r>
              <a:rPr lang="zh-TW" altLang="en-US"/>
              <a:t>馮宇陽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8095-C8B2-4A76-90AA-E601358CCB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5876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商業智慧部 </a:t>
            </a:r>
            <a:r>
              <a:rPr lang="en-US" altLang="zh-TW"/>
              <a:t>X </a:t>
            </a:r>
            <a:r>
              <a:rPr lang="zh-TW" altLang="en-US"/>
              <a:t>馮宇陽</a:t>
            </a: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8095-C8B2-4A76-90AA-E601358CCB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7080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商業智慧部 </a:t>
            </a:r>
            <a:r>
              <a:rPr lang="en-US" altLang="zh-TW"/>
              <a:t>X </a:t>
            </a:r>
            <a:r>
              <a:rPr lang="zh-TW" altLang="en-US"/>
              <a:t>馮宇陽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8095-C8B2-4A76-90AA-E601358CCB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7873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商業智慧部 </a:t>
            </a:r>
            <a:r>
              <a:rPr lang="en-US" altLang="zh-TW"/>
              <a:t>X </a:t>
            </a:r>
            <a:r>
              <a:rPr lang="zh-TW" altLang="en-US"/>
              <a:t>馮宇陽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8095-C8B2-4A76-90AA-E601358CCB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2747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商業智慧部 </a:t>
            </a:r>
            <a:r>
              <a:rPr lang="en-US" altLang="zh-TW"/>
              <a:t>X </a:t>
            </a:r>
            <a:r>
              <a:rPr lang="zh-TW" altLang="en-US"/>
              <a:t>馮宇陽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8095-C8B2-4A76-90AA-E601358CCB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0782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141517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TW" altLang="en-US"/>
              <a:t>商業智慧部 </a:t>
            </a:r>
            <a:r>
              <a:rPr lang="en-US" altLang="zh-TW"/>
              <a:t>X </a:t>
            </a:r>
            <a:r>
              <a:rPr lang="zh-TW" altLang="en-US"/>
              <a:t>馮宇陽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68095-C8B2-4A76-90AA-E601358CCB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3773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xmlns="" id="{B7A9B536-5848-412D-ACC9-A84362A744DF}"/>
              </a:ext>
            </a:extLst>
          </p:cNvPr>
          <p:cNvSpPr/>
          <p:nvPr/>
        </p:nvSpPr>
        <p:spPr>
          <a:xfrm>
            <a:off x="0" y="0"/>
            <a:ext cx="9144000" cy="36743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xmlns="" id="{C8A5712F-9672-413D-90BF-0A284BC400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484618"/>
            <a:ext cx="7772400" cy="1470025"/>
          </a:xfrm>
        </p:spPr>
        <p:txBody>
          <a:bodyPr>
            <a:noAutofit/>
          </a:bodyPr>
          <a:lstStyle/>
          <a:p>
            <a:r>
              <a:rPr lang="zh-TW" altLang="en-US" sz="10000" b="1" dirty="0">
                <a:solidFill>
                  <a:schemeClr val="bg1">
                    <a:lumMod val="50000"/>
                  </a:schemeClr>
                </a:solidFill>
              </a:rPr>
              <a:t>新人</a:t>
            </a:r>
            <a:r>
              <a:rPr lang="zh-TW" altLang="en-US" sz="10000" b="1" dirty="0">
                <a:solidFill>
                  <a:schemeClr val="bg1"/>
                </a:solidFill>
              </a:rPr>
              <a:t>報告</a:t>
            </a:r>
            <a:r>
              <a:rPr lang="en-US" altLang="zh-TW" sz="10000" b="1" dirty="0">
                <a:solidFill>
                  <a:schemeClr val="bg1"/>
                </a:solidFill>
              </a:rPr>
              <a:t/>
            </a:r>
            <a:br>
              <a:rPr lang="en-US" altLang="zh-TW" sz="10000" b="1" dirty="0">
                <a:solidFill>
                  <a:schemeClr val="bg1"/>
                </a:solidFill>
              </a:rPr>
            </a:br>
            <a:r>
              <a:rPr lang="en-US" altLang="zh-TW" sz="2500" b="1" dirty="0" smtClean="0">
                <a:solidFill>
                  <a:schemeClr val="bg1">
                    <a:lumMod val="50000"/>
                  </a:schemeClr>
                </a:solidFill>
              </a:rPr>
              <a:t>Rookie</a:t>
            </a:r>
            <a:r>
              <a:rPr lang="en-US" altLang="zh-TW" sz="2500" b="1" dirty="0" smtClean="0">
                <a:solidFill>
                  <a:schemeClr val="bg1"/>
                </a:solidFill>
              </a:rPr>
              <a:t>’s speech.</a:t>
            </a:r>
            <a:endParaRPr lang="zh-TW" altLang="en-US" sz="2500" b="1" dirty="0">
              <a:solidFill>
                <a:schemeClr val="bg1"/>
              </a:solidFill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xmlns="" id="{3C5E018C-6F14-4BE8-83DB-2DD286F335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1487" y="4572204"/>
            <a:ext cx="3141025" cy="1752600"/>
          </a:xfrm>
        </p:spPr>
        <p:txBody>
          <a:bodyPr>
            <a:normAutofit/>
          </a:bodyPr>
          <a:lstStyle/>
          <a:p>
            <a:r>
              <a:rPr lang="zh-TW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商業智慧部  </a:t>
            </a:r>
            <a:endParaRPr lang="en-US" altLang="zh-TW" sz="200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r>
              <a:rPr lang="zh-TW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馮</a:t>
            </a:r>
            <a:r>
              <a:rPr lang="zh-TW" altLang="en-US" sz="2000" dirty="0">
                <a:solidFill>
                  <a:schemeClr val="tx1"/>
                </a:solidFill>
                <a:latin typeface="+mj-ea"/>
                <a:ea typeface="+mj-ea"/>
              </a:rPr>
              <a:t>宇</a:t>
            </a:r>
            <a:r>
              <a:rPr lang="zh-TW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陽 </a:t>
            </a:r>
            <a:r>
              <a:rPr lang="en-US" altLang="zh-TW" sz="2000" dirty="0" smtClean="0">
                <a:solidFill>
                  <a:schemeClr val="tx1"/>
                </a:solidFill>
                <a:latin typeface="+mj-ea"/>
                <a:ea typeface="+mj-ea"/>
              </a:rPr>
              <a:t>/ Irving</a:t>
            </a:r>
            <a:endParaRPr lang="zh-TW" altLang="en-US" sz="2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3089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xmlns="" id="{72CC21AD-C34A-4F24-A7BE-CEAE0E9099A6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1F4A38CD-8648-4349-AB36-5CA8B1F1CE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 anchor="ctr"/>
          <a:lstStyle/>
          <a:p>
            <a:pPr marL="0" indent="0" algn="ctr">
              <a:buNone/>
            </a:pPr>
            <a:r>
              <a:rPr lang="zh-TW" altLang="en-US" sz="5000" b="1" dirty="0">
                <a:solidFill>
                  <a:schemeClr val="bg1"/>
                </a:solidFill>
                <a:latin typeface="+mn-ea"/>
              </a:rPr>
              <a:t>創造</a:t>
            </a:r>
            <a:r>
              <a:rPr lang="zh-TW" altLang="en-US" sz="20000" b="1" dirty="0">
                <a:solidFill>
                  <a:schemeClr val="bg1"/>
                </a:solidFill>
                <a:latin typeface="+mn-ea"/>
              </a:rPr>
              <a:t>價值</a:t>
            </a:r>
          </a:p>
        </p:txBody>
      </p:sp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xmlns="" id="{EF476463-0DD1-49D8-B2D5-9EDB4ED98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商業智慧部 </a:t>
            </a:r>
            <a:r>
              <a:rPr lang="en-US" altLang="zh-TW"/>
              <a:t>X </a:t>
            </a:r>
            <a:r>
              <a:rPr lang="zh-TW" altLang="en-US"/>
              <a:t>馮宇陽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xmlns="" id="{0A0FB33E-FD26-4636-A2DF-01658CEE5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8095-C8B2-4A76-90AA-E601358CCBC3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4817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/>
          <p:cNvGrpSpPr/>
          <p:nvPr/>
        </p:nvGrpSpPr>
        <p:grpSpPr>
          <a:xfrm>
            <a:off x="1204681" y="4005727"/>
            <a:ext cx="3602605" cy="1706775"/>
            <a:chOff x="3332472" y="2969418"/>
            <a:chExt cx="2477951" cy="1173958"/>
          </a:xfrm>
        </p:grpSpPr>
        <p:sp>
          <p:nvSpPr>
            <p:cNvPr id="62" name="菱形 61"/>
            <p:cNvSpPr/>
            <p:nvPr/>
          </p:nvSpPr>
          <p:spPr>
            <a:xfrm>
              <a:off x="3696619" y="2969418"/>
              <a:ext cx="1746000" cy="464344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" name="手繪多邊形: 圖案 57"/>
            <p:cNvSpPr>
              <a:spLocks/>
            </p:cNvSpPr>
            <p:nvPr/>
          </p:nvSpPr>
          <p:spPr bwMode="auto">
            <a:xfrm>
              <a:off x="3332472" y="3197226"/>
              <a:ext cx="1249054" cy="946150"/>
            </a:xfrm>
            <a:custGeom>
              <a:avLst/>
              <a:gdLst>
                <a:gd name="connsiteX0" fmla="*/ 360054 w 1249054"/>
                <a:gd name="connsiteY0" fmla="*/ 0 h 946150"/>
                <a:gd name="connsiteX1" fmla="*/ 1249054 w 1249054"/>
                <a:gd name="connsiteY1" fmla="*/ 233363 h 946150"/>
                <a:gd name="connsiteX2" fmla="*/ 1249054 w 1249054"/>
                <a:gd name="connsiteY2" fmla="*/ 946150 h 946150"/>
                <a:gd name="connsiteX3" fmla="*/ 0 w 1249054"/>
                <a:gd name="connsiteY3" fmla="*/ 612858 h 946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49054" h="946150">
                  <a:moveTo>
                    <a:pt x="360054" y="0"/>
                  </a:moveTo>
                  <a:lnTo>
                    <a:pt x="1249054" y="233363"/>
                  </a:lnTo>
                  <a:lnTo>
                    <a:pt x="1249054" y="946150"/>
                  </a:lnTo>
                  <a:lnTo>
                    <a:pt x="0" y="612858"/>
                  </a:lnTo>
                  <a:close/>
                </a:path>
              </a:pathLst>
            </a:custGeom>
            <a:solidFill>
              <a:srgbClr val="FF61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sp>
          <p:nvSpPr>
            <p:cNvPr id="43" name="手繪多邊形 42"/>
            <p:cNvSpPr>
              <a:spLocks/>
            </p:cNvSpPr>
            <p:nvPr/>
          </p:nvSpPr>
          <p:spPr bwMode="auto">
            <a:xfrm>
              <a:off x="4581526" y="3197226"/>
              <a:ext cx="1228897" cy="946150"/>
            </a:xfrm>
            <a:custGeom>
              <a:avLst/>
              <a:gdLst>
                <a:gd name="connsiteX0" fmla="*/ 854076 w 1228897"/>
                <a:gd name="connsiteY0" fmla="*/ 0 h 946150"/>
                <a:gd name="connsiteX1" fmla="*/ 1228897 w 1228897"/>
                <a:gd name="connsiteY1" fmla="*/ 640263 h 946150"/>
                <a:gd name="connsiteX2" fmla="*/ 1228825 w 1228897"/>
                <a:gd name="connsiteY2" fmla="*/ 640304 h 946150"/>
                <a:gd name="connsiteX3" fmla="*/ 1219201 w 1228897"/>
                <a:gd name="connsiteY3" fmla="*/ 623887 h 946150"/>
                <a:gd name="connsiteX4" fmla="*/ 0 w 1228897"/>
                <a:gd name="connsiteY4" fmla="*/ 946150 h 946150"/>
                <a:gd name="connsiteX5" fmla="*/ 0 w 1228897"/>
                <a:gd name="connsiteY5" fmla="*/ 233363 h 946150"/>
                <a:gd name="connsiteX6" fmla="*/ 854076 w 1228897"/>
                <a:gd name="connsiteY6" fmla="*/ 0 h 946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28897" h="946150">
                  <a:moveTo>
                    <a:pt x="854076" y="0"/>
                  </a:moveTo>
                  <a:lnTo>
                    <a:pt x="1228897" y="640263"/>
                  </a:lnTo>
                  <a:lnTo>
                    <a:pt x="1228825" y="640304"/>
                  </a:lnTo>
                  <a:lnTo>
                    <a:pt x="1219201" y="623887"/>
                  </a:lnTo>
                  <a:lnTo>
                    <a:pt x="0" y="946150"/>
                  </a:lnTo>
                  <a:lnTo>
                    <a:pt x="0" y="233363"/>
                  </a:lnTo>
                  <a:lnTo>
                    <a:pt x="854076" y="0"/>
                  </a:lnTo>
                  <a:close/>
                </a:path>
              </a:pathLst>
            </a:custGeom>
            <a:solidFill>
              <a:srgbClr val="DE1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</p:grpSp>
      <p:grpSp>
        <p:nvGrpSpPr>
          <p:cNvPr id="4" name="群組 3"/>
          <p:cNvGrpSpPr/>
          <p:nvPr/>
        </p:nvGrpSpPr>
        <p:grpSpPr>
          <a:xfrm>
            <a:off x="1846939" y="3029440"/>
            <a:ext cx="2304464" cy="1411350"/>
            <a:chOff x="3774231" y="2297906"/>
            <a:chExt cx="1585061" cy="970758"/>
          </a:xfrm>
        </p:grpSpPr>
        <p:sp>
          <p:nvSpPr>
            <p:cNvPr id="53" name="菱形 52"/>
            <p:cNvSpPr/>
            <p:nvPr/>
          </p:nvSpPr>
          <p:spPr>
            <a:xfrm>
              <a:off x="4127004" y="2297906"/>
              <a:ext cx="889992" cy="262844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手繪多邊形 37"/>
            <p:cNvSpPr>
              <a:spLocks/>
            </p:cNvSpPr>
            <p:nvPr/>
          </p:nvSpPr>
          <p:spPr bwMode="auto">
            <a:xfrm>
              <a:off x="3774231" y="2428876"/>
              <a:ext cx="807295" cy="839787"/>
            </a:xfrm>
            <a:custGeom>
              <a:avLst/>
              <a:gdLst>
                <a:gd name="connsiteX0" fmla="*/ 356445 w 807295"/>
                <a:gd name="connsiteY0" fmla="*/ 0 h 839787"/>
                <a:gd name="connsiteX1" fmla="*/ 807295 w 807295"/>
                <a:gd name="connsiteY1" fmla="*/ 120650 h 839787"/>
                <a:gd name="connsiteX2" fmla="*/ 807295 w 807295"/>
                <a:gd name="connsiteY2" fmla="*/ 839787 h 839787"/>
                <a:gd name="connsiteX3" fmla="*/ 2207 w 807295"/>
                <a:gd name="connsiteY3" fmla="*/ 624252 h 839787"/>
                <a:gd name="connsiteX4" fmla="*/ 0 w 807295"/>
                <a:gd name="connsiteY4" fmla="*/ 621856 h 839787"/>
                <a:gd name="connsiteX5" fmla="*/ 356445 w 807295"/>
                <a:gd name="connsiteY5" fmla="*/ 0 h 839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07295" h="839787">
                  <a:moveTo>
                    <a:pt x="356445" y="0"/>
                  </a:moveTo>
                  <a:lnTo>
                    <a:pt x="807295" y="120650"/>
                  </a:lnTo>
                  <a:lnTo>
                    <a:pt x="807295" y="839787"/>
                  </a:lnTo>
                  <a:lnTo>
                    <a:pt x="2207" y="624252"/>
                  </a:lnTo>
                  <a:lnTo>
                    <a:pt x="0" y="621856"/>
                  </a:lnTo>
                  <a:lnTo>
                    <a:pt x="356445" y="0"/>
                  </a:lnTo>
                  <a:close/>
                </a:path>
              </a:pathLst>
            </a:custGeom>
            <a:solidFill>
              <a:srgbClr val="F5C6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sp>
          <p:nvSpPr>
            <p:cNvPr id="33" name="手繪多邊形 32"/>
            <p:cNvSpPr>
              <a:spLocks/>
            </p:cNvSpPr>
            <p:nvPr/>
          </p:nvSpPr>
          <p:spPr bwMode="auto">
            <a:xfrm>
              <a:off x="4581526" y="2428876"/>
              <a:ext cx="777766" cy="839788"/>
            </a:xfrm>
            <a:custGeom>
              <a:avLst/>
              <a:gdLst>
                <a:gd name="connsiteX0" fmla="*/ 425450 w 777766"/>
                <a:gd name="connsiteY0" fmla="*/ 0 h 839788"/>
                <a:gd name="connsiteX1" fmla="*/ 777766 w 777766"/>
                <a:gd name="connsiteY1" fmla="*/ 630528 h 839788"/>
                <a:gd name="connsiteX2" fmla="*/ 777484 w 777766"/>
                <a:gd name="connsiteY2" fmla="*/ 630798 h 839788"/>
                <a:gd name="connsiteX3" fmla="*/ 776288 w 777766"/>
                <a:gd name="connsiteY3" fmla="*/ 628650 h 839788"/>
                <a:gd name="connsiteX4" fmla="*/ 0 w 777766"/>
                <a:gd name="connsiteY4" fmla="*/ 839788 h 839788"/>
                <a:gd name="connsiteX5" fmla="*/ 0 w 777766"/>
                <a:gd name="connsiteY5" fmla="*/ 120650 h 839788"/>
                <a:gd name="connsiteX6" fmla="*/ 425450 w 777766"/>
                <a:gd name="connsiteY6" fmla="*/ 0 h 839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77766" h="839788">
                  <a:moveTo>
                    <a:pt x="425450" y="0"/>
                  </a:moveTo>
                  <a:lnTo>
                    <a:pt x="777766" y="630528"/>
                  </a:lnTo>
                  <a:lnTo>
                    <a:pt x="777484" y="630798"/>
                  </a:lnTo>
                  <a:lnTo>
                    <a:pt x="776288" y="628650"/>
                  </a:lnTo>
                  <a:lnTo>
                    <a:pt x="0" y="839788"/>
                  </a:lnTo>
                  <a:lnTo>
                    <a:pt x="0" y="120650"/>
                  </a:lnTo>
                  <a:lnTo>
                    <a:pt x="425450" y="0"/>
                  </a:lnTo>
                  <a:close/>
                </a:path>
              </a:pathLst>
            </a:custGeom>
            <a:solidFill>
              <a:srgbClr val="D4A4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</p:grpSp>
      <p:sp>
        <p:nvSpPr>
          <p:cNvPr id="17" name="矩形 16"/>
          <p:cNvSpPr/>
          <p:nvPr/>
        </p:nvSpPr>
        <p:spPr>
          <a:xfrm>
            <a:off x="3155324" y="1223201"/>
            <a:ext cx="2833352" cy="11636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8095-C8B2-4A76-90AA-E601358CCBC3}" type="slidenum">
              <a:rPr lang="zh-TW" altLang="en-US" smtClean="0"/>
              <a:t>10</a:t>
            </a:fld>
            <a:endParaRPr lang="zh-TW" alt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1966121" y="501116"/>
            <a:ext cx="5211758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TW" altLang="en-US" sz="4000" b="1" dirty="0"/>
              <a:t>未來規劃</a:t>
            </a:r>
            <a:endParaRPr lang="en-US" altLang="zh-TW" sz="4000" b="1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4314565" y="3266020"/>
            <a:ext cx="408129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TW" altLang="en-US" b="1" dirty="0">
                <a:solidFill>
                  <a:srgbClr val="F5C636"/>
                </a:solidFill>
                <a:latin typeface="+mj-ea"/>
                <a:ea typeface="+mj-ea"/>
              </a:rPr>
              <a:t>中期：</a:t>
            </a:r>
            <a:r>
              <a:rPr lang="zh-TW" altLang="en-US" dirty="0">
                <a:latin typeface="+mj-ea"/>
                <a:ea typeface="+mj-ea"/>
              </a:rPr>
              <a:t>增進個人</a:t>
            </a:r>
            <a:r>
              <a:rPr lang="en-US" altLang="zh-TW" dirty="0">
                <a:latin typeface="+mj-ea"/>
                <a:ea typeface="+mj-ea"/>
              </a:rPr>
              <a:t>IT</a:t>
            </a:r>
            <a:r>
              <a:rPr lang="zh-TW" altLang="en-US" dirty="0" smtClean="0">
                <a:latin typeface="+mj-ea"/>
                <a:ea typeface="+mj-ea"/>
              </a:rPr>
              <a:t>技能</a:t>
            </a:r>
            <a:endParaRPr lang="en-US" altLang="zh-TW" dirty="0" smtClean="0">
              <a:latin typeface="+mj-ea"/>
              <a:ea typeface="+mj-ea"/>
            </a:endParaRPr>
          </a:p>
          <a:p>
            <a:r>
              <a:rPr lang="en-US" altLang="zh-TW" dirty="0" smtClean="0">
                <a:latin typeface="+mj-ea"/>
                <a:ea typeface="+mj-ea"/>
              </a:rPr>
              <a:t>            e.g</a:t>
            </a:r>
            <a:r>
              <a:rPr lang="en-US" altLang="zh-TW" dirty="0">
                <a:latin typeface="+mj-ea"/>
                <a:ea typeface="+mj-ea"/>
              </a:rPr>
              <a:t>.</a:t>
            </a:r>
            <a:r>
              <a:rPr lang="zh-TW" altLang="en-US" dirty="0">
                <a:latin typeface="+mj-ea"/>
                <a:ea typeface="+mj-ea"/>
              </a:rPr>
              <a:t>系統</a:t>
            </a:r>
            <a:r>
              <a:rPr lang="zh-TW" altLang="en-US" dirty="0" smtClean="0">
                <a:latin typeface="+mj-ea"/>
                <a:ea typeface="+mj-ea"/>
              </a:rPr>
              <a:t>規劃能力</a:t>
            </a:r>
            <a:r>
              <a:rPr lang="zh-TW" altLang="en-US" dirty="0">
                <a:latin typeface="+mj-ea"/>
                <a:ea typeface="+mj-ea"/>
              </a:rPr>
              <a:t>、學習新技術</a:t>
            </a:r>
            <a:endParaRPr lang="en-US" altLang="zh-TW" dirty="0">
              <a:latin typeface="+mj-ea"/>
              <a:ea typeface="+mj-ea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4933362" y="4363086"/>
            <a:ext cx="327861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TW" altLang="en-US" b="1" dirty="0">
                <a:solidFill>
                  <a:srgbClr val="FF614C"/>
                </a:solidFill>
                <a:latin typeface="+mj-ea"/>
                <a:ea typeface="+mj-ea"/>
              </a:rPr>
              <a:t>短期：</a:t>
            </a:r>
            <a:r>
              <a:rPr lang="zh-TW" altLang="en-US" dirty="0">
                <a:latin typeface="+mj-ea"/>
                <a:ea typeface="+mj-ea"/>
              </a:rPr>
              <a:t>熟悉</a:t>
            </a:r>
            <a:r>
              <a:rPr lang="zh-TW" altLang="en-US" dirty="0" smtClean="0">
                <a:latin typeface="+mj-ea"/>
                <a:ea typeface="+mj-ea"/>
              </a:rPr>
              <a:t>工作軟體、</a:t>
            </a:r>
            <a:endParaRPr lang="en-US" altLang="zh-TW" dirty="0" smtClean="0">
              <a:latin typeface="+mj-ea"/>
              <a:ea typeface="+mj-ea"/>
            </a:endParaRPr>
          </a:p>
          <a:p>
            <a:r>
              <a:rPr lang="en-US" altLang="zh-TW" dirty="0" smtClean="0">
                <a:latin typeface="+mj-ea"/>
                <a:ea typeface="+mj-ea"/>
              </a:rPr>
              <a:t>            </a:t>
            </a:r>
            <a:r>
              <a:rPr lang="zh-TW" altLang="en-US" dirty="0" smtClean="0">
                <a:latin typeface="+mj-ea"/>
                <a:ea typeface="+mj-ea"/>
              </a:rPr>
              <a:t>了解商業邏輯</a:t>
            </a:r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商業智慧部 </a:t>
            </a:r>
            <a:r>
              <a:rPr lang="en-US" altLang="zh-TW"/>
              <a:t>X </a:t>
            </a:r>
            <a:r>
              <a:rPr lang="zh-TW" altLang="en-US"/>
              <a:t>馮宇陽</a:t>
            </a:r>
          </a:p>
        </p:txBody>
      </p:sp>
      <p:grpSp>
        <p:nvGrpSpPr>
          <p:cNvPr id="12" name="群組 11"/>
          <p:cNvGrpSpPr/>
          <p:nvPr/>
        </p:nvGrpSpPr>
        <p:grpSpPr>
          <a:xfrm>
            <a:off x="2486145" y="2102776"/>
            <a:ext cx="6200654" cy="1049085"/>
            <a:chOff x="2486145" y="2102776"/>
            <a:chExt cx="6200654" cy="1049085"/>
          </a:xfrm>
        </p:grpSpPr>
        <p:sp>
          <p:nvSpPr>
            <p:cNvPr id="21" name="文字方塊 20"/>
            <p:cNvSpPr txBox="1"/>
            <p:nvPr/>
          </p:nvSpPr>
          <p:spPr>
            <a:xfrm>
              <a:off x="3586020" y="2307453"/>
              <a:ext cx="5100779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zh-TW" altLang="en-US" b="1" dirty="0">
                  <a:solidFill>
                    <a:srgbClr val="43BDB4"/>
                  </a:solidFill>
                  <a:latin typeface="+mj-ea"/>
                  <a:ea typeface="+mj-ea"/>
                </a:rPr>
                <a:t>長期：</a:t>
              </a:r>
              <a:r>
                <a:rPr lang="zh-TW" altLang="en-US" dirty="0">
                  <a:latin typeface="+mj-ea"/>
                  <a:ea typeface="+mj-ea"/>
                </a:rPr>
                <a:t>增進個人價值、</a:t>
              </a:r>
              <a:r>
                <a:rPr lang="zh-TW" altLang="en-US" dirty="0" smtClean="0">
                  <a:latin typeface="+mj-ea"/>
                  <a:ea typeface="+mj-ea"/>
                </a:rPr>
                <a:t>對</a:t>
              </a:r>
              <a:r>
                <a:rPr lang="en-US" altLang="zh-TW" dirty="0" smtClean="0">
                  <a:latin typeface="+mj-ea"/>
                  <a:ea typeface="+mj-ea"/>
                </a:rPr>
                <a:t>TSTAR</a:t>
              </a:r>
              <a:r>
                <a:rPr lang="zh-TW" altLang="en-US" dirty="0" smtClean="0">
                  <a:latin typeface="+mj-ea"/>
                  <a:ea typeface="+mj-ea"/>
                </a:rPr>
                <a:t>產生</a:t>
              </a:r>
              <a:r>
                <a:rPr lang="zh-TW" altLang="en-US" dirty="0">
                  <a:latin typeface="+mj-ea"/>
                  <a:ea typeface="+mj-ea"/>
                </a:rPr>
                <a:t>具體貢獻</a:t>
              </a:r>
            </a:p>
          </p:txBody>
        </p:sp>
        <p:grpSp>
          <p:nvGrpSpPr>
            <p:cNvPr id="5" name="群組 4"/>
            <p:cNvGrpSpPr/>
            <p:nvPr/>
          </p:nvGrpSpPr>
          <p:grpSpPr>
            <a:xfrm>
              <a:off x="2486145" y="2102776"/>
              <a:ext cx="1035778" cy="1049085"/>
              <a:chOff x="4213891" y="1660526"/>
              <a:chExt cx="712431" cy="721584"/>
            </a:xfrm>
          </p:grpSpPr>
          <p:sp>
            <p:nvSpPr>
              <p:cNvPr id="27" name="手繪多邊形 26"/>
              <p:cNvSpPr>
                <a:spLocks/>
              </p:cNvSpPr>
              <p:nvPr/>
            </p:nvSpPr>
            <p:spPr bwMode="auto">
              <a:xfrm>
                <a:off x="4213891" y="1666877"/>
                <a:ext cx="366131" cy="715233"/>
              </a:xfrm>
              <a:custGeom>
                <a:avLst/>
                <a:gdLst>
                  <a:gd name="connsiteX0" fmla="*/ 359699 w 366131"/>
                  <a:gd name="connsiteY0" fmla="*/ 0 h 715233"/>
                  <a:gd name="connsiteX1" fmla="*/ 366131 w 366131"/>
                  <a:gd name="connsiteY1" fmla="*/ 715225 h 715233"/>
                  <a:gd name="connsiteX2" fmla="*/ 366072 w 366131"/>
                  <a:gd name="connsiteY2" fmla="*/ 715233 h 715233"/>
                  <a:gd name="connsiteX3" fmla="*/ 366049 w 366131"/>
                  <a:gd name="connsiteY3" fmla="*/ 712788 h 715233"/>
                  <a:gd name="connsiteX4" fmla="*/ 923 w 366131"/>
                  <a:gd name="connsiteY4" fmla="*/ 615950 h 715233"/>
                  <a:gd name="connsiteX5" fmla="*/ 234 w 366131"/>
                  <a:gd name="connsiteY5" fmla="*/ 617124 h 715233"/>
                  <a:gd name="connsiteX6" fmla="*/ 0 w 366131"/>
                  <a:gd name="connsiteY6" fmla="*/ 616627 h 715233"/>
                  <a:gd name="connsiteX7" fmla="*/ 359699 w 366131"/>
                  <a:gd name="connsiteY7" fmla="*/ 0 h 7152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66131" h="715233">
                    <a:moveTo>
                      <a:pt x="359699" y="0"/>
                    </a:moveTo>
                    <a:lnTo>
                      <a:pt x="366131" y="715225"/>
                    </a:lnTo>
                    <a:lnTo>
                      <a:pt x="366072" y="715233"/>
                    </a:lnTo>
                    <a:lnTo>
                      <a:pt x="366049" y="712788"/>
                    </a:lnTo>
                    <a:lnTo>
                      <a:pt x="923" y="615950"/>
                    </a:lnTo>
                    <a:lnTo>
                      <a:pt x="234" y="617124"/>
                    </a:lnTo>
                    <a:lnTo>
                      <a:pt x="0" y="616627"/>
                    </a:lnTo>
                    <a:lnTo>
                      <a:pt x="359699" y="0"/>
                    </a:lnTo>
                    <a:close/>
                  </a:path>
                </a:pathLst>
              </a:custGeom>
              <a:solidFill>
                <a:srgbClr val="6BCB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/>
              </a:p>
            </p:txBody>
          </p:sp>
          <p:sp>
            <p:nvSpPr>
              <p:cNvPr id="14" name="手繪多邊形 13"/>
              <p:cNvSpPr>
                <a:spLocks/>
              </p:cNvSpPr>
              <p:nvPr/>
            </p:nvSpPr>
            <p:spPr bwMode="auto">
              <a:xfrm>
                <a:off x="4568827" y="1660526"/>
                <a:ext cx="357495" cy="719020"/>
              </a:xfrm>
              <a:custGeom>
                <a:avLst/>
                <a:gdLst>
                  <a:gd name="connsiteX0" fmla="*/ 0 w 357495"/>
                  <a:gd name="connsiteY0" fmla="*/ 0 h 719020"/>
                  <a:gd name="connsiteX1" fmla="*/ 357495 w 357495"/>
                  <a:gd name="connsiteY1" fmla="*/ 624648 h 719020"/>
                  <a:gd name="connsiteX2" fmla="*/ 352489 w 357495"/>
                  <a:gd name="connsiteY2" fmla="*/ 628727 h 719020"/>
                  <a:gd name="connsiteX3" fmla="*/ 11556 w 357495"/>
                  <a:gd name="connsiteY3" fmla="*/ 719020 h 719020"/>
                  <a:gd name="connsiteX4" fmla="*/ 0 w 357495"/>
                  <a:gd name="connsiteY4" fmla="*/ 0 h 719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7495" h="719020">
                    <a:moveTo>
                      <a:pt x="0" y="0"/>
                    </a:moveTo>
                    <a:lnTo>
                      <a:pt x="357495" y="624648"/>
                    </a:lnTo>
                    <a:lnTo>
                      <a:pt x="352489" y="628727"/>
                    </a:lnTo>
                    <a:lnTo>
                      <a:pt x="11556" y="7190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CAAA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/>
              </a:p>
            </p:txBody>
          </p:sp>
        </p:grpSp>
      </p:grpSp>
      <p:grpSp>
        <p:nvGrpSpPr>
          <p:cNvPr id="11" name="群組 10"/>
          <p:cNvGrpSpPr/>
          <p:nvPr/>
        </p:nvGrpSpPr>
        <p:grpSpPr>
          <a:xfrm>
            <a:off x="2562727" y="1689851"/>
            <a:ext cx="892163" cy="468606"/>
            <a:chOff x="2562727" y="1740077"/>
            <a:chExt cx="892163" cy="468606"/>
          </a:xfrm>
        </p:grpSpPr>
        <p:sp>
          <p:nvSpPr>
            <p:cNvPr id="29" name="矩形 28"/>
            <p:cNvSpPr/>
            <p:nvPr/>
          </p:nvSpPr>
          <p:spPr>
            <a:xfrm rot="1214657">
              <a:off x="2562727" y="2105455"/>
              <a:ext cx="264765" cy="84950"/>
            </a:xfrm>
            <a:prstGeom prst="rect">
              <a:avLst/>
            </a:prstGeom>
            <a:ln/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矩形 29"/>
            <p:cNvSpPr/>
            <p:nvPr/>
          </p:nvSpPr>
          <p:spPr>
            <a:xfrm rot="7500975">
              <a:off x="3083416" y="1924676"/>
              <a:ext cx="264765" cy="84950"/>
            </a:xfrm>
            <a:prstGeom prst="rect">
              <a:avLst/>
            </a:prstGeom>
            <a:ln/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矩形 30"/>
            <p:cNvSpPr/>
            <p:nvPr/>
          </p:nvSpPr>
          <p:spPr>
            <a:xfrm rot="2971356">
              <a:off x="2672304" y="1917132"/>
              <a:ext cx="264765" cy="84950"/>
            </a:xfrm>
            <a:prstGeom prst="rect">
              <a:avLst/>
            </a:prstGeom>
            <a:ln/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矩形 31"/>
            <p:cNvSpPr/>
            <p:nvPr/>
          </p:nvSpPr>
          <p:spPr>
            <a:xfrm rot="9857507">
              <a:off x="3190125" y="2123733"/>
              <a:ext cx="264765" cy="84950"/>
            </a:xfrm>
            <a:prstGeom prst="rect">
              <a:avLst/>
            </a:prstGeom>
            <a:ln/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矩形 33"/>
            <p:cNvSpPr/>
            <p:nvPr/>
          </p:nvSpPr>
          <p:spPr>
            <a:xfrm rot="5751232">
              <a:off x="2896960" y="1829985"/>
              <a:ext cx="264765" cy="84950"/>
            </a:xfrm>
            <a:prstGeom prst="rect">
              <a:avLst/>
            </a:prstGeom>
            <a:ln/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75064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4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8095-C8B2-4A76-90AA-E601358CCBC3}" type="slidenum">
              <a:rPr lang="zh-TW" altLang="en-US" smtClean="0"/>
              <a:t>11</a:t>
            </a:fld>
            <a:endParaRPr lang="zh-TW" altLang="en-US"/>
          </a:p>
        </p:txBody>
      </p:sp>
      <p:grpSp>
        <p:nvGrpSpPr>
          <p:cNvPr id="3" name="群組 2"/>
          <p:cNvGrpSpPr/>
          <p:nvPr/>
        </p:nvGrpSpPr>
        <p:grpSpPr>
          <a:xfrm>
            <a:off x="3013367" y="2234779"/>
            <a:ext cx="3111500" cy="3111500"/>
            <a:chOff x="3016250" y="2507917"/>
            <a:chExt cx="3111500" cy="3111500"/>
          </a:xfrm>
        </p:grpSpPr>
        <p:sp>
          <p:nvSpPr>
            <p:cNvPr id="6" name="橢圓 5"/>
            <p:cNvSpPr/>
            <p:nvPr/>
          </p:nvSpPr>
          <p:spPr>
            <a:xfrm>
              <a:off x="3016250" y="2507917"/>
              <a:ext cx="3111500" cy="3111500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3" name="群組 12"/>
            <p:cNvGrpSpPr/>
            <p:nvPr/>
          </p:nvGrpSpPr>
          <p:grpSpPr>
            <a:xfrm>
              <a:off x="3763780" y="2840023"/>
              <a:ext cx="1616440" cy="2447288"/>
              <a:chOff x="3673617" y="1923722"/>
              <a:chExt cx="1781287" cy="2696868"/>
            </a:xfrm>
          </p:grpSpPr>
          <p:sp>
            <p:nvSpPr>
              <p:cNvPr id="11" name="手繪多邊形 10"/>
              <p:cNvSpPr/>
              <p:nvPr/>
            </p:nvSpPr>
            <p:spPr>
              <a:xfrm>
                <a:off x="3673617" y="1923722"/>
                <a:ext cx="1781287" cy="2002166"/>
              </a:xfrm>
              <a:custGeom>
                <a:avLst/>
                <a:gdLst/>
                <a:ahLst/>
                <a:cxnLst/>
                <a:rect l="l" t="t" r="r" b="b"/>
                <a:pathLst>
                  <a:path w="1781287" h="2002166">
                    <a:moveTo>
                      <a:pt x="912019" y="0"/>
                    </a:moveTo>
                    <a:cubicBezTo>
                      <a:pt x="1084210" y="0"/>
                      <a:pt x="1236213" y="31766"/>
                      <a:pt x="1368028" y="95299"/>
                    </a:cubicBezTo>
                    <a:cubicBezTo>
                      <a:pt x="1499843" y="158831"/>
                      <a:pt x="1601674" y="245224"/>
                      <a:pt x="1673519" y="354476"/>
                    </a:cubicBezTo>
                    <a:cubicBezTo>
                      <a:pt x="1745364" y="463728"/>
                      <a:pt x="1781287" y="582481"/>
                      <a:pt x="1781287" y="710733"/>
                    </a:cubicBezTo>
                    <a:cubicBezTo>
                      <a:pt x="1781287" y="811673"/>
                      <a:pt x="1760802" y="900143"/>
                      <a:pt x="1719832" y="976145"/>
                    </a:cubicBezTo>
                    <a:cubicBezTo>
                      <a:pt x="1678863" y="1052147"/>
                      <a:pt x="1630174" y="1117757"/>
                      <a:pt x="1573767" y="1172977"/>
                    </a:cubicBezTo>
                    <a:cubicBezTo>
                      <a:pt x="1517359" y="1228197"/>
                      <a:pt x="1416123" y="1321121"/>
                      <a:pt x="1270057" y="1451748"/>
                    </a:cubicBezTo>
                    <a:cubicBezTo>
                      <a:pt x="1229681" y="1488562"/>
                      <a:pt x="1197321" y="1520922"/>
                      <a:pt x="1172977" y="1548828"/>
                    </a:cubicBezTo>
                    <a:cubicBezTo>
                      <a:pt x="1148633" y="1576735"/>
                      <a:pt x="1130523" y="1602267"/>
                      <a:pt x="1118648" y="1625424"/>
                    </a:cubicBezTo>
                    <a:cubicBezTo>
                      <a:pt x="1106773" y="1648580"/>
                      <a:pt x="1097569" y="1671737"/>
                      <a:pt x="1091038" y="1694894"/>
                    </a:cubicBezTo>
                    <a:cubicBezTo>
                      <a:pt x="1084507" y="1718051"/>
                      <a:pt x="1074709" y="1758723"/>
                      <a:pt x="1061647" y="1816912"/>
                    </a:cubicBezTo>
                    <a:cubicBezTo>
                      <a:pt x="1039084" y="1940415"/>
                      <a:pt x="968426" y="2002166"/>
                      <a:pt x="849674" y="2002166"/>
                    </a:cubicBezTo>
                    <a:cubicBezTo>
                      <a:pt x="787922" y="2002166"/>
                      <a:pt x="735968" y="1981978"/>
                      <a:pt x="693811" y="1941602"/>
                    </a:cubicBezTo>
                    <a:cubicBezTo>
                      <a:pt x="651654" y="1901226"/>
                      <a:pt x="630575" y="1841256"/>
                      <a:pt x="630575" y="1761692"/>
                    </a:cubicBezTo>
                    <a:cubicBezTo>
                      <a:pt x="630575" y="1661940"/>
                      <a:pt x="646013" y="1575548"/>
                      <a:pt x="676889" y="1502515"/>
                    </a:cubicBezTo>
                    <a:cubicBezTo>
                      <a:pt x="707764" y="1429482"/>
                      <a:pt x="748734" y="1365356"/>
                      <a:pt x="799798" y="1310136"/>
                    </a:cubicBezTo>
                    <a:cubicBezTo>
                      <a:pt x="850861" y="1254916"/>
                      <a:pt x="919737" y="1189306"/>
                      <a:pt x="1006427" y="1113304"/>
                    </a:cubicBezTo>
                    <a:cubicBezTo>
                      <a:pt x="1082428" y="1046803"/>
                      <a:pt x="1137351" y="996630"/>
                      <a:pt x="1171196" y="962785"/>
                    </a:cubicBezTo>
                    <a:cubicBezTo>
                      <a:pt x="1205040" y="928941"/>
                      <a:pt x="1233541" y="891237"/>
                      <a:pt x="1256698" y="849674"/>
                    </a:cubicBezTo>
                    <a:cubicBezTo>
                      <a:pt x="1279854" y="808110"/>
                      <a:pt x="1291433" y="762984"/>
                      <a:pt x="1291433" y="714296"/>
                    </a:cubicBezTo>
                    <a:cubicBezTo>
                      <a:pt x="1291433" y="619294"/>
                      <a:pt x="1256104" y="539136"/>
                      <a:pt x="1185446" y="473822"/>
                    </a:cubicBezTo>
                    <a:cubicBezTo>
                      <a:pt x="1114788" y="408508"/>
                      <a:pt x="1023646" y="375851"/>
                      <a:pt x="912019" y="375851"/>
                    </a:cubicBezTo>
                    <a:cubicBezTo>
                      <a:pt x="781391" y="375851"/>
                      <a:pt x="685201" y="408805"/>
                      <a:pt x="623450" y="474713"/>
                    </a:cubicBezTo>
                    <a:cubicBezTo>
                      <a:pt x="561699" y="540620"/>
                      <a:pt x="509448" y="637700"/>
                      <a:pt x="466697" y="765953"/>
                    </a:cubicBezTo>
                    <a:cubicBezTo>
                      <a:pt x="426321" y="900143"/>
                      <a:pt x="349726" y="967238"/>
                      <a:pt x="236911" y="967238"/>
                    </a:cubicBezTo>
                    <a:cubicBezTo>
                      <a:pt x="170410" y="967238"/>
                      <a:pt x="114299" y="943785"/>
                      <a:pt x="68579" y="896878"/>
                    </a:cubicBezTo>
                    <a:cubicBezTo>
                      <a:pt x="22860" y="849971"/>
                      <a:pt x="0" y="799204"/>
                      <a:pt x="0" y="744578"/>
                    </a:cubicBezTo>
                    <a:cubicBezTo>
                      <a:pt x="0" y="631763"/>
                      <a:pt x="36219" y="517464"/>
                      <a:pt x="108658" y="401680"/>
                    </a:cubicBezTo>
                    <a:cubicBezTo>
                      <a:pt x="181097" y="285896"/>
                      <a:pt x="286787" y="190004"/>
                      <a:pt x="425727" y="114002"/>
                    </a:cubicBezTo>
                    <a:cubicBezTo>
                      <a:pt x="564668" y="38001"/>
                      <a:pt x="726765" y="0"/>
                      <a:pt x="912019" y="0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" name="手繪多邊形 9"/>
              <p:cNvSpPr/>
              <p:nvPr/>
            </p:nvSpPr>
            <p:spPr>
              <a:xfrm>
                <a:off x="4272129" y="4087985"/>
                <a:ext cx="536167" cy="532605"/>
              </a:xfrm>
              <a:custGeom>
                <a:avLst/>
                <a:gdLst/>
                <a:ahLst/>
                <a:cxnLst/>
                <a:rect l="l" t="t" r="r" b="b"/>
                <a:pathLst>
                  <a:path w="536167" h="532605">
                    <a:moveTo>
                      <a:pt x="270756" y="0"/>
                    </a:moveTo>
                    <a:cubicBezTo>
                      <a:pt x="345570" y="0"/>
                      <a:pt x="408509" y="25532"/>
                      <a:pt x="459572" y="76595"/>
                    </a:cubicBezTo>
                    <a:cubicBezTo>
                      <a:pt x="510636" y="127659"/>
                      <a:pt x="536167" y="190598"/>
                      <a:pt x="536167" y="265412"/>
                    </a:cubicBezTo>
                    <a:cubicBezTo>
                      <a:pt x="536167" y="348539"/>
                      <a:pt x="509448" y="413852"/>
                      <a:pt x="456010" y="461353"/>
                    </a:cubicBezTo>
                    <a:cubicBezTo>
                      <a:pt x="402571" y="508854"/>
                      <a:pt x="340820" y="532605"/>
                      <a:pt x="270756" y="532605"/>
                    </a:cubicBezTo>
                    <a:cubicBezTo>
                      <a:pt x="198317" y="532605"/>
                      <a:pt x="135081" y="509151"/>
                      <a:pt x="81049" y="462244"/>
                    </a:cubicBezTo>
                    <a:cubicBezTo>
                      <a:pt x="27016" y="415337"/>
                      <a:pt x="0" y="349726"/>
                      <a:pt x="0" y="265412"/>
                    </a:cubicBezTo>
                    <a:cubicBezTo>
                      <a:pt x="0" y="190598"/>
                      <a:pt x="26126" y="127659"/>
                      <a:pt x="78377" y="76595"/>
                    </a:cubicBezTo>
                    <a:cubicBezTo>
                      <a:pt x="130628" y="25532"/>
                      <a:pt x="194754" y="0"/>
                      <a:pt x="270756" y="0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8" name="矩形 7"/>
          <p:cNvSpPr/>
          <p:nvPr/>
        </p:nvSpPr>
        <p:spPr>
          <a:xfrm>
            <a:off x="3155324" y="1223201"/>
            <a:ext cx="2833352" cy="11636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1079995" y="501116"/>
            <a:ext cx="698401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4000" b="1" dirty="0" smtClean="0">
                <a:latin typeface="+mj-ea"/>
                <a:ea typeface="+mj-ea"/>
              </a:rPr>
              <a:t>Q </a:t>
            </a:r>
            <a:r>
              <a:rPr lang="en-US" altLang="zh-TW" sz="4000" b="1" dirty="0">
                <a:latin typeface="+mj-ea"/>
                <a:ea typeface="+mj-ea"/>
              </a:rPr>
              <a:t>&amp; </a:t>
            </a:r>
            <a:r>
              <a:rPr lang="en-US" altLang="zh-TW" sz="4000" b="1" dirty="0" smtClean="0">
                <a:latin typeface="+mj-ea"/>
                <a:ea typeface="+mj-ea"/>
              </a:rPr>
              <a:t>A</a:t>
            </a:r>
            <a:endParaRPr lang="zh-TW" altLang="en-US" sz="4000" b="1" dirty="0">
              <a:latin typeface="+mj-ea"/>
              <a:ea typeface="+mj-ea"/>
            </a:endParaRP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商業智慧部 </a:t>
            </a:r>
            <a:r>
              <a:rPr lang="en-US" altLang="zh-TW"/>
              <a:t>X </a:t>
            </a:r>
            <a:r>
              <a:rPr lang="zh-TW" altLang="en-US"/>
              <a:t>馮宇陽</a:t>
            </a:r>
          </a:p>
        </p:txBody>
      </p:sp>
    </p:spTree>
    <p:extLst>
      <p:ext uri="{BB962C8B-B14F-4D97-AF65-F5344CB8AC3E}">
        <p14:creationId xmlns:p14="http://schemas.microsoft.com/office/powerpoint/2010/main" val="2486845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接點 2"/>
          <p:cNvCxnSpPr/>
          <p:nvPr/>
        </p:nvCxnSpPr>
        <p:spPr>
          <a:xfrm>
            <a:off x="5626100" y="0"/>
            <a:ext cx="0" cy="6858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5505450" y="1200150"/>
            <a:ext cx="241300" cy="241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矩形 35"/>
          <p:cNvSpPr/>
          <p:nvPr/>
        </p:nvSpPr>
        <p:spPr>
          <a:xfrm>
            <a:off x="5505450" y="2043430"/>
            <a:ext cx="241300" cy="241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矩形 37"/>
          <p:cNvSpPr/>
          <p:nvPr/>
        </p:nvSpPr>
        <p:spPr>
          <a:xfrm>
            <a:off x="5505450" y="2886710"/>
            <a:ext cx="241300" cy="241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矩形 39"/>
          <p:cNvSpPr/>
          <p:nvPr/>
        </p:nvSpPr>
        <p:spPr>
          <a:xfrm>
            <a:off x="5505450" y="3729990"/>
            <a:ext cx="241300" cy="241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矩形 41"/>
          <p:cNvSpPr/>
          <p:nvPr/>
        </p:nvSpPr>
        <p:spPr>
          <a:xfrm>
            <a:off x="5505450" y="5416550"/>
            <a:ext cx="241300" cy="241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4" name="文字方塊 53"/>
          <p:cNvSpPr txBox="1"/>
          <p:nvPr/>
        </p:nvSpPr>
        <p:spPr>
          <a:xfrm>
            <a:off x="5803090" y="1142298"/>
            <a:ext cx="23402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+mj-ea"/>
                <a:ea typeface="+mj-ea"/>
              </a:rPr>
              <a:t>Introduction</a:t>
            </a:r>
            <a:endParaRPr lang="zh-TW" altLang="en-US" sz="2000" dirty="0">
              <a:latin typeface="+mj-ea"/>
              <a:ea typeface="+mj-ea"/>
            </a:endParaRPr>
          </a:p>
        </p:txBody>
      </p:sp>
      <p:sp>
        <p:nvSpPr>
          <p:cNvPr id="55" name="文字方塊 54"/>
          <p:cNvSpPr txBox="1"/>
          <p:nvPr/>
        </p:nvSpPr>
        <p:spPr>
          <a:xfrm>
            <a:off x="5803090" y="2824916"/>
            <a:ext cx="23402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/>
              <a:t>工作心得</a:t>
            </a:r>
          </a:p>
        </p:txBody>
      </p:sp>
      <p:sp>
        <p:nvSpPr>
          <p:cNvPr id="58" name="文字方塊 57"/>
          <p:cNvSpPr txBox="1"/>
          <p:nvPr/>
        </p:nvSpPr>
        <p:spPr>
          <a:xfrm>
            <a:off x="5803090" y="5348845"/>
            <a:ext cx="23402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+mj-ea"/>
                <a:ea typeface="+mj-ea"/>
              </a:rPr>
              <a:t>Q &amp; A</a:t>
            </a:r>
            <a:endParaRPr lang="zh-TW" altLang="en-US" sz="2000" dirty="0">
              <a:latin typeface="+mj-ea"/>
              <a:ea typeface="+mj-ea"/>
            </a:endParaRPr>
          </a:p>
        </p:txBody>
      </p:sp>
      <p:sp>
        <p:nvSpPr>
          <p:cNvPr id="59" name="文字方塊 58"/>
          <p:cNvSpPr txBox="1"/>
          <p:nvPr/>
        </p:nvSpPr>
        <p:spPr>
          <a:xfrm>
            <a:off x="5803090" y="1983607"/>
            <a:ext cx="23402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/>
              <a:t>工作歷程</a:t>
            </a:r>
          </a:p>
        </p:txBody>
      </p:sp>
      <p:sp>
        <p:nvSpPr>
          <p:cNvPr id="60" name="文字方塊 59"/>
          <p:cNvSpPr txBox="1"/>
          <p:nvPr/>
        </p:nvSpPr>
        <p:spPr>
          <a:xfrm>
            <a:off x="5803090" y="3666225"/>
            <a:ext cx="23402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/>
              <a:t>未來規劃</a:t>
            </a:r>
          </a:p>
        </p:txBody>
      </p:sp>
      <p:sp>
        <p:nvSpPr>
          <p:cNvPr id="61" name="矩形 60"/>
          <p:cNvSpPr/>
          <p:nvPr/>
        </p:nvSpPr>
        <p:spPr>
          <a:xfrm>
            <a:off x="616661" y="1223201"/>
            <a:ext cx="2833352" cy="1163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62" name="文字方塊 61"/>
          <p:cNvSpPr txBox="1"/>
          <p:nvPr/>
        </p:nvSpPr>
        <p:spPr>
          <a:xfrm>
            <a:off x="319159" y="501115"/>
            <a:ext cx="3428356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4000" b="1" dirty="0">
                <a:solidFill>
                  <a:schemeClr val="accent1"/>
                </a:solidFill>
                <a:latin typeface="+mj-ea"/>
                <a:ea typeface="+mj-ea"/>
              </a:rPr>
              <a:t>Agenda</a:t>
            </a:r>
            <a:endParaRPr lang="zh-TW" altLang="en-US" sz="4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79943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6" grpId="0" animBg="1"/>
      <p:bldP spid="38" grpId="0" animBg="1"/>
      <p:bldP spid="40" grpId="0" animBg="1"/>
      <p:bldP spid="42" grpId="0" animBg="1"/>
      <p:bldP spid="54" grpId="0"/>
      <p:bldP spid="55" grpId="0"/>
      <p:bldP spid="58" grpId="0"/>
      <p:bldP spid="59" grpId="0"/>
      <p:bldP spid="6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288478" y="1657351"/>
            <a:ext cx="1634721" cy="20576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" name="群組 1"/>
          <p:cNvGrpSpPr/>
          <p:nvPr/>
        </p:nvGrpSpPr>
        <p:grpSpPr>
          <a:xfrm>
            <a:off x="2106921" y="2113815"/>
            <a:ext cx="1997431" cy="852657"/>
            <a:chOff x="1655795" y="1224083"/>
            <a:chExt cx="2362974" cy="1008698"/>
          </a:xfrm>
        </p:grpSpPr>
        <p:sp>
          <p:nvSpPr>
            <p:cNvPr id="4" name="矩形 3"/>
            <p:cNvSpPr/>
            <p:nvPr/>
          </p:nvSpPr>
          <p:spPr>
            <a:xfrm>
              <a:off x="1667520" y="1224083"/>
              <a:ext cx="2340000" cy="72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直角三角形 4"/>
            <p:cNvSpPr/>
            <p:nvPr/>
          </p:nvSpPr>
          <p:spPr>
            <a:xfrm rot="10800000" flipH="1">
              <a:off x="3804462" y="1944083"/>
              <a:ext cx="214307" cy="288698"/>
            </a:xfrm>
            <a:prstGeom prst="rtTriangle">
              <a:avLst/>
            </a:prstGeom>
            <a:solidFill>
              <a:srgbClr val="3CAAA2"/>
            </a:solidFill>
            <a:ln w="7938" cap="rnd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直角三角形 5"/>
            <p:cNvSpPr/>
            <p:nvPr/>
          </p:nvSpPr>
          <p:spPr>
            <a:xfrm rot="10800000">
              <a:off x="1655795" y="1944083"/>
              <a:ext cx="214307" cy="288698"/>
            </a:xfrm>
            <a:prstGeom prst="rtTriangle">
              <a:avLst/>
            </a:prstGeom>
            <a:solidFill>
              <a:srgbClr val="3CAAA2"/>
            </a:solidFill>
            <a:ln w="7938" cap="rnd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5221207" y="1657351"/>
            <a:ext cx="1634721" cy="20576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7" name="群組 6"/>
          <p:cNvGrpSpPr/>
          <p:nvPr/>
        </p:nvGrpSpPr>
        <p:grpSpPr>
          <a:xfrm>
            <a:off x="5039650" y="2113815"/>
            <a:ext cx="1997431" cy="852657"/>
            <a:chOff x="5125232" y="1224083"/>
            <a:chExt cx="2362974" cy="1008698"/>
          </a:xfrm>
        </p:grpSpPr>
        <p:sp>
          <p:nvSpPr>
            <p:cNvPr id="9" name="矩形 8"/>
            <p:cNvSpPr/>
            <p:nvPr/>
          </p:nvSpPr>
          <p:spPr>
            <a:xfrm>
              <a:off x="5136957" y="1224083"/>
              <a:ext cx="2340000" cy="72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直角三角形 9"/>
            <p:cNvSpPr/>
            <p:nvPr/>
          </p:nvSpPr>
          <p:spPr>
            <a:xfrm rot="10800000" flipH="1">
              <a:off x="7273899" y="1944083"/>
              <a:ext cx="214307" cy="288698"/>
            </a:xfrm>
            <a:prstGeom prst="rtTriangle">
              <a:avLst/>
            </a:prstGeom>
            <a:solidFill>
              <a:srgbClr val="D4A40A"/>
            </a:solidFill>
            <a:ln w="7938" cap="rnd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" name="直角三角形 10"/>
            <p:cNvSpPr/>
            <p:nvPr/>
          </p:nvSpPr>
          <p:spPr>
            <a:xfrm rot="10800000">
              <a:off x="5125232" y="1944083"/>
              <a:ext cx="214307" cy="288698"/>
            </a:xfrm>
            <a:prstGeom prst="rtTriangle">
              <a:avLst/>
            </a:prstGeom>
            <a:solidFill>
              <a:srgbClr val="D4A40A"/>
            </a:solidFill>
            <a:ln w="7938" cap="rnd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</p:grpSp>
      <p:sp>
        <p:nvSpPr>
          <p:cNvPr id="19" name="矩形 18"/>
          <p:cNvSpPr/>
          <p:nvPr/>
        </p:nvSpPr>
        <p:spPr>
          <a:xfrm>
            <a:off x="2288478" y="4240241"/>
            <a:ext cx="1634721" cy="20576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2" name="群組 11"/>
          <p:cNvGrpSpPr/>
          <p:nvPr/>
        </p:nvGrpSpPr>
        <p:grpSpPr>
          <a:xfrm>
            <a:off x="2106922" y="4696705"/>
            <a:ext cx="1997431" cy="852657"/>
            <a:chOff x="1655795" y="4279658"/>
            <a:chExt cx="2362974" cy="1008698"/>
          </a:xfrm>
        </p:grpSpPr>
        <p:sp>
          <p:nvSpPr>
            <p:cNvPr id="20" name="矩形 19"/>
            <p:cNvSpPr/>
            <p:nvPr/>
          </p:nvSpPr>
          <p:spPr>
            <a:xfrm>
              <a:off x="1667520" y="4279658"/>
              <a:ext cx="2340000" cy="720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直角三角形 20"/>
            <p:cNvSpPr/>
            <p:nvPr/>
          </p:nvSpPr>
          <p:spPr>
            <a:xfrm rot="10800000" flipH="1">
              <a:off x="3804462" y="4999658"/>
              <a:ext cx="214307" cy="288698"/>
            </a:xfrm>
            <a:prstGeom prst="rtTriangle">
              <a:avLst/>
            </a:prstGeom>
            <a:solidFill>
              <a:srgbClr val="DE1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lt1"/>
                </a:solidFill>
              </a:endParaRPr>
            </a:p>
          </p:txBody>
        </p:sp>
        <p:sp>
          <p:nvSpPr>
            <p:cNvPr id="22" name="直角三角形 21"/>
            <p:cNvSpPr/>
            <p:nvPr/>
          </p:nvSpPr>
          <p:spPr>
            <a:xfrm rot="10800000">
              <a:off x="1655795" y="4999658"/>
              <a:ext cx="214307" cy="288698"/>
            </a:xfrm>
            <a:prstGeom prst="rtTriangle">
              <a:avLst/>
            </a:prstGeom>
            <a:solidFill>
              <a:srgbClr val="DE1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lt1"/>
                </a:solidFill>
              </a:endParaRPr>
            </a:p>
          </p:txBody>
        </p:sp>
      </p:grpSp>
      <p:sp>
        <p:nvSpPr>
          <p:cNvPr id="23" name="矩形 22"/>
          <p:cNvSpPr/>
          <p:nvPr/>
        </p:nvSpPr>
        <p:spPr>
          <a:xfrm>
            <a:off x="5221208" y="4240241"/>
            <a:ext cx="1634721" cy="20576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3" name="群組 12"/>
          <p:cNvGrpSpPr/>
          <p:nvPr/>
        </p:nvGrpSpPr>
        <p:grpSpPr>
          <a:xfrm>
            <a:off x="5039650" y="4696704"/>
            <a:ext cx="1997431" cy="852657"/>
            <a:chOff x="5125232" y="4279658"/>
            <a:chExt cx="2362974" cy="1008698"/>
          </a:xfrm>
        </p:grpSpPr>
        <p:sp>
          <p:nvSpPr>
            <p:cNvPr id="24" name="矩形 23"/>
            <p:cNvSpPr/>
            <p:nvPr/>
          </p:nvSpPr>
          <p:spPr>
            <a:xfrm>
              <a:off x="5136957" y="4279658"/>
              <a:ext cx="2340000" cy="720000"/>
            </a:xfrm>
            <a:prstGeom prst="rect">
              <a:avLst/>
            </a:prstGeom>
            <a:solidFill>
              <a:schemeClr val="accent4"/>
            </a:solidFill>
            <a:ln w="7938" cap="rnd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直角三角形 24"/>
            <p:cNvSpPr/>
            <p:nvPr/>
          </p:nvSpPr>
          <p:spPr>
            <a:xfrm rot="10800000" flipH="1">
              <a:off x="7273899" y="4999658"/>
              <a:ext cx="214307" cy="288698"/>
            </a:xfrm>
            <a:prstGeom prst="rtTriangle">
              <a:avLst/>
            </a:prstGeom>
            <a:solidFill>
              <a:srgbClr val="73B579"/>
            </a:solidFill>
            <a:ln w="7938" cap="rnd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6" name="直角三角形 25"/>
            <p:cNvSpPr/>
            <p:nvPr/>
          </p:nvSpPr>
          <p:spPr>
            <a:xfrm rot="10800000">
              <a:off x="5125232" y="4999658"/>
              <a:ext cx="214307" cy="288698"/>
            </a:xfrm>
            <a:prstGeom prst="rtTriangle">
              <a:avLst/>
            </a:prstGeom>
            <a:solidFill>
              <a:srgbClr val="73B579"/>
            </a:solidFill>
            <a:ln w="7938" cap="rnd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</p:grpSp>
      <p:sp>
        <p:nvSpPr>
          <p:cNvPr id="27" name="矩形 26"/>
          <p:cNvSpPr/>
          <p:nvPr/>
        </p:nvSpPr>
        <p:spPr>
          <a:xfrm>
            <a:off x="3155324" y="1223201"/>
            <a:ext cx="2833352" cy="11636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投影片編號版面配置區 1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93B68095-C8B2-4A76-90AA-E601358CCBC3}" type="slidenum">
              <a:rPr lang="zh-TW" altLang="en-US" smtClean="0"/>
              <a:t>2</a:t>
            </a:fld>
            <a:endParaRPr lang="zh-TW" altLang="en-US"/>
          </a:p>
        </p:txBody>
      </p:sp>
      <p:sp>
        <p:nvSpPr>
          <p:cNvPr id="28" name="文字方塊 27"/>
          <p:cNvSpPr txBox="1"/>
          <p:nvPr/>
        </p:nvSpPr>
        <p:spPr>
          <a:xfrm>
            <a:off x="2857822" y="501116"/>
            <a:ext cx="3428356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4000" b="1" dirty="0">
                <a:latin typeface="+mj-ea"/>
                <a:ea typeface="+mj-ea"/>
              </a:rPr>
              <a:t>Introduction</a:t>
            </a:r>
            <a:endParaRPr lang="zh-TW" altLang="en-US" sz="4000" b="1" dirty="0">
              <a:latin typeface="+mj-ea"/>
              <a:ea typeface="+mj-ea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2577290" y="1668818"/>
            <a:ext cx="1068917" cy="42672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01</a:t>
            </a:r>
            <a:endParaRPr lang="zh-TW" altLang="en-US" sz="2800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5504107" y="1668818"/>
            <a:ext cx="1068917" cy="42672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02</a:t>
            </a:r>
            <a:endParaRPr lang="zh-TW" altLang="en-US" sz="2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2577290" y="4263435"/>
            <a:ext cx="1068917" cy="42672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03</a:t>
            </a:r>
            <a:endParaRPr lang="zh-TW" altLang="en-US" sz="2800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5504107" y="4263435"/>
            <a:ext cx="1068917" cy="42672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04</a:t>
            </a:r>
            <a:endParaRPr lang="zh-TW" altLang="en-US" sz="2800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2205990" y="2185140"/>
            <a:ext cx="1727120" cy="42672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zh-TW" altLang="en-US" sz="2400" dirty="0">
                <a:solidFill>
                  <a:schemeClr val="bg1"/>
                </a:solidFill>
              </a:rPr>
              <a:t>學校</a:t>
            </a:r>
          </a:p>
        </p:txBody>
      </p:sp>
      <p:sp>
        <p:nvSpPr>
          <p:cNvPr id="34" name="文字方塊 33"/>
          <p:cNvSpPr txBox="1"/>
          <p:nvPr/>
        </p:nvSpPr>
        <p:spPr>
          <a:xfrm>
            <a:off x="5175005" y="2185140"/>
            <a:ext cx="1727120" cy="42672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zh-TW" altLang="en-US" sz="2400" dirty="0">
                <a:solidFill>
                  <a:schemeClr val="bg1"/>
                </a:solidFill>
              </a:rPr>
              <a:t>前職</a:t>
            </a:r>
          </a:p>
        </p:txBody>
      </p:sp>
      <p:sp>
        <p:nvSpPr>
          <p:cNvPr id="35" name="文字方塊 34"/>
          <p:cNvSpPr txBox="1"/>
          <p:nvPr/>
        </p:nvSpPr>
        <p:spPr>
          <a:xfrm>
            <a:off x="2205990" y="4779757"/>
            <a:ext cx="1727120" cy="42672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zh-TW" altLang="en-US" sz="2400" dirty="0">
                <a:solidFill>
                  <a:schemeClr val="bg1"/>
                </a:solidFill>
              </a:rPr>
              <a:t>轉職原因</a:t>
            </a:r>
          </a:p>
        </p:txBody>
      </p:sp>
      <p:sp>
        <p:nvSpPr>
          <p:cNvPr id="36" name="文字方塊 35"/>
          <p:cNvSpPr txBox="1"/>
          <p:nvPr/>
        </p:nvSpPr>
        <p:spPr>
          <a:xfrm>
            <a:off x="5175005" y="4779757"/>
            <a:ext cx="1727120" cy="42672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zh-TW" altLang="en-US" sz="2400" dirty="0">
                <a:solidFill>
                  <a:schemeClr val="bg1"/>
                </a:solidFill>
              </a:rPr>
              <a:t>技能</a:t>
            </a:r>
          </a:p>
        </p:txBody>
      </p:sp>
      <p:sp>
        <p:nvSpPr>
          <p:cNvPr id="37" name="矩形 36"/>
          <p:cNvSpPr/>
          <p:nvPr/>
        </p:nvSpPr>
        <p:spPr>
          <a:xfrm>
            <a:off x="2338103" y="2754559"/>
            <a:ext cx="154326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1400" dirty="0"/>
              <a:t>中原大學</a:t>
            </a:r>
            <a:endParaRPr lang="en-US" altLang="zh-TW" sz="1400" dirty="0"/>
          </a:p>
          <a:p>
            <a:pPr algn="ctr"/>
            <a:r>
              <a:rPr lang="zh-TW" altLang="en-US" sz="1400" dirty="0"/>
              <a:t>資訊管理</a:t>
            </a:r>
            <a:r>
              <a:rPr lang="zh-TW" altLang="en-US" sz="1400" dirty="0" smtClean="0"/>
              <a:t>系</a:t>
            </a:r>
            <a:endParaRPr lang="en-US" altLang="zh-TW" sz="1400" dirty="0" smtClean="0"/>
          </a:p>
          <a:p>
            <a:pPr algn="ctr"/>
            <a:r>
              <a:rPr lang="zh-TW" altLang="en-US" sz="1400" dirty="0" smtClean="0"/>
              <a:t>元智大學</a:t>
            </a:r>
            <a:endParaRPr lang="en-US" altLang="zh-TW" sz="1400" dirty="0" smtClean="0"/>
          </a:p>
          <a:p>
            <a:pPr algn="ctr"/>
            <a:r>
              <a:rPr lang="zh-TW" altLang="en-US" sz="1400" dirty="0" smtClean="0"/>
              <a:t>資訊管理所</a:t>
            </a:r>
            <a:endParaRPr lang="zh-TW" altLang="en-US" sz="1400" dirty="0"/>
          </a:p>
        </p:txBody>
      </p:sp>
      <p:sp>
        <p:nvSpPr>
          <p:cNvPr id="38" name="矩形 37"/>
          <p:cNvSpPr/>
          <p:nvPr/>
        </p:nvSpPr>
        <p:spPr>
          <a:xfrm>
            <a:off x="5252099" y="2822550"/>
            <a:ext cx="154326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1400" dirty="0"/>
              <a:t>永豐銀行</a:t>
            </a:r>
            <a:endParaRPr lang="en-US" altLang="zh-TW" sz="1400" dirty="0"/>
          </a:p>
          <a:p>
            <a:pPr algn="ctr"/>
            <a:r>
              <a:rPr lang="zh-TW" altLang="en-US" sz="1400" dirty="0" smtClean="0"/>
              <a:t>人力資源處</a:t>
            </a:r>
            <a:endParaRPr lang="en-US" altLang="zh-TW" sz="1400" dirty="0"/>
          </a:p>
          <a:p>
            <a:pPr algn="ctr"/>
            <a:r>
              <a:rPr lang="zh-TW" altLang="en-US" sz="1400" dirty="0" smtClean="0"/>
              <a:t>數據</a:t>
            </a:r>
            <a:r>
              <a:rPr lang="zh-TW" altLang="en-US" sz="1400" dirty="0"/>
              <a:t>應用員</a:t>
            </a:r>
          </a:p>
        </p:txBody>
      </p:sp>
      <p:sp>
        <p:nvSpPr>
          <p:cNvPr id="39" name="矩形 38"/>
          <p:cNvSpPr/>
          <p:nvPr/>
        </p:nvSpPr>
        <p:spPr>
          <a:xfrm>
            <a:off x="2356831" y="5436848"/>
            <a:ext cx="154326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1400" dirty="0"/>
              <a:t>看好</a:t>
            </a:r>
            <a:r>
              <a:rPr lang="en-US" altLang="zh-TW" sz="1400" dirty="0" smtClean="0"/>
              <a:t>IT</a:t>
            </a:r>
            <a:r>
              <a:rPr lang="zh-TW" altLang="en-US" sz="1400" dirty="0" smtClean="0"/>
              <a:t>發展</a:t>
            </a:r>
            <a:endParaRPr lang="en-US" altLang="zh-TW" sz="1400" dirty="0"/>
          </a:p>
          <a:p>
            <a:pPr algn="ctr"/>
            <a:r>
              <a:rPr lang="zh-TW" altLang="en-US" sz="1400" dirty="0" smtClean="0"/>
              <a:t>追求更寬廣的</a:t>
            </a:r>
            <a:endParaRPr lang="en-US" altLang="zh-TW" sz="1400" dirty="0" smtClean="0"/>
          </a:p>
          <a:p>
            <a:pPr algn="ctr"/>
            <a:r>
              <a:rPr lang="zh-TW" altLang="en-US" sz="1400" dirty="0" smtClean="0"/>
              <a:t>工作機會</a:t>
            </a:r>
            <a:endParaRPr lang="zh-TW" altLang="en-US" sz="1400" dirty="0"/>
          </a:p>
        </p:txBody>
      </p:sp>
      <p:sp>
        <p:nvSpPr>
          <p:cNvPr id="40" name="矩形 39"/>
          <p:cNvSpPr/>
          <p:nvPr/>
        </p:nvSpPr>
        <p:spPr>
          <a:xfrm>
            <a:off x="5252099" y="5436848"/>
            <a:ext cx="15432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1400" dirty="0" smtClean="0">
                <a:latin typeface="+mj-ea"/>
              </a:rPr>
              <a:t>Python</a:t>
            </a:r>
            <a:endParaRPr lang="en-US" altLang="zh-TW" sz="1400" dirty="0" smtClean="0">
              <a:latin typeface="+mj-ea"/>
              <a:ea typeface="+mj-ea"/>
            </a:endParaRPr>
          </a:p>
          <a:p>
            <a:pPr algn="ctr"/>
            <a:r>
              <a:rPr lang="en-US" altLang="zh-TW" sz="1400" dirty="0" smtClean="0">
                <a:latin typeface="+mj-ea"/>
                <a:ea typeface="+mj-ea"/>
              </a:rPr>
              <a:t>SQL</a:t>
            </a:r>
            <a:endParaRPr lang="en-US" altLang="zh-TW" sz="1400" dirty="0">
              <a:latin typeface="+mj-ea"/>
              <a:ea typeface="+mj-ea"/>
            </a:endParaRPr>
          </a:p>
        </p:txBody>
      </p:sp>
      <p:sp>
        <p:nvSpPr>
          <p:cNvPr id="16" name="頁尾版面配置區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商業智慧部 </a:t>
            </a:r>
            <a:r>
              <a:rPr lang="en-US" altLang="zh-TW"/>
              <a:t>X </a:t>
            </a:r>
            <a:r>
              <a:rPr lang="zh-TW" altLang="en-US"/>
              <a:t>馮宇陽</a:t>
            </a:r>
          </a:p>
        </p:txBody>
      </p:sp>
    </p:spTree>
    <p:extLst>
      <p:ext uri="{BB962C8B-B14F-4D97-AF65-F5344CB8AC3E}">
        <p14:creationId xmlns:p14="http://schemas.microsoft.com/office/powerpoint/2010/main" val="139400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19" grpId="0" animBg="1"/>
      <p:bldP spid="23" grpId="0" animBg="1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155324" y="1223201"/>
            <a:ext cx="2833352" cy="11636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Freeform 5"/>
          <p:cNvSpPr>
            <a:spLocks/>
          </p:cNvSpPr>
          <p:nvPr/>
        </p:nvSpPr>
        <p:spPr bwMode="auto">
          <a:xfrm>
            <a:off x="3586899" y="1600892"/>
            <a:ext cx="3420647" cy="1852492"/>
          </a:xfrm>
          <a:custGeom>
            <a:avLst/>
            <a:gdLst>
              <a:gd name="T0" fmla="*/ 3976 w 5217"/>
              <a:gd name="T1" fmla="*/ 2813 h 2813"/>
              <a:gd name="T2" fmla="*/ 4271 w 5217"/>
              <a:gd name="T3" fmla="*/ 2778 h 2813"/>
              <a:gd name="T4" fmla="*/ 4542 w 5217"/>
              <a:gd name="T5" fmla="*/ 2677 h 2813"/>
              <a:gd name="T6" fmla="*/ 4952 w 5217"/>
              <a:gd name="T7" fmla="*/ 2337 h 2813"/>
              <a:gd name="T8" fmla="*/ 5153 w 5217"/>
              <a:gd name="T9" fmla="*/ 1965 h 2813"/>
              <a:gd name="T10" fmla="*/ 5217 w 5217"/>
              <a:gd name="T11" fmla="*/ 1571 h 2813"/>
              <a:gd name="T12" fmla="*/ 5217 w 5217"/>
              <a:gd name="T13" fmla="*/ 1243 h 2813"/>
              <a:gd name="T14" fmla="*/ 5183 w 5217"/>
              <a:gd name="T15" fmla="*/ 955 h 2813"/>
              <a:gd name="T16" fmla="*/ 5087 w 5217"/>
              <a:gd name="T17" fmla="*/ 689 h 2813"/>
              <a:gd name="T18" fmla="*/ 4734 w 5217"/>
              <a:gd name="T19" fmla="*/ 259 h 2813"/>
              <a:gd name="T20" fmla="*/ 4366 w 5217"/>
              <a:gd name="T21" fmla="*/ 63 h 2813"/>
              <a:gd name="T22" fmla="*/ 3976 w 5217"/>
              <a:gd name="T23" fmla="*/ 0 h 2813"/>
              <a:gd name="T24" fmla="*/ 3471 w 5217"/>
              <a:gd name="T25" fmla="*/ 0 h 2813"/>
              <a:gd name="T26" fmla="*/ 3940 w 5217"/>
              <a:gd name="T27" fmla="*/ 296 h 2813"/>
              <a:gd name="T28" fmla="*/ 3450 w 5217"/>
              <a:gd name="T29" fmla="*/ 605 h 2813"/>
              <a:gd name="T30" fmla="*/ 3976 w 5217"/>
              <a:gd name="T31" fmla="*/ 605 h 2813"/>
              <a:gd name="T32" fmla="*/ 4176 w 5217"/>
              <a:gd name="T33" fmla="*/ 637 h 2813"/>
              <a:gd name="T34" fmla="*/ 4364 w 5217"/>
              <a:gd name="T35" fmla="*/ 737 h 2813"/>
              <a:gd name="T36" fmla="*/ 4545 w 5217"/>
              <a:gd name="T37" fmla="*/ 959 h 2813"/>
              <a:gd name="T38" fmla="*/ 4595 w 5217"/>
              <a:gd name="T39" fmla="*/ 1094 h 2813"/>
              <a:gd name="T40" fmla="*/ 4612 w 5217"/>
              <a:gd name="T41" fmla="*/ 1243 h 2813"/>
              <a:gd name="T42" fmla="*/ 4612 w 5217"/>
              <a:gd name="T43" fmla="*/ 1571 h 2813"/>
              <a:gd name="T44" fmla="*/ 4579 w 5217"/>
              <a:gd name="T45" fmla="*/ 1774 h 2813"/>
              <a:gd name="T46" fmla="*/ 4476 w 5217"/>
              <a:gd name="T47" fmla="*/ 1965 h 2813"/>
              <a:gd name="T48" fmla="*/ 4265 w 5217"/>
              <a:gd name="T49" fmla="*/ 2139 h 2813"/>
              <a:gd name="T50" fmla="*/ 4127 w 5217"/>
              <a:gd name="T51" fmla="*/ 2190 h 2813"/>
              <a:gd name="T52" fmla="*/ 3976 w 5217"/>
              <a:gd name="T53" fmla="*/ 2209 h 2813"/>
              <a:gd name="T54" fmla="*/ 489 w 5217"/>
              <a:gd name="T55" fmla="*/ 2209 h 2813"/>
              <a:gd name="T56" fmla="*/ 0 w 5217"/>
              <a:gd name="T57" fmla="*/ 2517 h 2813"/>
              <a:gd name="T58" fmla="*/ 469 w 5217"/>
              <a:gd name="T59" fmla="*/ 2813 h 2813"/>
              <a:gd name="T60" fmla="*/ 3976 w 5217"/>
              <a:gd name="T61" fmla="*/ 2813 h 28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5217" h="2813">
                <a:moveTo>
                  <a:pt x="3976" y="2813"/>
                </a:moveTo>
                <a:cubicBezTo>
                  <a:pt x="4077" y="2813"/>
                  <a:pt x="4176" y="2801"/>
                  <a:pt x="4271" y="2778"/>
                </a:cubicBezTo>
                <a:cubicBezTo>
                  <a:pt x="4366" y="2755"/>
                  <a:pt x="4457" y="2721"/>
                  <a:pt x="4542" y="2677"/>
                </a:cubicBezTo>
                <a:cubicBezTo>
                  <a:pt x="4702" y="2594"/>
                  <a:pt x="4842" y="2478"/>
                  <a:pt x="4952" y="2337"/>
                </a:cubicBezTo>
                <a:cubicBezTo>
                  <a:pt x="5039" y="2227"/>
                  <a:pt x="5107" y="2101"/>
                  <a:pt x="5153" y="1965"/>
                </a:cubicBezTo>
                <a:cubicBezTo>
                  <a:pt x="5194" y="1841"/>
                  <a:pt x="5217" y="1708"/>
                  <a:pt x="5217" y="1571"/>
                </a:cubicBezTo>
                <a:lnTo>
                  <a:pt x="5217" y="1243"/>
                </a:lnTo>
                <a:cubicBezTo>
                  <a:pt x="5217" y="1144"/>
                  <a:pt x="5205" y="1048"/>
                  <a:pt x="5183" y="955"/>
                </a:cubicBezTo>
                <a:cubicBezTo>
                  <a:pt x="5161" y="862"/>
                  <a:pt x="5128" y="773"/>
                  <a:pt x="5087" y="689"/>
                </a:cubicBezTo>
                <a:cubicBezTo>
                  <a:pt x="5003" y="520"/>
                  <a:pt x="4882" y="373"/>
                  <a:pt x="4734" y="259"/>
                </a:cubicBezTo>
                <a:cubicBezTo>
                  <a:pt x="4625" y="174"/>
                  <a:pt x="4501" y="107"/>
                  <a:pt x="4366" y="63"/>
                </a:cubicBezTo>
                <a:cubicBezTo>
                  <a:pt x="4243" y="22"/>
                  <a:pt x="4111" y="0"/>
                  <a:pt x="3976" y="0"/>
                </a:cubicBezTo>
                <a:lnTo>
                  <a:pt x="3471" y="0"/>
                </a:lnTo>
                <a:lnTo>
                  <a:pt x="3940" y="296"/>
                </a:lnTo>
                <a:lnTo>
                  <a:pt x="3450" y="605"/>
                </a:lnTo>
                <a:lnTo>
                  <a:pt x="3976" y="605"/>
                </a:lnTo>
                <a:cubicBezTo>
                  <a:pt x="4046" y="605"/>
                  <a:pt x="4113" y="616"/>
                  <a:pt x="4176" y="637"/>
                </a:cubicBezTo>
                <a:cubicBezTo>
                  <a:pt x="4244" y="660"/>
                  <a:pt x="4308" y="694"/>
                  <a:pt x="4364" y="737"/>
                </a:cubicBezTo>
                <a:cubicBezTo>
                  <a:pt x="4440" y="796"/>
                  <a:pt x="4502" y="872"/>
                  <a:pt x="4545" y="959"/>
                </a:cubicBezTo>
                <a:cubicBezTo>
                  <a:pt x="4567" y="1001"/>
                  <a:pt x="4583" y="1047"/>
                  <a:pt x="4595" y="1094"/>
                </a:cubicBezTo>
                <a:cubicBezTo>
                  <a:pt x="4606" y="1142"/>
                  <a:pt x="4612" y="1192"/>
                  <a:pt x="4612" y="1243"/>
                </a:cubicBezTo>
                <a:lnTo>
                  <a:pt x="4612" y="1571"/>
                </a:lnTo>
                <a:cubicBezTo>
                  <a:pt x="4612" y="1642"/>
                  <a:pt x="4600" y="1710"/>
                  <a:pt x="4579" y="1774"/>
                </a:cubicBezTo>
                <a:cubicBezTo>
                  <a:pt x="4556" y="1843"/>
                  <a:pt x="4521" y="1908"/>
                  <a:pt x="4476" y="1965"/>
                </a:cubicBezTo>
                <a:cubicBezTo>
                  <a:pt x="4420" y="2037"/>
                  <a:pt x="4348" y="2097"/>
                  <a:pt x="4265" y="2139"/>
                </a:cubicBezTo>
                <a:cubicBezTo>
                  <a:pt x="4222" y="2161"/>
                  <a:pt x="4176" y="2179"/>
                  <a:pt x="4127" y="2190"/>
                </a:cubicBezTo>
                <a:cubicBezTo>
                  <a:pt x="4079" y="2202"/>
                  <a:pt x="4028" y="2209"/>
                  <a:pt x="3976" y="2209"/>
                </a:cubicBezTo>
                <a:lnTo>
                  <a:pt x="489" y="2209"/>
                </a:lnTo>
                <a:lnTo>
                  <a:pt x="0" y="2517"/>
                </a:lnTo>
                <a:lnTo>
                  <a:pt x="469" y="2813"/>
                </a:lnTo>
                <a:lnTo>
                  <a:pt x="3976" y="2813"/>
                </a:lnTo>
              </a:path>
            </a:pathLst>
          </a:custGeom>
          <a:solidFill>
            <a:schemeClr val="accent2"/>
          </a:solidFill>
          <a:ln w="19050" cap="rnd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sz="1600"/>
          </a:p>
        </p:txBody>
      </p:sp>
      <p:sp>
        <p:nvSpPr>
          <p:cNvPr id="4" name="Freeform 5"/>
          <p:cNvSpPr>
            <a:spLocks/>
          </p:cNvSpPr>
          <p:nvPr/>
        </p:nvSpPr>
        <p:spPr bwMode="auto">
          <a:xfrm flipH="1">
            <a:off x="2616567" y="3070250"/>
            <a:ext cx="3420647" cy="1852492"/>
          </a:xfrm>
          <a:custGeom>
            <a:avLst/>
            <a:gdLst>
              <a:gd name="T0" fmla="*/ 3976 w 5217"/>
              <a:gd name="T1" fmla="*/ 2813 h 2813"/>
              <a:gd name="T2" fmla="*/ 4271 w 5217"/>
              <a:gd name="T3" fmla="*/ 2778 h 2813"/>
              <a:gd name="T4" fmla="*/ 4542 w 5217"/>
              <a:gd name="T5" fmla="*/ 2677 h 2813"/>
              <a:gd name="T6" fmla="*/ 4952 w 5217"/>
              <a:gd name="T7" fmla="*/ 2337 h 2813"/>
              <a:gd name="T8" fmla="*/ 5153 w 5217"/>
              <a:gd name="T9" fmla="*/ 1965 h 2813"/>
              <a:gd name="T10" fmla="*/ 5217 w 5217"/>
              <a:gd name="T11" fmla="*/ 1571 h 2813"/>
              <a:gd name="T12" fmla="*/ 5217 w 5217"/>
              <a:gd name="T13" fmla="*/ 1243 h 2813"/>
              <a:gd name="T14" fmla="*/ 5183 w 5217"/>
              <a:gd name="T15" fmla="*/ 955 h 2813"/>
              <a:gd name="T16" fmla="*/ 5087 w 5217"/>
              <a:gd name="T17" fmla="*/ 689 h 2813"/>
              <a:gd name="T18" fmla="*/ 4734 w 5217"/>
              <a:gd name="T19" fmla="*/ 259 h 2813"/>
              <a:gd name="T20" fmla="*/ 4366 w 5217"/>
              <a:gd name="T21" fmla="*/ 63 h 2813"/>
              <a:gd name="T22" fmla="*/ 3976 w 5217"/>
              <a:gd name="T23" fmla="*/ 0 h 2813"/>
              <a:gd name="T24" fmla="*/ 3471 w 5217"/>
              <a:gd name="T25" fmla="*/ 0 h 2813"/>
              <a:gd name="T26" fmla="*/ 3940 w 5217"/>
              <a:gd name="T27" fmla="*/ 296 h 2813"/>
              <a:gd name="T28" fmla="*/ 3450 w 5217"/>
              <a:gd name="T29" fmla="*/ 605 h 2813"/>
              <a:gd name="T30" fmla="*/ 3976 w 5217"/>
              <a:gd name="T31" fmla="*/ 605 h 2813"/>
              <a:gd name="T32" fmla="*/ 4176 w 5217"/>
              <a:gd name="T33" fmla="*/ 637 h 2813"/>
              <a:gd name="T34" fmla="*/ 4364 w 5217"/>
              <a:gd name="T35" fmla="*/ 737 h 2813"/>
              <a:gd name="T36" fmla="*/ 4545 w 5217"/>
              <a:gd name="T37" fmla="*/ 959 h 2813"/>
              <a:gd name="T38" fmla="*/ 4595 w 5217"/>
              <a:gd name="T39" fmla="*/ 1094 h 2813"/>
              <a:gd name="T40" fmla="*/ 4612 w 5217"/>
              <a:gd name="T41" fmla="*/ 1243 h 2813"/>
              <a:gd name="T42" fmla="*/ 4612 w 5217"/>
              <a:gd name="T43" fmla="*/ 1571 h 2813"/>
              <a:gd name="T44" fmla="*/ 4579 w 5217"/>
              <a:gd name="T45" fmla="*/ 1774 h 2813"/>
              <a:gd name="T46" fmla="*/ 4476 w 5217"/>
              <a:gd name="T47" fmla="*/ 1965 h 2813"/>
              <a:gd name="T48" fmla="*/ 4265 w 5217"/>
              <a:gd name="T49" fmla="*/ 2139 h 2813"/>
              <a:gd name="T50" fmla="*/ 4127 w 5217"/>
              <a:gd name="T51" fmla="*/ 2190 h 2813"/>
              <a:gd name="T52" fmla="*/ 3976 w 5217"/>
              <a:gd name="T53" fmla="*/ 2209 h 2813"/>
              <a:gd name="T54" fmla="*/ 489 w 5217"/>
              <a:gd name="T55" fmla="*/ 2209 h 2813"/>
              <a:gd name="T56" fmla="*/ 0 w 5217"/>
              <a:gd name="T57" fmla="*/ 2517 h 2813"/>
              <a:gd name="T58" fmla="*/ 469 w 5217"/>
              <a:gd name="T59" fmla="*/ 2813 h 2813"/>
              <a:gd name="T60" fmla="*/ 3976 w 5217"/>
              <a:gd name="T61" fmla="*/ 2813 h 28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5217" h="2813">
                <a:moveTo>
                  <a:pt x="3976" y="2813"/>
                </a:moveTo>
                <a:cubicBezTo>
                  <a:pt x="4077" y="2813"/>
                  <a:pt x="4176" y="2801"/>
                  <a:pt x="4271" y="2778"/>
                </a:cubicBezTo>
                <a:cubicBezTo>
                  <a:pt x="4366" y="2755"/>
                  <a:pt x="4457" y="2721"/>
                  <a:pt x="4542" y="2677"/>
                </a:cubicBezTo>
                <a:cubicBezTo>
                  <a:pt x="4702" y="2594"/>
                  <a:pt x="4842" y="2478"/>
                  <a:pt x="4952" y="2337"/>
                </a:cubicBezTo>
                <a:cubicBezTo>
                  <a:pt x="5039" y="2227"/>
                  <a:pt x="5107" y="2101"/>
                  <a:pt x="5153" y="1965"/>
                </a:cubicBezTo>
                <a:cubicBezTo>
                  <a:pt x="5194" y="1841"/>
                  <a:pt x="5217" y="1708"/>
                  <a:pt x="5217" y="1571"/>
                </a:cubicBezTo>
                <a:lnTo>
                  <a:pt x="5217" y="1243"/>
                </a:lnTo>
                <a:cubicBezTo>
                  <a:pt x="5217" y="1144"/>
                  <a:pt x="5205" y="1048"/>
                  <a:pt x="5183" y="955"/>
                </a:cubicBezTo>
                <a:cubicBezTo>
                  <a:pt x="5161" y="862"/>
                  <a:pt x="5128" y="773"/>
                  <a:pt x="5087" y="689"/>
                </a:cubicBezTo>
                <a:cubicBezTo>
                  <a:pt x="5003" y="520"/>
                  <a:pt x="4882" y="373"/>
                  <a:pt x="4734" y="259"/>
                </a:cubicBezTo>
                <a:cubicBezTo>
                  <a:pt x="4625" y="174"/>
                  <a:pt x="4501" y="107"/>
                  <a:pt x="4366" y="63"/>
                </a:cubicBezTo>
                <a:cubicBezTo>
                  <a:pt x="4243" y="22"/>
                  <a:pt x="4111" y="0"/>
                  <a:pt x="3976" y="0"/>
                </a:cubicBezTo>
                <a:lnTo>
                  <a:pt x="3471" y="0"/>
                </a:lnTo>
                <a:lnTo>
                  <a:pt x="3940" y="296"/>
                </a:lnTo>
                <a:lnTo>
                  <a:pt x="3450" y="605"/>
                </a:lnTo>
                <a:lnTo>
                  <a:pt x="3976" y="605"/>
                </a:lnTo>
                <a:cubicBezTo>
                  <a:pt x="4046" y="605"/>
                  <a:pt x="4113" y="616"/>
                  <a:pt x="4176" y="637"/>
                </a:cubicBezTo>
                <a:cubicBezTo>
                  <a:pt x="4244" y="660"/>
                  <a:pt x="4308" y="694"/>
                  <a:pt x="4364" y="737"/>
                </a:cubicBezTo>
                <a:cubicBezTo>
                  <a:pt x="4440" y="796"/>
                  <a:pt x="4502" y="872"/>
                  <a:pt x="4545" y="959"/>
                </a:cubicBezTo>
                <a:cubicBezTo>
                  <a:pt x="4567" y="1001"/>
                  <a:pt x="4583" y="1047"/>
                  <a:pt x="4595" y="1094"/>
                </a:cubicBezTo>
                <a:cubicBezTo>
                  <a:pt x="4606" y="1142"/>
                  <a:pt x="4612" y="1192"/>
                  <a:pt x="4612" y="1243"/>
                </a:cubicBezTo>
                <a:lnTo>
                  <a:pt x="4612" y="1571"/>
                </a:lnTo>
                <a:cubicBezTo>
                  <a:pt x="4612" y="1642"/>
                  <a:pt x="4600" y="1710"/>
                  <a:pt x="4579" y="1774"/>
                </a:cubicBezTo>
                <a:cubicBezTo>
                  <a:pt x="4556" y="1843"/>
                  <a:pt x="4521" y="1908"/>
                  <a:pt x="4476" y="1965"/>
                </a:cubicBezTo>
                <a:cubicBezTo>
                  <a:pt x="4420" y="2037"/>
                  <a:pt x="4348" y="2097"/>
                  <a:pt x="4265" y="2139"/>
                </a:cubicBezTo>
                <a:cubicBezTo>
                  <a:pt x="4222" y="2161"/>
                  <a:pt x="4176" y="2179"/>
                  <a:pt x="4127" y="2190"/>
                </a:cubicBezTo>
                <a:cubicBezTo>
                  <a:pt x="4079" y="2202"/>
                  <a:pt x="4028" y="2209"/>
                  <a:pt x="3976" y="2209"/>
                </a:cubicBezTo>
                <a:lnTo>
                  <a:pt x="489" y="2209"/>
                </a:lnTo>
                <a:lnTo>
                  <a:pt x="0" y="2517"/>
                </a:lnTo>
                <a:lnTo>
                  <a:pt x="469" y="2813"/>
                </a:lnTo>
                <a:lnTo>
                  <a:pt x="3976" y="2813"/>
                </a:lnTo>
              </a:path>
            </a:pathLst>
          </a:custGeom>
          <a:solidFill>
            <a:schemeClr val="accent3"/>
          </a:solidFill>
          <a:ln w="19050" cap="rnd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sz="1600"/>
          </a:p>
        </p:txBody>
      </p:sp>
      <p:sp>
        <p:nvSpPr>
          <p:cNvPr id="5" name="手繪多邊形: 圖案 17"/>
          <p:cNvSpPr>
            <a:spLocks/>
          </p:cNvSpPr>
          <p:nvPr/>
        </p:nvSpPr>
        <p:spPr bwMode="auto">
          <a:xfrm flipH="1">
            <a:off x="2616567" y="1586263"/>
            <a:ext cx="3442179" cy="397762"/>
          </a:xfrm>
          <a:custGeom>
            <a:avLst/>
            <a:gdLst>
              <a:gd name="connsiteX0" fmla="*/ 3722356 w 3722356"/>
              <a:gd name="connsiteY0" fmla="*/ 0 h 430138"/>
              <a:gd name="connsiteX1" fmla="*/ 2649760 w 3722356"/>
              <a:gd name="connsiteY1" fmla="*/ 0 h 430138"/>
              <a:gd name="connsiteX2" fmla="*/ 1419317 w 3722356"/>
              <a:gd name="connsiteY2" fmla="*/ 0 h 430138"/>
              <a:gd name="connsiteX3" fmla="*/ 346721 w 3722356"/>
              <a:gd name="connsiteY3" fmla="*/ 0 h 430138"/>
              <a:gd name="connsiteX4" fmla="*/ 0 w 3722356"/>
              <a:gd name="connsiteY4" fmla="*/ 219342 h 430138"/>
              <a:gd name="connsiteX5" fmla="*/ 332540 w 3722356"/>
              <a:gd name="connsiteY5" fmla="*/ 430138 h 430138"/>
              <a:gd name="connsiteX6" fmla="*/ 1405136 w 3722356"/>
              <a:gd name="connsiteY6" fmla="*/ 430138 h 430138"/>
              <a:gd name="connsiteX7" fmla="*/ 2649760 w 3722356"/>
              <a:gd name="connsiteY7" fmla="*/ 430138 h 430138"/>
              <a:gd name="connsiteX8" fmla="*/ 3722356 w 3722356"/>
              <a:gd name="connsiteY8" fmla="*/ 430138 h 430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22356" h="430138">
                <a:moveTo>
                  <a:pt x="3722356" y="0"/>
                </a:moveTo>
                <a:lnTo>
                  <a:pt x="2649760" y="0"/>
                </a:lnTo>
                <a:lnTo>
                  <a:pt x="1419317" y="0"/>
                </a:lnTo>
                <a:lnTo>
                  <a:pt x="346721" y="0"/>
                </a:lnTo>
                <a:lnTo>
                  <a:pt x="0" y="219342"/>
                </a:lnTo>
                <a:lnTo>
                  <a:pt x="332540" y="430138"/>
                </a:lnTo>
                <a:lnTo>
                  <a:pt x="1405136" y="430138"/>
                </a:lnTo>
                <a:lnTo>
                  <a:pt x="2649760" y="430138"/>
                </a:lnTo>
                <a:lnTo>
                  <a:pt x="3722356" y="430138"/>
                </a:lnTo>
                <a:close/>
              </a:path>
            </a:pathLst>
          </a:custGeom>
          <a:solidFill>
            <a:schemeClr val="accent1"/>
          </a:solidFill>
          <a:ln w="19050" cap="rnd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sz="1600"/>
          </a:p>
        </p:txBody>
      </p:sp>
      <p:sp>
        <p:nvSpPr>
          <p:cNvPr id="6" name="手繪多邊形: 圖案 18"/>
          <p:cNvSpPr>
            <a:spLocks/>
          </p:cNvSpPr>
          <p:nvPr/>
        </p:nvSpPr>
        <p:spPr bwMode="auto">
          <a:xfrm rot="10800000" flipH="1">
            <a:off x="2615367" y="4525747"/>
            <a:ext cx="4392179" cy="1852492"/>
          </a:xfrm>
          <a:custGeom>
            <a:avLst/>
            <a:gdLst>
              <a:gd name="connsiteX0" fmla="*/ 3511695 w 4749682"/>
              <a:gd name="connsiteY0" fmla="*/ 2003276 h 2003276"/>
              <a:gd name="connsiteX1" fmla="*/ 3869761 w 4749682"/>
              <a:gd name="connsiteY1" fmla="*/ 2003276 h 2003276"/>
              <a:gd name="connsiteX2" fmla="*/ 4146287 w 4749682"/>
              <a:gd name="connsiteY2" fmla="*/ 1958410 h 2003276"/>
              <a:gd name="connsiteX3" fmla="*/ 4407215 w 4749682"/>
              <a:gd name="connsiteY3" fmla="*/ 1818829 h 2003276"/>
              <a:gd name="connsiteX4" fmla="*/ 4657507 w 4749682"/>
              <a:gd name="connsiteY4" fmla="*/ 1512605 h 2003276"/>
              <a:gd name="connsiteX5" fmla="*/ 4725575 w 4749682"/>
              <a:gd name="connsiteY5" fmla="*/ 1323173 h 2003276"/>
              <a:gd name="connsiteX6" fmla="*/ 4749682 w 4749682"/>
              <a:gd name="connsiteY6" fmla="*/ 1118074 h 2003276"/>
              <a:gd name="connsiteX7" fmla="*/ 4749682 w 4749682"/>
              <a:gd name="connsiteY7" fmla="*/ 884489 h 2003276"/>
              <a:gd name="connsiteX8" fmla="*/ 4704303 w 4749682"/>
              <a:gd name="connsiteY8" fmla="*/ 603902 h 2003276"/>
              <a:gd name="connsiteX9" fmla="*/ 4561786 w 4749682"/>
              <a:gd name="connsiteY9" fmla="*/ 338983 h 2003276"/>
              <a:gd name="connsiteX10" fmla="*/ 4271079 w 4749682"/>
              <a:gd name="connsiteY10" fmla="*/ 96852 h 2003276"/>
              <a:gd name="connsiteX11" fmla="*/ 4078928 w 4749682"/>
              <a:gd name="connsiteY11" fmla="*/ 24925 h 2003276"/>
              <a:gd name="connsiteX12" fmla="*/ 3869761 w 4749682"/>
              <a:gd name="connsiteY12" fmla="*/ 0 h 2003276"/>
              <a:gd name="connsiteX13" fmla="*/ 1383151 w 4749682"/>
              <a:gd name="connsiteY13" fmla="*/ 0 h 2003276"/>
              <a:gd name="connsiteX14" fmla="*/ 1383149 w 4749682"/>
              <a:gd name="connsiteY14" fmla="*/ 1 h 2003276"/>
              <a:gd name="connsiteX15" fmla="*/ 346721 w 4749682"/>
              <a:gd name="connsiteY15" fmla="*/ 1 h 2003276"/>
              <a:gd name="connsiteX16" fmla="*/ 0 w 4749682"/>
              <a:gd name="connsiteY16" fmla="*/ 219343 h 2003276"/>
              <a:gd name="connsiteX17" fmla="*/ 332540 w 4749682"/>
              <a:gd name="connsiteY17" fmla="*/ 430139 h 2003276"/>
              <a:gd name="connsiteX18" fmla="*/ 2649760 w 4749682"/>
              <a:gd name="connsiteY18" fmla="*/ 430139 h 2003276"/>
              <a:gd name="connsiteX19" fmla="*/ 2649760 w 4749682"/>
              <a:gd name="connsiteY19" fmla="*/ 430138 h 2003276"/>
              <a:gd name="connsiteX20" fmla="*/ 3869761 w 4749682"/>
              <a:gd name="connsiteY20" fmla="*/ 430138 h 2003276"/>
              <a:gd name="connsiteX21" fmla="*/ 3976826 w 4749682"/>
              <a:gd name="connsiteY21" fmla="*/ 443669 h 2003276"/>
              <a:gd name="connsiteX22" fmla="*/ 4074674 w 4749682"/>
              <a:gd name="connsiteY22" fmla="*/ 479988 h 2003276"/>
              <a:gd name="connsiteX23" fmla="*/ 4224282 w 4749682"/>
              <a:gd name="connsiteY23" fmla="*/ 603902 h 2003276"/>
              <a:gd name="connsiteX24" fmla="*/ 4297313 w 4749682"/>
              <a:gd name="connsiteY24" fmla="*/ 739923 h 2003276"/>
              <a:gd name="connsiteX25" fmla="*/ 4320712 w 4749682"/>
              <a:gd name="connsiteY25" fmla="*/ 884489 h 2003276"/>
              <a:gd name="connsiteX26" fmla="*/ 4320712 w 4749682"/>
              <a:gd name="connsiteY26" fmla="*/ 1118074 h 2003276"/>
              <a:gd name="connsiteX27" fmla="*/ 4308658 w 4749682"/>
              <a:gd name="connsiteY27" fmla="*/ 1224184 h 2003276"/>
              <a:gd name="connsiteX28" fmla="*/ 4273206 w 4749682"/>
              <a:gd name="connsiteY28" fmla="*/ 1320325 h 2003276"/>
              <a:gd name="connsiteX29" fmla="*/ 4144869 w 4749682"/>
              <a:gd name="connsiteY29" fmla="*/ 1478422 h 2003276"/>
              <a:gd name="connsiteX30" fmla="*/ 4011569 w 4749682"/>
              <a:gd name="connsiteY30" fmla="*/ 1549637 h 2003276"/>
              <a:gd name="connsiteX31" fmla="*/ 3869761 w 4749682"/>
              <a:gd name="connsiteY31" fmla="*/ 1572425 h 2003276"/>
              <a:gd name="connsiteX32" fmla="*/ 3496805 w 4749682"/>
              <a:gd name="connsiteY32" fmla="*/ 1572425 h 2003276"/>
              <a:gd name="connsiteX33" fmla="*/ 3844236 w 4749682"/>
              <a:gd name="connsiteY33" fmla="*/ 1792480 h 2003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4749682" h="2003276">
                <a:moveTo>
                  <a:pt x="3511695" y="2003276"/>
                </a:moveTo>
                <a:lnTo>
                  <a:pt x="3869761" y="2003276"/>
                </a:lnTo>
                <a:cubicBezTo>
                  <a:pt x="3965482" y="2003276"/>
                  <a:pt x="4059075" y="1987608"/>
                  <a:pt x="4146287" y="1958410"/>
                </a:cubicBezTo>
                <a:cubicBezTo>
                  <a:pt x="4242008" y="1927076"/>
                  <a:pt x="4329929" y="1879362"/>
                  <a:pt x="4407215" y="1818829"/>
                </a:cubicBezTo>
                <a:cubicBezTo>
                  <a:pt x="4512153" y="1737644"/>
                  <a:pt x="4597947" y="1632958"/>
                  <a:pt x="4657507" y="1512605"/>
                </a:cubicBezTo>
                <a:cubicBezTo>
                  <a:pt x="4686577" y="1452784"/>
                  <a:pt x="4709976" y="1389403"/>
                  <a:pt x="4725575" y="1323173"/>
                </a:cubicBezTo>
                <a:cubicBezTo>
                  <a:pt x="4741174" y="1256943"/>
                  <a:pt x="4749682" y="1188577"/>
                  <a:pt x="4749682" y="1118074"/>
                </a:cubicBezTo>
                <a:lnTo>
                  <a:pt x="4749682" y="884489"/>
                </a:lnTo>
                <a:cubicBezTo>
                  <a:pt x="4749682" y="786925"/>
                  <a:pt x="4733374" y="692209"/>
                  <a:pt x="4704303" y="603902"/>
                </a:cubicBezTo>
                <a:cubicBezTo>
                  <a:pt x="4671688" y="507050"/>
                  <a:pt x="4623473" y="417319"/>
                  <a:pt x="4561786" y="338983"/>
                </a:cubicBezTo>
                <a:cubicBezTo>
                  <a:pt x="4483791" y="238570"/>
                  <a:pt x="4384526" y="155961"/>
                  <a:pt x="4271079" y="96852"/>
                </a:cubicBezTo>
                <a:cubicBezTo>
                  <a:pt x="4210810" y="65518"/>
                  <a:pt x="4146287" y="41304"/>
                  <a:pt x="4078928" y="24925"/>
                </a:cubicBezTo>
                <a:cubicBezTo>
                  <a:pt x="4011569" y="8546"/>
                  <a:pt x="3941374" y="0"/>
                  <a:pt x="3869761" y="0"/>
                </a:cubicBezTo>
                <a:lnTo>
                  <a:pt x="1383151" y="0"/>
                </a:lnTo>
                <a:lnTo>
                  <a:pt x="1383149" y="1"/>
                </a:lnTo>
                <a:lnTo>
                  <a:pt x="346721" y="1"/>
                </a:lnTo>
                <a:lnTo>
                  <a:pt x="0" y="219343"/>
                </a:lnTo>
                <a:lnTo>
                  <a:pt x="332540" y="430139"/>
                </a:lnTo>
                <a:lnTo>
                  <a:pt x="2649760" y="430139"/>
                </a:lnTo>
                <a:lnTo>
                  <a:pt x="2649760" y="430138"/>
                </a:lnTo>
                <a:lnTo>
                  <a:pt x="3869761" y="430138"/>
                </a:lnTo>
                <a:cubicBezTo>
                  <a:pt x="3906631" y="430138"/>
                  <a:pt x="3942792" y="435123"/>
                  <a:pt x="3976826" y="443669"/>
                </a:cubicBezTo>
                <a:cubicBezTo>
                  <a:pt x="4011569" y="451502"/>
                  <a:pt x="4044185" y="464321"/>
                  <a:pt x="4074674" y="479988"/>
                </a:cubicBezTo>
                <a:cubicBezTo>
                  <a:pt x="4133525" y="509899"/>
                  <a:pt x="4184576" y="552628"/>
                  <a:pt x="4224282" y="603902"/>
                </a:cubicBezTo>
                <a:cubicBezTo>
                  <a:pt x="4256189" y="644495"/>
                  <a:pt x="4281005" y="690785"/>
                  <a:pt x="4297313" y="739923"/>
                </a:cubicBezTo>
                <a:cubicBezTo>
                  <a:pt x="4312203" y="785500"/>
                  <a:pt x="4320712" y="833927"/>
                  <a:pt x="4320712" y="884489"/>
                </a:cubicBezTo>
                <a:lnTo>
                  <a:pt x="4320712" y="1118074"/>
                </a:lnTo>
                <a:cubicBezTo>
                  <a:pt x="4320712" y="1154394"/>
                  <a:pt x="4316457" y="1190001"/>
                  <a:pt x="4308658" y="1224184"/>
                </a:cubicBezTo>
                <a:cubicBezTo>
                  <a:pt x="4300150" y="1257655"/>
                  <a:pt x="4288805" y="1290414"/>
                  <a:pt x="4273206" y="1320325"/>
                </a:cubicBezTo>
                <a:cubicBezTo>
                  <a:pt x="4242717" y="1382282"/>
                  <a:pt x="4198757" y="1436405"/>
                  <a:pt x="4144869" y="1478422"/>
                </a:cubicBezTo>
                <a:cubicBezTo>
                  <a:pt x="4105163" y="1509044"/>
                  <a:pt x="4059784" y="1533257"/>
                  <a:pt x="4011569" y="1549637"/>
                </a:cubicBezTo>
                <a:cubicBezTo>
                  <a:pt x="3966900" y="1564592"/>
                  <a:pt x="3919394" y="1572425"/>
                  <a:pt x="3869761" y="1572425"/>
                </a:cubicBezTo>
                <a:lnTo>
                  <a:pt x="3496805" y="1572425"/>
                </a:lnTo>
                <a:lnTo>
                  <a:pt x="3844236" y="1792480"/>
                </a:lnTo>
                <a:close/>
              </a:path>
            </a:pathLst>
          </a:custGeom>
          <a:solidFill>
            <a:schemeClr val="accent4"/>
          </a:solidFill>
          <a:ln w="19050" cap="rnd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sz="1600"/>
          </a:p>
        </p:txBody>
      </p:sp>
      <p:sp>
        <p:nvSpPr>
          <p:cNvPr id="7" name="文字方塊 2"/>
          <p:cNvSpPr txBox="1"/>
          <p:nvPr/>
        </p:nvSpPr>
        <p:spPr>
          <a:xfrm>
            <a:off x="3849127" y="1551503"/>
            <a:ext cx="1925867" cy="488433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2400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sym typeface="Wingdings 2"/>
              </a:rPr>
              <a:t> </a:t>
            </a:r>
            <a:r>
              <a:rPr lang="zh-TW" altLang="en-US" sz="2400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sym typeface="Wingdings 2"/>
              </a:rPr>
              <a:t>到職</a:t>
            </a:r>
            <a:endParaRPr lang="zh-TW" altLang="en-US" sz="2400" dirty="0">
              <a:solidFill>
                <a:schemeClr val="bg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8" name="文字方塊 57"/>
          <p:cNvSpPr txBox="1"/>
          <p:nvPr/>
        </p:nvSpPr>
        <p:spPr>
          <a:xfrm>
            <a:off x="3848522" y="3011088"/>
            <a:ext cx="1925867" cy="488433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2400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sym typeface="Wingdings 2"/>
              </a:rPr>
              <a:t> </a:t>
            </a:r>
            <a:r>
              <a:rPr lang="zh-TW" altLang="en-US" sz="2400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sym typeface="Wingdings 2"/>
              </a:rPr>
              <a:t>探索期</a:t>
            </a:r>
            <a:endParaRPr lang="zh-TW" altLang="en-US" sz="2400" dirty="0">
              <a:solidFill>
                <a:schemeClr val="bg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9" name="文字方塊 58"/>
          <p:cNvSpPr txBox="1"/>
          <p:nvPr/>
        </p:nvSpPr>
        <p:spPr>
          <a:xfrm>
            <a:off x="3849127" y="4476858"/>
            <a:ext cx="1925867" cy="488433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2400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sym typeface="Wingdings 2"/>
              </a:rPr>
              <a:t> </a:t>
            </a:r>
            <a:r>
              <a:rPr lang="zh-TW" altLang="en-US" sz="2400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sym typeface="Wingdings 2"/>
              </a:rPr>
              <a:t>工作期</a:t>
            </a:r>
            <a:endParaRPr lang="zh-TW" altLang="en-US" sz="2400" dirty="0">
              <a:solidFill>
                <a:schemeClr val="bg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0" name="文字方塊 59"/>
          <p:cNvSpPr txBox="1"/>
          <p:nvPr/>
        </p:nvSpPr>
        <p:spPr>
          <a:xfrm>
            <a:off x="3498437" y="5942339"/>
            <a:ext cx="2499117" cy="488433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2400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sym typeface="Wingdings 2"/>
              </a:rPr>
              <a:t> </a:t>
            </a:r>
            <a:r>
              <a:rPr lang="zh-TW" altLang="en-US" sz="2400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sym typeface="Wingdings 2"/>
              </a:rPr>
              <a:t>持續工作學習</a:t>
            </a:r>
            <a:endParaRPr lang="zh-TW" altLang="en-US" sz="2400" dirty="0">
              <a:solidFill>
                <a:schemeClr val="bg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174616" y="1999879"/>
            <a:ext cx="2092117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400" dirty="0">
                <a:latin typeface="+mj-ea"/>
                <a:ea typeface="+mj-ea"/>
              </a:rPr>
              <a:t>9</a:t>
            </a:r>
            <a:r>
              <a:rPr lang="zh-TW" altLang="en-US" sz="1400" dirty="0">
                <a:latin typeface="+mj-ea"/>
                <a:ea typeface="+mj-ea"/>
              </a:rPr>
              <a:t>月中入職</a:t>
            </a:r>
          </a:p>
        </p:txBody>
      </p:sp>
      <p:sp>
        <p:nvSpPr>
          <p:cNvPr id="12" name="矩形 11"/>
          <p:cNvSpPr/>
          <p:nvPr/>
        </p:nvSpPr>
        <p:spPr>
          <a:xfrm>
            <a:off x="4113920" y="3497562"/>
            <a:ext cx="2092117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400" dirty="0">
                <a:latin typeface="+mj-ea"/>
                <a:ea typeface="+mj-ea"/>
              </a:rPr>
              <a:t>9</a:t>
            </a:r>
            <a:r>
              <a:rPr lang="zh-TW" altLang="en-US" sz="1400" dirty="0">
                <a:latin typeface="+mj-ea"/>
                <a:ea typeface="+mj-ea"/>
              </a:rPr>
              <a:t>月中</a:t>
            </a:r>
            <a:r>
              <a:rPr lang="en-US" altLang="zh-TW" sz="1400" dirty="0">
                <a:latin typeface="+mj-ea"/>
                <a:ea typeface="+mj-ea"/>
              </a:rPr>
              <a:t>~10</a:t>
            </a:r>
            <a:r>
              <a:rPr lang="zh-TW" altLang="en-US" sz="1400" dirty="0">
                <a:latin typeface="+mj-ea"/>
                <a:ea typeface="+mj-ea"/>
              </a:rPr>
              <a:t>月</a:t>
            </a:r>
            <a:endParaRPr lang="en-US" altLang="zh-TW" sz="1400" dirty="0">
              <a:latin typeface="+mj-ea"/>
              <a:ea typeface="+mj-ea"/>
            </a:endParaRPr>
          </a:p>
          <a:p>
            <a:r>
              <a:rPr lang="zh-TW" altLang="en-US" sz="1400" dirty="0">
                <a:latin typeface="+mj-ea"/>
                <a:ea typeface="+mj-ea"/>
              </a:rPr>
              <a:t>閱讀文件、環境熟悉</a:t>
            </a: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3942061" y="4933554"/>
            <a:ext cx="2696245" cy="95410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400" dirty="0">
                <a:latin typeface="+mj-ea"/>
                <a:ea typeface="+mj-ea"/>
              </a:rPr>
              <a:t>10</a:t>
            </a:r>
            <a:r>
              <a:rPr lang="zh-TW" altLang="en-US" sz="1400" dirty="0">
                <a:latin typeface="+mj-ea"/>
                <a:ea typeface="+mj-ea"/>
              </a:rPr>
              <a:t>月</a:t>
            </a:r>
            <a:r>
              <a:rPr lang="en-US" altLang="zh-TW" sz="1400" dirty="0">
                <a:latin typeface="+mj-ea"/>
                <a:ea typeface="+mj-ea"/>
              </a:rPr>
              <a:t>~11</a:t>
            </a:r>
            <a:r>
              <a:rPr lang="zh-TW" altLang="en-US" sz="1400" dirty="0">
                <a:latin typeface="+mj-ea"/>
                <a:ea typeface="+mj-ea"/>
              </a:rPr>
              <a:t>月</a:t>
            </a:r>
            <a:endParaRPr lang="en-US" altLang="zh-TW" sz="1400" dirty="0">
              <a:latin typeface="+mj-ea"/>
              <a:ea typeface="+mj-ea"/>
            </a:endParaRPr>
          </a:p>
          <a:p>
            <a:r>
              <a:rPr lang="en-US" altLang="zh-TW" sz="1400" dirty="0" smtClean="0">
                <a:latin typeface="+mj-ea"/>
                <a:ea typeface="+mj-ea"/>
              </a:rPr>
              <a:t>M83_</a:t>
            </a:r>
            <a:r>
              <a:rPr lang="zh-TW" altLang="en-US" sz="1400" dirty="0" smtClean="0">
                <a:latin typeface="+mj-ea"/>
                <a:ea typeface="+mj-ea"/>
              </a:rPr>
              <a:t>通路</a:t>
            </a:r>
            <a:r>
              <a:rPr lang="zh-TW" altLang="en-US" sz="1400" dirty="0">
                <a:latin typeface="+mj-ea"/>
                <a:ea typeface="+mj-ea"/>
              </a:rPr>
              <a:t>即時戰情室</a:t>
            </a:r>
            <a:r>
              <a:rPr lang="en-US" altLang="zh-TW" sz="1400" dirty="0">
                <a:latin typeface="+mj-ea"/>
                <a:ea typeface="+mj-ea"/>
              </a:rPr>
              <a:t>(</a:t>
            </a:r>
            <a:r>
              <a:rPr lang="en-US" altLang="zh-TW" sz="1400" dirty="0" err="1" smtClean="0">
                <a:latin typeface="+mj-ea"/>
                <a:ea typeface="+mj-ea"/>
              </a:rPr>
              <a:t>iReport</a:t>
            </a:r>
            <a:r>
              <a:rPr lang="en-US" altLang="zh-TW" sz="1400" dirty="0" smtClean="0">
                <a:latin typeface="+mj-ea"/>
                <a:ea typeface="+mj-ea"/>
              </a:rPr>
              <a:t>)</a:t>
            </a:r>
          </a:p>
          <a:p>
            <a:r>
              <a:rPr lang="zh-TW" altLang="en-US" sz="1400" dirty="0" smtClean="0">
                <a:latin typeface="+mj-ea"/>
                <a:ea typeface="+mj-ea"/>
              </a:rPr>
              <a:t>其他</a:t>
            </a:r>
            <a:r>
              <a:rPr lang="en-US" altLang="zh-TW" sz="1400" dirty="0" smtClean="0">
                <a:latin typeface="+mj-ea"/>
                <a:ea typeface="+mj-ea"/>
              </a:rPr>
              <a:t>User</a:t>
            </a:r>
            <a:r>
              <a:rPr lang="zh-TW" altLang="en-US" sz="1400" dirty="0" smtClean="0">
                <a:latin typeface="+mj-ea"/>
                <a:ea typeface="+mj-ea"/>
              </a:rPr>
              <a:t>需求</a:t>
            </a:r>
            <a:endParaRPr lang="en-US" altLang="zh-TW" sz="1400" dirty="0">
              <a:latin typeface="+mj-ea"/>
              <a:ea typeface="+mj-ea"/>
            </a:endParaRPr>
          </a:p>
          <a:p>
            <a:r>
              <a:rPr lang="en-US" altLang="zh-TW" sz="1400" dirty="0">
                <a:latin typeface="+mj-ea"/>
                <a:ea typeface="+mj-ea"/>
              </a:rPr>
              <a:t>Trinity</a:t>
            </a:r>
            <a:r>
              <a:rPr lang="zh-TW" altLang="en-US" sz="1400" dirty="0" smtClean="0">
                <a:latin typeface="+mj-ea"/>
                <a:ea typeface="+mj-ea"/>
              </a:rPr>
              <a:t>初</a:t>
            </a:r>
            <a:r>
              <a:rPr lang="zh-TW" altLang="en-US" sz="1400" dirty="0">
                <a:latin typeface="+mj-ea"/>
                <a:ea typeface="+mj-ea"/>
              </a:rPr>
              <a:t>階</a:t>
            </a:r>
            <a:r>
              <a:rPr lang="zh-TW" altLang="en-US" sz="1400" dirty="0" smtClean="0">
                <a:latin typeface="+mj-ea"/>
                <a:ea typeface="+mj-ea"/>
              </a:rPr>
              <a:t>課程</a:t>
            </a:r>
            <a:endParaRPr lang="zh-TW" altLang="en-US" sz="1400" dirty="0">
              <a:latin typeface="+mj-ea"/>
              <a:ea typeface="+mj-ea"/>
            </a:endParaRPr>
          </a:p>
        </p:txBody>
      </p:sp>
      <p:sp>
        <p:nvSpPr>
          <p:cNvPr id="14" name="矩形 13">
            <a:hlinkClick r:id="" action="ppaction://noaction"/>
          </p:cNvPr>
          <p:cNvSpPr/>
          <p:nvPr/>
        </p:nvSpPr>
        <p:spPr>
          <a:xfrm>
            <a:off x="2049619" y="5070349"/>
            <a:ext cx="2109609" cy="95410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400" dirty="0">
                <a:latin typeface="+mj-ea"/>
                <a:ea typeface="+mj-ea"/>
              </a:rPr>
              <a:t>12</a:t>
            </a:r>
            <a:r>
              <a:rPr lang="zh-TW" altLang="en-US" sz="1400" dirty="0">
                <a:latin typeface="+mj-ea"/>
                <a:ea typeface="+mj-ea"/>
              </a:rPr>
              <a:t>月</a:t>
            </a:r>
            <a:r>
              <a:rPr lang="en-US" altLang="zh-TW" sz="1400" dirty="0">
                <a:latin typeface="+mj-ea"/>
                <a:ea typeface="+mj-ea"/>
              </a:rPr>
              <a:t>~now</a:t>
            </a:r>
          </a:p>
          <a:p>
            <a:r>
              <a:rPr lang="zh-TW" altLang="en-US" sz="1400" dirty="0">
                <a:latin typeface="+mj-ea"/>
                <a:ea typeface="+mj-ea"/>
              </a:rPr>
              <a:t>動態激勵</a:t>
            </a:r>
            <a:r>
              <a:rPr lang="zh-TW" altLang="en-US" sz="1400" dirty="0" smtClean="0">
                <a:latin typeface="+mj-ea"/>
                <a:ea typeface="+mj-ea"/>
              </a:rPr>
              <a:t>系統專案</a:t>
            </a:r>
            <a:endParaRPr lang="en-US" altLang="zh-TW" sz="1400" dirty="0">
              <a:latin typeface="+mj-ea"/>
              <a:ea typeface="+mj-ea"/>
            </a:endParaRPr>
          </a:p>
          <a:p>
            <a:r>
              <a:rPr lang="en-US" altLang="zh-TW" sz="1400" dirty="0">
                <a:latin typeface="+mj-ea"/>
                <a:ea typeface="+mj-ea"/>
              </a:rPr>
              <a:t>ASMS</a:t>
            </a:r>
            <a:r>
              <a:rPr lang="zh-TW" altLang="en-US" sz="1400" dirty="0">
                <a:latin typeface="+mj-ea"/>
                <a:ea typeface="+mj-ea"/>
              </a:rPr>
              <a:t>業績簡訊</a:t>
            </a:r>
            <a:r>
              <a:rPr lang="zh-TW" altLang="en-US" sz="1400" dirty="0" smtClean="0">
                <a:latin typeface="+mj-ea"/>
                <a:ea typeface="+mj-ea"/>
              </a:rPr>
              <a:t>系統</a:t>
            </a:r>
            <a:endParaRPr lang="en-US" altLang="zh-TW" sz="1400" dirty="0" smtClean="0">
              <a:latin typeface="+mj-ea"/>
              <a:ea typeface="+mj-ea"/>
            </a:endParaRPr>
          </a:p>
          <a:p>
            <a:r>
              <a:rPr lang="en-US" altLang="zh-TW" sz="1400" dirty="0" err="1" smtClean="0">
                <a:latin typeface="+mj-ea"/>
                <a:ea typeface="+mj-ea"/>
              </a:rPr>
              <a:t>Cognos</a:t>
            </a:r>
            <a:r>
              <a:rPr lang="zh-TW" altLang="en-US" sz="1400" dirty="0" smtClean="0">
                <a:latin typeface="+mj-ea"/>
                <a:ea typeface="+mj-ea"/>
              </a:rPr>
              <a:t>報表</a:t>
            </a:r>
            <a:endParaRPr lang="zh-TW" altLang="en-US" sz="1400" dirty="0">
              <a:latin typeface="+mj-ea"/>
              <a:ea typeface="+mj-ea"/>
            </a:endParaRPr>
          </a:p>
        </p:txBody>
      </p:sp>
      <p:sp>
        <p:nvSpPr>
          <p:cNvPr id="15" name="投影片編號版面配置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8095-C8B2-4A76-90AA-E601358CCBC3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18" name="文字方塊 17"/>
          <p:cNvSpPr txBox="1"/>
          <p:nvPr/>
        </p:nvSpPr>
        <p:spPr>
          <a:xfrm>
            <a:off x="2857822" y="501116"/>
            <a:ext cx="3428356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TW" altLang="en-US" sz="4000" b="1" dirty="0"/>
              <a:t>工作歷程</a:t>
            </a:r>
          </a:p>
        </p:txBody>
      </p:sp>
      <p:sp>
        <p:nvSpPr>
          <p:cNvPr id="16" name="頁尾版面配置區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dirty="0"/>
              <a:t>商業智慧部 </a:t>
            </a:r>
            <a:r>
              <a:rPr lang="en-US" altLang="zh-TW" dirty="0"/>
              <a:t>X </a:t>
            </a:r>
            <a:r>
              <a:rPr lang="zh-TW" altLang="en-US" dirty="0"/>
              <a:t>馮宇陽</a:t>
            </a:r>
          </a:p>
        </p:txBody>
      </p:sp>
    </p:spTree>
    <p:extLst>
      <p:ext uri="{BB962C8B-B14F-4D97-AF65-F5344CB8AC3E}">
        <p14:creationId xmlns:p14="http://schemas.microsoft.com/office/powerpoint/2010/main" val="2956903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xmlns="" id="{3AB93E40-6080-448F-A772-4EB6AE4EF2E5}"/>
              </a:ext>
            </a:extLst>
          </p:cNvPr>
          <p:cNvSpPr/>
          <p:nvPr/>
        </p:nvSpPr>
        <p:spPr>
          <a:xfrm>
            <a:off x="-1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xmlns="" id="{8F11BD41-D289-43A1-A198-03C792B02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商業智慧部 </a:t>
            </a:r>
            <a:r>
              <a:rPr lang="en-US" altLang="zh-TW"/>
              <a:t>X </a:t>
            </a:r>
            <a:r>
              <a:rPr lang="zh-TW" altLang="en-US"/>
              <a:t>馮宇陽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xmlns="" id="{804DB6B4-87B0-4607-A497-6ACE4A000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8095-C8B2-4A76-90AA-E601358CCBC3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xmlns="" id="{F9946119-91F6-4D42-90F0-274DDE96DFD9}"/>
              </a:ext>
            </a:extLst>
          </p:cNvPr>
          <p:cNvSpPr txBox="1"/>
          <p:nvPr/>
        </p:nvSpPr>
        <p:spPr>
          <a:xfrm>
            <a:off x="0" y="2362567"/>
            <a:ext cx="914399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000" b="1" dirty="0">
                <a:solidFill>
                  <a:schemeClr val="bg1"/>
                </a:solidFill>
              </a:rPr>
              <a:t>工作</a:t>
            </a:r>
            <a:r>
              <a:rPr lang="zh-TW" altLang="en-US" sz="10000" b="1" dirty="0">
                <a:solidFill>
                  <a:schemeClr val="bg1">
                    <a:lumMod val="50000"/>
                  </a:schemeClr>
                </a:solidFill>
              </a:rPr>
              <a:t>心得</a:t>
            </a:r>
          </a:p>
        </p:txBody>
      </p:sp>
    </p:spTree>
    <p:extLst>
      <p:ext uri="{BB962C8B-B14F-4D97-AF65-F5344CB8AC3E}">
        <p14:creationId xmlns:p14="http://schemas.microsoft.com/office/powerpoint/2010/main" val="2675741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手繪多邊形 14"/>
          <p:cNvSpPr/>
          <p:nvPr/>
        </p:nvSpPr>
        <p:spPr>
          <a:xfrm>
            <a:off x="4044271" y="2627748"/>
            <a:ext cx="1049025" cy="2124110"/>
          </a:xfrm>
          <a:custGeom>
            <a:avLst/>
            <a:gdLst>
              <a:gd name="connsiteX0" fmla="*/ 524513 w 1049025"/>
              <a:gd name="connsiteY0" fmla="*/ 0 h 2124110"/>
              <a:gd name="connsiteX1" fmla="*/ 561047 w 1049025"/>
              <a:gd name="connsiteY1" fmla="*/ 27320 h 2124110"/>
              <a:gd name="connsiteX2" fmla="*/ 1049025 w 1049025"/>
              <a:gd name="connsiteY2" fmla="*/ 1062055 h 2124110"/>
              <a:gd name="connsiteX3" fmla="*/ 561047 w 1049025"/>
              <a:gd name="connsiteY3" fmla="*/ 2096790 h 2124110"/>
              <a:gd name="connsiteX4" fmla="*/ 524513 w 1049025"/>
              <a:gd name="connsiteY4" fmla="*/ 2124110 h 2124110"/>
              <a:gd name="connsiteX5" fmla="*/ 487978 w 1049025"/>
              <a:gd name="connsiteY5" fmla="*/ 2096790 h 2124110"/>
              <a:gd name="connsiteX6" fmla="*/ 0 w 1049025"/>
              <a:gd name="connsiteY6" fmla="*/ 1062055 h 2124110"/>
              <a:gd name="connsiteX7" fmla="*/ 487978 w 1049025"/>
              <a:gd name="connsiteY7" fmla="*/ 27320 h 2124110"/>
              <a:gd name="connsiteX8" fmla="*/ 524513 w 1049025"/>
              <a:gd name="connsiteY8" fmla="*/ 0 h 2124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9025" h="2124110">
                <a:moveTo>
                  <a:pt x="524513" y="0"/>
                </a:moveTo>
                <a:lnTo>
                  <a:pt x="561047" y="27320"/>
                </a:lnTo>
                <a:cubicBezTo>
                  <a:pt x="859068" y="273268"/>
                  <a:pt x="1049025" y="645478"/>
                  <a:pt x="1049025" y="1062055"/>
                </a:cubicBezTo>
                <a:cubicBezTo>
                  <a:pt x="1049025" y="1478632"/>
                  <a:pt x="859068" y="1850842"/>
                  <a:pt x="561047" y="2096790"/>
                </a:cubicBezTo>
                <a:lnTo>
                  <a:pt x="524513" y="2124110"/>
                </a:lnTo>
                <a:lnTo>
                  <a:pt x="487978" y="2096790"/>
                </a:lnTo>
                <a:cubicBezTo>
                  <a:pt x="189958" y="1850842"/>
                  <a:pt x="0" y="1478632"/>
                  <a:pt x="0" y="1062055"/>
                </a:cubicBezTo>
                <a:cubicBezTo>
                  <a:pt x="0" y="645478"/>
                  <a:pt x="189958" y="273268"/>
                  <a:pt x="487978" y="27320"/>
                </a:cubicBezTo>
                <a:lnTo>
                  <a:pt x="524513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手繪多邊形 13"/>
          <p:cNvSpPr/>
          <p:nvPr/>
        </p:nvSpPr>
        <p:spPr>
          <a:xfrm>
            <a:off x="2411413" y="2348862"/>
            <a:ext cx="2157370" cy="2681882"/>
          </a:xfrm>
          <a:custGeom>
            <a:avLst/>
            <a:gdLst>
              <a:gd name="connsiteX0" fmla="*/ 1340941 w 2157370"/>
              <a:gd name="connsiteY0" fmla="*/ 0 h 2681882"/>
              <a:gd name="connsiteX1" fmla="*/ 2090674 w 2157370"/>
              <a:gd name="connsiteY1" fmla="*/ 229012 h 2681882"/>
              <a:gd name="connsiteX2" fmla="*/ 2157370 w 2157370"/>
              <a:gd name="connsiteY2" fmla="*/ 278886 h 2681882"/>
              <a:gd name="connsiteX3" fmla="*/ 2120835 w 2157370"/>
              <a:gd name="connsiteY3" fmla="*/ 306206 h 2681882"/>
              <a:gd name="connsiteX4" fmla="*/ 1632857 w 2157370"/>
              <a:gd name="connsiteY4" fmla="*/ 1340941 h 2681882"/>
              <a:gd name="connsiteX5" fmla="*/ 2120835 w 2157370"/>
              <a:gd name="connsiteY5" fmla="*/ 2375676 h 2681882"/>
              <a:gd name="connsiteX6" fmla="*/ 2157370 w 2157370"/>
              <a:gd name="connsiteY6" fmla="*/ 2402996 h 2681882"/>
              <a:gd name="connsiteX7" fmla="*/ 2090674 w 2157370"/>
              <a:gd name="connsiteY7" fmla="*/ 2452870 h 2681882"/>
              <a:gd name="connsiteX8" fmla="*/ 1340941 w 2157370"/>
              <a:gd name="connsiteY8" fmla="*/ 2681882 h 2681882"/>
              <a:gd name="connsiteX9" fmla="*/ 0 w 2157370"/>
              <a:gd name="connsiteY9" fmla="*/ 1340941 h 2681882"/>
              <a:gd name="connsiteX10" fmla="*/ 1340941 w 2157370"/>
              <a:gd name="connsiteY10" fmla="*/ 0 h 2681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57370" h="2681882">
                <a:moveTo>
                  <a:pt x="1340941" y="0"/>
                </a:moveTo>
                <a:cubicBezTo>
                  <a:pt x="1618659" y="0"/>
                  <a:pt x="1876658" y="84426"/>
                  <a:pt x="2090674" y="229012"/>
                </a:cubicBezTo>
                <a:lnTo>
                  <a:pt x="2157370" y="278886"/>
                </a:lnTo>
                <a:lnTo>
                  <a:pt x="2120835" y="306206"/>
                </a:lnTo>
                <a:cubicBezTo>
                  <a:pt x="1822815" y="552154"/>
                  <a:pt x="1632857" y="924364"/>
                  <a:pt x="1632857" y="1340941"/>
                </a:cubicBezTo>
                <a:cubicBezTo>
                  <a:pt x="1632857" y="1757518"/>
                  <a:pt x="1822815" y="2129728"/>
                  <a:pt x="2120835" y="2375676"/>
                </a:cubicBezTo>
                <a:lnTo>
                  <a:pt x="2157370" y="2402996"/>
                </a:lnTo>
                <a:lnTo>
                  <a:pt x="2090674" y="2452870"/>
                </a:lnTo>
                <a:cubicBezTo>
                  <a:pt x="1876658" y="2597457"/>
                  <a:pt x="1618659" y="2681882"/>
                  <a:pt x="1340941" y="2681882"/>
                </a:cubicBezTo>
                <a:cubicBezTo>
                  <a:pt x="600360" y="2681882"/>
                  <a:pt x="0" y="2081522"/>
                  <a:pt x="0" y="1340941"/>
                </a:cubicBezTo>
                <a:cubicBezTo>
                  <a:pt x="0" y="600360"/>
                  <a:pt x="600360" y="0"/>
                  <a:pt x="1340941" y="0"/>
                </a:cubicBezTo>
                <a:close/>
              </a:path>
            </a:pathLst>
          </a:cu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手繪多邊形 12"/>
          <p:cNvSpPr/>
          <p:nvPr/>
        </p:nvSpPr>
        <p:spPr>
          <a:xfrm>
            <a:off x="4568784" y="2348862"/>
            <a:ext cx="2157369" cy="2681882"/>
          </a:xfrm>
          <a:custGeom>
            <a:avLst/>
            <a:gdLst>
              <a:gd name="connsiteX0" fmla="*/ 816428 w 2157369"/>
              <a:gd name="connsiteY0" fmla="*/ 0 h 2681882"/>
              <a:gd name="connsiteX1" fmla="*/ 2157369 w 2157369"/>
              <a:gd name="connsiteY1" fmla="*/ 1340941 h 2681882"/>
              <a:gd name="connsiteX2" fmla="*/ 816428 w 2157369"/>
              <a:gd name="connsiteY2" fmla="*/ 2681882 h 2681882"/>
              <a:gd name="connsiteX3" fmla="*/ 66695 w 2157369"/>
              <a:gd name="connsiteY3" fmla="*/ 2452870 h 2681882"/>
              <a:gd name="connsiteX4" fmla="*/ 0 w 2157369"/>
              <a:gd name="connsiteY4" fmla="*/ 2402996 h 2681882"/>
              <a:gd name="connsiteX5" fmla="*/ 36534 w 2157369"/>
              <a:gd name="connsiteY5" fmla="*/ 2375676 h 2681882"/>
              <a:gd name="connsiteX6" fmla="*/ 524512 w 2157369"/>
              <a:gd name="connsiteY6" fmla="*/ 1340941 h 2681882"/>
              <a:gd name="connsiteX7" fmla="*/ 36534 w 2157369"/>
              <a:gd name="connsiteY7" fmla="*/ 306206 h 2681882"/>
              <a:gd name="connsiteX8" fmla="*/ 0 w 2157369"/>
              <a:gd name="connsiteY8" fmla="*/ 278886 h 2681882"/>
              <a:gd name="connsiteX9" fmla="*/ 66695 w 2157369"/>
              <a:gd name="connsiteY9" fmla="*/ 229012 h 2681882"/>
              <a:gd name="connsiteX10" fmla="*/ 816428 w 2157369"/>
              <a:gd name="connsiteY10" fmla="*/ 0 h 2681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57369" h="2681882">
                <a:moveTo>
                  <a:pt x="816428" y="0"/>
                </a:moveTo>
                <a:cubicBezTo>
                  <a:pt x="1557009" y="0"/>
                  <a:pt x="2157369" y="600360"/>
                  <a:pt x="2157369" y="1340941"/>
                </a:cubicBezTo>
                <a:cubicBezTo>
                  <a:pt x="2157369" y="2081522"/>
                  <a:pt x="1557009" y="2681882"/>
                  <a:pt x="816428" y="2681882"/>
                </a:cubicBezTo>
                <a:cubicBezTo>
                  <a:pt x="538710" y="2681882"/>
                  <a:pt x="280711" y="2597457"/>
                  <a:pt x="66695" y="2452870"/>
                </a:cubicBezTo>
                <a:lnTo>
                  <a:pt x="0" y="2402996"/>
                </a:lnTo>
                <a:lnTo>
                  <a:pt x="36534" y="2375676"/>
                </a:lnTo>
                <a:cubicBezTo>
                  <a:pt x="334555" y="2129728"/>
                  <a:pt x="524512" y="1757518"/>
                  <a:pt x="524512" y="1340941"/>
                </a:cubicBezTo>
                <a:cubicBezTo>
                  <a:pt x="524512" y="924364"/>
                  <a:pt x="334555" y="552154"/>
                  <a:pt x="36534" y="306206"/>
                </a:cubicBezTo>
                <a:lnTo>
                  <a:pt x="0" y="278886"/>
                </a:lnTo>
                <a:lnTo>
                  <a:pt x="66695" y="229012"/>
                </a:lnTo>
                <a:cubicBezTo>
                  <a:pt x="280711" y="84426"/>
                  <a:pt x="538710" y="0"/>
                  <a:pt x="816428" y="0"/>
                </a:cubicBezTo>
                <a:close/>
              </a:path>
            </a:pathLst>
          </a:custGeom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8095-C8B2-4A76-90AA-E601358CCBC3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3155324" y="1223201"/>
            <a:ext cx="2833352" cy="11636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0" y="511570"/>
            <a:ext cx="914400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TW" altLang="en-US" sz="4000" b="1" dirty="0"/>
              <a:t>角度轉換</a:t>
            </a:r>
          </a:p>
        </p:txBody>
      </p:sp>
      <p:sp>
        <p:nvSpPr>
          <p:cNvPr id="2" name="文字方塊 1"/>
          <p:cNvSpPr txBox="1"/>
          <p:nvPr/>
        </p:nvSpPr>
        <p:spPr>
          <a:xfrm>
            <a:off x="2582435" y="3458970"/>
            <a:ext cx="12829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solidFill>
                  <a:schemeClr val="bg1"/>
                </a:solidFill>
                <a:latin typeface="+mj-ea"/>
                <a:ea typeface="+mj-ea"/>
              </a:rPr>
              <a:t>IT Side</a:t>
            </a:r>
            <a:endParaRPr lang="zh-TW" altLang="en-US" sz="2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5268256" y="3346464"/>
            <a:ext cx="12829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solidFill>
                  <a:schemeClr val="bg1"/>
                </a:solidFill>
                <a:latin typeface="+mj-ea"/>
                <a:ea typeface="+mj-ea"/>
              </a:rPr>
              <a:t>User Side</a:t>
            </a:r>
            <a:endParaRPr lang="zh-TW" altLang="en-US" sz="2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4046079" y="3458970"/>
            <a:ext cx="10602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 smtClean="0">
                <a:solidFill>
                  <a:schemeClr val="bg1"/>
                </a:solidFill>
                <a:latin typeface="+mj-ea"/>
                <a:ea typeface="+mj-ea"/>
              </a:rPr>
              <a:t>Myself</a:t>
            </a:r>
            <a:endParaRPr lang="zh-TW" altLang="en-US" sz="2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5" name="直線接點 4"/>
          <p:cNvCxnSpPr/>
          <p:nvPr/>
        </p:nvCxnSpPr>
        <p:spPr>
          <a:xfrm flipV="1">
            <a:off x="1645920" y="4057650"/>
            <a:ext cx="1165860" cy="116586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>
          <a:xfrm flipH="1">
            <a:off x="5943697" y="2044818"/>
            <a:ext cx="1165860" cy="116586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960925" y="5223510"/>
            <a:ext cx="25358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現在的</a:t>
            </a:r>
            <a:r>
              <a:rPr lang="en-US" altLang="zh-TW" dirty="0"/>
              <a:t>IT</a:t>
            </a:r>
            <a:r>
              <a:rPr lang="zh-TW" altLang="en-US" dirty="0"/>
              <a:t>角度</a:t>
            </a:r>
          </a:p>
        </p:txBody>
      </p:sp>
      <p:sp>
        <p:nvSpPr>
          <p:cNvPr id="18" name="矩形 17"/>
          <p:cNvSpPr/>
          <p:nvPr/>
        </p:nvSpPr>
        <p:spPr>
          <a:xfrm>
            <a:off x="6352075" y="1708977"/>
            <a:ext cx="25358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過去的</a:t>
            </a:r>
            <a:r>
              <a:rPr lang="en-US" altLang="zh-TW" dirty="0"/>
              <a:t>User</a:t>
            </a:r>
            <a:r>
              <a:rPr lang="zh-TW" altLang="en-US" dirty="0"/>
              <a:t>角度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商業智慧部 </a:t>
            </a:r>
            <a:r>
              <a:rPr lang="en-US" altLang="zh-TW"/>
              <a:t>X </a:t>
            </a:r>
            <a:r>
              <a:rPr lang="zh-TW" altLang="en-US"/>
              <a:t>馮宇陽</a:t>
            </a:r>
          </a:p>
        </p:txBody>
      </p:sp>
    </p:spTree>
    <p:extLst>
      <p:ext uri="{BB962C8B-B14F-4D97-AF65-F5344CB8AC3E}">
        <p14:creationId xmlns:p14="http://schemas.microsoft.com/office/powerpoint/2010/main" val="795653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1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4" grpId="0" animBg="1"/>
      <p:bldP spid="13" grpId="0" animBg="1"/>
      <p:bldP spid="10" grpId="0"/>
      <p:bldP spid="17" grpId="0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3155324" y="1223201"/>
            <a:ext cx="2833352" cy="11636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" name="群組 2"/>
          <p:cNvGrpSpPr/>
          <p:nvPr/>
        </p:nvGrpSpPr>
        <p:grpSpPr>
          <a:xfrm>
            <a:off x="952754" y="1665550"/>
            <a:ext cx="4240348" cy="912273"/>
            <a:chOff x="952754" y="1665550"/>
            <a:chExt cx="4240348" cy="912273"/>
          </a:xfrm>
        </p:grpSpPr>
        <p:sp>
          <p:nvSpPr>
            <p:cNvPr id="55" name="矩形 54"/>
            <p:cNvSpPr/>
            <p:nvPr/>
          </p:nvSpPr>
          <p:spPr>
            <a:xfrm>
              <a:off x="1787144" y="2208491"/>
              <a:ext cx="340595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TW" altLang="en-US" dirty="0">
                  <a:latin typeface="+mj-ea"/>
                  <a:ea typeface="+mj-ea"/>
                </a:rPr>
                <a:t>為了達成任務有哪些解決方案</a:t>
              </a:r>
              <a:r>
                <a:rPr lang="en-US" altLang="zh-TW" dirty="0">
                  <a:latin typeface="+mj-ea"/>
                  <a:ea typeface="+mj-ea"/>
                </a:rPr>
                <a:t>?</a:t>
              </a:r>
              <a:endParaRPr lang="zh-TW" altLang="en-US" dirty="0">
                <a:latin typeface="+mj-ea"/>
                <a:ea typeface="+mj-ea"/>
              </a:endParaRPr>
            </a:p>
          </p:txBody>
        </p:sp>
        <p:grpSp>
          <p:nvGrpSpPr>
            <p:cNvPr id="2" name="群組 1"/>
            <p:cNvGrpSpPr/>
            <p:nvPr/>
          </p:nvGrpSpPr>
          <p:grpSpPr>
            <a:xfrm>
              <a:off x="952754" y="1713227"/>
              <a:ext cx="4027619" cy="834390"/>
              <a:chOff x="952754" y="1713227"/>
              <a:chExt cx="4027619" cy="834390"/>
            </a:xfrm>
          </p:grpSpPr>
          <p:grpSp>
            <p:nvGrpSpPr>
              <p:cNvPr id="7" name="群組 6"/>
              <p:cNvGrpSpPr/>
              <p:nvPr/>
            </p:nvGrpSpPr>
            <p:grpSpPr>
              <a:xfrm>
                <a:off x="952754" y="1713227"/>
                <a:ext cx="834390" cy="834390"/>
                <a:chOff x="365760" y="2137410"/>
                <a:chExt cx="560070" cy="560070"/>
              </a:xfrm>
            </p:grpSpPr>
            <p:sp>
              <p:nvSpPr>
                <p:cNvPr id="6" name="橢圓 5"/>
                <p:cNvSpPr/>
                <p:nvPr/>
              </p:nvSpPr>
              <p:spPr>
                <a:xfrm>
                  <a:off x="365760" y="2137410"/>
                  <a:ext cx="560070" cy="56007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8" name="文字方塊 17"/>
                <p:cNvSpPr txBox="1"/>
                <p:nvPr/>
              </p:nvSpPr>
              <p:spPr>
                <a:xfrm>
                  <a:off x="453982" y="2263139"/>
                  <a:ext cx="383626" cy="3086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5494" h="165311">
                      <a:moveTo>
                        <a:pt x="60610" y="0"/>
                      </a:moveTo>
                      <a:lnTo>
                        <a:pt x="122894" y="0"/>
                      </a:lnTo>
                      <a:lnTo>
                        <a:pt x="205494" y="82656"/>
                      </a:lnTo>
                      <a:lnTo>
                        <a:pt x="122894" y="165311"/>
                      </a:lnTo>
                      <a:lnTo>
                        <a:pt x="60610" y="165311"/>
                      </a:lnTo>
                      <a:lnTo>
                        <a:pt x="121176" y="104701"/>
                      </a:lnTo>
                      <a:lnTo>
                        <a:pt x="0" y="104701"/>
                      </a:lnTo>
                      <a:lnTo>
                        <a:pt x="0" y="60611"/>
                      </a:lnTo>
                      <a:lnTo>
                        <a:pt x="121176" y="60611"/>
                      </a:lnTo>
                      <a:lnTo>
                        <a:pt x="6061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TW" altLang="en-US" dirty="0"/>
                </a:p>
              </p:txBody>
            </p:sp>
          </p:grpSp>
          <p:cxnSp>
            <p:nvCxnSpPr>
              <p:cNvPr id="12" name="直線接點 11"/>
              <p:cNvCxnSpPr>
                <a:cxnSpLocks/>
              </p:cNvCxnSpPr>
              <p:nvPr/>
            </p:nvCxnSpPr>
            <p:spPr>
              <a:xfrm>
                <a:off x="1787144" y="2130422"/>
                <a:ext cx="3193229" cy="0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文字方塊 88"/>
            <p:cNvSpPr txBox="1"/>
            <p:nvPr/>
          </p:nvSpPr>
          <p:spPr>
            <a:xfrm>
              <a:off x="1787144" y="1665550"/>
              <a:ext cx="17716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TW" altLang="en-US" sz="2400" b="1" dirty="0">
                  <a:solidFill>
                    <a:schemeClr val="accent1"/>
                  </a:solidFill>
                </a:rPr>
                <a:t>技術</a:t>
              </a:r>
            </a:p>
          </p:txBody>
        </p:sp>
      </p:grpSp>
      <p:grpSp>
        <p:nvGrpSpPr>
          <p:cNvPr id="4" name="群組 3"/>
          <p:cNvGrpSpPr/>
          <p:nvPr/>
        </p:nvGrpSpPr>
        <p:grpSpPr>
          <a:xfrm>
            <a:off x="2724404" y="3228458"/>
            <a:ext cx="4240348" cy="912273"/>
            <a:chOff x="2724404" y="3228458"/>
            <a:chExt cx="4240348" cy="912273"/>
          </a:xfrm>
        </p:grpSpPr>
        <p:sp>
          <p:nvSpPr>
            <p:cNvPr id="52" name="矩形 51"/>
            <p:cNvSpPr/>
            <p:nvPr/>
          </p:nvSpPr>
          <p:spPr>
            <a:xfrm>
              <a:off x="3558794" y="3771399"/>
              <a:ext cx="340595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TW" altLang="en-US" dirty="0">
                  <a:latin typeface="+mj-ea"/>
                  <a:ea typeface="+mj-ea"/>
                </a:rPr>
                <a:t>這些方案的總擁有成本為何</a:t>
              </a:r>
              <a:r>
                <a:rPr lang="en-US" altLang="zh-TW" dirty="0">
                  <a:latin typeface="+mj-ea"/>
                  <a:ea typeface="+mj-ea"/>
                </a:rPr>
                <a:t>?</a:t>
              </a:r>
            </a:p>
          </p:txBody>
        </p:sp>
        <p:grpSp>
          <p:nvGrpSpPr>
            <p:cNvPr id="53" name="群組 52"/>
            <p:cNvGrpSpPr/>
            <p:nvPr/>
          </p:nvGrpSpPr>
          <p:grpSpPr>
            <a:xfrm>
              <a:off x="2724404" y="3276135"/>
              <a:ext cx="834390" cy="834390"/>
              <a:chOff x="365760" y="2137410"/>
              <a:chExt cx="560070" cy="560070"/>
            </a:xfrm>
          </p:grpSpPr>
          <p:sp>
            <p:nvSpPr>
              <p:cNvPr id="54" name="橢圓 53"/>
              <p:cNvSpPr/>
              <p:nvPr/>
            </p:nvSpPr>
            <p:spPr>
              <a:xfrm>
                <a:off x="365760" y="2137410"/>
                <a:ext cx="560070" cy="56007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6" name="文字方塊 55"/>
              <p:cNvSpPr txBox="1"/>
              <p:nvPr/>
            </p:nvSpPr>
            <p:spPr>
              <a:xfrm>
                <a:off x="453982" y="2263139"/>
                <a:ext cx="383626" cy="308612"/>
              </a:xfrm>
              <a:custGeom>
                <a:avLst/>
                <a:gdLst/>
                <a:ahLst/>
                <a:cxnLst/>
                <a:rect l="l" t="t" r="r" b="b"/>
                <a:pathLst>
                  <a:path w="205494" h="165311">
                    <a:moveTo>
                      <a:pt x="60610" y="0"/>
                    </a:moveTo>
                    <a:lnTo>
                      <a:pt x="122894" y="0"/>
                    </a:lnTo>
                    <a:lnTo>
                      <a:pt x="205494" y="82656"/>
                    </a:lnTo>
                    <a:lnTo>
                      <a:pt x="122894" y="165311"/>
                    </a:lnTo>
                    <a:lnTo>
                      <a:pt x="60610" y="165311"/>
                    </a:lnTo>
                    <a:lnTo>
                      <a:pt x="121176" y="104701"/>
                    </a:lnTo>
                    <a:lnTo>
                      <a:pt x="0" y="104701"/>
                    </a:lnTo>
                    <a:lnTo>
                      <a:pt x="0" y="60611"/>
                    </a:lnTo>
                    <a:lnTo>
                      <a:pt x="121176" y="60611"/>
                    </a:lnTo>
                    <a:lnTo>
                      <a:pt x="6061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 dirty="0"/>
              </a:p>
            </p:txBody>
          </p:sp>
        </p:grpSp>
        <p:cxnSp>
          <p:nvCxnSpPr>
            <p:cNvPr id="57" name="直線接點 56"/>
            <p:cNvCxnSpPr>
              <a:cxnSpLocks/>
            </p:cNvCxnSpPr>
            <p:nvPr/>
          </p:nvCxnSpPr>
          <p:spPr>
            <a:xfrm>
              <a:off x="3558794" y="3693330"/>
              <a:ext cx="2994406" cy="0"/>
            </a:xfrm>
            <a:prstGeom prst="line">
              <a:avLst/>
            </a:prstGeom>
            <a:ln w="19050">
              <a:solidFill>
                <a:schemeClr val="accent2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文字方塊 88"/>
            <p:cNvSpPr txBox="1"/>
            <p:nvPr/>
          </p:nvSpPr>
          <p:spPr>
            <a:xfrm>
              <a:off x="3558794" y="3228458"/>
              <a:ext cx="17716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TW" altLang="en-US" sz="2400" b="1" dirty="0">
                  <a:solidFill>
                    <a:schemeClr val="accent2"/>
                  </a:solidFill>
                </a:rPr>
                <a:t>成本</a:t>
              </a:r>
            </a:p>
          </p:txBody>
        </p:sp>
      </p:grpSp>
      <p:grpSp>
        <p:nvGrpSpPr>
          <p:cNvPr id="5" name="群組 4"/>
          <p:cNvGrpSpPr/>
          <p:nvPr/>
        </p:nvGrpSpPr>
        <p:grpSpPr>
          <a:xfrm>
            <a:off x="4496054" y="4791366"/>
            <a:ext cx="4240348" cy="912273"/>
            <a:chOff x="4496054" y="4791366"/>
            <a:chExt cx="4240348" cy="912273"/>
          </a:xfrm>
        </p:grpSpPr>
        <p:sp>
          <p:nvSpPr>
            <p:cNvPr id="60" name="矩形 59"/>
            <p:cNvSpPr/>
            <p:nvPr/>
          </p:nvSpPr>
          <p:spPr>
            <a:xfrm>
              <a:off x="5330444" y="5334307"/>
              <a:ext cx="340595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TW" altLang="en-US" dirty="0">
                  <a:latin typeface="+mj-ea"/>
                  <a:ea typeface="+mj-ea"/>
                </a:rPr>
                <a:t>他們真正能達成什麼效益</a:t>
              </a:r>
              <a:r>
                <a:rPr lang="en-US" altLang="zh-TW" dirty="0">
                  <a:latin typeface="+mj-ea"/>
                  <a:ea typeface="+mj-ea"/>
                </a:rPr>
                <a:t>?</a:t>
              </a:r>
            </a:p>
          </p:txBody>
        </p:sp>
        <p:grpSp>
          <p:nvGrpSpPr>
            <p:cNvPr id="61" name="群組 60"/>
            <p:cNvGrpSpPr/>
            <p:nvPr/>
          </p:nvGrpSpPr>
          <p:grpSpPr>
            <a:xfrm>
              <a:off x="4496054" y="4839043"/>
              <a:ext cx="834390" cy="834390"/>
              <a:chOff x="365760" y="2137410"/>
              <a:chExt cx="560070" cy="560070"/>
            </a:xfrm>
          </p:grpSpPr>
          <p:sp>
            <p:nvSpPr>
              <p:cNvPr id="62" name="橢圓 61"/>
              <p:cNvSpPr/>
              <p:nvPr/>
            </p:nvSpPr>
            <p:spPr>
              <a:xfrm>
                <a:off x="365760" y="2137410"/>
                <a:ext cx="560070" cy="56007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4" name="文字方塊 63"/>
              <p:cNvSpPr txBox="1"/>
              <p:nvPr/>
            </p:nvSpPr>
            <p:spPr>
              <a:xfrm>
                <a:off x="453982" y="2263139"/>
                <a:ext cx="383626" cy="308612"/>
              </a:xfrm>
              <a:custGeom>
                <a:avLst/>
                <a:gdLst/>
                <a:ahLst/>
                <a:cxnLst/>
                <a:rect l="l" t="t" r="r" b="b"/>
                <a:pathLst>
                  <a:path w="205494" h="165311">
                    <a:moveTo>
                      <a:pt x="60610" y="0"/>
                    </a:moveTo>
                    <a:lnTo>
                      <a:pt x="122894" y="0"/>
                    </a:lnTo>
                    <a:lnTo>
                      <a:pt x="205494" y="82656"/>
                    </a:lnTo>
                    <a:lnTo>
                      <a:pt x="122894" y="165311"/>
                    </a:lnTo>
                    <a:lnTo>
                      <a:pt x="60610" y="165311"/>
                    </a:lnTo>
                    <a:lnTo>
                      <a:pt x="121176" y="104701"/>
                    </a:lnTo>
                    <a:lnTo>
                      <a:pt x="0" y="104701"/>
                    </a:lnTo>
                    <a:lnTo>
                      <a:pt x="0" y="60611"/>
                    </a:lnTo>
                    <a:lnTo>
                      <a:pt x="121176" y="60611"/>
                    </a:lnTo>
                    <a:lnTo>
                      <a:pt x="6061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 dirty="0"/>
              </a:p>
            </p:txBody>
          </p:sp>
        </p:grpSp>
        <p:cxnSp>
          <p:nvCxnSpPr>
            <p:cNvPr id="65" name="直線接點 64"/>
            <p:cNvCxnSpPr>
              <a:cxnSpLocks/>
            </p:cNvCxnSpPr>
            <p:nvPr/>
          </p:nvCxnSpPr>
          <p:spPr>
            <a:xfrm>
              <a:off x="5330444" y="5256238"/>
              <a:ext cx="2730480" cy="0"/>
            </a:xfrm>
            <a:prstGeom prst="line">
              <a:avLst/>
            </a:prstGeom>
            <a:ln w="19050">
              <a:solidFill>
                <a:schemeClr val="accent3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文字方塊 88"/>
            <p:cNvSpPr txBox="1"/>
            <p:nvPr/>
          </p:nvSpPr>
          <p:spPr>
            <a:xfrm>
              <a:off x="5330444" y="4791366"/>
              <a:ext cx="17716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TW" altLang="en-US" sz="2400" b="1" dirty="0">
                  <a:solidFill>
                    <a:schemeClr val="accent3"/>
                  </a:solidFill>
                </a:rPr>
                <a:t>效益</a:t>
              </a:r>
            </a:p>
          </p:txBody>
        </p:sp>
      </p:grpSp>
      <p:sp>
        <p:nvSpPr>
          <p:cNvPr id="23" name="文字方塊 22"/>
          <p:cNvSpPr txBox="1"/>
          <p:nvPr/>
        </p:nvSpPr>
        <p:spPr>
          <a:xfrm>
            <a:off x="2051846" y="501116"/>
            <a:ext cx="5040308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TW" altLang="en-US" sz="4000" b="1" dirty="0"/>
              <a:t>遊戲規則</a:t>
            </a:r>
          </a:p>
        </p:txBody>
      </p:sp>
      <p:sp>
        <p:nvSpPr>
          <p:cNvPr id="24" name="投影片編號版面配置區 3">
            <a:extLst>
              <a:ext uri="{FF2B5EF4-FFF2-40B4-BE49-F238E27FC236}">
                <a16:creationId xmlns:a16="http://schemas.microsoft.com/office/drawing/2014/main" xmlns="" id="{C84C7400-8964-48F4-868D-8CAD1D065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93B68095-C8B2-4A76-90AA-E601358CCBC3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25" name="頁尾版面配置區 2">
            <a:extLst>
              <a:ext uri="{FF2B5EF4-FFF2-40B4-BE49-F238E27FC236}">
                <a16:creationId xmlns:a16="http://schemas.microsoft.com/office/drawing/2014/main" xmlns="" id="{AEBF862A-8F35-41DA-AE46-AA51327F6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1517" y="6356350"/>
            <a:ext cx="2895600" cy="365125"/>
          </a:xfrm>
        </p:spPr>
        <p:txBody>
          <a:bodyPr/>
          <a:lstStyle/>
          <a:p>
            <a:r>
              <a:rPr lang="zh-TW" altLang="en-US" dirty="0"/>
              <a:t>商業智慧部 </a:t>
            </a:r>
            <a:r>
              <a:rPr lang="en-US" altLang="zh-TW" dirty="0"/>
              <a:t>X </a:t>
            </a:r>
            <a:r>
              <a:rPr lang="zh-TW" altLang="en-US" dirty="0"/>
              <a:t>馮宇陽</a:t>
            </a:r>
          </a:p>
        </p:txBody>
      </p:sp>
    </p:spTree>
    <p:extLst>
      <p:ext uri="{BB962C8B-B14F-4D97-AF65-F5344CB8AC3E}">
        <p14:creationId xmlns:p14="http://schemas.microsoft.com/office/powerpoint/2010/main" val="2627014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5"/>
          <p:cNvSpPr>
            <a:spLocks/>
          </p:cNvSpPr>
          <p:nvPr/>
        </p:nvSpPr>
        <p:spPr bwMode="auto">
          <a:xfrm flipH="1">
            <a:off x="2592000" y="1846260"/>
            <a:ext cx="3960000" cy="4979866"/>
          </a:xfrm>
          <a:custGeom>
            <a:avLst/>
            <a:gdLst>
              <a:gd name="T0" fmla="*/ 561 w 1359"/>
              <a:gd name="T1" fmla="*/ 10 h 1709"/>
              <a:gd name="T2" fmla="*/ 423 w 1359"/>
              <a:gd name="T3" fmla="*/ 46 h 1709"/>
              <a:gd name="T4" fmla="*/ 310 w 1359"/>
              <a:gd name="T5" fmla="*/ 112 h 1709"/>
              <a:gd name="T6" fmla="*/ 226 w 1359"/>
              <a:gd name="T7" fmla="*/ 206 h 1709"/>
              <a:gd name="T8" fmla="*/ 159 w 1359"/>
              <a:gd name="T9" fmla="*/ 347 h 1709"/>
              <a:gd name="T10" fmla="*/ 119 w 1359"/>
              <a:gd name="T11" fmla="*/ 477 h 1709"/>
              <a:gd name="T12" fmla="*/ 106 w 1359"/>
              <a:gd name="T13" fmla="*/ 576 h 1709"/>
              <a:gd name="T14" fmla="*/ 107 w 1359"/>
              <a:gd name="T15" fmla="*/ 629 h 1709"/>
              <a:gd name="T16" fmla="*/ 122 w 1359"/>
              <a:gd name="T17" fmla="*/ 666 h 1709"/>
              <a:gd name="T18" fmla="*/ 138 w 1359"/>
              <a:gd name="T19" fmla="*/ 704 h 1709"/>
              <a:gd name="T20" fmla="*/ 146 w 1359"/>
              <a:gd name="T21" fmla="*/ 721 h 1709"/>
              <a:gd name="T22" fmla="*/ 135 w 1359"/>
              <a:gd name="T23" fmla="*/ 739 h 1709"/>
              <a:gd name="T24" fmla="*/ 106 w 1359"/>
              <a:gd name="T25" fmla="*/ 786 h 1709"/>
              <a:gd name="T26" fmla="*/ 70 w 1359"/>
              <a:gd name="T27" fmla="*/ 848 h 1709"/>
              <a:gd name="T28" fmla="*/ 34 w 1359"/>
              <a:gd name="T29" fmla="*/ 913 h 1709"/>
              <a:gd name="T30" fmla="*/ 8 w 1359"/>
              <a:gd name="T31" fmla="*/ 969 h 1709"/>
              <a:gd name="T32" fmla="*/ 0 w 1359"/>
              <a:gd name="T33" fmla="*/ 1004 h 1709"/>
              <a:gd name="T34" fmla="*/ 28 w 1359"/>
              <a:gd name="T35" fmla="*/ 1032 h 1709"/>
              <a:gd name="T36" fmla="*/ 74 w 1359"/>
              <a:gd name="T37" fmla="*/ 1051 h 1709"/>
              <a:gd name="T38" fmla="*/ 111 w 1359"/>
              <a:gd name="T39" fmla="*/ 1061 h 1709"/>
              <a:gd name="T40" fmla="*/ 118 w 1359"/>
              <a:gd name="T41" fmla="*/ 1066 h 1709"/>
              <a:gd name="T42" fmla="*/ 118 w 1359"/>
              <a:gd name="T43" fmla="*/ 1098 h 1709"/>
              <a:gd name="T44" fmla="*/ 104 w 1359"/>
              <a:gd name="T45" fmla="*/ 1152 h 1709"/>
              <a:gd name="T46" fmla="*/ 115 w 1359"/>
              <a:gd name="T47" fmla="*/ 1206 h 1709"/>
              <a:gd name="T48" fmla="*/ 144 w 1359"/>
              <a:gd name="T49" fmla="*/ 1254 h 1709"/>
              <a:gd name="T50" fmla="*/ 164 w 1359"/>
              <a:gd name="T51" fmla="*/ 1281 h 1709"/>
              <a:gd name="T52" fmla="*/ 160 w 1359"/>
              <a:gd name="T53" fmla="*/ 1316 h 1709"/>
              <a:gd name="T54" fmla="*/ 150 w 1359"/>
              <a:gd name="T55" fmla="*/ 1361 h 1709"/>
              <a:gd name="T56" fmla="*/ 151 w 1359"/>
              <a:gd name="T57" fmla="*/ 1403 h 1709"/>
              <a:gd name="T58" fmla="*/ 190 w 1359"/>
              <a:gd name="T59" fmla="*/ 1448 h 1709"/>
              <a:gd name="T60" fmla="*/ 260 w 1359"/>
              <a:gd name="T61" fmla="*/ 1476 h 1709"/>
              <a:gd name="T62" fmla="*/ 344 w 1359"/>
              <a:gd name="T63" fmla="*/ 1470 h 1709"/>
              <a:gd name="T64" fmla="*/ 429 w 1359"/>
              <a:gd name="T65" fmla="*/ 1455 h 1709"/>
              <a:gd name="T66" fmla="*/ 496 w 1359"/>
              <a:gd name="T67" fmla="*/ 1444 h 1709"/>
              <a:gd name="T68" fmla="*/ 525 w 1359"/>
              <a:gd name="T69" fmla="*/ 1507 h 1709"/>
              <a:gd name="T70" fmla="*/ 518 w 1359"/>
              <a:gd name="T71" fmla="*/ 1581 h 1709"/>
              <a:gd name="T72" fmla="*/ 490 w 1359"/>
              <a:gd name="T73" fmla="*/ 1637 h 1709"/>
              <a:gd name="T74" fmla="*/ 451 w 1359"/>
              <a:gd name="T75" fmla="*/ 1678 h 1709"/>
              <a:gd name="T76" fmla="*/ 419 w 1359"/>
              <a:gd name="T77" fmla="*/ 1701 h 1709"/>
              <a:gd name="T78" fmla="*/ 405 w 1359"/>
              <a:gd name="T79" fmla="*/ 1709 h 1709"/>
              <a:gd name="T80" fmla="*/ 1350 w 1359"/>
              <a:gd name="T81" fmla="*/ 1701 h 1709"/>
              <a:gd name="T82" fmla="*/ 1313 w 1359"/>
              <a:gd name="T83" fmla="*/ 1668 h 1709"/>
              <a:gd name="T84" fmla="*/ 1259 w 1359"/>
              <a:gd name="T85" fmla="*/ 1612 h 1709"/>
              <a:gd name="T86" fmla="*/ 1198 w 1359"/>
              <a:gd name="T87" fmla="*/ 1537 h 1709"/>
              <a:gd name="T88" fmla="*/ 1142 w 1359"/>
              <a:gd name="T89" fmla="*/ 1448 h 1709"/>
              <a:gd name="T90" fmla="*/ 1101 w 1359"/>
              <a:gd name="T91" fmla="*/ 1348 h 1709"/>
              <a:gd name="T92" fmla="*/ 1087 w 1359"/>
              <a:gd name="T93" fmla="*/ 1242 h 1709"/>
              <a:gd name="T94" fmla="*/ 1104 w 1359"/>
              <a:gd name="T95" fmla="*/ 1179 h 1709"/>
              <a:gd name="T96" fmla="*/ 1146 w 1359"/>
              <a:gd name="T97" fmla="*/ 1107 h 1709"/>
              <a:gd name="T98" fmla="*/ 1202 w 1359"/>
              <a:gd name="T99" fmla="*/ 1025 h 1709"/>
              <a:gd name="T100" fmla="*/ 1261 w 1359"/>
              <a:gd name="T101" fmla="*/ 927 h 1709"/>
              <a:gd name="T102" fmla="*/ 1312 w 1359"/>
              <a:gd name="T103" fmla="*/ 812 h 1709"/>
              <a:gd name="T104" fmla="*/ 1346 w 1359"/>
              <a:gd name="T105" fmla="*/ 675 h 1709"/>
              <a:gd name="T106" fmla="*/ 1353 w 1359"/>
              <a:gd name="T107" fmla="*/ 531 h 1709"/>
              <a:gd name="T108" fmla="*/ 1331 w 1359"/>
              <a:gd name="T109" fmla="*/ 424 h 1709"/>
              <a:gd name="T110" fmla="*/ 1279 w 1359"/>
              <a:gd name="T111" fmla="*/ 310 h 1709"/>
              <a:gd name="T112" fmla="*/ 1200 w 1359"/>
              <a:gd name="T113" fmla="*/ 200 h 1709"/>
              <a:gd name="T114" fmla="*/ 1097 w 1359"/>
              <a:gd name="T115" fmla="*/ 105 h 1709"/>
              <a:gd name="T116" fmla="*/ 968 w 1359"/>
              <a:gd name="T117" fmla="*/ 38 h 1709"/>
              <a:gd name="T118" fmla="*/ 811 w 1359"/>
              <a:gd name="T119" fmla="*/ 5 h 17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359" h="1709">
                <a:moveTo>
                  <a:pt x="680" y="0"/>
                </a:moveTo>
                <a:lnTo>
                  <a:pt x="639" y="2"/>
                </a:lnTo>
                <a:lnTo>
                  <a:pt x="600" y="5"/>
                </a:lnTo>
                <a:lnTo>
                  <a:pt x="561" y="10"/>
                </a:lnTo>
                <a:lnTo>
                  <a:pt x="524" y="17"/>
                </a:lnTo>
                <a:lnTo>
                  <a:pt x="489" y="25"/>
                </a:lnTo>
                <a:lnTo>
                  <a:pt x="455" y="35"/>
                </a:lnTo>
                <a:lnTo>
                  <a:pt x="423" y="46"/>
                </a:lnTo>
                <a:lnTo>
                  <a:pt x="392" y="60"/>
                </a:lnTo>
                <a:lnTo>
                  <a:pt x="363" y="75"/>
                </a:lnTo>
                <a:lnTo>
                  <a:pt x="336" y="93"/>
                </a:lnTo>
                <a:lnTo>
                  <a:pt x="310" y="112"/>
                </a:lnTo>
                <a:lnTo>
                  <a:pt x="287" y="132"/>
                </a:lnTo>
                <a:lnTo>
                  <a:pt x="265" y="155"/>
                </a:lnTo>
                <a:lnTo>
                  <a:pt x="245" y="180"/>
                </a:lnTo>
                <a:lnTo>
                  <a:pt x="226" y="206"/>
                </a:lnTo>
                <a:lnTo>
                  <a:pt x="210" y="234"/>
                </a:lnTo>
                <a:lnTo>
                  <a:pt x="191" y="273"/>
                </a:lnTo>
                <a:lnTo>
                  <a:pt x="174" y="311"/>
                </a:lnTo>
                <a:lnTo>
                  <a:pt x="159" y="347"/>
                </a:lnTo>
                <a:lnTo>
                  <a:pt x="146" y="382"/>
                </a:lnTo>
                <a:lnTo>
                  <a:pt x="136" y="416"/>
                </a:lnTo>
                <a:lnTo>
                  <a:pt x="127" y="447"/>
                </a:lnTo>
                <a:lnTo>
                  <a:pt x="119" y="477"/>
                </a:lnTo>
                <a:lnTo>
                  <a:pt x="114" y="505"/>
                </a:lnTo>
                <a:lnTo>
                  <a:pt x="110" y="531"/>
                </a:lnTo>
                <a:lnTo>
                  <a:pt x="107" y="555"/>
                </a:lnTo>
                <a:lnTo>
                  <a:pt x="106" y="576"/>
                </a:lnTo>
                <a:lnTo>
                  <a:pt x="105" y="593"/>
                </a:lnTo>
                <a:lnTo>
                  <a:pt x="105" y="609"/>
                </a:lnTo>
                <a:lnTo>
                  <a:pt x="106" y="620"/>
                </a:lnTo>
                <a:lnTo>
                  <a:pt x="107" y="629"/>
                </a:lnTo>
                <a:lnTo>
                  <a:pt x="111" y="636"/>
                </a:lnTo>
                <a:lnTo>
                  <a:pt x="114" y="646"/>
                </a:lnTo>
                <a:lnTo>
                  <a:pt x="118" y="656"/>
                </a:lnTo>
                <a:lnTo>
                  <a:pt x="122" y="666"/>
                </a:lnTo>
                <a:lnTo>
                  <a:pt x="126" y="676"/>
                </a:lnTo>
                <a:lnTo>
                  <a:pt x="131" y="686"/>
                </a:lnTo>
                <a:lnTo>
                  <a:pt x="135" y="695"/>
                </a:lnTo>
                <a:lnTo>
                  <a:pt x="138" y="704"/>
                </a:lnTo>
                <a:lnTo>
                  <a:pt x="142" y="711"/>
                </a:lnTo>
                <a:lnTo>
                  <a:pt x="144" y="717"/>
                </a:lnTo>
                <a:lnTo>
                  <a:pt x="146" y="720"/>
                </a:lnTo>
                <a:lnTo>
                  <a:pt x="146" y="721"/>
                </a:lnTo>
                <a:lnTo>
                  <a:pt x="146" y="723"/>
                </a:lnTo>
                <a:lnTo>
                  <a:pt x="143" y="726"/>
                </a:lnTo>
                <a:lnTo>
                  <a:pt x="140" y="732"/>
                </a:lnTo>
                <a:lnTo>
                  <a:pt x="135" y="739"/>
                </a:lnTo>
                <a:lnTo>
                  <a:pt x="129" y="749"/>
                </a:lnTo>
                <a:lnTo>
                  <a:pt x="122" y="760"/>
                </a:lnTo>
                <a:lnTo>
                  <a:pt x="115" y="772"/>
                </a:lnTo>
                <a:lnTo>
                  <a:pt x="106" y="786"/>
                </a:lnTo>
                <a:lnTo>
                  <a:pt x="98" y="800"/>
                </a:lnTo>
                <a:lnTo>
                  <a:pt x="89" y="816"/>
                </a:lnTo>
                <a:lnTo>
                  <a:pt x="79" y="832"/>
                </a:lnTo>
                <a:lnTo>
                  <a:pt x="70" y="848"/>
                </a:lnTo>
                <a:lnTo>
                  <a:pt x="61" y="864"/>
                </a:lnTo>
                <a:lnTo>
                  <a:pt x="51" y="881"/>
                </a:lnTo>
                <a:lnTo>
                  <a:pt x="42" y="897"/>
                </a:lnTo>
                <a:lnTo>
                  <a:pt x="34" y="913"/>
                </a:lnTo>
                <a:lnTo>
                  <a:pt x="26" y="928"/>
                </a:lnTo>
                <a:lnTo>
                  <a:pt x="19" y="943"/>
                </a:lnTo>
                <a:lnTo>
                  <a:pt x="13" y="957"/>
                </a:lnTo>
                <a:lnTo>
                  <a:pt x="8" y="969"/>
                </a:lnTo>
                <a:lnTo>
                  <a:pt x="4" y="980"/>
                </a:lnTo>
                <a:lnTo>
                  <a:pt x="2" y="990"/>
                </a:lnTo>
                <a:lnTo>
                  <a:pt x="0" y="998"/>
                </a:lnTo>
                <a:lnTo>
                  <a:pt x="0" y="1004"/>
                </a:lnTo>
                <a:lnTo>
                  <a:pt x="4" y="1012"/>
                </a:lnTo>
                <a:lnTo>
                  <a:pt x="10" y="1019"/>
                </a:lnTo>
                <a:lnTo>
                  <a:pt x="18" y="1026"/>
                </a:lnTo>
                <a:lnTo>
                  <a:pt x="28" y="1032"/>
                </a:lnTo>
                <a:lnTo>
                  <a:pt x="39" y="1038"/>
                </a:lnTo>
                <a:lnTo>
                  <a:pt x="51" y="1043"/>
                </a:lnTo>
                <a:lnTo>
                  <a:pt x="62" y="1048"/>
                </a:lnTo>
                <a:lnTo>
                  <a:pt x="74" y="1051"/>
                </a:lnTo>
                <a:lnTo>
                  <a:pt x="86" y="1055"/>
                </a:lnTo>
                <a:lnTo>
                  <a:pt x="96" y="1058"/>
                </a:lnTo>
                <a:lnTo>
                  <a:pt x="105" y="1060"/>
                </a:lnTo>
                <a:lnTo>
                  <a:pt x="111" y="1061"/>
                </a:lnTo>
                <a:lnTo>
                  <a:pt x="116" y="1062"/>
                </a:lnTo>
                <a:lnTo>
                  <a:pt x="117" y="1062"/>
                </a:lnTo>
                <a:lnTo>
                  <a:pt x="117" y="1063"/>
                </a:lnTo>
                <a:lnTo>
                  <a:pt x="118" y="1066"/>
                </a:lnTo>
                <a:lnTo>
                  <a:pt x="119" y="1071"/>
                </a:lnTo>
                <a:lnTo>
                  <a:pt x="119" y="1078"/>
                </a:lnTo>
                <a:lnTo>
                  <a:pt x="119" y="1087"/>
                </a:lnTo>
                <a:lnTo>
                  <a:pt x="118" y="1098"/>
                </a:lnTo>
                <a:lnTo>
                  <a:pt x="116" y="1111"/>
                </a:lnTo>
                <a:lnTo>
                  <a:pt x="113" y="1124"/>
                </a:lnTo>
                <a:lnTo>
                  <a:pt x="107" y="1140"/>
                </a:lnTo>
                <a:lnTo>
                  <a:pt x="104" y="1152"/>
                </a:lnTo>
                <a:lnTo>
                  <a:pt x="104" y="1166"/>
                </a:lnTo>
                <a:lnTo>
                  <a:pt x="106" y="1179"/>
                </a:lnTo>
                <a:lnTo>
                  <a:pt x="109" y="1192"/>
                </a:lnTo>
                <a:lnTo>
                  <a:pt x="115" y="1206"/>
                </a:lnTo>
                <a:lnTo>
                  <a:pt x="122" y="1219"/>
                </a:lnTo>
                <a:lnTo>
                  <a:pt x="129" y="1231"/>
                </a:lnTo>
                <a:lnTo>
                  <a:pt x="136" y="1243"/>
                </a:lnTo>
                <a:lnTo>
                  <a:pt x="144" y="1254"/>
                </a:lnTo>
                <a:lnTo>
                  <a:pt x="151" y="1263"/>
                </a:lnTo>
                <a:lnTo>
                  <a:pt x="156" y="1270"/>
                </a:lnTo>
                <a:lnTo>
                  <a:pt x="161" y="1276"/>
                </a:lnTo>
                <a:lnTo>
                  <a:pt x="164" y="1281"/>
                </a:lnTo>
                <a:lnTo>
                  <a:pt x="164" y="1288"/>
                </a:lnTo>
                <a:lnTo>
                  <a:pt x="164" y="1297"/>
                </a:lnTo>
                <a:lnTo>
                  <a:pt x="163" y="1306"/>
                </a:lnTo>
                <a:lnTo>
                  <a:pt x="160" y="1316"/>
                </a:lnTo>
                <a:lnTo>
                  <a:pt x="158" y="1327"/>
                </a:lnTo>
                <a:lnTo>
                  <a:pt x="155" y="1338"/>
                </a:lnTo>
                <a:lnTo>
                  <a:pt x="152" y="1349"/>
                </a:lnTo>
                <a:lnTo>
                  <a:pt x="150" y="1361"/>
                </a:lnTo>
                <a:lnTo>
                  <a:pt x="148" y="1372"/>
                </a:lnTo>
                <a:lnTo>
                  <a:pt x="148" y="1383"/>
                </a:lnTo>
                <a:lnTo>
                  <a:pt x="149" y="1393"/>
                </a:lnTo>
                <a:lnTo>
                  <a:pt x="151" y="1403"/>
                </a:lnTo>
                <a:lnTo>
                  <a:pt x="157" y="1415"/>
                </a:lnTo>
                <a:lnTo>
                  <a:pt x="166" y="1426"/>
                </a:lnTo>
                <a:lnTo>
                  <a:pt x="176" y="1437"/>
                </a:lnTo>
                <a:lnTo>
                  <a:pt x="190" y="1448"/>
                </a:lnTo>
                <a:lnTo>
                  <a:pt x="205" y="1457"/>
                </a:lnTo>
                <a:lnTo>
                  <a:pt x="222" y="1466"/>
                </a:lnTo>
                <a:lnTo>
                  <a:pt x="240" y="1472"/>
                </a:lnTo>
                <a:lnTo>
                  <a:pt x="260" y="1476"/>
                </a:lnTo>
                <a:lnTo>
                  <a:pt x="281" y="1477"/>
                </a:lnTo>
                <a:lnTo>
                  <a:pt x="302" y="1476"/>
                </a:lnTo>
                <a:lnTo>
                  <a:pt x="323" y="1473"/>
                </a:lnTo>
                <a:lnTo>
                  <a:pt x="344" y="1470"/>
                </a:lnTo>
                <a:lnTo>
                  <a:pt x="366" y="1467"/>
                </a:lnTo>
                <a:lnTo>
                  <a:pt x="387" y="1462"/>
                </a:lnTo>
                <a:lnTo>
                  <a:pt x="409" y="1459"/>
                </a:lnTo>
                <a:lnTo>
                  <a:pt x="429" y="1455"/>
                </a:lnTo>
                <a:lnTo>
                  <a:pt x="449" y="1452"/>
                </a:lnTo>
                <a:lnTo>
                  <a:pt x="467" y="1448"/>
                </a:lnTo>
                <a:lnTo>
                  <a:pt x="483" y="1446"/>
                </a:lnTo>
                <a:lnTo>
                  <a:pt x="496" y="1444"/>
                </a:lnTo>
                <a:lnTo>
                  <a:pt x="507" y="1442"/>
                </a:lnTo>
                <a:lnTo>
                  <a:pt x="515" y="1465"/>
                </a:lnTo>
                <a:lnTo>
                  <a:pt x="522" y="1487"/>
                </a:lnTo>
                <a:lnTo>
                  <a:pt x="525" y="1507"/>
                </a:lnTo>
                <a:lnTo>
                  <a:pt x="526" y="1527"/>
                </a:lnTo>
                <a:lnTo>
                  <a:pt x="526" y="1546"/>
                </a:lnTo>
                <a:lnTo>
                  <a:pt x="523" y="1564"/>
                </a:lnTo>
                <a:lnTo>
                  <a:pt x="518" y="1581"/>
                </a:lnTo>
                <a:lnTo>
                  <a:pt x="513" y="1596"/>
                </a:lnTo>
                <a:lnTo>
                  <a:pt x="506" y="1611"/>
                </a:lnTo>
                <a:lnTo>
                  <a:pt x="498" y="1624"/>
                </a:lnTo>
                <a:lnTo>
                  <a:pt x="490" y="1637"/>
                </a:lnTo>
                <a:lnTo>
                  <a:pt x="481" y="1648"/>
                </a:lnTo>
                <a:lnTo>
                  <a:pt x="471" y="1659"/>
                </a:lnTo>
                <a:lnTo>
                  <a:pt x="461" y="1668"/>
                </a:lnTo>
                <a:lnTo>
                  <a:pt x="451" y="1678"/>
                </a:lnTo>
                <a:lnTo>
                  <a:pt x="443" y="1685"/>
                </a:lnTo>
                <a:lnTo>
                  <a:pt x="434" y="1691"/>
                </a:lnTo>
                <a:lnTo>
                  <a:pt x="426" y="1697"/>
                </a:lnTo>
                <a:lnTo>
                  <a:pt x="419" y="1701"/>
                </a:lnTo>
                <a:lnTo>
                  <a:pt x="413" y="1705"/>
                </a:lnTo>
                <a:lnTo>
                  <a:pt x="408" y="1708"/>
                </a:lnTo>
                <a:lnTo>
                  <a:pt x="406" y="1709"/>
                </a:lnTo>
                <a:lnTo>
                  <a:pt x="405" y="1709"/>
                </a:lnTo>
                <a:lnTo>
                  <a:pt x="1359" y="1709"/>
                </a:lnTo>
                <a:lnTo>
                  <a:pt x="1358" y="1709"/>
                </a:lnTo>
                <a:lnTo>
                  <a:pt x="1355" y="1705"/>
                </a:lnTo>
                <a:lnTo>
                  <a:pt x="1350" y="1701"/>
                </a:lnTo>
                <a:lnTo>
                  <a:pt x="1343" y="1695"/>
                </a:lnTo>
                <a:lnTo>
                  <a:pt x="1334" y="1688"/>
                </a:lnTo>
                <a:lnTo>
                  <a:pt x="1324" y="1679"/>
                </a:lnTo>
                <a:lnTo>
                  <a:pt x="1313" y="1668"/>
                </a:lnTo>
                <a:lnTo>
                  <a:pt x="1301" y="1656"/>
                </a:lnTo>
                <a:lnTo>
                  <a:pt x="1287" y="1642"/>
                </a:lnTo>
                <a:lnTo>
                  <a:pt x="1273" y="1628"/>
                </a:lnTo>
                <a:lnTo>
                  <a:pt x="1259" y="1612"/>
                </a:lnTo>
                <a:lnTo>
                  <a:pt x="1244" y="1595"/>
                </a:lnTo>
                <a:lnTo>
                  <a:pt x="1228" y="1576"/>
                </a:lnTo>
                <a:lnTo>
                  <a:pt x="1213" y="1557"/>
                </a:lnTo>
                <a:lnTo>
                  <a:pt x="1198" y="1537"/>
                </a:lnTo>
                <a:lnTo>
                  <a:pt x="1183" y="1516"/>
                </a:lnTo>
                <a:lnTo>
                  <a:pt x="1169" y="1494"/>
                </a:lnTo>
                <a:lnTo>
                  <a:pt x="1155" y="1472"/>
                </a:lnTo>
                <a:lnTo>
                  <a:pt x="1142" y="1448"/>
                </a:lnTo>
                <a:lnTo>
                  <a:pt x="1130" y="1424"/>
                </a:lnTo>
                <a:lnTo>
                  <a:pt x="1119" y="1400"/>
                </a:lnTo>
                <a:lnTo>
                  <a:pt x="1109" y="1374"/>
                </a:lnTo>
                <a:lnTo>
                  <a:pt x="1101" y="1348"/>
                </a:lnTo>
                <a:lnTo>
                  <a:pt x="1094" y="1322"/>
                </a:lnTo>
                <a:lnTo>
                  <a:pt x="1090" y="1296"/>
                </a:lnTo>
                <a:lnTo>
                  <a:pt x="1087" y="1269"/>
                </a:lnTo>
                <a:lnTo>
                  <a:pt x="1087" y="1242"/>
                </a:lnTo>
                <a:lnTo>
                  <a:pt x="1088" y="1227"/>
                </a:lnTo>
                <a:lnTo>
                  <a:pt x="1091" y="1211"/>
                </a:lnTo>
                <a:lnTo>
                  <a:pt x="1097" y="1195"/>
                </a:lnTo>
                <a:lnTo>
                  <a:pt x="1104" y="1179"/>
                </a:lnTo>
                <a:lnTo>
                  <a:pt x="1113" y="1162"/>
                </a:lnTo>
                <a:lnTo>
                  <a:pt x="1123" y="1144"/>
                </a:lnTo>
                <a:lnTo>
                  <a:pt x="1134" y="1126"/>
                </a:lnTo>
                <a:lnTo>
                  <a:pt x="1146" y="1107"/>
                </a:lnTo>
                <a:lnTo>
                  <a:pt x="1159" y="1088"/>
                </a:lnTo>
                <a:lnTo>
                  <a:pt x="1173" y="1068"/>
                </a:lnTo>
                <a:lnTo>
                  <a:pt x="1187" y="1046"/>
                </a:lnTo>
                <a:lnTo>
                  <a:pt x="1202" y="1025"/>
                </a:lnTo>
                <a:lnTo>
                  <a:pt x="1216" y="1002"/>
                </a:lnTo>
                <a:lnTo>
                  <a:pt x="1232" y="978"/>
                </a:lnTo>
                <a:lnTo>
                  <a:pt x="1247" y="953"/>
                </a:lnTo>
                <a:lnTo>
                  <a:pt x="1261" y="927"/>
                </a:lnTo>
                <a:lnTo>
                  <a:pt x="1275" y="901"/>
                </a:lnTo>
                <a:lnTo>
                  <a:pt x="1288" y="872"/>
                </a:lnTo>
                <a:lnTo>
                  <a:pt x="1301" y="842"/>
                </a:lnTo>
                <a:lnTo>
                  <a:pt x="1312" y="812"/>
                </a:lnTo>
                <a:lnTo>
                  <a:pt x="1323" y="780"/>
                </a:lnTo>
                <a:lnTo>
                  <a:pt x="1332" y="746"/>
                </a:lnTo>
                <a:lnTo>
                  <a:pt x="1340" y="711"/>
                </a:lnTo>
                <a:lnTo>
                  <a:pt x="1346" y="675"/>
                </a:lnTo>
                <a:lnTo>
                  <a:pt x="1351" y="636"/>
                </a:lnTo>
                <a:lnTo>
                  <a:pt x="1354" y="597"/>
                </a:lnTo>
                <a:lnTo>
                  <a:pt x="1354" y="556"/>
                </a:lnTo>
                <a:lnTo>
                  <a:pt x="1353" y="531"/>
                </a:lnTo>
                <a:lnTo>
                  <a:pt x="1351" y="506"/>
                </a:lnTo>
                <a:lnTo>
                  <a:pt x="1346" y="479"/>
                </a:lnTo>
                <a:lnTo>
                  <a:pt x="1339" y="452"/>
                </a:lnTo>
                <a:lnTo>
                  <a:pt x="1331" y="424"/>
                </a:lnTo>
                <a:lnTo>
                  <a:pt x="1321" y="396"/>
                </a:lnTo>
                <a:lnTo>
                  <a:pt x="1309" y="367"/>
                </a:lnTo>
                <a:lnTo>
                  <a:pt x="1295" y="339"/>
                </a:lnTo>
                <a:lnTo>
                  <a:pt x="1279" y="310"/>
                </a:lnTo>
                <a:lnTo>
                  <a:pt x="1262" y="281"/>
                </a:lnTo>
                <a:lnTo>
                  <a:pt x="1243" y="254"/>
                </a:lnTo>
                <a:lnTo>
                  <a:pt x="1222" y="227"/>
                </a:lnTo>
                <a:lnTo>
                  <a:pt x="1200" y="200"/>
                </a:lnTo>
                <a:lnTo>
                  <a:pt x="1177" y="174"/>
                </a:lnTo>
                <a:lnTo>
                  <a:pt x="1152" y="150"/>
                </a:lnTo>
                <a:lnTo>
                  <a:pt x="1125" y="127"/>
                </a:lnTo>
                <a:lnTo>
                  <a:pt x="1097" y="105"/>
                </a:lnTo>
                <a:lnTo>
                  <a:pt x="1067" y="85"/>
                </a:lnTo>
                <a:lnTo>
                  <a:pt x="1036" y="68"/>
                </a:lnTo>
                <a:lnTo>
                  <a:pt x="1002" y="51"/>
                </a:lnTo>
                <a:lnTo>
                  <a:pt x="968" y="38"/>
                </a:lnTo>
                <a:lnTo>
                  <a:pt x="933" y="26"/>
                </a:lnTo>
                <a:lnTo>
                  <a:pt x="896" y="17"/>
                </a:lnTo>
                <a:lnTo>
                  <a:pt x="857" y="11"/>
                </a:lnTo>
                <a:lnTo>
                  <a:pt x="811" y="5"/>
                </a:lnTo>
                <a:lnTo>
                  <a:pt x="766" y="2"/>
                </a:lnTo>
                <a:lnTo>
                  <a:pt x="723" y="0"/>
                </a:lnTo>
                <a:lnTo>
                  <a:pt x="68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76200">
            <a:solidFill>
              <a:schemeClr val="bg1">
                <a:lumMod val="50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2" name="手繪多邊形 11"/>
          <p:cNvSpPr/>
          <p:nvPr/>
        </p:nvSpPr>
        <p:spPr>
          <a:xfrm rot="5400000">
            <a:off x="2959248" y="2202619"/>
            <a:ext cx="1252531" cy="1252530"/>
          </a:xfrm>
          <a:custGeom>
            <a:avLst/>
            <a:gdLst>
              <a:gd name="connsiteX0" fmla="*/ 0 w 2095305"/>
              <a:gd name="connsiteY0" fmla="*/ 0 h 2095304"/>
              <a:gd name="connsiteX1" fmla="*/ 2095305 w 2095305"/>
              <a:gd name="connsiteY1" fmla="*/ 0 h 2095304"/>
              <a:gd name="connsiteX2" fmla="*/ 2095305 w 2095305"/>
              <a:gd name="connsiteY2" fmla="*/ 2095304 h 2095304"/>
              <a:gd name="connsiteX3" fmla="*/ 1936277 w 2095305"/>
              <a:gd name="connsiteY3" fmla="*/ 2087274 h 2095304"/>
              <a:gd name="connsiteX4" fmla="*/ 8030 w 2095305"/>
              <a:gd name="connsiteY4" fmla="*/ 159027 h 2095304"/>
              <a:gd name="connsiteX5" fmla="*/ 0 w 2095305"/>
              <a:gd name="connsiteY5" fmla="*/ 0 h 209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95305" h="2095304">
                <a:moveTo>
                  <a:pt x="0" y="0"/>
                </a:moveTo>
                <a:lnTo>
                  <a:pt x="2095305" y="0"/>
                </a:lnTo>
                <a:lnTo>
                  <a:pt x="2095305" y="2095304"/>
                </a:lnTo>
                <a:lnTo>
                  <a:pt x="1936277" y="2087274"/>
                </a:lnTo>
                <a:cubicBezTo>
                  <a:pt x="919568" y="1984021"/>
                  <a:pt x="111283" y="1175736"/>
                  <a:pt x="8030" y="159027"/>
                </a:cubicBezTo>
                <a:lnTo>
                  <a:pt x="0" y="0"/>
                </a:lnTo>
                <a:close/>
              </a:path>
            </a:pathLst>
          </a:custGeom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13" name="手繪多邊形 12"/>
          <p:cNvSpPr/>
          <p:nvPr/>
        </p:nvSpPr>
        <p:spPr>
          <a:xfrm rot="5400000">
            <a:off x="4285723" y="2202620"/>
            <a:ext cx="1252530" cy="1252529"/>
          </a:xfrm>
          <a:custGeom>
            <a:avLst/>
            <a:gdLst>
              <a:gd name="connsiteX0" fmla="*/ 0 w 2095304"/>
              <a:gd name="connsiteY0" fmla="*/ 2095302 h 2095302"/>
              <a:gd name="connsiteX1" fmla="*/ 8029 w 2095304"/>
              <a:gd name="connsiteY1" fmla="*/ 1936277 h 2095302"/>
              <a:gd name="connsiteX2" fmla="*/ 1936276 w 2095304"/>
              <a:gd name="connsiteY2" fmla="*/ 8030 h 2095302"/>
              <a:gd name="connsiteX3" fmla="*/ 2095304 w 2095304"/>
              <a:gd name="connsiteY3" fmla="*/ 0 h 2095302"/>
              <a:gd name="connsiteX4" fmla="*/ 2095304 w 2095304"/>
              <a:gd name="connsiteY4" fmla="*/ 2095302 h 2095302"/>
              <a:gd name="connsiteX5" fmla="*/ 0 w 2095304"/>
              <a:gd name="connsiteY5" fmla="*/ 2095302 h 2095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95304" h="2095302">
                <a:moveTo>
                  <a:pt x="0" y="2095302"/>
                </a:moveTo>
                <a:lnTo>
                  <a:pt x="8029" y="1936277"/>
                </a:lnTo>
                <a:cubicBezTo>
                  <a:pt x="111282" y="919567"/>
                  <a:pt x="919567" y="111283"/>
                  <a:pt x="1936276" y="8030"/>
                </a:cubicBezTo>
                <a:lnTo>
                  <a:pt x="2095304" y="0"/>
                </a:lnTo>
                <a:lnTo>
                  <a:pt x="2095304" y="2095302"/>
                </a:lnTo>
                <a:lnTo>
                  <a:pt x="0" y="2095302"/>
                </a:lnTo>
                <a:close/>
              </a:path>
            </a:pathLst>
          </a:cu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14" name="手繪多邊形 13"/>
          <p:cNvSpPr/>
          <p:nvPr/>
        </p:nvSpPr>
        <p:spPr>
          <a:xfrm rot="5400000">
            <a:off x="2959250" y="3529094"/>
            <a:ext cx="1252529" cy="1252530"/>
          </a:xfrm>
          <a:custGeom>
            <a:avLst/>
            <a:gdLst>
              <a:gd name="connsiteX0" fmla="*/ 0 w 2095302"/>
              <a:gd name="connsiteY0" fmla="*/ 2095303 h 2095303"/>
              <a:gd name="connsiteX1" fmla="*/ 0 w 2095302"/>
              <a:gd name="connsiteY1" fmla="*/ 0 h 2095303"/>
              <a:gd name="connsiteX2" fmla="*/ 2095302 w 2095302"/>
              <a:gd name="connsiteY2" fmla="*/ 0 h 2095303"/>
              <a:gd name="connsiteX3" fmla="*/ 2087272 w 2095302"/>
              <a:gd name="connsiteY3" fmla="*/ 159027 h 2095303"/>
              <a:gd name="connsiteX4" fmla="*/ 159025 w 2095302"/>
              <a:gd name="connsiteY4" fmla="*/ 2087274 h 2095303"/>
              <a:gd name="connsiteX5" fmla="*/ 0 w 2095302"/>
              <a:gd name="connsiteY5" fmla="*/ 2095303 h 2095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95302" h="2095303">
                <a:moveTo>
                  <a:pt x="0" y="2095303"/>
                </a:moveTo>
                <a:lnTo>
                  <a:pt x="0" y="0"/>
                </a:lnTo>
                <a:lnTo>
                  <a:pt x="2095302" y="0"/>
                </a:lnTo>
                <a:lnTo>
                  <a:pt x="2087272" y="159027"/>
                </a:lnTo>
                <a:cubicBezTo>
                  <a:pt x="1984019" y="1175736"/>
                  <a:pt x="1175734" y="1984021"/>
                  <a:pt x="159025" y="2087274"/>
                </a:cubicBezTo>
                <a:lnTo>
                  <a:pt x="0" y="2095303"/>
                </a:lnTo>
                <a:close/>
              </a:path>
            </a:pathLst>
          </a:custGeom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15" name="手繪多邊形 14"/>
          <p:cNvSpPr/>
          <p:nvPr/>
        </p:nvSpPr>
        <p:spPr>
          <a:xfrm rot="5400000">
            <a:off x="4285724" y="3529094"/>
            <a:ext cx="1252529" cy="1252529"/>
          </a:xfrm>
          <a:custGeom>
            <a:avLst/>
            <a:gdLst>
              <a:gd name="connsiteX0" fmla="*/ 0 w 2095302"/>
              <a:gd name="connsiteY0" fmla="*/ 2095302 h 2095302"/>
              <a:gd name="connsiteX1" fmla="*/ 0 w 2095302"/>
              <a:gd name="connsiteY1" fmla="*/ 0 h 2095302"/>
              <a:gd name="connsiteX2" fmla="*/ 159025 w 2095302"/>
              <a:gd name="connsiteY2" fmla="*/ 8030 h 2095302"/>
              <a:gd name="connsiteX3" fmla="*/ 2087272 w 2095302"/>
              <a:gd name="connsiteY3" fmla="*/ 1936277 h 2095302"/>
              <a:gd name="connsiteX4" fmla="*/ 2095302 w 2095302"/>
              <a:gd name="connsiteY4" fmla="*/ 2095302 h 2095302"/>
              <a:gd name="connsiteX5" fmla="*/ 0 w 2095302"/>
              <a:gd name="connsiteY5" fmla="*/ 2095302 h 2095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95302" h="2095302">
                <a:moveTo>
                  <a:pt x="0" y="2095302"/>
                </a:moveTo>
                <a:lnTo>
                  <a:pt x="0" y="0"/>
                </a:lnTo>
                <a:lnTo>
                  <a:pt x="159025" y="8030"/>
                </a:lnTo>
                <a:cubicBezTo>
                  <a:pt x="1175734" y="111283"/>
                  <a:pt x="1984019" y="919567"/>
                  <a:pt x="2087272" y="1936277"/>
                </a:cubicBezTo>
                <a:lnTo>
                  <a:pt x="2095302" y="2095302"/>
                </a:lnTo>
                <a:lnTo>
                  <a:pt x="0" y="2095302"/>
                </a:lnTo>
                <a:close/>
              </a:path>
            </a:pathLst>
          </a:custGeom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8095-C8B2-4A76-90AA-E601358CCBC3}" type="slidenum">
              <a:rPr lang="zh-TW" altLang="en-US" smtClean="0"/>
              <a:t>7</a:t>
            </a:fld>
            <a:endParaRPr lang="zh-TW" altLang="en-US"/>
          </a:p>
        </p:txBody>
      </p:sp>
      <p:cxnSp>
        <p:nvCxnSpPr>
          <p:cNvPr id="10" name="直線接點 9"/>
          <p:cNvCxnSpPr/>
          <p:nvPr/>
        </p:nvCxnSpPr>
        <p:spPr>
          <a:xfrm flipV="1">
            <a:off x="2376319" y="4092408"/>
            <a:ext cx="1165860" cy="116586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>
            <a:cxnSpLocks/>
          </p:cNvCxnSpPr>
          <p:nvPr/>
        </p:nvCxnSpPr>
        <p:spPr>
          <a:xfrm flipH="1" flipV="1">
            <a:off x="4911988" y="4092408"/>
            <a:ext cx="1713956" cy="119591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>
          <a:xfrm>
            <a:off x="2376319" y="1760688"/>
            <a:ext cx="1165860" cy="116586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 flipH="1">
            <a:off x="4911988" y="1760688"/>
            <a:ext cx="1287716" cy="116586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1700722" y="1576022"/>
            <a:ext cx="21501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理性</a:t>
            </a:r>
          </a:p>
        </p:txBody>
      </p:sp>
      <p:sp>
        <p:nvSpPr>
          <p:cNvPr id="19" name="矩形 18"/>
          <p:cNvSpPr/>
          <p:nvPr/>
        </p:nvSpPr>
        <p:spPr>
          <a:xfrm>
            <a:off x="1228569" y="5234216"/>
            <a:ext cx="21501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尋求協助</a:t>
            </a:r>
          </a:p>
        </p:txBody>
      </p:sp>
      <p:sp>
        <p:nvSpPr>
          <p:cNvPr id="20" name="矩形 19"/>
          <p:cNvSpPr/>
          <p:nvPr/>
        </p:nvSpPr>
        <p:spPr>
          <a:xfrm>
            <a:off x="6697313" y="5234216"/>
            <a:ext cx="21501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溝通</a:t>
            </a:r>
          </a:p>
        </p:txBody>
      </p:sp>
      <p:sp>
        <p:nvSpPr>
          <p:cNvPr id="21" name="矩形 20"/>
          <p:cNvSpPr/>
          <p:nvPr/>
        </p:nvSpPr>
        <p:spPr>
          <a:xfrm>
            <a:off x="6199704" y="1541864"/>
            <a:ext cx="21501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專業</a:t>
            </a: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dirty="0"/>
              <a:t>商業智慧部 </a:t>
            </a:r>
            <a:r>
              <a:rPr lang="en-US" altLang="zh-TW" dirty="0"/>
              <a:t>X </a:t>
            </a:r>
            <a:r>
              <a:rPr lang="zh-TW" altLang="en-US" dirty="0"/>
              <a:t>馮宇陽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xmlns="" id="{186D81E1-E0E0-4CE7-B680-825DE7B923CD}"/>
              </a:ext>
            </a:extLst>
          </p:cNvPr>
          <p:cNvSpPr/>
          <p:nvPr/>
        </p:nvSpPr>
        <p:spPr>
          <a:xfrm>
            <a:off x="3155324" y="1223201"/>
            <a:ext cx="2833352" cy="11636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xmlns="" id="{7C3F2278-D625-4413-8703-6D8CE577E626}"/>
              </a:ext>
            </a:extLst>
          </p:cNvPr>
          <p:cNvSpPr txBox="1"/>
          <p:nvPr/>
        </p:nvSpPr>
        <p:spPr>
          <a:xfrm>
            <a:off x="2051846" y="501116"/>
            <a:ext cx="5040308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TW" altLang="en-US" sz="4000" b="1" dirty="0"/>
              <a:t>與</a:t>
            </a:r>
            <a:r>
              <a:rPr lang="en-US" altLang="zh-TW" sz="4000" b="1" dirty="0"/>
              <a:t>User</a:t>
            </a:r>
            <a:r>
              <a:rPr lang="zh-TW" altLang="en-US" sz="4000" b="1" dirty="0"/>
              <a:t>溝通</a:t>
            </a:r>
          </a:p>
        </p:txBody>
      </p:sp>
    </p:spTree>
    <p:extLst>
      <p:ext uri="{BB962C8B-B14F-4D97-AF65-F5344CB8AC3E}">
        <p14:creationId xmlns:p14="http://schemas.microsoft.com/office/powerpoint/2010/main" val="4223633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1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7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1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7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1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7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7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7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7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8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8" grpId="0"/>
      <p:bldP spid="19" grpId="0"/>
      <p:bldP spid="20" grpId="0"/>
      <p:bldP spid="2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xmlns="" id="{72CC21AD-C34A-4F24-A7BE-CEAE0E9099A6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1F4A38CD-8648-4349-AB36-5CA8B1F1CE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 anchor="ctr"/>
          <a:lstStyle/>
          <a:p>
            <a:pPr marL="0" indent="0" algn="ctr">
              <a:buNone/>
            </a:pPr>
            <a:r>
              <a:rPr lang="zh-TW" altLang="en-US" sz="5000" b="1" dirty="0" smtClean="0">
                <a:solidFill>
                  <a:schemeClr val="bg1"/>
                </a:solidFill>
                <a:latin typeface="+mn-ea"/>
              </a:rPr>
              <a:t>創造</a:t>
            </a:r>
            <a:r>
              <a:rPr lang="zh-TW" altLang="en-US" sz="20000" b="1" dirty="0" smtClean="0">
                <a:latin typeface="+mn-ea"/>
              </a:rPr>
              <a:t>價值</a:t>
            </a:r>
            <a:endParaRPr lang="zh-TW" altLang="en-US" sz="20000" b="1" dirty="0">
              <a:latin typeface="+mn-ea"/>
            </a:endParaRPr>
          </a:p>
        </p:txBody>
      </p:sp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xmlns="" id="{4E9FD15B-5FB0-4910-96E4-17A5A7B8E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商業智慧部 </a:t>
            </a:r>
            <a:r>
              <a:rPr lang="en-US" altLang="zh-TW"/>
              <a:t>X </a:t>
            </a:r>
            <a:r>
              <a:rPr lang="zh-TW" altLang="en-US"/>
              <a:t>馮宇陽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xmlns="" id="{01DBE019-8880-4D51-924E-A8370ED8F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8095-C8B2-4A76-90AA-E601358CCBC3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285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自訂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6BCBC5"/>
      </a:accent1>
      <a:accent2>
        <a:srgbClr val="F5C636"/>
      </a:accent2>
      <a:accent3>
        <a:srgbClr val="FF614C"/>
      </a:accent3>
      <a:accent4>
        <a:srgbClr val="9ACA9F"/>
      </a:accent4>
      <a:accent5>
        <a:srgbClr val="70758C"/>
      </a:accent5>
      <a:accent6>
        <a:srgbClr val="F79646"/>
      </a:accent6>
      <a:hlink>
        <a:srgbClr val="000000"/>
      </a:hlink>
      <a:folHlink>
        <a:srgbClr val="000000"/>
      </a:folHlink>
    </a:clrScheme>
    <a:fontScheme name="自訂 2">
      <a:majorFont>
        <a:latin typeface="Arial"/>
        <a:ea typeface="微軟正黑體"/>
        <a:cs typeface=""/>
      </a:majorFont>
      <a:minorFont>
        <a:latin typeface="Arial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4753</TotalTime>
  <Words>314</Words>
  <Application>Microsoft Office PowerPoint</Application>
  <PresentationFormat>如螢幕大小 (4:3)</PresentationFormat>
  <Paragraphs>102</Paragraphs>
  <Slides>12</Slides>
  <Notes>8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9" baseType="lpstr">
      <vt:lpstr>Arial</vt:lpstr>
      <vt:lpstr>新細明體</vt:lpstr>
      <vt:lpstr>游ゴシック</vt:lpstr>
      <vt:lpstr>Wingdings 2</vt:lpstr>
      <vt:lpstr>微軟正黑體</vt:lpstr>
      <vt:lpstr>Calibri</vt:lpstr>
      <vt:lpstr>Office 佈景主題</vt:lpstr>
      <vt:lpstr>新人報告 Rookie’s speech.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mwhan</dc:creator>
  <cp:lastModifiedBy>Irving Fong (馮宇陽)</cp:lastModifiedBy>
  <cp:revision>1199</cp:revision>
  <dcterms:created xsi:type="dcterms:W3CDTF">2016-11-09T06:27:00Z</dcterms:created>
  <dcterms:modified xsi:type="dcterms:W3CDTF">2018-02-21T03:26:01Z</dcterms:modified>
</cp:coreProperties>
</file>