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976" r:id="rId2"/>
    <p:sldId id="966" r:id="rId3"/>
    <p:sldId id="967" r:id="rId4"/>
    <p:sldId id="977" r:id="rId5"/>
    <p:sldId id="748" r:id="rId6"/>
    <p:sldId id="839" r:id="rId7"/>
    <p:sldId id="969" r:id="rId8"/>
    <p:sldId id="979" r:id="rId9"/>
    <p:sldId id="978" r:id="rId10"/>
    <p:sldId id="973" r:id="rId11"/>
    <p:sldId id="974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軟正黑體" panose="020B0604030504040204" pitchFamily="34" charset="-120"/>
      <p:regular r:id="rId18"/>
      <p:bold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1DB6DCDF-C5FE-4BD4-AC18-0F70B412ED13}">
          <p14:sldIdLst>
            <p14:sldId id="976"/>
          </p14:sldIdLst>
        </p14:section>
        <p14:section name="Body" id="{F2FEC837-361B-4F89-BD80-2D1488F5C4BF}">
          <p14:sldIdLst>
            <p14:sldId id="966"/>
            <p14:sldId id="967"/>
            <p14:sldId id="977"/>
            <p14:sldId id="748"/>
            <p14:sldId id="839"/>
            <p14:sldId id="969"/>
            <p14:sldId id="979"/>
            <p14:sldId id="978"/>
            <p14:sldId id="973"/>
          </p14:sldIdLst>
        </p14:section>
        <p14:section name="Q/A" id="{6CD73E0C-2958-4C39-8CE4-50571A1E9858}">
          <p14:sldIdLst>
            <p14:sldId id="9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636"/>
    <a:srgbClr val="FF614C"/>
    <a:srgbClr val="9ACA9F"/>
    <a:srgbClr val="6BCBC5"/>
    <a:srgbClr val="43BDB4"/>
    <a:srgbClr val="61AB68"/>
    <a:srgbClr val="FA1E00"/>
    <a:srgbClr val="CC9E0A"/>
    <a:srgbClr val="3AA49C"/>
    <a:srgbClr val="F57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5274" autoAdjust="0"/>
  </p:normalViewPr>
  <p:slideViewPr>
    <p:cSldViewPr snapToGrid="0" snapToObjects="1">
      <p:cViewPr varScale="1">
        <p:scale>
          <a:sx n="114" d="100"/>
          <a:sy n="114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2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1916-9E7D-441A-ABFC-FC60F45A3D68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E9FDD-1EF8-48B2-BF5F-73829B9CEE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3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2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03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1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72A9-7867-4FD5-B39A-5F2A9CBD46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1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41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8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1517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4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0670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6503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712336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280670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2496503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4712336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5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7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74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151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7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A9B536-5848-412D-ACC9-A84362A744DF}"/>
              </a:ext>
            </a:extLst>
          </p:cNvPr>
          <p:cNvSpPr/>
          <p:nvPr/>
        </p:nvSpPr>
        <p:spPr>
          <a:xfrm>
            <a:off x="0" y="0"/>
            <a:ext cx="9144000" cy="3674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A5712F-9672-413D-90BF-0A284BC40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84618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7000" b="1" dirty="0">
                <a:solidFill>
                  <a:schemeClr val="bg1"/>
                </a:solidFill>
                <a:latin typeface="+mj-ea"/>
              </a:rPr>
              <a:t>國泰世華銀行</a:t>
            </a:r>
            <a:br>
              <a:rPr lang="en-US" altLang="zh-TW" sz="7000" b="1" dirty="0">
                <a:solidFill>
                  <a:schemeClr val="bg1"/>
                </a:solidFill>
                <a:latin typeface="+mj-ea"/>
              </a:rPr>
            </a:br>
            <a:r>
              <a:rPr lang="en-US" altLang="zh-TW" sz="7000" b="1" dirty="0">
                <a:solidFill>
                  <a:schemeClr val="bg1"/>
                </a:solidFill>
                <a:latin typeface="+mj-ea"/>
              </a:rPr>
              <a:t>-</a:t>
            </a:r>
            <a:r>
              <a:rPr lang="zh-TW" altLang="en-US" sz="7000" b="1" dirty="0">
                <a:solidFill>
                  <a:schemeClr val="bg1"/>
                </a:solidFill>
                <a:latin typeface="+mj-ea"/>
              </a:rPr>
              <a:t>面試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5E018C-6F14-4BE8-83DB-2DD286F3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487" y="4572204"/>
            <a:ext cx="3141025" cy="175260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+mj-ea"/>
                <a:ea typeface="+mj-ea"/>
              </a:rPr>
              <a:t>馮宇陽 </a:t>
            </a: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</a:rPr>
              <a:t> Irving</a:t>
            </a:r>
            <a:endParaRPr lang="zh-TW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89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204681" y="4005727"/>
            <a:ext cx="3602605" cy="1706775"/>
            <a:chOff x="3332472" y="2969418"/>
            <a:chExt cx="2477951" cy="1173958"/>
          </a:xfrm>
        </p:grpSpPr>
        <p:sp>
          <p:nvSpPr>
            <p:cNvPr id="62" name="菱形 61"/>
            <p:cNvSpPr/>
            <p:nvPr/>
          </p:nvSpPr>
          <p:spPr>
            <a:xfrm>
              <a:off x="3696619" y="2969418"/>
              <a:ext cx="1746000" cy="4643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/>
            <p:cNvSpPr>
              <a:spLocks/>
            </p:cNvSpPr>
            <p:nvPr/>
          </p:nvSpPr>
          <p:spPr bwMode="auto">
            <a:xfrm>
              <a:off x="3332472" y="3197226"/>
              <a:ext cx="1249054" cy="946150"/>
            </a:xfrm>
            <a:custGeom>
              <a:avLst/>
              <a:gdLst>
                <a:gd name="connsiteX0" fmla="*/ 360054 w 1249054"/>
                <a:gd name="connsiteY0" fmla="*/ 0 h 946150"/>
                <a:gd name="connsiteX1" fmla="*/ 1249054 w 1249054"/>
                <a:gd name="connsiteY1" fmla="*/ 233363 h 946150"/>
                <a:gd name="connsiteX2" fmla="*/ 1249054 w 1249054"/>
                <a:gd name="connsiteY2" fmla="*/ 946150 h 946150"/>
                <a:gd name="connsiteX3" fmla="*/ 0 w 1249054"/>
                <a:gd name="connsiteY3" fmla="*/ 612858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054" h="946150">
                  <a:moveTo>
                    <a:pt x="360054" y="0"/>
                  </a:moveTo>
                  <a:lnTo>
                    <a:pt x="1249054" y="233363"/>
                  </a:lnTo>
                  <a:lnTo>
                    <a:pt x="1249054" y="946150"/>
                  </a:lnTo>
                  <a:lnTo>
                    <a:pt x="0" y="612858"/>
                  </a:lnTo>
                  <a:close/>
                </a:path>
              </a:pathLst>
            </a:custGeom>
            <a:solidFill>
              <a:srgbClr val="FF6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3" name="手繪多邊形 42"/>
            <p:cNvSpPr>
              <a:spLocks/>
            </p:cNvSpPr>
            <p:nvPr/>
          </p:nvSpPr>
          <p:spPr bwMode="auto">
            <a:xfrm>
              <a:off x="4581526" y="3197226"/>
              <a:ext cx="1228897" cy="946150"/>
            </a:xfrm>
            <a:custGeom>
              <a:avLst/>
              <a:gdLst>
                <a:gd name="connsiteX0" fmla="*/ 854076 w 1228897"/>
                <a:gd name="connsiteY0" fmla="*/ 0 h 946150"/>
                <a:gd name="connsiteX1" fmla="*/ 1228897 w 1228897"/>
                <a:gd name="connsiteY1" fmla="*/ 640263 h 946150"/>
                <a:gd name="connsiteX2" fmla="*/ 1228825 w 1228897"/>
                <a:gd name="connsiteY2" fmla="*/ 640304 h 946150"/>
                <a:gd name="connsiteX3" fmla="*/ 1219201 w 1228897"/>
                <a:gd name="connsiteY3" fmla="*/ 623887 h 946150"/>
                <a:gd name="connsiteX4" fmla="*/ 0 w 1228897"/>
                <a:gd name="connsiteY4" fmla="*/ 946150 h 946150"/>
                <a:gd name="connsiteX5" fmla="*/ 0 w 1228897"/>
                <a:gd name="connsiteY5" fmla="*/ 233363 h 946150"/>
                <a:gd name="connsiteX6" fmla="*/ 854076 w 1228897"/>
                <a:gd name="connsiteY6" fmla="*/ 0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897" h="946150">
                  <a:moveTo>
                    <a:pt x="854076" y="0"/>
                  </a:moveTo>
                  <a:lnTo>
                    <a:pt x="1228897" y="640263"/>
                  </a:lnTo>
                  <a:lnTo>
                    <a:pt x="1228825" y="640304"/>
                  </a:lnTo>
                  <a:lnTo>
                    <a:pt x="1219201" y="623887"/>
                  </a:lnTo>
                  <a:lnTo>
                    <a:pt x="0" y="946150"/>
                  </a:lnTo>
                  <a:lnTo>
                    <a:pt x="0" y="233363"/>
                  </a:lnTo>
                  <a:lnTo>
                    <a:pt x="854076" y="0"/>
                  </a:lnTo>
                  <a:close/>
                </a:path>
              </a:pathLst>
            </a:custGeom>
            <a:solidFill>
              <a:srgbClr val="DE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846939" y="3029440"/>
            <a:ext cx="2304464" cy="1411350"/>
            <a:chOff x="3774231" y="2297906"/>
            <a:chExt cx="1585061" cy="970758"/>
          </a:xfrm>
        </p:grpSpPr>
        <p:sp>
          <p:nvSpPr>
            <p:cNvPr id="53" name="菱形 52"/>
            <p:cNvSpPr/>
            <p:nvPr/>
          </p:nvSpPr>
          <p:spPr>
            <a:xfrm>
              <a:off x="4127004" y="2297906"/>
              <a:ext cx="889992" cy="2628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 37"/>
            <p:cNvSpPr>
              <a:spLocks/>
            </p:cNvSpPr>
            <p:nvPr/>
          </p:nvSpPr>
          <p:spPr bwMode="auto">
            <a:xfrm>
              <a:off x="3774231" y="2428876"/>
              <a:ext cx="807295" cy="839787"/>
            </a:xfrm>
            <a:custGeom>
              <a:avLst/>
              <a:gdLst>
                <a:gd name="connsiteX0" fmla="*/ 356445 w 807295"/>
                <a:gd name="connsiteY0" fmla="*/ 0 h 839787"/>
                <a:gd name="connsiteX1" fmla="*/ 807295 w 807295"/>
                <a:gd name="connsiteY1" fmla="*/ 120650 h 839787"/>
                <a:gd name="connsiteX2" fmla="*/ 807295 w 807295"/>
                <a:gd name="connsiteY2" fmla="*/ 839787 h 839787"/>
                <a:gd name="connsiteX3" fmla="*/ 2207 w 807295"/>
                <a:gd name="connsiteY3" fmla="*/ 624252 h 839787"/>
                <a:gd name="connsiteX4" fmla="*/ 0 w 807295"/>
                <a:gd name="connsiteY4" fmla="*/ 621856 h 839787"/>
                <a:gd name="connsiteX5" fmla="*/ 356445 w 807295"/>
                <a:gd name="connsiteY5" fmla="*/ 0 h 8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295" h="839787">
                  <a:moveTo>
                    <a:pt x="356445" y="0"/>
                  </a:moveTo>
                  <a:lnTo>
                    <a:pt x="807295" y="120650"/>
                  </a:lnTo>
                  <a:lnTo>
                    <a:pt x="807295" y="839787"/>
                  </a:lnTo>
                  <a:lnTo>
                    <a:pt x="2207" y="624252"/>
                  </a:lnTo>
                  <a:lnTo>
                    <a:pt x="0" y="621856"/>
                  </a:lnTo>
                  <a:lnTo>
                    <a:pt x="356445" y="0"/>
                  </a:lnTo>
                  <a:close/>
                </a:path>
              </a:pathLst>
            </a:custGeom>
            <a:solidFill>
              <a:srgbClr val="F5C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3" name="手繪多邊形 32"/>
            <p:cNvSpPr>
              <a:spLocks/>
            </p:cNvSpPr>
            <p:nvPr/>
          </p:nvSpPr>
          <p:spPr bwMode="auto">
            <a:xfrm>
              <a:off x="4581526" y="2428876"/>
              <a:ext cx="777766" cy="839788"/>
            </a:xfrm>
            <a:custGeom>
              <a:avLst/>
              <a:gdLst>
                <a:gd name="connsiteX0" fmla="*/ 425450 w 777766"/>
                <a:gd name="connsiteY0" fmla="*/ 0 h 839788"/>
                <a:gd name="connsiteX1" fmla="*/ 777766 w 777766"/>
                <a:gd name="connsiteY1" fmla="*/ 630528 h 839788"/>
                <a:gd name="connsiteX2" fmla="*/ 777484 w 777766"/>
                <a:gd name="connsiteY2" fmla="*/ 630798 h 839788"/>
                <a:gd name="connsiteX3" fmla="*/ 776288 w 777766"/>
                <a:gd name="connsiteY3" fmla="*/ 628650 h 839788"/>
                <a:gd name="connsiteX4" fmla="*/ 0 w 777766"/>
                <a:gd name="connsiteY4" fmla="*/ 839788 h 839788"/>
                <a:gd name="connsiteX5" fmla="*/ 0 w 777766"/>
                <a:gd name="connsiteY5" fmla="*/ 120650 h 839788"/>
                <a:gd name="connsiteX6" fmla="*/ 425450 w 777766"/>
                <a:gd name="connsiteY6" fmla="*/ 0 h 8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7766" h="839788">
                  <a:moveTo>
                    <a:pt x="425450" y="0"/>
                  </a:moveTo>
                  <a:lnTo>
                    <a:pt x="777766" y="630528"/>
                  </a:lnTo>
                  <a:lnTo>
                    <a:pt x="777484" y="630798"/>
                  </a:lnTo>
                  <a:lnTo>
                    <a:pt x="776288" y="628650"/>
                  </a:lnTo>
                  <a:lnTo>
                    <a:pt x="0" y="839788"/>
                  </a:lnTo>
                  <a:lnTo>
                    <a:pt x="0" y="120650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D4A4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66121" y="501116"/>
            <a:ext cx="52117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未來規劃</a:t>
            </a:r>
            <a:endParaRPr lang="en-US" altLang="zh-TW" sz="40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14565" y="3266020"/>
            <a:ext cx="40812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5C636"/>
                </a:solidFill>
                <a:latin typeface="+mj-ea"/>
                <a:ea typeface="+mj-ea"/>
              </a:rPr>
              <a:t>中期：</a:t>
            </a:r>
            <a:r>
              <a:rPr lang="zh-TW" altLang="en-US" dirty="0">
                <a:latin typeface="+mj-ea"/>
                <a:ea typeface="+mj-ea"/>
              </a:rPr>
              <a:t>增進個人技術技能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            e.g.</a:t>
            </a:r>
            <a:r>
              <a:rPr lang="zh-TW" altLang="en-US" dirty="0">
                <a:latin typeface="+mj-ea"/>
                <a:ea typeface="+mj-ea"/>
              </a:rPr>
              <a:t>資料分析能力、技術能力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33362" y="4501585"/>
            <a:ext cx="3462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F614C"/>
                </a:solidFill>
                <a:latin typeface="+mj-ea"/>
                <a:ea typeface="+mj-ea"/>
              </a:rPr>
              <a:t>短期：</a:t>
            </a:r>
            <a:r>
              <a:rPr lang="zh-TW" altLang="en-US" dirty="0">
                <a:latin typeface="+mj-ea"/>
                <a:ea typeface="+mj-ea"/>
              </a:rPr>
              <a:t>熟悉工具、了解商業邏輯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486145" y="2102776"/>
            <a:ext cx="6200654" cy="1049085"/>
            <a:chOff x="2486145" y="2102776"/>
            <a:chExt cx="6200654" cy="1049085"/>
          </a:xfrm>
        </p:grpSpPr>
        <p:sp>
          <p:nvSpPr>
            <p:cNvPr id="21" name="文字方塊 20"/>
            <p:cNvSpPr txBox="1"/>
            <p:nvPr/>
          </p:nvSpPr>
          <p:spPr>
            <a:xfrm>
              <a:off x="3586020" y="2307453"/>
              <a:ext cx="51007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b="1" dirty="0">
                  <a:solidFill>
                    <a:srgbClr val="43BDB4"/>
                  </a:solidFill>
                  <a:latin typeface="+mj-ea"/>
                  <a:ea typeface="+mj-ea"/>
                </a:rPr>
                <a:t>長期：</a:t>
              </a:r>
              <a:r>
                <a:rPr lang="zh-TW" altLang="en-US" dirty="0">
                  <a:latin typeface="+mj-ea"/>
                  <a:ea typeface="+mj-ea"/>
                </a:rPr>
                <a:t>增進個人價值、對國泰產生具體貢獻</a:t>
              </a: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86145" y="2102776"/>
              <a:ext cx="1035778" cy="1049085"/>
              <a:chOff x="4213891" y="1660526"/>
              <a:chExt cx="712431" cy="721584"/>
            </a:xfrm>
          </p:grpSpPr>
          <p:sp>
            <p:nvSpPr>
              <p:cNvPr id="27" name="手繪多邊形 26"/>
              <p:cNvSpPr>
                <a:spLocks/>
              </p:cNvSpPr>
              <p:nvPr/>
            </p:nvSpPr>
            <p:spPr bwMode="auto">
              <a:xfrm>
                <a:off x="4213891" y="1666877"/>
                <a:ext cx="366131" cy="715233"/>
              </a:xfrm>
              <a:custGeom>
                <a:avLst/>
                <a:gdLst>
                  <a:gd name="connsiteX0" fmla="*/ 359699 w 366131"/>
                  <a:gd name="connsiteY0" fmla="*/ 0 h 715233"/>
                  <a:gd name="connsiteX1" fmla="*/ 366131 w 366131"/>
                  <a:gd name="connsiteY1" fmla="*/ 715225 h 715233"/>
                  <a:gd name="connsiteX2" fmla="*/ 366072 w 366131"/>
                  <a:gd name="connsiteY2" fmla="*/ 715233 h 715233"/>
                  <a:gd name="connsiteX3" fmla="*/ 366049 w 366131"/>
                  <a:gd name="connsiteY3" fmla="*/ 712788 h 715233"/>
                  <a:gd name="connsiteX4" fmla="*/ 923 w 366131"/>
                  <a:gd name="connsiteY4" fmla="*/ 615950 h 715233"/>
                  <a:gd name="connsiteX5" fmla="*/ 234 w 366131"/>
                  <a:gd name="connsiteY5" fmla="*/ 617124 h 715233"/>
                  <a:gd name="connsiteX6" fmla="*/ 0 w 366131"/>
                  <a:gd name="connsiteY6" fmla="*/ 616627 h 715233"/>
                  <a:gd name="connsiteX7" fmla="*/ 359699 w 366131"/>
                  <a:gd name="connsiteY7" fmla="*/ 0 h 71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31" h="715233">
                    <a:moveTo>
                      <a:pt x="359699" y="0"/>
                    </a:moveTo>
                    <a:lnTo>
                      <a:pt x="366131" y="715225"/>
                    </a:lnTo>
                    <a:lnTo>
                      <a:pt x="366072" y="715233"/>
                    </a:lnTo>
                    <a:lnTo>
                      <a:pt x="366049" y="712788"/>
                    </a:lnTo>
                    <a:lnTo>
                      <a:pt x="923" y="615950"/>
                    </a:lnTo>
                    <a:lnTo>
                      <a:pt x="234" y="617124"/>
                    </a:lnTo>
                    <a:lnTo>
                      <a:pt x="0" y="616627"/>
                    </a:lnTo>
                    <a:lnTo>
                      <a:pt x="359699" y="0"/>
                    </a:lnTo>
                    <a:close/>
                  </a:path>
                </a:pathLst>
              </a:custGeom>
              <a:solidFill>
                <a:srgbClr val="6BC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手繪多邊形 13"/>
              <p:cNvSpPr>
                <a:spLocks/>
              </p:cNvSpPr>
              <p:nvPr/>
            </p:nvSpPr>
            <p:spPr bwMode="auto">
              <a:xfrm>
                <a:off x="4568827" y="1660526"/>
                <a:ext cx="357495" cy="719020"/>
              </a:xfrm>
              <a:custGeom>
                <a:avLst/>
                <a:gdLst>
                  <a:gd name="connsiteX0" fmla="*/ 0 w 357495"/>
                  <a:gd name="connsiteY0" fmla="*/ 0 h 719020"/>
                  <a:gd name="connsiteX1" fmla="*/ 357495 w 357495"/>
                  <a:gd name="connsiteY1" fmla="*/ 624648 h 719020"/>
                  <a:gd name="connsiteX2" fmla="*/ 352489 w 357495"/>
                  <a:gd name="connsiteY2" fmla="*/ 628727 h 719020"/>
                  <a:gd name="connsiteX3" fmla="*/ 11556 w 357495"/>
                  <a:gd name="connsiteY3" fmla="*/ 719020 h 719020"/>
                  <a:gd name="connsiteX4" fmla="*/ 0 w 357495"/>
                  <a:gd name="connsiteY4" fmla="*/ 0 h 719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495" h="719020">
                    <a:moveTo>
                      <a:pt x="0" y="0"/>
                    </a:moveTo>
                    <a:lnTo>
                      <a:pt x="357495" y="624648"/>
                    </a:lnTo>
                    <a:lnTo>
                      <a:pt x="352489" y="628727"/>
                    </a:lnTo>
                    <a:lnTo>
                      <a:pt x="11556" y="719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A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2562727" y="1689851"/>
            <a:ext cx="892163" cy="468606"/>
            <a:chOff x="2562727" y="1740077"/>
            <a:chExt cx="892163" cy="468606"/>
          </a:xfrm>
        </p:grpSpPr>
        <p:sp>
          <p:nvSpPr>
            <p:cNvPr id="29" name="矩形 28"/>
            <p:cNvSpPr/>
            <p:nvPr/>
          </p:nvSpPr>
          <p:spPr>
            <a:xfrm rot="1214657">
              <a:off x="2562727" y="210545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7500975">
              <a:off x="3083416" y="1924676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971356">
              <a:off x="2672304" y="1917132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9857507">
              <a:off x="3190125" y="2123733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751232">
              <a:off x="2896960" y="182998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0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013367" y="2234779"/>
            <a:ext cx="3111500" cy="3111500"/>
            <a:chOff x="3016250" y="2507917"/>
            <a:chExt cx="3111500" cy="3111500"/>
          </a:xfrm>
        </p:grpSpPr>
        <p:sp>
          <p:nvSpPr>
            <p:cNvPr id="6" name="橢圓 5"/>
            <p:cNvSpPr/>
            <p:nvPr/>
          </p:nvSpPr>
          <p:spPr>
            <a:xfrm>
              <a:off x="3016250" y="2507917"/>
              <a:ext cx="3111500" cy="31115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763780" y="2840023"/>
              <a:ext cx="1616440" cy="2447288"/>
              <a:chOff x="3673617" y="1923722"/>
              <a:chExt cx="1781287" cy="2696868"/>
            </a:xfrm>
          </p:grpSpPr>
          <p:sp>
            <p:nvSpPr>
              <p:cNvPr id="11" name="手繪多邊形 10"/>
              <p:cNvSpPr/>
              <p:nvPr/>
            </p:nvSpPr>
            <p:spPr>
              <a:xfrm>
                <a:off x="3673617" y="1923722"/>
                <a:ext cx="1781287" cy="2002166"/>
              </a:xfrm>
              <a:custGeom>
                <a:avLst/>
                <a:gdLst/>
                <a:ahLst/>
                <a:cxnLst/>
                <a:rect l="l" t="t" r="r" b="b"/>
                <a:pathLst>
                  <a:path w="1781287" h="2002166">
                    <a:moveTo>
                      <a:pt x="912019" y="0"/>
                    </a:moveTo>
                    <a:cubicBezTo>
                      <a:pt x="1084210" y="0"/>
                      <a:pt x="1236213" y="31766"/>
                      <a:pt x="1368028" y="95299"/>
                    </a:cubicBezTo>
                    <a:cubicBezTo>
                      <a:pt x="1499843" y="158831"/>
                      <a:pt x="1601674" y="245224"/>
                      <a:pt x="1673519" y="354476"/>
                    </a:cubicBezTo>
                    <a:cubicBezTo>
                      <a:pt x="1745364" y="463728"/>
                      <a:pt x="1781287" y="582481"/>
                      <a:pt x="1781287" y="710733"/>
                    </a:cubicBezTo>
                    <a:cubicBezTo>
                      <a:pt x="1781287" y="811673"/>
                      <a:pt x="1760802" y="900143"/>
                      <a:pt x="1719832" y="976145"/>
                    </a:cubicBezTo>
                    <a:cubicBezTo>
                      <a:pt x="1678863" y="1052147"/>
                      <a:pt x="1630174" y="1117757"/>
                      <a:pt x="1573767" y="1172977"/>
                    </a:cubicBezTo>
                    <a:cubicBezTo>
                      <a:pt x="1517359" y="1228197"/>
                      <a:pt x="1416123" y="1321121"/>
                      <a:pt x="1270057" y="1451748"/>
                    </a:cubicBezTo>
                    <a:cubicBezTo>
                      <a:pt x="1229681" y="1488562"/>
                      <a:pt x="1197321" y="1520922"/>
                      <a:pt x="1172977" y="1548828"/>
                    </a:cubicBezTo>
                    <a:cubicBezTo>
                      <a:pt x="1148633" y="1576735"/>
                      <a:pt x="1130523" y="1602267"/>
                      <a:pt x="1118648" y="1625424"/>
                    </a:cubicBezTo>
                    <a:cubicBezTo>
                      <a:pt x="1106773" y="1648580"/>
                      <a:pt x="1097569" y="1671737"/>
                      <a:pt x="1091038" y="1694894"/>
                    </a:cubicBezTo>
                    <a:cubicBezTo>
                      <a:pt x="1084507" y="1718051"/>
                      <a:pt x="1074709" y="1758723"/>
                      <a:pt x="1061647" y="1816912"/>
                    </a:cubicBezTo>
                    <a:cubicBezTo>
                      <a:pt x="1039084" y="1940415"/>
                      <a:pt x="968426" y="2002166"/>
                      <a:pt x="849674" y="2002166"/>
                    </a:cubicBezTo>
                    <a:cubicBezTo>
                      <a:pt x="787922" y="2002166"/>
                      <a:pt x="735968" y="1981978"/>
                      <a:pt x="693811" y="1941602"/>
                    </a:cubicBezTo>
                    <a:cubicBezTo>
                      <a:pt x="651654" y="1901226"/>
                      <a:pt x="630575" y="1841256"/>
                      <a:pt x="630575" y="1761692"/>
                    </a:cubicBezTo>
                    <a:cubicBezTo>
                      <a:pt x="630575" y="1661940"/>
                      <a:pt x="646013" y="1575548"/>
                      <a:pt x="676889" y="1502515"/>
                    </a:cubicBezTo>
                    <a:cubicBezTo>
                      <a:pt x="707764" y="1429482"/>
                      <a:pt x="748734" y="1365356"/>
                      <a:pt x="799798" y="1310136"/>
                    </a:cubicBezTo>
                    <a:cubicBezTo>
                      <a:pt x="850861" y="1254916"/>
                      <a:pt x="919737" y="1189306"/>
                      <a:pt x="1006427" y="1113304"/>
                    </a:cubicBezTo>
                    <a:cubicBezTo>
                      <a:pt x="1082428" y="1046803"/>
                      <a:pt x="1137351" y="996630"/>
                      <a:pt x="1171196" y="962785"/>
                    </a:cubicBezTo>
                    <a:cubicBezTo>
                      <a:pt x="1205040" y="928941"/>
                      <a:pt x="1233541" y="891237"/>
                      <a:pt x="1256698" y="849674"/>
                    </a:cubicBezTo>
                    <a:cubicBezTo>
                      <a:pt x="1279854" y="808110"/>
                      <a:pt x="1291433" y="762984"/>
                      <a:pt x="1291433" y="714296"/>
                    </a:cubicBezTo>
                    <a:cubicBezTo>
                      <a:pt x="1291433" y="619294"/>
                      <a:pt x="1256104" y="539136"/>
                      <a:pt x="1185446" y="473822"/>
                    </a:cubicBezTo>
                    <a:cubicBezTo>
                      <a:pt x="1114788" y="408508"/>
                      <a:pt x="1023646" y="375851"/>
                      <a:pt x="912019" y="375851"/>
                    </a:cubicBezTo>
                    <a:cubicBezTo>
                      <a:pt x="781391" y="375851"/>
                      <a:pt x="685201" y="408805"/>
                      <a:pt x="623450" y="474713"/>
                    </a:cubicBezTo>
                    <a:cubicBezTo>
                      <a:pt x="561699" y="540620"/>
                      <a:pt x="509448" y="637700"/>
                      <a:pt x="466697" y="765953"/>
                    </a:cubicBezTo>
                    <a:cubicBezTo>
                      <a:pt x="426321" y="900143"/>
                      <a:pt x="349726" y="967238"/>
                      <a:pt x="236911" y="967238"/>
                    </a:cubicBezTo>
                    <a:cubicBezTo>
                      <a:pt x="170410" y="967238"/>
                      <a:pt x="114299" y="943785"/>
                      <a:pt x="68579" y="896878"/>
                    </a:cubicBezTo>
                    <a:cubicBezTo>
                      <a:pt x="22860" y="849971"/>
                      <a:pt x="0" y="799204"/>
                      <a:pt x="0" y="744578"/>
                    </a:cubicBezTo>
                    <a:cubicBezTo>
                      <a:pt x="0" y="631763"/>
                      <a:pt x="36219" y="517464"/>
                      <a:pt x="108658" y="401680"/>
                    </a:cubicBezTo>
                    <a:cubicBezTo>
                      <a:pt x="181097" y="285896"/>
                      <a:pt x="286787" y="190004"/>
                      <a:pt x="425727" y="114002"/>
                    </a:cubicBezTo>
                    <a:cubicBezTo>
                      <a:pt x="564668" y="38001"/>
                      <a:pt x="726765" y="0"/>
                      <a:pt x="912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4272129" y="4087985"/>
                <a:ext cx="536167" cy="532605"/>
              </a:xfrm>
              <a:custGeom>
                <a:avLst/>
                <a:gdLst/>
                <a:ahLst/>
                <a:cxnLst/>
                <a:rect l="l" t="t" r="r" b="b"/>
                <a:pathLst>
                  <a:path w="536167" h="532605">
                    <a:moveTo>
                      <a:pt x="270756" y="0"/>
                    </a:moveTo>
                    <a:cubicBezTo>
                      <a:pt x="345570" y="0"/>
                      <a:pt x="408509" y="25532"/>
                      <a:pt x="459572" y="76595"/>
                    </a:cubicBezTo>
                    <a:cubicBezTo>
                      <a:pt x="510636" y="127659"/>
                      <a:pt x="536167" y="190598"/>
                      <a:pt x="536167" y="265412"/>
                    </a:cubicBezTo>
                    <a:cubicBezTo>
                      <a:pt x="536167" y="348539"/>
                      <a:pt x="509448" y="413852"/>
                      <a:pt x="456010" y="461353"/>
                    </a:cubicBezTo>
                    <a:cubicBezTo>
                      <a:pt x="402571" y="508854"/>
                      <a:pt x="340820" y="532605"/>
                      <a:pt x="270756" y="532605"/>
                    </a:cubicBezTo>
                    <a:cubicBezTo>
                      <a:pt x="198317" y="532605"/>
                      <a:pt x="135081" y="509151"/>
                      <a:pt x="81049" y="462244"/>
                    </a:cubicBezTo>
                    <a:cubicBezTo>
                      <a:pt x="27016" y="415337"/>
                      <a:pt x="0" y="349726"/>
                      <a:pt x="0" y="265412"/>
                    </a:cubicBezTo>
                    <a:cubicBezTo>
                      <a:pt x="0" y="190598"/>
                      <a:pt x="26126" y="127659"/>
                      <a:pt x="78377" y="76595"/>
                    </a:cubicBezTo>
                    <a:cubicBezTo>
                      <a:pt x="130628" y="25532"/>
                      <a:pt x="194754" y="0"/>
                      <a:pt x="270756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79995" y="501116"/>
            <a:ext cx="69840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latin typeface="+mj-ea"/>
                <a:ea typeface="+mj-ea"/>
              </a:rPr>
              <a:t>Q &amp; A</a:t>
            </a:r>
            <a:endParaRPr lang="zh-TW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84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6261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505450" y="12001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505450" y="204343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505450" y="288671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05450" y="372999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505450" y="54165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803090" y="1142298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Introduction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803090" y="2824916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作品展示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5803090" y="534884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Q &amp; A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03090" y="1983607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工作歷程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5803090" y="366622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未來規劃</a:t>
            </a:r>
          </a:p>
        </p:txBody>
      </p:sp>
      <p:sp>
        <p:nvSpPr>
          <p:cNvPr id="61" name="矩形 60"/>
          <p:cNvSpPr/>
          <p:nvPr/>
        </p:nvSpPr>
        <p:spPr>
          <a:xfrm>
            <a:off x="616661" y="1223201"/>
            <a:ext cx="2833352" cy="116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19159" y="501115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accent1"/>
                </a:solidFill>
                <a:latin typeface="+mj-ea"/>
                <a:ea typeface="+mj-ea"/>
              </a:rPr>
              <a:t>Agenda</a:t>
            </a:r>
            <a:endParaRPr lang="zh-TW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9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8" grpId="0" animBg="1"/>
      <p:bldP spid="40" grpId="0" animBg="1"/>
      <p:bldP spid="42" grpId="0" animBg="1"/>
      <p:bldP spid="54" grpId="0"/>
      <p:bldP spid="55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8478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06921" y="2113815"/>
            <a:ext cx="1997431" cy="852657"/>
            <a:chOff x="1655795" y="1224083"/>
            <a:chExt cx="2362974" cy="1008698"/>
          </a:xfrm>
        </p:grpSpPr>
        <p:sp>
          <p:nvSpPr>
            <p:cNvPr id="4" name="矩形 3"/>
            <p:cNvSpPr/>
            <p:nvPr/>
          </p:nvSpPr>
          <p:spPr>
            <a:xfrm>
              <a:off x="1667520" y="1224083"/>
              <a:ext cx="23400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 flipH="1">
              <a:off x="3804462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10800000">
              <a:off x="1655795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21207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039650" y="2113815"/>
            <a:ext cx="1997431" cy="852657"/>
            <a:chOff x="5125232" y="1224083"/>
            <a:chExt cx="2362974" cy="1008698"/>
          </a:xfrm>
        </p:grpSpPr>
        <p:sp>
          <p:nvSpPr>
            <p:cNvPr id="9" name="矩形 8"/>
            <p:cNvSpPr/>
            <p:nvPr/>
          </p:nvSpPr>
          <p:spPr>
            <a:xfrm>
              <a:off x="5136957" y="1224083"/>
              <a:ext cx="234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0800000" flipH="1">
              <a:off x="7273899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0800000">
              <a:off x="5125232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228847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106922" y="4696705"/>
            <a:ext cx="1997431" cy="852657"/>
            <a:chOff x="1655795" y="4279658"/>
            <a:chExt cx="2362974" cy="1008698"/>
          </a:xfrm>
        </p:grpSpPr>
        <p:sp>
          <p:nvSpPr>
            <p:cNvPr id="20" name="矩形 19"/>
            <p:cNvSpPr/>
            <p:nvPr/>
          </p:nvSpPr>
          <p:spPr>
            <a:xfrm>
              <a:off x="1667520" y="4279658"/>
              <a:ext cx="23400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0800000" flipH="1">
              <a:off x="3804462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1655795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22120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039650" y="4696704"/>
            <a:ext cx="1997431" cy="852657"/>
            <a:chOff x="5125232" y="4279658"/>
            <a:chExt cx="2362974" cy="1008698"/>
          </a:xfrm>
        </p:grpSpPr>
        <p:sp>
          <p:nvSpPr>
            <p:cNvPr id="24" name="矩形 23"/>
            <p:cNvSpPr/>
            <p:nvPr/>
          </p:nvSpPr>
          <p:spPr>
            <a:xfrm>
              <a:off x="5136957" y="4279658"/>
              <a:ext cx="2340000" cy="720000"/>
            </a:xfrm>
            <a:prstGeom prst="rect">
              <a:avLst/>
            </a:prstGeom>
            <a:solidFill>
              <a:schemeClr val="accent4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10800000" flipH="1">
              <a:off x="7273899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直角三角形 25"/>
            <p:cNvSpPr/>
            <p:nvPr/>
          </p:nvSpPr>
          <p:spPr>
            <a:xfrm rot="10800000">
              <a:off x="5125232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3B68095-C8B2-4A76-90AA-E601358CCBC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857822" y="501116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latin typeface="+mj-ea"/>
                <a:ea typeface="+mj-ea"/>
              </a:rPr>
              <a:t>Introduction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77290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04107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02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77290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504107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05990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學校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175005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經歷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205990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轉職原因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175005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技能</a:t>
            </a:r>
          </a:p>
        </p:txBody>
      </p:sp>
      <p:sp>
        <p:nvSpPr>
          <p:cNvPr id="37" name="矩形 36"/>
          <p:cNvSpPr/>
          <p:nvPr/>
        </p:nvSpPr>
        <p:spPr>
          <a:xfrm>
            <a:off x="2338103" y="2754559"/>
            <a:ext cx="1543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中原大學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資訊管理系</a:t>
            </a:r>
            <a:endParaRPr lang="en-US" altLang="zh-TW" sz="1400" dirty="0"/>
          </a:p>
          <a:p>
            <a:pPr algn="ctr"/>
            <a:r>
              <a:rPr lang="zh-TW" altLang="en-US" sz="1400" dirty="0"/>
              <a:t>元智大學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資訊管理所</a:t>
            </a:r>
          </a:p>
        </p:txBody>
      </p:sp>
      <p:sp>
        <p:nvSpPr>
          <p:cNvPr id="38" name="矩形 37"/>
          <p:cNvSpPr/>
          <p:nvPr/>
        </p:nvSpPr>
        <p:spPr>
          <a:xfrm>
            <a:off x="5263636" y="2728981"/>
            <a:ext cx="1543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永豐銀行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人資數據應用員</a:t>
            </a:r>
            <a:endParaRPr lang="en-US" altLang="zh-TW" sz="1400" dirty="0"/>
          </a:p>
          <a:p>
            <a:pPr algn="ctr"/>
            <a:r>
              <a:rPr lang="zh-TW" altLang="en-US" sz="1400" dirty="0"/>
              <a:t>台灣之星</a:t>
            </a:r>
            <a:r>
              <a:rPr lang="en-US" altLang="zh-TW" sz="1400" dirty="0"/>
              <a:t>-</a:t>
            </a:r>
          </a:p>
          <a:p>
            <a:pPr algn="ctr"/>
            <a:r>
              <a:rPr lang="zh-TW" altLang="en-US" sz="1400" dirty="0"/>
              <a:t>工程師</a:t>
            </a:r>
          </a:p>
        </p:txBody>
      </p:sp>
      <p:sp>
        <p:nvSpPr>
          <p:cNvPr id="39" name="矩形 38"/>
          <p:cNvSpPr/>
          <p:nvPr/>
        </p:nvSpPr>
        <p:spPr>
          <a:xfrm>
            <a:off x="2288478" y="5436848"/>
            <a:ext cx="16446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看好資料科學發展</a:t>
            </a:r>
            <a:endParaRPr lang="en-US" altLang="zh-TW" sz="1400" dirty="0"/>
          </a:p>
          <a:p>
            <a:pPr algn="ctr"/>
            <a:r>
              <a:rPr lang="zh-TW" altLang="en-US" sz="1400" dirty="0"/>
              <a:t>追求寬廣的機會</a:t>
            </a:r>
            <a:endParaRPr lang="en-US" altLang="zh-TW" sz="1400" dirty="0"/>
          </a:p>
          <a:p>
            <a:pPr algn="ctr"/>
            <a:r>
              <a:rPr lang="zh-TW" altLang="en-US" sz="1400" dirty="0"/>
              <a:t>自我成就</a:t>
            </a:r>
          </a:p>
        </p:txBody>
      </p:sp>
      <p:sp>
        <p:nvSpPr>
          <p:cNvPr id="40" name="矩形 39"/>
          <p:cNvSpPr/>
          <p:nvPr/>
        </p:nvSpPr>
        <p:spPr>
          <a:xfrm>
            <a:off x="5252099" y="5436848"/>
            <a:ext cx="154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+mj-ea"/>
              </a:rPr>
              <a:t>Python</a:t>
            </a:r>
            <a:endParaRPr lang="en-US" altLang="zh-TW" sz="1400" dirty="0">
              <a:latin typeface="+mj-ea"/>
              <a:ea typeface="+mj-ea"/>
            </a:endParaRPr>
          </a:p>
          <a:p>
            <a:pPr algn="ctr"/>
            <a:r>
              <a:rPr lang="en-US" altLang="zh-TW" sz="1400" dirty="0">
                <a:latin typeface="+mj-ea"/>
                <a:ea typeface="+mj-ea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94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AB93E40-6080-448F-A772-4EB6AE4EF2E5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4DB6B4-87B0-4607-A497-6ACE4A0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946119-91F6-4D42-90F0-274DDE96DFD9}"/>
              </a:ext>
            </a:extLst>
          </p:cNvPr>
          <p:cNvSpPr txBox="1"/>
          <p:nvPr/>
        </p:nvSpPr>
        <p:spPr>
          <a:xfrm>
            <a:off x="0" y="2362567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b="1" dirty="0">
                <a:solidFill>
                  <a:schemeClr val="bg1"/>
                </a:solidFill>
              </a:rPr>
              <a:t>工作</a:t>
            </a:r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經歷</a:t>
            </a:r>
          </a:p>
        </p:txBody>
      </p:sp>
    </p:spTree>
    <p:extLst>
      <p:ext uri="{BB962C8B-B14F-4D97-AF65-F5344CB8AC3E}">
        <p14:creationId xmlns:p14="http://schemas.microsoft.com/office/powerpoint/2010/main" val="267574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360BCC7-FD43-4957-8926-CBA591967846}"/>
              </a:ext>
            </a:extLst>
          </p:cNvPr>
          <p:cNvGrpSpPr/>
          <p:nvPr/>
        </p:nvGrpSpPr>
        <p:grpSpPr>
          <a:xfrm>
            <a:off x="3357519" y="1696945"/>
            <a:ext cx="4291891" cy="2085806"/>
            <a:chOff x="3357519" y="1696945"/>
            <a:chExt cx="4291891" cy="2085806"/>
          </a:xfrm>
        </p:grpSpPr>
        <p:sp>
          <p:nvSpPr>
            <p:cNvPr id="17" name="手繪多邊形 16"/>
            <p:cNvSpPr/>
            <p:nvPr/>
          </p:nvSpPr>
          <p:spPr>
            <a:xfrm>
              <a:off x="3357519" y="1696945"/>
              <a:ext cx="2419535" cy="2085806"/>
            </a:xfrm>
            <a:custGeom>
              <a:avLst/>
              <a:gdLst>
                <a:gd name="connsiteX0" fmla="*/ 947187 w 1894374"/>
                <a:gd name="connsiteY0" fmla="*/ 0 h 1633081"/>
                <a:gd name="connsiteX1" fmla="*/ 1894374 w 1894374"/>
                <a:gd name="connsiteY1" fmla="*/ 1633081 h 1633081"/>
                <a:gd name="connsiteX2" fmla="*/ 1049166 w 1894374"/>
                <a:gd name="connsiteY2" fmla="*/ 1633081 h 1633081"/>
                <a:gd name="connsiteX3" fmla="*/ 1051184 w 1894374"/>
                <a:gd name="connsiteY3" fmla="*/ 1623941 h 1633081"/>
                <a:gd name="connsiteX4" fmla="*/ 1071551 w 1894374"/>
                <a:gd name="connsiteY4" fmla="*/ 1597469 h 1633081"/>
                <a:gd name="connsiteX5" fmla="*/ 1140695 w 1894374"/>
                <a:gd name="connsiteY5" fmla="*/ 1450018 h 1633081"/>
                <a:gd name="connsiteX6" fmla="*/ 947027 w 1894374"/>
                <a:gd name="connsiteY6" fmla="*/ 1257345 h 1633081"/>
                <a:gd name="connsiteX7" fmla="*/ 753680 w 1894374"/>
                <a:gd name="connsiteY7" fmla="*/ 1450018 h 1633081"/>
                <a:gd name="connsiteX8" fmla="*/ 822824 w 1894374"/>
                <a:gd name="connsiteY8" fmla="*/ 1597469 h 1633081"/>
                <a:gd name="connsiteX9" fmla="*/ 843071 w 1894374"/>
                <a:gd name="connsiteY9" fmla="*/ 1623941 h 1633081"/>
                <a:gd name="connsiteX10" fmla="*/ 845122 w 1894374"/>
                <a:gd name="connsiteY10" fmla="*/ 1633081 h 1633081"/>
                <a:gd name="connsiteX11" fmla="*/ 0 w 1894374"/>
                <a:gd name="connsiteY11" fmla="*/ 1633081 h 163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4374" h="1633081">
                  <a:moveTo>
                    <a:pt x="947187" y="0"/>
                  </a:moveTo>
                  <a:lnTo>
                    <a:pt x="1894374" y="1633081"/>
                  </a:lnTo>
                  <a:lnTo>
                    <a:pt x="1049166" y="1633081"/>
                  </a:lnTo>
                  <a:lnTo>
                    <a:pt x="1051184" y="1623941"/>
                  </a:lnTo>
                  <a:cubicBezTo>
                    <a:pt x="1055865" y="1613870"/>
                    <a:pt x="1062748" y="1604794"/>
                    <a:pt x="1071551" y="1597469"/>
                  </a:cubicBezTo>
                  <a:cubicBezTo>
                    <a:pt x="1115406" y="1560845"/>
                    <a:pt x="1140695" y="1506705"/>
                    <a:pt x="1140695" y="1450018"/>
                  </a:cubicBezTo>
                  <a:cubicBezTo>
                    <a:pt x="1140695" y="1343650"/>
                    <a:pt x="1053944" y="1257345"/>
                    <a:pt x="947027" y="1257345"/>
                  </a:cubicBezTo>
                  <a:cubicBezTo>
                    <a:pt x="840110" y="1257345"/>
                    <a:pt x="753680" y="1343650"/>
                    <a:pt x="753680" y="1450018"/>
                  </a:cubicBezTo>
                  <a:cubicBezTo>
                    <a:pt x="753680" y="1506705"/>
                    <a:pt x="778968" y="1560845"/>
                    <a:pt x="822824" y="1597469"/>
                  </a:cubicBezTo>
                  <a:cubicBezTo>
                    <a:pt x="831467" y="1604794"/>
                    <a:pt x="838349" y="1613870"/>
                    <a:pt x="843071" y="1623941"/>
                  </a:cubicBezTo>
                  <a:lnTo>
                    <a:pt x="845122" y="1633081"/>
                  </a:lnTo>
                  <a:lnTo>
                    <a:pt x="0" y="16330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56989" y="2325203"/>
              <a:ext cx="21924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dirty="0"/>
                <a:t>執行了一個組織管理</a:t>
              </a:r>
              <a:endParaRPr lang="en-US" altLang="zh-TW" sz="1400" dirty="0"/>
            </a:p>
            <a:p>
              <a:r>
                <a:rPr lang="zh-TW" altLang="en-US" sz="1400" dirty="0"/>
                <a:t>與建置的模塊專案。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982836" y="2570836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專案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管理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F845F28-3D04-4820-9AB2-5BD026AF315C}"/>
              </a:ext>
            </a:extLst>
          </p:cNvPr>
          <p:cNvGrpSpPr/>
          <p:nvPr/>
        </p:nvGrpSpPr>
        <p:grpSpPr>
          <a:xfrm>
            <a:off x="4621346" y="3875349"/>
            <a:ext cx="4342745" cy="2085806"/>
            <a:chOff x="4621346" y="3875349"/>
            <a:chExt cx="4342745" cy="2085806"/>
          </a:xfrm>
        </p:grpSpPr>
        <p:sp>
          <p:nvSpPr>
            <p:cNvPr id="18" name="手繪多邊形 17"/>
            <p:cNvSpPr/>
            <p:nvPr/>
          </p:nvSpPr>
          <p:spPr>
            <a:xfrm>
              <a:off x="4621346" y="3875349"/>
              <a:ext cx="2419535" cy="2085806"/>
            </a:xfrm>
            <a:custGeom>
              <a:avLst/>
              <a:gdLst>
                <a:gd name="connsiteX0" fmla="*/ 947187 w 1894374"/>
                <a:gd name="connsiteY0" fmla="*/ 0 h 1633081"/>
                <a:gd name="connsiteX1" fmla="*/ 1894374 w 1894374"/>
                <a:gd name="connsiteY1" fmla="*/ 1633081 h 1633081"/>
                <a:gd name="connsiteX2" fmla="*/ 0 w 1894374"/>
                <a:gd name="connsiteY2" fmla="*/ 1633081 h 1633081"/>
                <a:gd name="connsiteX3" fmla="*/ 470918 w 1894374"/>
                <a:gd name="connsiteY3" fmla="*/ 821154 h 1633081"/>
                <a:gd name="connsiteX4" fmla="*/ 475166 w 1894374"/>
                <a:gd name="connsiteY4" fmla="*/ 831447 h 1633081"/>
                <a:gd name="connsiteX5" fmla="*/ 568290 w 1894374"/>
                <a:gd name="connsiteY5" fmla="*/ 965053 h 1633081"/>
                <a:gd name="connsiteX6" fmla="*/ 831984 w 1894374"/>
                <a:gd name="connsiteY6" fmla="*/ 893668 h 1633081"/>
                <a:gd name="connsiteX7" fmla="*/ 761798 w 1894374"/>
                <a:gd name="connsiteY7" fmla="*/ 629888 h 1633081"/>
                <a:gd name="connsiteX8" fmla="*/ 599530 w 1894374"/>
                <a:gd name="connsiteY8" fmla="*/ 616043 h 1633081"/>
                <a:gd name="connsiteX9" fmla="*/ 589095 w 1894374"/>
                <a:gd name="connsiteY9" fmla="*/ 617400 h 163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374" h="1633081">
                  <a:moveTo>
                    <a:pt x="947187" y="0"/>
                  </a:moveTo>
                  <a:lnTo>
                    <a:pt x="1894374" y="1633081"/>
                  </a:lnTo>
                  <a:lnTo>
                    <a:pt x="0" y="1633081"/>
                  </a:lnTo>
                  <a:lnTo>
                    <a:pt x="470918" y="821154"/>
                  </a:lnTo>
                  <a:lnTo>
                    <a:pt x="475166" y="831447"/>
                  </a:lnTo>
                  <a:cubicBezTo>
                    <a:pt x="484956" y="887739"/>
                    <a:pt x="519197" y="936709"/>
                    <a:pt x="568290" y="965053"/>
                  </a:cubicBezTo>
                  <a:cubicBezTo>
                    <a:pt x="660408" y="1018237"/>
                    <a:pt x="778525" y="986261"/>
                    <a:pt x="831984" y="893668"/>
                  </a:cubicBezTo>
                  <a:cubicBezTo>
                    <a:pt x="885442" y="801075"/>
                    <a:pt x="853915" y="683072"/>
                    <a:pt x="761798" y="629888"/>
                  </a:cubicBezTo>
                  <a:cubicBezTo>
                    <a:pt x="712705" y="601544"/>
                    <a:pt x="653174" y="596375"/>
                    <a:pt x="599530" y="616043"/>
                  </a:cubicBezTo>
                  <a:lnTo>
                    <a:pt x="589095" y="617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771670" y="4849545"/>
              <a:ext cx="21924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dirty="0"/>
                <a:t>使用</a:t>
              </a:r>
              <a:r>
                <a:rPr lang="en-US" altLang="zh-TW" sz="1400" dirty="0"/>
                <a:t>SQL Server</a:t>
              </a:r>
              <a:endParaRPr lang="zh-TW" altLang="en-US" sz="14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10118" y="5157322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HR DB</a:t>
              </a: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維運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640537F-EEFE-43DB-B919-28331023CA5F}"/>
              </a:ext>
            </a:extLst>
          </p:cNvPr>
          <p:cNvGrpSpPr/>
          <p:nvPr/>
        </p:nvGrpSpPr>
        <p:grpSpPr>
          <a:xfrm>
            <a:off x="844696" y="3858900"/>
            <a:ext cx="3677958" cy="2085806"/>
            <a:chOff x="844696" y="3858900"/>
            <a:chExt cx="3677958" cy="2085806"/>
          </a:xfrm>
        </p:grpSpPr>
        <p:sp>
          <p:nvSpPr>
            <p:cNvPr id="19" name="手繪多邊形 18"/>
            <p:cNvSpPr/>
            <p:nvPr/>
          </p:nvSpPr>
          <p:spPr>
            <a:xfrm>
              <a:off x="2103119" y="3858900"/>
              <a:ext cx="2419535" cy="2085806"/>
            </a:xfrm>
            <a:custGeom>
              <a:avLst/>
              <a:gdLst>
                <a:gd name="connsiteX0" fmla="*/ 947187 w 1894374"/>
                <a:gd name="connsiteY0" fmla="*/ 0 h 1633081"/>
                <a:gd name="connsiteX1" fmla="*/ 1314417 w 1894374"/>
                <a:gd name="connsiteY1" fmla="*/ 633155 h 1633081"/>
                <a:gd name="connsiteX2" fmla="*/ 1281862 w 1894374"/>
                <a:gd name="connsiteY2" fmla="*/ 628921 h 1633081"/>
                <a:gd name="connsiteX3" fmla="*/ 1119594 w 1894374"/>
                <a:gd name="connsiteY3" fmla="*/ 642766 h 1633081"/>
                <a:gd name="connsiteX4" fmla="*/ 1049408 w 1894374"/>
                <a:gd name="connsiteY4" fmla="*/ 906546 h 1633081"/>
                <a:gd name="connsiteX5" fmla="*/ 1313101 w 1894374"/>
                <a:gd name="connsiteY5" fmla="*/ 977931 h 1633081"/>
                <a:gd name="connsiteX6" fmla="*/ 1406225 w 1894374"/>
                <a:gd name="connsiteY6" fmla="*/ 844325 h 1633081"/>
                <a:gd name="connsiteX7" fmla="*/ 1418968 w 1894374"/>
                <a:gd name="connsiteY7" fmla="*/ 813450 h 1633081"/>
                <a:gd name="connsiteX8" fmla="*/ 1418981 w 1894374"/>
                <a:gd name="connsiteY8" fmla="*/ 813438 h 1633081"/>
                <a:gd name="connsiteX9" fmla="*/ 1894374 w 1894374"/>
                <a:gd name="connsiteY9" fmla="*/ 1633081 h 1633081"/>
                <a:gd name="connsiteX10" fmla="*/ 0 w 1894374"/>
                <a:gd name="connsiteY10" fmla="*/ 1633081 h 163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4374" h="1633081">
                  <a:moveTo>
                    <a:pt x="947187" y="0"/>
                  </a:moveTo>
                  <a:lnTo>
                    <a:pt x="1314417" y="633155"/>
                  </a:lnTo>
                  <a:lnTo>
                    <a:pt x="1281862" y="628921"/>
                  </a:lnTo>
                  <a:cubicBezTo>
                    <a:pt x="1228217" y="609253"/>
                    <a:pt x="1168686" y="614422"/>
                    <a:pt x="1119594" y="642766"/>
                  </a:cubicBezTo>
                  <a:cubicBezTo>
                    <a:pt x="1027476" y="695950"/>
                    <a:pt x="995949" y="813953"/>
                    <a:pt x="1049408" y="906546"/>
                  </a:cubicBezTo>
                  <a:cubicBezTo>
                    <a:pt x="1102866" y="999139"/>
                    <a:pt x="1220984" y="1031115"/>
                    <a:pt x="1313101" y="977931"/>
                  </a:cubicBezTo>
                  <a:cubicBezTo>
                    <a:pt x="1362194" y="949587"/>
                    <a:pt x="1396436" y="900617"/>
                    <a:pt x="1406225" y="844325"/>
                  </a:cubicBezTo>
                  <a:cubicBezTo>
                    <a:pt x="1408167" y="833039"/>
                    <a:pt x="1412586" y="822540"/>
                    <a:pt x="1418968" y="813450"/>
                  </a:cubicBezTo>
                  <a:lnTo>
                    <a:pt x="1418981" y="813438"/>
                  </a:lnTo>
                  <a:lnTo>
                    <a:pt x="1894374" y="1633081"/>
                  </a:lnTo>
                  <a:lnTo>
                    <a:pt x="0" y="16330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4696" y="3858900"/>
              <a:ext cx="21924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dirty="0"/>
                <a:t>分析與整理單位內需求，</a:t>
              </a:r>
              <a:endParaRPr lang="en-US" altLang="zh-TW" sz="1400" dirty="0"/>
            </a:p>
            <a:p>
              <a:r>
                <a:rPr lang="zh-TW" altLang="en-US" sz="1400" dirty="0"/>
                <a:t>與</a:t>
              </a:r>
              <a:r>
                <a:rPr lang="en-US" altLang="zh-TW" sz="1400" dirty="0"/>
                <a:t>IT</a:t>
              </a:r>
              <a:r>
                <a:rPr lang="zh-TW" altLang="en-US" sz="1400" dirty="0"/>
                <a:t>溝通。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53663" y="5157322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對</a:t>
              </a:r>
              <a:r>
                <a:rPr lang="en-US" altLang="zh-TW" sz="2000" dirty="0">
                  <a:solidFill>
                    <a:schemeClr val="bg1"/>
                  </a:solidFill>
                </a:rPr>
                <a:t>IT</a:t>
              </a: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窗口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1FB6587-6A8F-4204-97DA-8D20BA584EEE}"/>
              </a:ext>
            </a:extLst>
          </p:cNvPr>
          <p:cNvGrpSpPr/>
          <p:nvPr/>
        </p:nvGrpSpPr>
        <p:grpSpPr>
          <a:xfrm>
            <a:off x="3395623" y="3260436"/>
            <a:ext cx="2550189" cy="2411244"/>
            <a:chOff x="3395623" y="3260436"/>
            <a:chExt cx="2550189" cy="2411244"/>
          </a:xfrm>
        </p:grpSpPr>
        <p:sp>
          <p:nvSpPr>
            <p:cNvPr id="20" name="手繪多邊形 19"/>
            <p:cNvSpPr>
              <a:spLocks/>
            </p:cNvSpPr>
            <p:nvPr/>
          </p:nvSpPr>
          <p:spPr bwMode="auto">
            <a:xfrm rot="14400000" flipH="1">
              <a:off x="3465096" y="3190963"/>
              <a:ext cx="2411244" cy="2550189"/>
            </a:xfrm>
            <a:custGeom>
              <a:avLst/>
              <a:gdLst>
                <a:gd name="connsiteX0" fmla="*/ 150574 w 1887883"/>
                <a:gd name="connsiteY0" fmla="*/ 1362734 h 1996669"/>
                <a:gd name="connsiteX1" fmla="*/ 355069 w 1887883"/>
                <a:gd name="connsiteY1" fmla="*/ 1418093 h 1996669"/>
                <a:gd name="connsiteX2" fmla="*/ 427287 w 1887883"/>
                <a:gd name="connsiteY2" fmla="*/ 1314481 h 1996669"/>
                <a:gd name="connsiteX3" fmla="*/ 456181 w 1887883"/>
                <a:gd name="connsiteY3" fmla="*/ 1273148 h 1996669"/>
                <a:gd name="connsiteX4" fmla="*/ 470511 w 1887883"/>
                <a:gd name="connsiteY4" fmla="*/ 1264874 h 1996669"/>
                <a:gd name="connsiteX5" fmla="*/ 522906 w 1887883"/>
                <a:gd name="connsiteY5" fmla="*/ 1268242 h 1996669"/>
                <a:gd name="connsiteX6" fmla="*/ 533723 w 1887883"/>
                <a:gd name="connsiteY6" fmla="*/ 1280528 h 1996669"/>
                <a:gd name="connsiteX7" fmla="*/ 947187 w 1887883"/>
                <a:gd name="connsiteY7" fmla="*/ 1996669 h 1996669"/>
                <a:gd name="connsiteX8" fmla="*/ 1305978 w 1887883"/>
                <a:gd name="connsiteY8" fmla="*/ 1372366 h 1996669"/>
                <a:gd name="connsiteX9" fmla="*/ 1306619 w 1887883"/>
                <a:gd name="connsiteY9" fmla="*/ 1371640 h 1996669"/>
                <a:gd name="connsiteX10" fmla="*/ 1377245 w 1887883"/>
                <a:gd name="connsiteY10" fmla="*/ 1367188 h 1996669"/>
                <a:gd name="connsiteX11" fmla="*/ 1406139 w 1887883"/>
                <a:gd name="connsiteY11" fmla="*/ 1408522 h 1996669"/>
                <a:gd name="connsiteX12" fmla="*/ 1478356 w 1887883"/>
                <a:gd name="connsiteY12" fmla="*/ 1512133 h 1996669"/>
                <a:gd name="connsiteX13" fmla="*/ 1682728 w 1887883"/>
                <a:gd name="connsiteY13" fmla="*/ 1456989 h 1996669"/>
                <a:gd name="connsiteX14" fmla="*/ 1628422 w 1887883"/>
                <a:gd name="connsiteY14" fmla="*/ 1252212 h 1996669"/>
                <a:gd name="connsiteX15" fmla="*/ 1502583 w 1887883"/>
                <a:gd name="connsiteY15" fmla="*/ 1241476 h 1996669"/>
                <a:gd name="connsiteX16" fmla="*/ 1452340 w 1887883"/>
                <a:gd name="connsiteY16" fmla="*/ 1237120 h 1996669"/>
                <a:gd name="connsiteX17" fmla="*/ 1438009 w 1887883"/>
                <a:gd name="connsiteY17" fmla="*/ 1228846 h 1996669"/>
                <a:gd name="connsiteX18" fmla="*/ 1415957 w 1887883"/>
                <a:gd name="connsiteY18" fmla="*/ 1199990 h 1996669"/>
                <a:gd name="connsiteX19" fmla="*/ 1419254 w 1887883"/>
                <a:gd name="connsiteY19" fmla="*/ 1175263 h 1996669"/>
                <a:gd name="connsiteX20" fmla="*/ 1887883 w 1887883"/>
                <a:gd name="connsiteY20" fmla="*/ 359840 h 1996669"/>
                <a:gd name="connsiteX21" fmla="*/ 930053 w 1887883"/>
                <a:gd name="connsiteY21" fmla="*/ 357939 h 1996669"/>
                <a:gd name="connsiteX22" fmla="*/ 916752 w 1887883"/>
                <a:gd name="connsiteY22" fmla="*/ 326004 h 1996669"/>
                <a:gd name="connsiteX23" fmla="*/ 916752 w 1887883"/>
                <a:gd name="connsiteY23" fmla="*/ 309457 h 1996669"/>
                <a:gd name="connsiteX24" fmla="*/ 938101 w 1887883"/>
                <a:gd name="connsiteY24" fmla="*/ 263767 h 1996669"/>
                <a:gd name="connsiteX25" fmla="*/ 991722 w 1887883"/>
                <a:gd name="connsiteY25" fmla="*/ 149419 h 1996669"/>
                <a:gd name="connsiteX26" fmla="*/ 841533 w 1887883"/>
                <a:gd name="connsiteY26" fmla="*/ 0 h 1996669"/>
                <a:gd name="connsiteX27" fmla="*/ 691592 w 1887883"/>
                <a:gd name="connsiteY27" fmla="*/ 149418 h 1996669"/>
                <a:gd name="connsiteX28" fmla="*/ 745213 w 1887883"/>
                <a:gd name="connsiteY28" fmla="*/ 263767 h 1996669"/>
                <a:gd name="connsiteX29" fmla="*/ 766562 w 1887883"/>
                <a:gd name="connsiteY29" fmla="*/ 309457 h 1996669"/>
                <a:gd name="connsiteX30" fmla="*/ 747758 w 1887883"/>
                <a:gd name="connsiteY30" fmla="*/ 354683 h 1996669"/>
                <a:gd name="connsiteX31" fmla="*/ 743472 w 1887883"/>
                <a:gd name="connsiteY31" fmla="*/ 357569 h 1996669"/>
                <a:gd name="connsiteX32" fmla="*/ 0 w 1887883"/>
                <a:gd name="connsiteY32" fmla="*/ 356093 h 1996669"/>
                <a:gd name="connsiteX33" fmla="*/ 405266 w 1887883"/>
                <a:gd name="connsiteY33" fmla="*/ 1058034 h 1996669"/>
                <a:gd name="connsiteX34" fmla="*/ 412543 w 1887883"/>
                <a:gd name="connsiteY34" fmla="*/ 1079690 h 1996669"/>
                <a:gd name="connsiteX35" fmla="*/ 381086 w 1887883"/>
                <a:gd name="connsiteY35" fmla="*/ 1143080 h 1996669"/>
                <a:gd name="connsiteX36" fmla="*/ 330843 w 1887883"/>
                <a:gd name="connsiteY36" fmla="*/ 1147435 h 1996669"/>
                <a:gd name="connsiteX37" fmla="*/ 205003 w 1887883"/>
                <a:gd name="connsiteY37" fmla="*/ 1158172 h 1996669"/>
                <a:gd name="connsiteX38" fmla="*/ 150574 w 1887883"/>
                <a:gd name="connsiteY38" fmla="*/ 1362734 h 199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87883" h="1996669">
                  <a:moveTo>
                    <a:pt x="150574" y="1362734"/>
                  </a:moveTo>
                  <a:cubicBezTo>
                    <a:pt x="192031" y="1434540"/>
                    <a:pt x="283631" y="1459338"/>
                    <a:pt x="355069" y="1418093"/>
                  </a:cubicBezTo>
                  <a:cubicBezTo>
                    <a:pt x="393140" y="1396113"/>
                    <a:pt x="419695" y="1358136"/>
                    <a:pt x="427287" y="1314481"/>
                  </a:cubicBezTo>
                  <a:cubicBezTo>
                    <a:pt x="430298" y="1296977"/>
                    <a:pt x="440995" y="1281915"/>
                    <a:pt x="456181" y="1273148"/>
                  </a:cubicBezTo>
                  <a:lnTo>
                    <a:pt x="470511" y="1264874"/>
                  </a:lnTo>
                  <a:cubicBezTo>
                    <a:pt x="487515" y="1255057"/>
                    <a:pt x="508117" y="1257029"/>
                    <a:pt x="522906" y="1268242"/>
                  </a:cubicBezTo>
                  <a:lnTo>
                    <a:pt x="533723" y="1280528"/>
                  </a:lnTo>
                  <a:lnTo>
                    <a:pt x="947187" y="1996669"/>
                  </a:lnTo>
                  <a:lnTo>
                    <a:pt x="1305978" y="1372366"/>
                  </a:lnTo>
                  <a:lnTo>
                    <a:pt x="1306619" y="1371640"/>
                  </a:lnTo>
                  <a:cubicBezTo>
                    <a:pt x="1326516" y="1356604"/>
                    <a:pt x="1354306" y="1353944"/>
                    <a:pt x="1377245" y="1367188"/>
                  </a:cubicBezTo>
                  <a:cubicBezTo>
                    <a:pt x="1392431" y="1375955"/>
                    <a:pt x="1403003" y="1391232"/>
                    <a:pt x="1406139" y="1408522"/>
                  </a:cubicBezTo>
                  <a:cubicBezTo>
                    <a:pt x="1413731" y="1452176"/>
                    <a:pt x="1440285" y="1490153"/>
                    <a:pt x="1478356" y="1512133"/>
                  </a:cubicBezTo>
                  <a:cubicBezTo>
                    <a:pt x="1549794" y="1553378"/>
                    <a:pt x="1641270" y="1528796"/>
                    <a:pt x="1682728" y="1456989"/>
                  </a:cubicBezTo>
                  <a:cubicBezTo>
                    <a:pt x="1724185" y="1385183"/>
                    <a:pt x="1699859" y="1293457"/>
                    <a:pt x="1628422" y="1252212"/>
                  </a:cubicBezTo>
                  <a:cubicBezTo>
                    <a:pt x="1590350" y="1230232"/>
                    <a:pt x="1544184" y="1226223"/>
                    <a:pt x="1502583" y="1241476"/>
                  </a:cubicBezTo>
                  <a:cubicBezTo>
                    <a:pt x="1485917" y="1247620"/>
                    <a:pt x="1467525" y="1245887"/>
                    <a:pt x="1452340" y="1237120"/>
                  </a:cubicBezTo>
                  <a:lnTo>
                    <a:pt x="1438009" y="1228846"/>
                  </a:lnTo>
                  <a:cubicBezTo>
                    <a:pt x="1426674" y="1222301"/>
                    <a:pt x="1419076" y="1211752"/>
                    <a:pt x="1415957" y="1199990"/>
                  </a:cubicBezTo>
                  <a:lnTo>
                    <a:pt x="1419254" y="1175263"/>
                  </a:lnTo>
                  <a:lnTo>
                    <a:pt x="1887883" y="359840"/>
                  </a:lnTo>
                  <a:lnTo>
                    <a:pt x="930053" y="357939"/>
                  </a:lnTo>
                  <a:lnTo>
                    <a:pt x="916752" y="326004"/>
                  </a:lnTo>
                  <a:lnTo>
                    <a:pt x="916752" y="309457"/>
                  </a:lnTo>
                  <a:cubicBezTo>
                    <a:pt x="916752" y="291922"/>
                    <a:pt x="924447" y="275127"/>
                    <a:pt x="938101" y="263767"/>
                  </a:cubicBezTo>
                  <a:cubicBezTo>
                    <a:pt x="972111" y="235365"/>
                    <a:pt x="991722" y="193379"/>
                    <a:pt x="991722" y="149419"/>
                  </a:cubicBezTo>
                  <a:cubicBezTo>
                    <a:pt x="991723" y="66930"/>
                    <a:pt x="924448" y="0"/>
                    <a:pt x="841533" y="0"/>
                  </a:cubicBezTo>
                  <a:cubicBezTo>
                    <a:pt x="758618" y="0"/>
                    <a:pt x="691592" y="66930"/>
                    <a:pt x="691592" y="149418"/>
                  </a:cubicBezTo>
                  <a:cubicBezTo>
                    <a:pt x="691592" y="193380"/>
                    <a:pt x="711203" y="235365"/>
                    <a:pt x="745213" y="263767"/>
                  </a:cubicBezTo>
                  <a:cubicBezTo>
                    <a:pt x="758618" y="275127"/>
                    <a:pt x="766562" y="291921"/>
                    <a:pt x="766562" y="309457"/>
                  </a:cubicBezTo>
                  <a:cubicBezTo>
                    <a:pt x="766563" y="327115"/>
                    <a:pt x="759363" y="343107"/>
                    <a:pt x="747758" y="354683"/>
                  </a:cubicBezTo>
                  <a:lnTo>
                    <a:pt x="743472" y="357569"/>
                  </a:lnTo>
                  <a:lnTo>
                    <a:pt x="0" y="356093"/>
                  </a:lnTo>
                  <a:lnTo>
                    <a:pt x="405266" y="1058034"/>
                  </a:lnTo>
                  <a:lnTo>
                    <a:pt x="412543" y="1079690"/>
                  </a:lnTo>
                  <a:cubicBezTo>
                    <a:pt x="415616" y="1104439"/>
                    <a:pt x="404025" y="1129836"/>
                    <a:pt x="381086" y="1143080"/>
                  </a:cubicBezTo>
                  <a:cubicBezTo>
                    <a:pt x="365900" y="1151847"/>
                    <a:pt x="347384" y="1153364"/>
                    <a:pt x="330843" y="1147435"/>
                  </a:cubicBezTo>
                  <a:cubicBezTo>
                    <a:pt x="289241" y="1132183"/>
                    <a:pt x="243075" y="1136191"/>
                    <a:pt x="205003" y="1158172"/>
                  </a:cubicBezTo>
                  <a:cubicBezTo>
                    <a:pt x="133566" y="1199416"/>
                    <a:pt x="109116" y="1290928"/>
                    <a:pt x="150574" y="136273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982836" y="4174896"/>
              <a:ext cx="1166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人資</a:t>
              </a:r>
              <a:endParaRPr lang="en-US" altLang="zh-TW" sz="20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 dirty="0">
                  <a:solidFill>
                    <a:schemeClr val="bg1"/>
                  </a:solidFill>
                </a:rPr>
                <a:t>系統</a:t>
              </a:r>
            </a:p>
          </p:txBody>
        </p:sp>
      </p:grp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/>
              <a:t>X Matter Lab</a:t>
            </a:r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2499C6-6434-475B-90DA-4D6F9CAA9824}"/>
              </a:ext>
            </a:extLst>
          </p:cNvPr>
          <p:cNvSpPr txBox="1"/>
          <p:nvPr/>
        </p:nvSpPr>
        <p:spPr>
          <a:xfrm>
            <a:off x="2006126" y="501116"/>
            <a:ext cx="5131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工作經歷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永豐銀行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7638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AFEE648-F5EF-42E0-91CD-1F9932ABF8BD}"/>
              </a:ext>
            </a:extLst>
          </p:cNvPr>
          <p:cNvGrpSpPr/>
          <p:nvPr/>
        </p:nvGrpSpPr>
        <p:grpSpPr>
          <a:xfrm>
            <a:off x="543126" y="2285344"/>
            <a:ext cx="1648964" cy="3470899"/>
            <a:chOff x="543126" y="2285344"/>
            <a:chExt cx="1648964" cy="3470899"/>
          </a:xfrm>
        </p:grpSpPr>
        <p:sp>
          <p:nvSpPr>
            <p:cNvPr id="12" name="文字方塊 11"/>
            <p:cNvSpPr txBox="1"/>
            <p:nvPr/>
          </p:nvSpPr>
          <p:spPr>
            <a:xfrm>
              <a:off x="578658" y="4098579"/>
              <a:ext cx="16134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從需求訪談到系統上架，執行了一個管理直營店短期業績激勵的專案。</a:t>
              </a:r>
              <a:endParaRPr lang="en-US" altLang="zh-TW" sz="14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78657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78657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專案</a:t>
              </a:r>
              <a:endParaRPr lang="en-US" sz="3200" dirty="0"/>
            </a:p>
          </p:txBody>
        </p:sp>
        <p:cxnSp>
          <p:nvCxnSpPr>
            <p:cNvPr id="3" name="直線接點 2"/>
            <p:cNvCxnSpPr/>
            <p:nvPr/>
          </p:nvCxnSpPr>
          <p:spPr>
            <a:xfrm>
              <a:off x="543126" y="2515829"/>
              <a:ext cx="0" cy="32404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117CEEA-B2ED-4797-A53B-B016A6BCD96D}"/>
              </a:ext>
            </a:extLst>
          </p:cNvPr>
          <p:cNvGrpSpPr/>
          <p:nvPr/>
        </p:nvGrpSpPr>
        <p:grpSpPr>
          <a:xfrm>
            <a:off x="2619061" y="2285344"/>
            <a:ext cx="1688062" cy="3470899"/>
            <a:chOff x="2619061" y="2285344"/>
            <a:chExt cx="1688062" cy="3470899"/>
          </a:xfrm>
        </p:grpSpPr>
        <p:sp>
          <p:nvSpPr>
            <p:cNvPr id="18" name="文字方塊 17"/>
            <p:cNvSpPr txBox="1"/>
            <p:nvPr/>
          </p:nvSpPr>
          <p:spPr>
            <a:xfrm>
              <a:off x="2662332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2"/>
                  </a:solidFill>
                </a:rPr>
                <a:t>02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693691" y="4098579"/>
              <a:ext cx="1613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維運與更新</a:t>
              </a:r>
              <a:r>
                <a:rPr lang="en-US" altLang="zh-TW" sz="1400" dirty="0"/>
                <a:t>Trinity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BO</a:t>
              </a:r>
              <a:r>
                <a:rPr lang="zh-TW" altLang="en-US" sz="1400" dirty="0"/>
                <a:t>報表，與業績簡訊系統</a:t>
              </a:r>
              <a:r>
                <a:rPr lang="en-US" altLang="zh-TW" sz="1400" dirty="0"/>
                <a:t>(</a:t>
              </a:r>
              <a:r>
                <a:rPr lang="zh-TW" altLang="en-US" sz="1400" dirty="0"/>
                <a:t>改寫</a:t>
              </a:r>
              <a:r>
                <a:rPr lang="en-US" altLang="zh-TW" sz="1400" dirty="0"/>
                <a:t>)</a:t>
              </a:r>
              <a:r>
                <a:rPr lang="zh-TW" altLang="en-US" sz="1400" dirty="0"/>
                <a:t>。</a:t>
              </a:r>
              <a:endParaRPr lang="en-US" sz="1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693690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維運</a:t>
              </a:r>
              <a:endParaRPr lang="en-US" sz="3200" dirty="0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2619061" y="2515829"/>
              <a:ext cx="0" cy="32404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B8F4154-0291-4126-A0B4-4FD5CAF52D19}"/>
              </a:ext>
            </a:extLst>
          </p:cNvPr>
          <p:cNvGrpSpPr/>
          <p:nvPr/>
        </p:nvGrpSpPr>
        <p:grpSpPr>
          <a:xfrm>
            <a:off x="4694996" y="2285344"/>
            <a:ext cx="1690089" cy="3470899"/>
            <a:chOff x="4694996" y="2285344"/>
            <a:chExt cx="1690089" cy="3470899"/>
          </a:xfrm>
        </p:grpSpPr>
        <p:sp>
          <p:nvSpPr>
            <p:cNvPr id="14" name="文字方塊 13"/>
            <p:cNvSpPr txBox="1"/>
            <p:nvPr/>
          </p:nvSpPr>
          <p:spPr>
            <a:xfrm>
              <a:off x="4746007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3"/>
                  </a:solidFill>
                </a:rPr>
                <a:t>03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771653" y="4098579"/>
              <a:ext cx="1613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Trinity</a:t>
              </a:r>
            </a:p>
            <a:p>
              <a:r>
                <a:rPr lang="en-US" sz="1400" dirty="0"/>
                <a:t>SQL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71652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技術</a:t>
              </a:r>
              <a:endParaRPr lang="en-US" sz="3200" dirty="0"/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4694996" y="2515829"/>
              <a:ext cx="0" cy="32404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2CD98E-A3F4-4FE7-BDF9-49F7AB11D147}"/>
              </a:ext>
            </a:extLst>
          </p:cNvPr>
          <p:cNvGrpSpPr/>
          <p:nvPr/>
        </p:nvGrpSpPr>
        <p:grpSpPr>
          <a:xfrm>
            <a:off x="6770931" y="2285344"/>
            <a:ext cx="1704473" cy="3470899"/>
            <a:chOff x="6770931" y="2285344"/>
            <a:chExt cx="1704473" cy="3470899"/>
          </a:xfrm>
        </p:grpSpPr>
        <p:sp>
          <p:nvSpPr>
            <p:cNvPr id="19" name="文字方塊 18"/>
            <p:cNvSpPr txBox="1"/>
            <p:nvPr/>
          </p:nvSpPr>
          <p:spPr>
            <a:xfrm>
              <a:off x="6829682" y="228534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4"/>
                  </a:solidFill>
                </a:rPr>
                <a:t>04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861972" y="4098579"/>
              <a:ext cx="1613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利用假日持續學習</a:t>
              </a:r>
              <a:endParaRPr lang="en-US" altLang="zh-TW" sz="1400" dirty="0"/>
            </a:p>
            <a:p>
              <a:r>
                <a:rPr lang="en-US" sz="1400" dirty="0"/>
                <a:t>Data Science</a:t>
              </a:r>
              <a:r>
                <a:rPr lang="zh-TW" altLang="en-US" sz="1400" dirty="0"/>
                <a:t>知識。</a:t>
              </a:r>
              <a:endParaRPr lang="en-US" sz="1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861971" y="3507165"/>
              <a:ext cx="1613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/>
                <a:t>學習</a:t>
              </a:r>
              <a:endParaRPr lang="en-US" sz="3200" dirty="0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6770931" y="2515829"/>
              <a:ext cx="0" cy="324041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006126" y="501116"/>
            <a:ext cx="5131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工作經歷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台灣之星</a:t>
            </a:r>
            <a:endParaRPr lang="en-US" altLang="zh-TW" sz="4000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/>
              <a:t>X Matter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4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4044271" y="2627748"/>
            <a:ext cx="1049025" cy="2124110"/>
          </a:xfrm>
          <a:custGeom>
            <a:avLst/>
            <a:gdLst>
              <a:gd name="connsiteX0" fmla="*/ 524513 w 1049025"/>
              <a:gd name="connsiteY0" fmla="*/ 0 h 2124110"/>
              <a:gd name="connsiteX1" fmla="*/ 561047 w 1049025"/>
              <a:gd name="connsiteY1" fmla="*/ 27320 h 2124110"/>
              <a:gd name="connsiteX2" fmla="*/ 1049025 w 1049025"/>
              <a:gd name="connsiteY2" fmla="*/ 1062055 h 2124110"/>
              <a:gd name="connsiteX3" fmla="*/ 561047 w 1049025"/>
              <a:gd name="connsiteY3" fmla="*/ 2096790 h 2124110"/>
              <a:gd name="connsiteX4" fmla="*/ 524513 w 1049025"/>
              <a:gd name="connsiteY4" fmla="*/ 2124110 h 2124110"/>
              <a:gd name="connsiteX5" fmla="*/ 487978 w 1049025"/>
              <a:gd name="connsiteY5" fmla="*/ 2096790 h 2124110"/>
              <a:gd name="connsiteX6" fmla="*/ 0 w 1049025"/>
              <a:gd name="connsiteY6" fmla="*/ 1062055 h 2124110"/>
              <a:gd name="connsiteX7" fmla="*/ 487978 w 1049025"/>
              <a:gd name="connsiteY7" fmla="*/ 27320 h 2124110"/>
              <a:gd name="connsiteX8" fmla="*/ 524513 w 1049025"/>
              <a:gd name="connsiteY8" fmla="*/ 0 h 212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9025" h="2124110">
                <a:moveTo>
                  <a:pt x="524513" y="0"/>
                </a:moveTo>
                <a:lnTo>
                  <a:pt x="561047" y="27320"/>
                </a:lnTo>
                <a:cubicBezTo>
                  <a:pt x="859068" y="273268"/>
                  <a:pt x="1049025" y="645478"/>
                  <a:pt x="1049025" y="1062055"/>
                </a:cubicBezTo>
                <a:cubicBezTo>
                  <a:pt x="1049025" y="1478632"/>
                  <a:pt x="859068" y="1850842"/>
                  <a:pt x="561047" y="2096790"/>
                </a:cubicBezTo>
                <a:lnTo>
                  <a:pt x="524513" y="2124110"/>
                </a:lnTo>
                <a:lnTo>
                  <a:pt x="487978" y="2096790"/>
                </a:lnTo>
                <a:cubicBezTo>
                  <a:pt x="189958" y="1850842"/>
                  <a:pt x="0" y="1478632"/>
                  <a:pt x="0" y="1062055"/>
                </a:cubicBezTo>
                <a:cubicBezTo>
                  <a:pt x="0" y="645478"/>
                  <a:pt x="189958" y="273268"/>
                  <a:pt x="487978" y="27320"/>
                </a:cubicBezTo>
                <a:lnTo>
                  <a:pt x="5245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2411413" y="2348862"/>
            <a:ext cx="2157370" cy="2681882"/>
          </a:xfrm>
          <a:custGeom>
            <a:avLst/>
            <a:gdLst>
              <a:gd name="connsiteX0" fmla="*/ 1340941 w 2157370"/>
              <a:gd name="connsiteY0" fmla="*/ 0 h 2681882"/>
              <a:gd name="connsiteX1" fmla="*/ 2090674 w 2157370"/>
              <a:gd name="connsiteY1" fmla="*/ 229012 h 2681882"/>
              <a:gd name="connsiteX2" fmla="*/ 2157370 w 2157370"/>
              <a:gd name="connsiteY2" fmla="*/ 278886 h 2681882"/>
              <a:gd name="connsiteX3" fmla="*/ 2120835 w 2157370"/>
              <a:gd name="connsiteY3" fmla="*/ 306206 h 2681882"/>
              <a:gd name="connsiteX4" fmla="*/ 1632857 w 2157370"/>
              <a:gd name="connsiteY4" fmla="*/ 1340941 h 2681882"/>
              <a:gd name="connsiteX5" fmla="*/ 2120835 w 2157370"/>
              <a:gd name="connsiteY5" fmla="*/ 2375676 h 2681882"/>
              <a:gd name="connsiteX6" fmla="*/ 2157370 w 2157370"/>
              <a:gd name="connsiteY6" fmla="*/ 2402996 h 2681882"/>
              <a:gd name="connsiteX7" fmla="*/ 2090674 w 2157370"/>
              <a:gd name="connsiteY7" fmla="*/ 2452870 h 2681882"/>
              <a:gd name="connsiteX8" fmla="*/ 1340941 w 2157370"/>
              <a:gd name="connsiteY8" fmla="*/ 2681882 h 2681882"/>
              <a:gd name="connsiteX9" fmla="*/ 0 w 2157370"/>
              <a:gd name="connsiteY9" fmla="*/ 1340941 h 2681882"/>
              <a:gd name="connsiteX10" fmla="*/ 1340941 w 2157370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70" h="2681882">
                <a:moveTo>
                  <a:pt x="1340941" y="0"/>
                </a:moveTo>
                <a:cubicBezTo>
                  <a:pt x="1618659" y="0"/>
                  <a:pt x="1876658" y="84426"/>
                  <a:pt x="2090674" y="229012"/>
                </a:cubicBezTo>
                <a:lnTo>
                  <a:pt x="2157370" y="278886"/>
                </a:lnTo>
                <a:lnTo>
                  <a:pt x="2120835" y="306206"/>
                </a:lnTo>
                <a:cubicBezTo>
                  <a:pt x="1822815" y="552154"/>
                  <a:pt x="1632857" y="924364"/>
                  <a:pt x="1632857" y="1340941"/>
                </a:cubicBezTo>
                <a:cubicBezTo>
                  <a:pt x="1632857" y="1757518"/>
                  <a:pt x="1822815" y="2129728"/>
                  <a:pt x="2120835" y="2375676"/>
                </a:cubicBezTo>
                <a:lnTo>
                  <a:pt x="2157370" y="2402996"/>
                </a:lnTo>
                <a:lnTo>
                  <a:pt x="2090674" y="2452870"/>
                </a:lnTo>
                <a:cubicBezTo>
                  <a:pt x="1876658" y="2597457"/>
                  <a:pt x="1618659" y="2681882"/>
                  <a:pt x="1340941" y="2681882"/>
                </a:cubicBezTo>
                <a:cubicBezTo>
                  <a:pt x="600360" y="2681882"/>
                  <a:pt x="0" y="2081522"/>
                  <a:pt x="0" y="1340941"/>
                </a:cubicBezTo>
                <a:cubicBezTo>
                  <a:pt x="0" y="600360"/>
                  <a:pt x="600360" y="0"/>
                  <a:pt x="1340941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4568784" y="2348862"/>
            <a:ext cx="2157369" cy="2681882"/>
          </a:xfrm>
          <a:custGeom>
            <a:avLst/>
            <a:gdLst>
              <a:gd name="connsiteX0" fmla="*/ 816428 w 2157369"/>
              <a:gd name="connsiteY0" fmla="*/ 0 h 2681882"/>
              <a:gd name="connsiteX1" fmla="*/ 2157369 w 2157369"/>
              <a:gd name="connsiteY1" fmla="*/ 1340941 h 2681882"/>
              <a:gd name="connsiteX2" fmla="*/ 816428 w 2157369"/>
              <a:gd name="connsiteY2" fmla="*/ 2681882 h 2681882"/>
              <a:gd name="connsiteX3" fmla="*/ 66695 w 2157369"/>
              <a:gd name="connsiteY3" fmla="*/ 2452870 h 2681882"/>
              <a:gd name="connsiteX4" fmla="*/ 0 w 2157369"/>
              <a:gd name="connsiteY4" fmla="*/ 2402996 h 2681882"/>
              <a:gd name="connsiteX5" fmla="*/ 36534 w 2157369"/>
              <a:gd name="connsiteY5" fmla="*/ 2375676 h 2681882"/>
              <a:gd name="connsiteX6" fmla="*/ 524512 w 2157369"/>
              <a:gd name="connsiteY6" fmla="*/ 1340941 h 2681882"/>
              <a:gd name="connsiteX7" fmla="*/ 36534 w 2157369"/>
              <a:gd name="connsiteY7" fmla="*/ 306206 h 2681882"/>
              <a:gd name="connsiteX8" fmla="*/ 0 w 2157369"/>
              <a:gd name="connsiteY8" fmla="*/ 278886 h 2681882"/>
              <a:gd name="connsiteX9" fmla="*/ 66695 w 2157369"/>
              <a:gd name="connsiteY9" fmla="*/ 229012 h 2681882"/>
              <a:gd name="connsiteX10" fmla="*/ 816428 w 2157369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69" h="2681882">
                <a:moveTo>
                  <a:pt x="816428" y="0"/>
                </a:moveTo>
                <a:cubicBezTo>
                  <a:pt x="1557009" y="0"/>
                  <a:pt x="2157369" y="600360"/>
                  <a:pt x="2157369" y="1340941"/>
                </a:cubicBezTo>
                <a:cubicBezTo>
                  <a:pt x="2157369" y="2081522"/>
                  <a:pt x="1557009" y="2681882"/>
                  <a:pt x="816428" y="2681882"/>
                </a:cubicBezTo>
                <a:cubicBezTo>
                  <a:pt x="538710" y="2681882"/>
                  <a:pt x="280711" y="2597457"/>
                  <a:pt x="66695" y="2452870"/>
                </a:cubicBezTo>
                <a:lnTo>
                  <a:pt x="0" y="2402996"/>
                </a:lnTo>
                <a:lnTo>
                  <a:pt x="36534" y="2375676"/>
                </a:lnTo>
                <a:cubicBezTo>
                  <a:pt x="334555" y="2129728"/>
                  <a:pt x="524512" y="1757518"/>
                  <a:pt x="524512" y="1340941"/>
                </a:cubicBezTo>
                <a:cubicBezTo>
                  <a:pt x="524512" y="924364"/>
                  <a:pt x="334555" y="552154"/>
                  <a:pt x="36534" y="306206"/>
                </a:cubicBezTo>
                <a:lnTo>
                  <a:pt x="0" y="278886"/>
                </a:lnTo>
                <a:lnTo>
                  <a:pt x="66695" y="229012"/>
                </a:lnTo>
                <a:cubicBezTo>
                  <a:pt x="280711" y="84426"/>
                  <a:pt x="538710" y="0"/>
                  <a:pt x="816428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0" y="511570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角度轉換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582435" y="3458970"/>
            <a:ext cx="128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IT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68256" y="3346464"/>
            <a:ext cx="128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User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079" y="3458970"/>
            <a:ext cx="106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Myself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645920" y="4057650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943697" y="204481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0925" y="5223510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現在的</a:t>
            </a:r>
            <a:r>
              <a:rPr lang="en-US" altLang="zh-TW" dirty="0"/>
              <a:t>IT</a:t>
            </a:r>
            <a:r>
              <a:rPr lang="zh-TW" altLang="en-US" dirty="0"/>
              <a:t>角度</a:t>
            </a:r>
          </a:p>
        </p:txBody>
      </p:sp>
      <p:sp>
        <p:nvSpPr>
          <p:cNvPr id="18" name="矩形 17"/>
          <p:cNvSpPr/>
          <p:nvPr/>
        </p:nvSpPr>
        <p:spPr>
          <a:xfrm>
            <a:off x="6352075" y="1708977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過去的</a:t>
            </a:r>
            <a:r>
              <a:rPr lang="en-US" altLang="zh-TW" dirty="0"/>
              <a:t>User</a:t>
            </a:r>
            <a:r>
              <a:rPr lang="zh-TW" altLang="en-US" dirty="0"/>
              <a:t>角度</a:t>
            </a:r>
          </a:p>
        </p:txBody>
      </p:sp>
    </p:spTree>
    <p:extLst>
      <p:ext uri="{BB962C8B-B14F-4D97-AF65-F5344CB8AC3E}">
        <p14:creationId xmlns:p14="http://schemas.microsoft.com/office/powerpoint/2010/main" val="7956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0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AB93E40-6080-448F-A772-4EB6AE4EF2E5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4DB6B4-87B0-4607-A497-6ACE4A0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946119-91F6-4D42-90F0-274DDE96DFD9}"/>
              </a:ext>
            </a:extLst>
          </p:cNvPr>
          <p:cNvSpPr txBox="1"/>
          <p:nvPr/>
        </p:nvSpPr>
        <p:spPr>
          <a:xfrm>
            <a:off x="0" y="2362567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b="1" dirty="0">
                <a:solidFill>
                  <a:schemeClr val="bg1"/>
                </a:solidFill>
              </a:rPr>
              <a:t>作品</a:t>
            </a:r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23204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1B916-52BB-448D-8C7C-59864EF7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0676"/>
            <a:ext cx="8229600" cy="7078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dirty="0"/>
              <a:t>https://github.com/yuyangfong</a:t>
            </a:r>
            <a:endParaRPr lang="zh-TW" altLang="en-US" sz="40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6218F1-92E2-453B-ADEF-1E4C7055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E27FE7-E70F-48C1-AD95-34704BF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2CD3-8839-4F80-93A0-BC744859E1B1}"/>
              </a:ext>
            </a:extLst>
          </p:cNvPr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72826D-28B2-4C04-9F1F-63F7F1BA083E}"/>
              </a:ext>
            </a:extLst>
          </p:cNvPr>
          <p:cNvSpPr txBox="1"/>
          <p:nvPr/>
        </p:nvSpPr>
        <p:spPr>
          <a:xfrm>
            <a:off x="2006126" y="501116"/>
            <a:ext cx="5131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作品展示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88129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277</Words>
  <Application>Microsoft Office PowerPoint</Application>
  <PresentationFormat>如螢幕大小 (4:3)</PresentationFormat>
  <Paragraphs>94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微軟正黑體</vt:lpstr>
      <vt:lpstr>Calibri</vt:lpstr>
      <vt:lpstr>新細明體</vt:lpstr>
      <vt:lpstr>Office 佈景主題</vt:lpstr>
      <vt:lpstr>國泰世華銀行 -面試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mwhan</dc:creator>
  <cp:lastModifiedBy>Yoh</cp:lastModifiedBy>
  <cp:revision>1214</cp:revision>
  <dcterms:created xsi:type="dcterms:W3CDTF">2016-11-09T06:27:00Z</dcterms:created>
  <dcterms:modified xsi:type="dcterms:W3CDTF">2018-10-30T16:20:24Z</dcterms:modified>
</cp:coreProperties>
</file>