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9" r:id="rId4"/>
    <p:sldId id="264" r:id="rId5"/>
    <p:sldId id="265" r:id="rId6"/>
    <p:sldId id="260" r:id="rId7"/>
    <p:sldId id="276" r:id="rId8"/>
    <p:sldId id="271" r:id="rId9"/>
    <p:sldId id="261" r:id="rId10"/>
    <p:sldId id="281" r:id="rId11"/>
    <p:sldId id="286" r:id="rId12"/>
    <p:sldId id="267" r:id="rId13"/>
    <p:sldId id="283" r:id="rId14"/>
    <p:sldId id="284" r:id="rId15"/>
    <p:sldId id="285" r:id="rId16"/>
    <p:sldId id="282" r:id="rId17"/>
    <p:sldId id="289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694"/>
  </p:normalViewPr>
  <p:slideViewPr>
    <p:cSldViewPr snapToGrid="0" snapToObjects="1">
      <p:cViewPr varScale="1">
        <p:scale>
          <a:sx n="78" d="100"/>
          <a:sy n="7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010B-4EF3-3C4A-9C21-60E3C4677595}" type="datetimeFigureOut">
              <a:rPr kumimoji="1" lang="zh-TW" altLang="en-US" smtClean="0"/>
              <a:t>2017/4/27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0D3F-83CB-9F4A-B6F5-22CDCCFD74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420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沒帶任何 </a:t>
            </a:r>
            <a:r>
              <a:rPr kumimoji="1" lang="en-US" altLang="zh-TW" dirty="0" smtClean="0"/>
              <a:t>q=? </a:t>
            </a:r>
            <a:r>
              <a:rPr kumimoji="1" lang="zh-TW" altLang="en-US" dirty="0" smtClean="0"/>
              <a:t>有一千六百一十一萬比左右筆資料（</a:t>
            </a:r>
            <a:r>
              <a:rPr lang="is-I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16117711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Access-Control-Allow-Credentials-&gt;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是否能夠回應出去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Access-Control-Allow-Origin-&gt;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是否能夠回應給特定的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(ex:* or </a:t>
            </a:r>
            <a:r>
              <a:rPr lang="en-US" altLang="zh-TW" dirty="0" smtClean="0"/>
              <a:t>https://</a:t>
            </a:r>
            <a:r>
              <a:rPr lang="en-US" altLang="zh-TW" dirty="0" err="1" smtClean="0"/>
              <a:t>developer.mozilla.org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Via-&gt; proxy </a:t>
            </a:r>
            <a:r>
              <a:rPr kumimoji="1"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加的 </a:t>
            </a:r>
            <a:r>
              <a:rPr kumimoji="1"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header, </a:t>
            </a:r>
            <a:r>
              <a:rPr kumimoji="1"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 </a:t>
            </a:r>
            <a:r>
              <a:rPr kumimoji="1"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</a:t>
            </a:r>
            <a:r>
              <a:rPr kumimoji="1"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用來追蹤訊息</a:t>
            </a:r>
            <a:r>
              <a:rPr kumimoji="1"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 </a:t>
            </a:r>
            <a:r>
              <a:rPr kumimoji="1"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request-loop </a:t>
            </a:r>
            <a:r>
              <a:rPr kumimoji="1"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991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36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67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79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三個</a:t>
            </a:r>
            <a:r>
              <a:rPr kumimoji="1" lang="en-US" altLang="zh-TW" dirty="0" smtClean="0"/>
              <a:t>API</a:t>
            </a:r>
            <a:r>
              <a:rPr kumimoji="1" lang="zh-TW" altLang="en-US" dirty="0" smtClean="0"/>
              <a:t>意思？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31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00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86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0D3F-83CB-9F4A-B6F5-22CDCCFD747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01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8D3-BC4C-9D4B-B410-843C50F22DDA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E77-73A9-CB4B-9065-0D1DD3918EC1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B28-16DA-C34E-AD34-DFF46BC80022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F10E-F7A1-C74A-BF52-B13C0740AC72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FD85-F8C4-1B45-88AF-A4AA6CAA481E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BE60-4160-6E4A-AC88-A775CF5CD854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71AC-DBE6-0D45-90B6-B57F0DC51DE7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CC84-42CA-044E-BE1D-B66DA721B908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221A-C5F3-134F-B155-08E41C34CBBD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1263-2E59-C247-A70F-532805545F56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19A0-01A5-8048-B86C-A8D096C59F06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7803-1CF3-F54E-A41E-251458C3C40D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99FB-9282-044D-96D5-9D6C4663EC1D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B6A9-982D-3B4E-9BFA-1BA65DB3A092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4AA-5326-E24A-A18A-775741D5D98B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870D-67AC-6B48-B158-464353FC140D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FAF-A1C1-314E-AC8C-3187A109EBF4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ACB6BC-0553-2E47-AB3A-F2650E3E4645}" type="datetime1">
              <a:rPr lang="zh-TW" altLang="en-US" smtClean="0"/>
              <a:t>2017/4/27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github.com/yuyanlo/NYTim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nytimes.com/sv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New York Times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5400" dirty="0" smtClean="0">
                <a:solidFill>
                  <a:schemeClr val="tx1"/>
                </a:solidFill>
              </a:rPr>
              <a:t>API </a:t>
            </a:r>
            <a:r>
              <a:rPr kumimoji="1" lang="en-US" altLang="zh-TW" sz="5400" dirty="0">
                <a:solidFill>
                  <a:schemeClr val="tx1"/>
                </a:solidFill>
              </a:rPr>
              <a:t>Survey </a:t>
            </a:r>
            <a:r>
              <a:rPr kumimoji="1" lang="en-US" altLang="zh-TW" sz="5400" dirty="0" smtClean="0">
                <a:solidFill>
                  <a:schemeClr val="tx1"/>
                </a:solidFill>
              </a:rPr>
              <a:t>#</a:t>
            </a:r>
            <a:r>
              <a:rPr kumimoji="1" lang="en-US" altLang="zh-TW" sz="5400" dirty="0">
                <a:solidFill>
                  <a:schemeClr val="tx1"/>
                </a:solidFill>
              </a:rPr>
              <a:t>7</a:t>
            </a:r>
            <a:endParaRPr kumimoji="1"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kumimoji="1" lang="en-US" altLang="zh-TW" sz="2800" b="1" dirty="0">
              <a:solidFill>
                <a:schemeClr val="tx1"/>
              </a:solidFill>
            </a:endParaRPr>
          </a:p>
          <a:p>
            <a:r>
              <a:rPr kumimoji="1" lang="en-US" altLang="zh-TW" sz="2800" b="1" dirty="0" smtClean="0">
                <a:solidFill>
                  <a:srgbClr val="7030A0"/>
                </a:solidFill>
              </a:rPr>
              <a:t>@author </a:t>
            </a:r>
            <a:r>
              <a:rPr kumimoji="1" lang="en-US" altLang="zh-TW" sz="2800" b="1" cap="none" dirty="0" smtClean="0">
                <a:solidFill>
                  <a:srgbClr val="7030A0"/>
                </a:solidFill>
              </a:rPr>
              <a:t>Rita Lo </a:t>
            </a:r>
            <a:r>
              <a:rPr kumimoji="1" lang="en-US" altLang="zh-TW" sz="2800" b="1" dirty="0" smtClean="0">
                <a:solidFill>
                  <a:srgbClr val="7030A0"/>
                </a:solidFill>
              </a:rPr>
              <a:t>&lt;</a:t>
            </a:r>
            <a:r>
              <a:rPr kumimoji="1" lang="en-US" altLang="zh-TW" sz="2800" b="1" cap="none" dirty="0" err="1" smtClean="0">
                <a:solidFill>
                  <a:srgbClr val="7030A0"/>
                </a:solidFill>
              </a:rPr>
              <a:t>rital@cnyes.com</a:t>
            </a:r>
            <a:r>
              <a:rPr kumimoji="1" lang="en-US" altLang="zh-TW" sz="2800" b="1" dirty="0" smtClean="0">
                <a:solidFill>
                  <a:srgbClr val="7030A0"/>
                </a:solidFill>
              </a:rPr>
              <a:t>&gt;</a:t>
            </a:r>
          </a:p>
          <a:p>
            <a:r>
              <a:rPr kumimoji="1" lang="en-US" altLang="zh-TW" sz="2800" b="1" dirty="0" smtClean="0">
                <a:solidFill>
                  <a:srgbClr val="7030A0"/>
                </a:solidFill>
              </a:rPr>
              <a:t>@since 2017/04/27</a:t>
            </a:r>
            <a:endParaRPr kumimoji="1" lang="zh-TW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" y="3421227"/>
            <a:ext cx="10210801" cy="16802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-404 Not Found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-GET /archive/v1/{year}/{month}.</a:t>
            </a:r>
            <a:r>
              <a:rPr kumimoji="1" lang="en-US" altLang="zh-TW" b="1" dirty="0" err="1" smtClean="0"/>
              <a:t>json</a:t>
            </a:r>
            <a:endParaRPr kumimoji="1" lang="zh-TW" altLang="en-US" b="1" dirty="0"/>
          </a:p>
        </p:txBody>
      </p:sp>
      <p:sp>
        <p:nvSpPr>
          <p:cNvPr id="5" name="圓角矩形 4"/>
          <p:cNvSpPr/>
          <p:nvPr/>
        </p:nvSpPr>
        <p:spPr>
          <a:xfrm>
            <a:off x="846665" y="3588265"/>
            <a:ext cx="1879602" cy="25560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726267" y="3500912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Status</a:t>
            </a: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46665" y="4832855"/>
            <a:ext cx="8742178" cy="208204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7341507" y="4320139"/>
            <a:ext cx="2709327" cy="4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smtClean="0">
                <a:solidFill>
                  <a:srgbClr val="FF0000"/>
                </a:solidFill>
              </a:rPr>
              <a:t>404 Response </a:t>
            </a:r>
            <a:r>
              <a:rPr lang="en-US" altLang="zh-TW" dirty="0" smtClean="0">
                <a:solidFill>
                  <a:srgbClr val="FF0000"/>
                </a:solidFill>
              </a:rPr>
              <a:t>payload</a:t>
            </a:r>
            <a:endParaRPr kumimoji="1"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4804497" y="3699506"/>
            <a:ext cx="295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" y="2714958"/>
            <a:ext cx="10058400" cy="37100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-400 Bad Request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-GET books/{version}/lists/names.{format}</a:t>
            </a:r>
            <a:endParaRPr kumimoji="1" lang="zh-TW" altLang="en-US" b="1" dirty="0"/>
          </a:p>
        </p:txBody>
      </p:sp>
      <p:sp>
        <p:nvSpPr>
          <p:cNvPr id="5" name="圓角矩形 4"/>
          <p:cNvSpPr/>
          <p:nvPr/>
        </p:nvSpPr>
        <p:spPr>
          <a:xfrm>
            <a:off x="939113" y="2872296"/>
            <a:ext cx="1879602" cy="25560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818715" y="2784943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Status</a:t>
            </a: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939113" y="6177124"/>
            <a:ext cx="2706130" cy="149535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3257387" y="5677420"/>
            <a:ext cx="2709327" cy="4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400 Response payload</a:t>
            </a:r>
            <a:endParaRPr kumimoji="1"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59458" y="3000096"/>
            <a:ext cx="6312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2" y="3841749"/>
            <a:ext cx="11530135" cy="2157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-Pros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571" y="1919395"/>
            <a:ext cx="2755629" cy="421704"/>
          </a:xfrm>
        </p:spPr>
        <p:txBody>
          <a:bodyPr>
            <a:normAutofit/>
          </a:bodyPr>
          <a:lstStyle/>
          <a:p>
            <a:r>
              <a:rPr kumimoji="1" lang="zh-TW" altLang="en-US" b="1" dirty="0" smtClean="0"/>
              <a:t>遵循 </a:t>
            </a:r>
            <a:r>
              <a:rPr kumimoji="1" lang="en-US" altLang="zh-TW" b="1" dirty="0" smtClean="0"/>
              <a:t>RESTful</a:t>
            </a:r>
            <a:r>
              <a:rPr kumimoji="1" lang="zh-TW" altLang="en-US" b="1" dirty="0" smtClean="0"/>
              <a:t> 原則</a:t>
            </a:r>
            <a:endParaRPr kumimoji="1"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997200" y="6097053"/>
            <a:ext cx="570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TW" b="1" dirty="0"/>
              <a:t>Resource </a:t>
            </a:r>
            <a:r>
              <a:rPr kumimoji="1" lang="zh-TW" altLang="en-US" b="1" dirty="0"/>
              <a:t>呈現的方式有 </a:t>
            </a:r>
            <a:r>
              <a:rPr kumimoji="1" lang="en-US" altLang="zh-TW" b="1" dirty="0"/>
              <a:t>HTML Doc. </a:t>
            </a:r>
            <a:r>
              <a:rPr kumimoji="1" lang="en-US" altLang="zh-TW" b="1" dirty="0" err="1"/>
              <a:t>Json</a:t>
            </a:r>
            <a:r>
              <a:rPr kumimoji="1" lang="en-US" altLang="zh-TW" b="1" dirty="0"/>
              <a:t>, XML</a:t>
            </a:r>
            <a:r>
              <a:rPr kumimoji="1" lang="is-IS" altLang="zh-TW" b="1" dirty="0"/>
              <a:t>…, </a:t>
            </a:r>
            <a:r>
              <a:rPr kumimoji="1" lang="zh-TW" altLang="en-US" b="1" dirty="0"/>
              <a:t>而 </a:t>
            </a:r>
            <a:r>
              <a:rPr kumimoji="1" lang="en-US" altLang="zh-TW" b="1" dirty="0" err="1"/>
              <a:t>NYTimes</a:t>
            </a:r>
            <a:r>
              <a:rPr kumimoji="1" lang="en-US" altLang="zh-TW" b="1" dirty="0"/>
              <a:t> </a:t>
            </a:r>
            <a:r>
              <a:rPr kumimoji="1" lang="zh-TW" altLang="en-US" b="1" dirty="0"/>
              <a:t>以 </a:t>
            </a:r>
            <a:r>
              <a:rPr kumimoji="1" lang="en-US" altLang="zh-TW" b="1" dirty="0" err="1"/>
              <a:t>Json</a:t>
            </a:r>
            <a:r>
              <a:rPr kumimoji="1" lang="en-US" altLang="zh-TW" b="1" dirty="0"/>
              <a:t> </a:t>
            </a:r>
            <a:r>
              <a:rPr kumimoji="1" lang="zh-TW" altLang="en-US" b="1" dirty="0"/>
              <a:t>格式回應</a:t>
            </a:r>
            <a:endParaRPr kumimoji="1" lang="en-US" altLang="zh-TW" b="1" dirty="0"/>
          </a:p>
        </p:txBody>
      </p:sp>
      <p:sp>
        <p:nvSpPr>
          <p:cNvPr id="7" name="矩形 6"/>
          <p:cNvSpPr/>
          <p:nvPr/>
        </p:nvSpPr>
        <p:spPr>
          <a:xfrm>
            <a:off x="182677" y="2581608"/>
            <a:ext cx="485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TW" altLang="en-US" b="1" dirty="0"/>
              <a:t>依照 </a:t>
            </a:r>
            <a:r>
              <a:rPr kumimoji="1" lang="en-US" altLang="zh-TW" b="1" dirty="0"/>
              <a:t>RESTful HTTP method CRUD </a:t>
            </a:r>
            <a:r>
              <a:rPr kumimoji="1" lang="zh-TW" altLang="en-US" b="1" dirty="0"/>
              <a:t>設計</a:t>
            </a:r>
            <a:endParaRPr kumimoji="1" lang="en-US" altLang="zh-TW" b="1" dirty="0"/>
          </a:p>
        </p:txBody>
      </p:sp>
      <p:sp>
        <p:nvSpPr>
          <p:cNvPr id="8" name="矩形 7"/>
          <p:cNvSpPr/>
          <p:nvPr/>
        </p:nvSpPr>
        <p:spPr>
          <a:xfrm>
            <a:off x="5849236" y="2247023"/>
            <a:ext cx="3311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TW" b="1" dirty="0"/>
              <a:t>Resource </a:t>
            </a:r>
            <a:r>
              <a:rPr kumimoji="1" lang="zh-TW" altLang="en-US" b="1" dirty="0"/>
              <a:t>有按照階層分級</a:t>
            </a:r>
            <a:endParaRPr kumimoji="1"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727361" y="3227939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TW" altLang="en-US" b="1" dirty="0"/>
              <a:t>使用 </a:t>
            </a:r>
            <a:r>
              <a:rPr kumimoji="1" lang="en-US" altLang="zh-TW" b="1" dirty="0"/>
              <a:t>HTTP status code </a:t>
            </a:r>
            <a:r>
              <a:rPr kumimoji="1" lang="zh-TW" altLang="en-US" b="1" dirty="0"/>
              <a:t>做溝通</a:t>
            </a:r>
            <a:endParaRPr kumimoji="1" lang="en-US" altLang="zh-TW" b="1" dirty="0"/>
          </a:p>
        </p:txBody>
      </p:sp>
      <p:sp>
        <p:nvSpPr>
          <p:cNvPr id="11" name="橢圓 10"/>
          <p:cNvSpPr/>
          <p:nvPr/>
        </p:nvSpPr>
        <p:spPr>
          <a:xfrm>
            <a:off x="1408671" y="3882194"/>
            <a:ext cx="383060" cy="244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582836" y="4127157"/>
            <a:ext cx="5188803" cy="1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2"/>
          </p:cNvCxnSpPr>
          <p:nvPr/>
        </p:nvCxnSpPr>
        <p:spPr>
          <a:xfrm flipH="1">
            <a:off x="1668162" y="2950940"/>
            <a:ext cx="942744" cy="93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>
            <a:stCxn id="9" idx="2"/>
          </p:cNvCxnSpPr>
          <p:nvPr/>
        </p:nvCxnSpPr>
        <p:spPr>
          <a:xfrm flipH="1">
            <a:off x="2610906" y="3597271"/>
            <a:ext cx="2011718" cy="61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8" idx="2"/>
          </p:cNvCxnSpPr>
          <p:nvPr/>
        </p:nvCxnSpPr>
        <p:spPr>
          <a:xfrm flipH="1">
            <a:off x="7179276" y="2616355"/>
            <a:ext cx="325606" cy="126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319277" y="3430698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{year}/{month}</a:t>
            </a:r>
            <a:endParaRPr kumimoji="1"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95257" y="5634861"/>
            <a:ext cx="9706429" cy="307339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2" name="直線箭頭接點 41"/>
          <p:cNvCxnSpPr/>
          <p:nvPr/>
        </p:nvCxnSpPr>
        <p:spPr>
          <a:xfrm flipH="1" flipV="1">
            <a:off x="2727361" y="6031762"/>
            <a:ext cx="619565" cy="4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-Pros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1738201"/>
            <a:ext cx="8946541" cy="420395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/>
              <a:t>The same Response payload (Success)</a:t>
            </a:r>
          </a:p>
          <a:p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84082"/>
              </p:ext>
            </p:extLst>
          </p:nvPr>
        </p:nvGraphicFramePr>
        <p:xfrm>
          <a:off x="759255" y="2207685"/>
          <a:ext cx="11078517" cy="41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839"/>
                <a:gridCol w="3692839"/>
                <a:gridCol w="3692839"/>
              </a:tblGrid>
              <a:tr h="646726">
                <a:tc>
                  <a:txBody>
                    <a:bodyPr/>
                    <a:lstStyle/>
                    <a:p>
                      <a:r>
                        <a:rPr lang="pt-BR" altLang="zh-TW" sz="1800" kern="1200" cap="all" dirty="0" smtClean="0">
                          <a:effectLst/>
                        </a:rPr>
                        <a:t>GET</a:t>
                      </a:r>
                      <a:r>
                        <a:rPr lang="pt-BR" altLang="zh-TW" sz="1800" kern="1200" dirty="0" smtClean="0">
                          <a:effectLst/>
                        </a:rPr>
                        <a:t>  /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lists</a:t>
                      </a:r>
                      <a:r>
                        <a:rPr lang="pt-BR" altLang="zh-TW" sz="1800" kern="1200" dirty="0" smtClean="0">
                          <a:effectLst/>
                        </a:rPr>
                        <a:t>/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names</a:t>
                      </a:r>
                      <a:r>
                        <a:rPr lang="pt-BR" altLang="zh-TW" sz="1800" kern="1200" dirty="0" smtClean="0">
                          <a:effectLst/>
                        </a:rPr>
                        <a:t>.{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format</a:t>
                      </a:r>
                      <a:r>
                        <a:rPr lang="pt-BR" altLang="zh-TW" sz="1800" kern="12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pt-BR" altLang="zh-TW" sz="1800" kern="1200" dirty="0" smtClean="0">
                          <a:effectLst/>
                        </a:rPr>
                        <a:t>Best 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Seller</a:t>
                      </a:r>
                      <a:r>
                        <a:rPr lang="pt-BR" altLang="zh-TW" sz="1800" kern="1200" dirty="0" smtClean="0">
                          <a:effectLst/>
                        </a:rPr>
                        <a:t> 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List</a:t>
                      </a:r>
                      <a:r>
                        <a:rPr lang="pt-BR" altLang="zh-TW" sz="1800" kern="1200" dirty="0" smtClean="0">
                          <a:effectLst/>
                        </a:rPr>
                        <a:t> 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Names</a:t>
                      </a:r>
                      <a:endParaRPr lang="pt-BR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800" kern="1200" cap="all" dirty="0" smtClean="0">
                          <a:effectLst/>
                        </a:rPr>
                        <a:t>GET</a:t>
                      </a:r>
                      <a:r>
                        <a:rPr lang="pt-BR" altLang="zh-TW" sz="1800" kern="1200" dirty="0" smtClean="0">
                          <a:effectLst/>
                        </a:rPr>
                        <a:t>  /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lists</a:t>
                      </a:r>
                      <a:r>
                        <a:rPr lang="pt-BR" altLang="zh-TW" sz="1800" kern="1200" dirty="0" smtClean="0">
                          <a:effectLst/>
                        </a:rPr>
                        <a:t>.{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format</a:t>
                      </a:r>
                      <a:r>
                        <a:rPr lang="pt-BR" altLang="zh-TW" sz="1800" kern="12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pt-BR" altLang="zh-TW" sz="1800" kern="1200" dirty="0" smtClean="0">
                          <a:effectLst/>
                        </a:rPr>
                        <a:t>Best 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Seller</a:t>
                      </a:r>
                      <a:r>
                        <a:rPr lang="pt-BR" altLang="zh-TW" sz="1800" kern="1200" dirty="0" smtClean="0">
                          <a:effectLst/>
                        </a:rPr>
                        <a:t> </a:t>
                      </a:r>
                      <a:r>
                        <a:rPr lang="pt-BR" altLang="zh-TW" sz="1800" kern="1200" dirty="0" err="1" smtClean="0">
                          <a:effectLst/>
                        </a:rPr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TW" sz="1800" kern="1200" cap="all" dirty="0" smtClean="0">
                          <a:effectLst/>
                        </a:rPr>
                        <a:t>GET</a:t>
                      </a:r>
                      <a:r>
                        <a:rPr lang="cs-CZ" altLang="zh-TW" sz="1800" kern="1200" dirty="0" smtClean="0">
                          <a:effectLst/>
                        </a:rPr>
                        <a:t>  /</a:t>
                      </a:r>
                      <a:r>
                        <a:rPr lang="cs-CZ" altLang="zh-TW" sz="1800" kern="1200" dirty="0" err="1" smtClean="0">
                          <a:effectLst/>
                        </a:rPr>
                        <a:t>lists</a:t>
                      </a:r>
                      <a:r>
                        <a:rPr lang="cs-CZ" altLang="zh-TW" sz="1800" kern="1200" dirty="0" smtClean="0">
                          <a:effectLst/>
                        </a:rPr>
                        <a:t>/{</a:t>
                      </a:r>
                      <a:r>
                        <a:rPr lang="cs-CZ" altLang="zh-TW" sz="1800" kern="1200" dirty="0" err="1" smtClean="0">
                          <a:effectLst/>
                        </a:rPr>
                        <a:t>date</a:t>
                      </a:r>
                      <a:r>
                        <a:rPr lang="cs-CZ" altLang="zh-TW" sz="1800" kern="1200" dirty="0" smtClean="0">
                          <a:effectLst/>
                        </a:rPr>
                        <a:t>}/{list}.</a:t>
                      </a:r>
                      <a:r>
                        <a:rPr lang="cs-CZ" altLang="zh-TW" sz="1800" kern="1200" dirty="0" err="1" smtClean="0">
                          <a:effectLst/>
                        </a:rPr>
                        <a:t>json</a:t>
                      </a:r>
                      <a:endParaRPr lang="cs-CZ" altLang="zh-TW" sz="1800" kern="1200" dirty="0" smtClean="0">
                        <a:effectLst/>
                      </a:endParaRPr>
                    </a:p>
                    <a:p>
                      <a:r>
                        <a:rPr lang="cs-CZ" altLang="zh-TW" sz="1800" kern="1200" dirty="0" smtClean="0">
                          <a:effectLst/>
                        </a:rPr>
                        <a:t>Best </a:t>
                      </a:r>
                      <a:r>
                        <a:rPr lang="cs-CZ" altLang="zh-TW" sz="1800" kern="1200" dirty="0" err="1" smtClean="0">
                          <a:effectLst/>
                        </a:rPr>
                        <a:t>Seller</a:t>
                      </a:r>
                      <a:r>
                        <a:rPr lang="cs-CZ" altLang="zh-TW" sz="1800" kern="1200" dirty="0" smtClean="0">
                          <a:effectLst/>
                        </a:rPr>
                        <a:t> List by </a:t>
                      </a:r>
                      <a:r>
                        <a:rPr lang="cs-CZ" altLang="zh-TW" sz="1800" kern="1200" dirty="0" err="1" smtClean="0">
                          <a:effectLst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</a:tr>
              <a:tr h="34757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2" y="2997517"/>
            <a:ext cx="3534451" cy="31190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07" y="2997517"/>
            <a:ext cx="3425258" cy="31190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655" y="2997518"/>
            <a:ext cx="3286410" cy="31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-Cons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047" y="1853249"/>
            <a:ext cx="8859868" cy="466112"/>
          </a:xfrm>
        </p:spPr>
        <p:txBody>
          <a:bodyPr>
            <a:normAutofit/>
          </a:bodyPr>
          <a:lstStyle/>
          <a:p>
            <a:r>
              <a:rPr kumimoji="1" lang="en-US" altLang="zh-TW" b="1" smtClean="0"/>
              <a:t>Not the same </a:t>
            </a:r>
            <a:r>
              <a:rPr kumimoji="1" lang="en-US" altLang="zh-TW" b="1" dirty="0"/>
              <a:t>Response </a:t>
            </a:r>
            <a:r>
              <a:rPr kumimoji="1" lang="en-US" altLang="zh-TW" b="1" dirty="0" smtClean="0"/>
              <a:t>payload (Error)</a:t>
            </a:r>
            <a:endParaRPr kumimoji="1"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32" y="2319361"/>
            <a:ext cx="6584092" cy="43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-Cons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046" y="1853248"/>
            <a:ext cx="10070829" cy="2656967"/>
          </a:xfrm>
        </p:spPr>
        <p:txBody>
          <a:bodyPr>
            <a:normAutofit/>
          </a:bodyPr>
          <a:lstStyle/>
          <a:p>
            <a:r>
              <a:rPr kumimoji="1" lang="zh-TW" altLang="en-US" b="1" dirty="0" smtClean="0"/>
              <a:t>經由 </a:t>
            </a:r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</a:t>
            </a:r>
            <a:r>
              <a:rPr kumimoji="1" lang="zh-TW" altLang="en-US" b="1" dirty="0" smtClean="0"/>
              <a:t>授權取得的 </a:t>
            </a:r>
            <a:r>
              <a:rPr kumimoji="1" lang="en-US" altLang="zh-TW" b="1" dirty="0" smtClean="0"/>
              <a:t>API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Key </a:t>
            </a:r>
            <a:r>
              <a:rPr kumimoji="1" lang="zh-TW" altLang="en-US" b="1" dirty="0" smtClean="0"/>
              <a:t>皆需要帶進 </a:t>
            </a:r>
            <a:r>
              <a:rPr kumimoji="1" lang="en-US" altLang="zh-TW" b="1" dirty="0" smtClean="0"/>
              <a:t>API PATH </a:t>
            </a:r>
            <a:r>
              <a:rPr kumimoji="1" lang="zh-TW" altLang="en-US" b="1" dirty="0" smtClean="0"/>
              <a:t>當作參數</a:t>
            </a:r>
            <a:r>
              <a:rPr kumimoji="1" lang="en-US" altLang="zh-TW" b="1" dirty="0" smtClean="0"/>
              <a:t>,</a:t>
            </a:r>
          </a:p>
          <a:p>
            <a:r>
              <a:rPr kumimoji="1" lang="zh-TW" altLang="en-US" b="1" dirty="0" smtClean="0"/>
              <a:t>這樣的做法會比較危險</a:t>
            </a:r>
            <a:r>
              <a:rPr kumimoji="1" lang="en-US" altLang="zh-TW" b="1" dirty="0" smtClean="0"/>
              <a:t>,  </a:t>
            </a:r>
            <a:r>
              <a:rPr kumimoji="1" lang="en-US" altLang="zh-TW" b="1" dirty="0"/>
              <a:t> API</a:t>
            </a:r>
            <a:r>
              <a:rPr kumimoji="1" lang="zh-TW" altLang="en-US" b="1" dirty="0"/>
              <a:t> </a:t>
            </a:r>
            <a:r>
              <a:rPr kumimoji="1" lang="en-US" altLang="zh-TW" b="1" dirty="0" smtClean="0"/>
              <a:t>Key</a:t>
            </a:r>
            <a:r>
              <a:rPr kumimoji="1" lang="zh-TW" altLang="en-US" b="1" dirty="0" smtClean="0"/>
              <a:t> 容易被冒用。</a:t>
            </a:r>
            <a:endParaRPr kumimoji="1"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53778"/>
            <a:ext cx="10956884" cy="31102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35262" y="2489530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Path parameter (required)</a:t>
            </a:r>
            <a:endParaRPr kumimoji="1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435262" y="3274527"/>
            <a:ext cx="3056522" cy="22061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5" idx="2"/>
          </p:cNvCxnSpPr>
          <p:nvPr/>
        </p:nvCxnSpPr>
        <p:spPr>
          <a:xfrm flipH="1">
            <a:off x="9761838" y="2858862"/>
            <a:ext cx="65761" cy="3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-Cons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046" y="1853248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/>
              <a:t>Request </a:t>
            </a:r>
            <a:r>
              <a:rPr kumimoji="1" lang="zh-TW" altLang="en-US" b="1" dirty="0" smtClean="0"/>
              <a:t>成功時，</a:t>
            </a:r>
            <a:endParaRPr kumimoji="1" lang="en-US" altLang="zh-TW" b="1" dirty="0" smtClean="0"/>
          </a:p>
          <a:p>
            <a:r>
              <a:rPr kumimoji="1" lang="zh-TW" altLang="en-US" b="1" dirty="0" smtClean="0"/>
              <a:t>從</a:t>
            </a:r>
            <a:r>
              <a:rPr kumimoji="1" lang="en-US" altLang="zh-TW" b="1" dirty="0" smtClean="0"/>
              <a:t> </a:t>
            </a:r>
            <a:r>
              <a:rPr kumimoji="1" lang="en-US" altLang="zh-TW" b="1" dirty="0"/>
              <a:t>header</a:t>
            </a:r>
            <a:r>
              <a:rPr kumimoji="1" lang="zh-TW" altLang="en-US" b="1" dirty="0"/>
              <a:t> 才能得知 </a:t>
            </a:r>
            <a:r>
              <a:rPr kumimoji="1" lang="en-US" altLang="zh-TW" b="1" dirty="0"/>
              <a:t>HTTP status, </a:t>
            </a:r>
            <a:r>
              <a:rPr kumimoji="1" lang="en-US" altLang="zh-TW" b="1" dirty="0" smtClean="0"/>
              <a:t>Response </a:t>
            </a:r>
            <a:r>
              <a:rPr kumimoji="1" lang="en-US" altLang="zh-TW" b="1" dirty="0"/>
              <a:t>payload </a:t>
            </a:r>
            <a:r>
              <a:rPr kumimoji="1" lang="zh-TW" altLang="en-US" b="1" dirty="0"/>
              <a:t>看不出來狀態</a:t>
            </a:r>
            <a:endParaRPr kumimoji="1" lang="en-US" altLang="zh-TW" b="1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72601"/>
              </p:ext>
            </p:extLst>
          </p:nvPr>
        </p:nvGraphicFramePr>
        <p:xfrm>
          <a:off x="1051747" y="2807956"/>
          <a:ext cx="10440036" cy="385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815"/>
                <a:gridCol w="6623221"/>
              </a:tblGrid>
              <a:tr h="57150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NYTimes</a:t>
                      </a:r>
                      <a:r>
                        <a:rPr lang="en-US" altLang="zh-TW" dirty="0" smtClean="0"/>
                        <a:t> 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Cnyes</a:t>
                      </a:r>
                      <a:r>
                        <a:rPr lang="en-US" altLang="zh-TW" dirty="0" smtClean="0"/>
                        <a:t> API</a:t>
                      </a:r>
                      <a:endParaRPr lang="zh-TW" altLang="en-US" dirty="0"/>
                    </a:p>
                  </a:txBody>
                  <a:tcPr/>
                </a:tc>
              </a:tr>
              <a:tr h="32808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64" y="3439130"/>
            <a:ext cx="3534451" cy="31190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16" y="3439130"/>
            <a:ext cx="6384753" cy="31190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487920" y="5220959"/>
            <a:ext cx="328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但我們的</a:t>
            </a:r>
            <a:r>
              <a:rPr kumimoji="1" lang="en-US" altLang="zh-TW" dirty="0" smtClean="0"/>
              <a:t>API</a:t>
            </a:r>
            <a:r>
              <a:rPr kumimoji="1" lang="zh-TW" altLang="en-US" dirty="0" smtClean="0"/>
              <a:t>可從 </a:t>
            </a:r>
            <a:r>
              <a:rPr kumimoji="1" lang="en-US" altLang="zh-TW" dirty="0" smtClean="0"/>
              <a:t>payload </a:t>
            </a:r>
            <a:r>
              <a:rPr kumimoji="1" lang="zh-TW" altLang="en-US" dirty="0" smtClean="0"/>
              <a:t>得知</a:t>
            </a:r>
            <a:endParaRPr kumimoji="1"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018516" y="5758249"/>
            <a:ext cx="1332857" cy="902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409701" y="6048729"/>
            <a:ext cx="2165888" cy="509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smtClean="0">
                <a:solidFill>
                  <a:srgbClr val="FF0000"/>
                </a:solidFill>
              </a:rPr>
              <a:t>HTTP Status: 200 OK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47798" y="5335552"/>
            <a:ext cx="2165888" cy="50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</a:t>
            </a:r>
            <a:r>
              <a:rPr lang="en-US" altLang="zh-TW" smtClean="0">
                <a:solidFill>
                  <a:srgbClr val="FF0000"/>
                </a:solidFill>
              </a:rPr>
              <a:t>Status??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3" name="直線箭頭接點 12"/>
          <p:cNvCxnSpPr>
            <a:endCxn id="10" idx="0"/>
          </p:cNvCxnSpPr>
          <p:nvPr/>
        </p:nvCxnSpPr>
        <p:spPr>
          <a:xfrm flipH="1">
            <a:off x="7492645" y="5590291"/>
            <a:ext cx="1601928" cy="45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-Pros? Cons? Discussion?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046" y="1853248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/>
              <a:t>JSON key</a:t>
            </a:r>
            <a:r>
              <a:rPr kumimoji="1" lang="en-US" altLang="zh-TW" b="1" dirty="0"/>
              <a:t> </a:t>
            </a:r>
            <a:r>
              <a:rPr kumimoji="1" lang="zh-TW" altLang="en-US" b="1" dirty="0" smtClean="0"/>
              <a:t>的命名方式不同</a:t>
            </a:r>
            <a:endParaRPr kumimoji="1" lang="en-US" altLang="zh-TW" b="1" dirty="0" smtClean="0"/>
          </a:p>
          <a:p>
            <a:r>
              <a:rPr kumimoji="1" lang="zh-TW" altLang="en-US" b="1" dirty="0" smtClean="0"/>
              <a:t>習慣差異，但各自統一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72601"/>
              </p:ext>
            </p:extLst>
          </p:nvPr>
        </p:nvGraphicFramePr>
        <p:xfrm>
          <a:off x="1051747" y="2807956"/>
          <a:ext cx="10440036" cy="385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815"/>
                <a:gridCol w="6623221"/>
              </a:tblGrid>
              <a:tr h="57150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NYTimes</a:t>
                      </a:r>
                      <a:r>
                        <a:rPr lang="en-US" altLang="zh-TW" dirty="0" smtClean="0"/>
                        <a:t> 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Cnyes</a:t>
                      </a:r>
                      <a:r>
                        <a:rPr lang="en-US" altLang="zh-TW" dirty="0" smtClean="0"/>
                        <a:t> API</a:t>
                      </a:r>
                      <a:endParaRPr lang="zh-TW" altLang="en-US" dirty="0"/>
                    </a:p>
                  </a:txBody>
                  <a:tcPr/>
                </a:tc>
              </a:tr>
              <a:tr h="32808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64" y="3439130"/>
            <a:ext cx="3534451" cy="31190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16" y="3439130"/>
            <a:ext cx="6384753" cy="3119078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082019" y="4853354"/>
            <a:ext cx="2053884" cy="1505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620388" y="4399003"/>
            <a:ext cx="2165888" cy="50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>
                <a:solidFill>
                  <a:srgbClr val="FF0000"/>
                </a:solidFill>
              </a:rPr>
              <a:t>s</a:t>
            </a:r>
            <a:r>
              <a:rPr lang="en-US" altLang="zh-TW" smtClean="0">
                <a:solidFill>
                  <a:srgbClr val="FF0000"/>
                </a:solidFill>
              </a:rPr>
              <a:t>nake_case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549917" y="3554909"/>
            <a:ext cx="3209844" cy="2599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309096" y="3554909"/>
            <a:ext cx="2165888" cy="50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camelCase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-DEMO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25" y="679572"/>
            <a:ext cx="6457062" cy="5794584"/>
          </a:xfrm>
          <a:prstGeom prst="rect">
            <a:avLst/>
          </a:prstGeom>
        </p:spPr>
      </p:pic>
      <p:sp>
        <p:nvSpPr>
          <p:cNvPr id="8" name="文字方塊 7">
            <a:hlinkClick r:id="rId3"/>
          </p:cNvPr>
          <p:cNvSpPr txBox="1"/>
          <p:nvPr/>
        </p:nvSpPr>
        <p:spPr>
          <a:xfrm>
            <a:off x="10763153" y="628949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Source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5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-Q&amp;A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8" y="1667705"/>
            <a:ext cx="4865019" cy="42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/>
              <a:t>New York Times </a:t>
            </a:r>
            <a:r>
              <a:rPr kumimoji="1" lang="zh-TW" altLang="en-US" b="1" dirty="0" smtClean="0"/>
              <a:t>紐約時報</a:t>
            </a:r>
            <a:endParaRPr kumimoji="1" lang="zh-TW" alt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成立時間：</a:t>
            </a:r>
            <a:endParaRPr lang="en-US" altLang="zh-TW" b="1" dirty="0" smtClean="0"/>
          </a:p>
          <a:p>
            <a:r>
              <a:rPr lang="en-US" altLang="zh-TW" dirty="0" smtClean="0"/>
              <a:t>1851/09/18</a:t>
            </a:r>
            <a:r>
              <a:rPr lang="zh-TW" altLang="en-US" dirty="0" smtClean="0"/>
              <a:t> 美國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提供服務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對讀者</a:t>
            </a:r>
            <a:r>
              <a:rPr lang="zh-TW" altLang="en-US" dirty="0"/>
              <a:t>提供有關全球時事、商業及文化的高水準報導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享有</a:t>
            </a:r>
            <a:r>
              <a:rPr lang="zh-TW" altLang="en-US" dirty="0"/>
              <a:t>可靠新聞來源的聲譽</a:t>
            </a:r>
            <a:r>
              <a:rPr lang="zh-TW" altLang="en-US" dirty="0" smtClean="0"/>
              <a:t>，社論較為偏向自由主義的立場。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06" y="2042735"/>
            <a:ext cx="4483423" cy="39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</a:t>
            </a:r>
            <a:r>
              <a:rPr kumimoji="1" lang="en-US" altLang="zh-TW" b="1" dirty="0" smtClean="0"/>
              <a:t>Resource </a:t>
            </a:r>
            <a:r>
              <a:rPr kumimoji="1" lang="en-US" altLang="zh-TW" b="1" dirty="0"/>
              <a:t>Name</a:t>
            </a:r>
            <a:br>
              <a:rPr kumimoji="1"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3689" y="2102520"/>
            <a:ext cx="8946541" cy="949600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Only GET </a:t>
            </a:r>
            <a:r>
              <a:rPr kumimoji="1" lang="en-US" altLang="zh-TW" b="1" dirty="0" smtClean="0"/>
              <a:t>methods</a:t>
            </a:r>
          </a:p>
          <a:p>
            <a:r>
              <a:rPr kumimoji="1" lang="en-US" altLang="zh-TW" b="1" dirty="0" smtClean="0"/>
              <a:t>Base URL : </a:t>
            </a:r>
            <a:r>
              <a:rPr kumimoji="1" lang="en-US" altLang="zh-TW" b="1" dirty="0">
                <a:hlinkClick r:id="rId2"/>
              </a:rPr>
              <a:t>http://</a:t>
            </a:r>
            <a:r>
              <a:rPr kumimoji="1" lang="en-US" altLang="zh-TW" b="1" dirty="0" smtClean="0">
                <a:hlinkClick r:id="rId2"/>
              </a:rPr>
              <a:t>api.nytimes.com/svc</a:t>
            </a:r>
            <a:endParaRPr kumimoji="1" lang="en-US" altLang="zh-TW" b="1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7583"/>
              </p:ext>
            </p:extLst>
          </p:nvPr>
        </p:nvGraphicFramePr>
        <p:xfrm>
          <a:off x="753689" y="3425963"/>
          <a:ext cx="11241743" cy="15485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35749"/>
                <a:gridCol w="4015946"/>
                <a:gridCol w="5990048"/>
              </a:tblGrid>
              <a:tr h="41685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cap="all" dirty="0" smtClean="0">
                          <a:effectLst/>
                        </a:rPr>
                        <a:t>MEHOD</a:t>
                      </a:r>
                      <a:endParaRPr lang="de-DE" sz="17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cap="all" dirty="0" smtClean="0">
                          <a:effectLst/>
                        </a:rPr>
                        <a:t>ENDPOINT</a:t>
                      </a:r>
                      <a:r>
                        <a:rPr lang="en-US" sz="1700" cap="all" dirty="0">
                          <a:effectLst/>
                        </a:rPr>
                        <a:t> </a:t>
                      </a:r>
                      <a:endParaRPr lang="en-US" sz="17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cap="all" dirty="0" smtClean="0">
                          <a:effectLst/>
                        </a:rPr>
                        <a:t>USAGE</a:t>
                      </a:r>
                      <a:endParaRPr lang="en-US" sz="17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</a:tr>
              <a:tr h="377971">
                <a:tc>
                  <a:txBody>
                    <a:bodyPr/>
                    <a:lstStyle/>
                    <a:p>
                      <a:pPr algn="ctr" fontAlgn="t"/>
                      <a:r>
                        <a:rPr lang="de-DE" sz="1700" dirty="0">
                          <a:effectLst/>
                        </a:rPr>
                        <a:t>GET </a:t>
                      </a: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/search/v2/article</a:t>
                      </a:r>
                      <a:endParaRPr lang="zh-TW" altLang="en-US" dirty="0"/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/>
                        <a:t>Search </a:t>
                      </a:r>
                      <a:r>
                        <a:rPr lang="en-US" altLang="zh-TW" baseline="0" smtClean="0"/>
                        <a:t>articles from Sept. 18, 1895 to today</a:t>
                      </a:r>
                      <a:endParaRPr lang="en-US" altLang="zh-TW" smtClean="0"/>
                    </a:p>
                  </a:txBody>
                  <a:tcPr marL="50800" marR="50800" marT="50800" marB="50800"/>
                </a:tc>
              </a:tr>
              <a:tr h="333633">
                <a:tc>
                  <a:txBody>
                    <a:bodyPr/>
                    <a:lstStyle/>
                    <a:p>
                      <a:pPr algn="ctr" fontAlgn="t"/>
                      <a:r>
                        <a:rPr lang="sk-SK" sz="1700" dirty="0" smtClean="0">
                          <a:effectLst/>
                        </a:rPr>
                        <a:t>GET</a:t>
                      </a:r>
                      <a:endParaRPr lang="sk-SK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/archive/v1/{year}/{month}.</a:t>
                      </a:r>
                      <a:r>
                        <a:rPr lang="en-US" altLang="zh-TW" dirty="0" err="1" smtClean="0"/>
                        <a:t>json</a:t>
                      </a:r>
                      <a:endParaRPr lang="en-US" dirty="0"/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Get l</a:t>
                      </a:r>
                      <a:r>
                        <a:rPr lang="en-US" baseline="0" dirty="0" smtClean="0"/>
                        <a:t>ist of articles by month going back to 1851</a:t>
                      </a:r>
                      <a:endParaRPr lang="en-US" dirty="0"/>
                    </a:p>
                  </a:txBody>
                  <a:tcPr marL="50800" marR="50800" marT="50800" marB="50800"/>
                </a:tc>
              </a:tr>
              <a:tr h="377842">
                <a:tc>
                  <a:txBody>
                    <a:bodyPr/>
                    <a:lstStyle/>
                    <a:p>
                      <a:pPr algn="ctr" fontAlgn="t"/>
                      <a:r>
                        <a:rPr lang="sk-SK" sz="1700" dirty="0" smtClean="0">
                          <a:effectLst/>
                        </a:rPr>
                        <a:t>GET</a:t>
                      </a:r>
                      <a:endParaRPr lang="sk-SK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/books/{version}/lists/names{.format}</a:t>
                      </a:r>
                      <a:endParaRPr lang="en-US" dirty="0"/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GET best</a:t>
                      </a:r>
                      <a:r>
                        <a:rPr lang="en-US" baseline="0" dirty="0" smtClean="0"/>
                        <a:t> seller list name</a:t>
                      </a:r>
                      <a:endParaRPr lang="en-US" dirty="0"/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-HTTP Status Code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-Success</a:t>
            </a:r>
            <a:endParaRPr kumimoji="1" lang="zh-TW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02279"/>
              </p:ext>
            </p:extLst>
          </p:nvPr>
        </p:nvGraphicFramePr>
        <p:xfrm>
          <a:off x="753689" y="2729753"/>
          <a:ext cx="10743546" cy="131229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234903"/>
                <a:gridCol w="7508643"/>
              </a:tblGrid>
              <a:tr h="39073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cap="all" dirty="0" smtClean="0">
                          <a:effectLst/>
                        </a:rPr>
                        <a:t>STATUS SODE</a:t>
                      </a:r>
                      <a:endParaRPr lang="de-DE" sz="18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cap="all" dirty="0" smtClean="0">
                          <a:effectLst/>
                        </a:rPr>
                        <a:t>DESCRIPTION</a:t>
                      </a:r>
                      <a:endParaRPr lang="en-US" sz="18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</a:tr>
              <a:tr h="569912">
                <a:tc>
                  <a:txBody>
                    <a:bodyPr/>
                    <a:lstStyle/>
                    <a:p>
                      <a:pPr algn="ctr" fontAlgn="t"/>
                      <a:r>
                        <a:rPr lang="de-DE" sz="1800" dirty="0" smtClean="0">
                          <a:effectLst/>
                        </a:rPr>
                        <a:t>200</a:t>
                      </a:r>
                      <a:endParaRPr lang="de-DE" sz="18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kern="1200" dirty="0" smtClean="0">
                          <a:effectLst/>
                        </a:rPr>
                        <a:t>OK –</a:t>
                      </a:r>
                    </a:p>
                    <a:p>
                      <a:pPr algn="l" fontAlgn="t"/>
                      <a:r>
                        <a:rPr lang="en-US" altLang="zh-TW" sz="1800" kern="1200" dirty="0" smtClean="0">
                          <a:effectLst/>
                        </a:rPr>
                        <a:t>The request has succeeded. The client can read the result of the request in the body and the headers of the response.</a:t>
                      </a:r>
                      <a:endParaRPr lang="en-US" sz="1800" dirty="0">
                        <a:effectLst/>
                      </a:endParaRPr>
                    </a:p>
                  </a:txBody>
                  <a:tcPr marL="49304" marR="49304" marT="49304" marB="49304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-HTTP Status Code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-Error</a:t>
            </a:r>
            <a:endParaRPr kumimoji="1" lang="zh-TW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80276"/>
              </p:ext>
            </p:extLst>
          </p:nvPr>
        </p:nvGraphicFramePr>
        <p:xfrm>
          <a:off x="753688" y="2541495"/>
          <a:ext cx="10824229" cy="408666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259197"/>
                <a:gridCol w="7565032"/>
              </a:tblGrid>
              <a:tr h="54107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cap="all" dirty="0" smtClean="0">
                          <a:effectLst/>
                        </a:rPr>
                        <a:t>STATUS SODE</a:t>
                      </a:r>
                      <a:endParaRPr lang="de-DE" sz="17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cap="all" dirty="0" smtClean="0">
                          <a:effectLst/>
                        </a:rPr>
                        <a:t>DESCRIPTION</a:t>
                      </a:r>
                      <a:endParaRPr lang="en-US" sz="1700" b="0" cap="all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49304" marR="49304" marT="49304" marB="24652" anchor="b"/>
                </a:tc>
              </a:tr>
              <a:tr h="729445">
                <a:tc>
                  <a:txBody>
                    <a:bodyPr/>
                    <a:lstStyle/>
                    <a:p>
                      <a:pPr algn="ctr" fontAlgn="t"/>
                      <a:r>
                        <a:rPr lang="sk-SK" sz="1700" dirty="0" smtClean="0">
                          <a:effectLst/>
                        </a:rPr>
                        <a:t>400</a:t>
                      </a:r>
                      <a:endParaRPr lang="sk-SK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0" dirty="0" smtClean="0">
                          <a:effectLst/>
                        </a:rPr>
                        <a:t>Bad Request-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could not be understood by the server due to malformed syntax. </a:t>
                      </a:r>
                      <a:endParaRPr lang="en-US" altLang="zh-TW" i="1" dirty="0" smtClean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729445">
                <a:tc>
                  <a:txBody>
                    <a:bodyPr/>
                    <a:lstStyle/>
                    <a:p>
                      <a:pPr algn="ctr" fontAlgn="t"/>
                      <a:r>
                        <a:rPr lang="sk-SK" sz="1700" dirty="0" smtClean="0">
                          <a:effectLst/>
                        </a:rPr>
                        <a:t>401</a:t>
                      </a:r>
                      <a:endParaRPr lang="sk-SK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kern="1200" dirty="0" smtClean="0">
                          <a:effectLst/>
                        </a:rPr>
                        <a:t>Unauthorized </a:t>
                      </a:r>
                      <a:r>
                        <a:rPr lang="en-US" altLang="zh-TW" sz="1800" kern="1200" dirty="0" smtClean="0">
                          <a:effectLst/>
                        </a:rPr>
                        <a:t>- </a:t>
                      </a:r>
                    </a:p>
                    <a:p>
                      <a:pPr algn="l" fontAlgn="t"/>
                      <a:r>
                        <a:rPr lang="en-US" altLang="zh-TW" sz="1800" i="1" kern="1200" dirty="0" smtClean="0">
                          <a:effectLst/>
                        </a:rPr>
                        <a:t>The request requires user authentication or, if the request included authorization credentials, authorization has been refused for those credentials.</a:t>
                      </a:r>
                      <a:endParaRPr lang="en-US" i="1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692711">
                <a:tc>
                  <a:txBody>
                    <a:bodyPr/>
                    <a:lstStyle/>
                    <a:p>
                      <a:pPr algn="ctr" fontAlgn="t"/>
                      <a:r>
                        <a:rPr lang="sk-SK" sz="1700" dirty="0" smtClean="0">
                          <a:effectLst/>
                        </a:rPr>
                        <a:t>403</a:t>
                      </a:r>
                      <a:endParaRPr lang="sk-SK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kern="1200" dirty="0" smtClean="0">
                          <a:effectLst/>
                        </a:rPr>
                        <a:t>Forbidden </a:t>
                      </a:r>
                      <a:r>
                        <a:rPr lang="en-US" altLang="zh-TW" sz="1800" kern="1200" dirty="0" smtClean="0">
                          <a:effectLst/>
                        </a:rPr>
                        <a:t>– </a:t>
                      </a:r>
                    </a:p>
                    <a:p>
                      <a:pPr algn="l" fontAlgn="t"/>
                      <a:r>
                        <a:rPr lang="en-US" altLang="zh-TW" sz="1800" i="1" kern="1200" dirty="0" smtClean="0">
                          <a:effectLst/>
                        </a:rPr>
                        <a:t>The server understood the request, but is refusing to fulfill it.</a:t>
                      </a:r>
                      <a:endParaRPr lang="en-US" i="1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692711">
                <a:tc>
                  <a:txBody>
                    <a:bodyPr/>
                    <a:lstStyle/>
                    <a:p>
                      <a:pPr algn="ctr" fontAlgn="t"/>
                      <a:r>
                        <a:rPr lang="de-DE" sz="1700" dirty="0" smtClean="0">
                          <a:effectLst/>
                        </a:rPr>
                        <a:t>404</a:t>
                      </a:r>
                      <a:endParaRPr lang="de-DE" sz="1700" dirty="0">
                        <a:effectLst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Not Found – </a:t>
                      </a:r>
                    </a:p>
                    <a:p>
                      <a:pPr algn="l" fontAlgn="t"/>
                      <a:r>
                        <a:rPr lang="en-US" i="1" dirty="0" smtClean="0">
                          <a:effectLst/>
                        </a:rPr>
                        <a:t>The requested resource could not be found. This error can be due to a temporary or permanent condition.</a:t>
                      </a:r>
                      <a:endParaRPr lang="en-US" i="1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" y="2971801"/>
            <a:ext cx="11448678" cy="32498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- 200 OK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GET /search/v2/article</a:t>
            </a:r>
            <a:endParaRPr kumimoji="1"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458167" y="3215303"/>
            <a:ext cx="1284137" cy="18535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42304" y="3092825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Status</a:t>
            </a: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24670" y="3215303"/>
            <a:ext cx="7237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67" y="2486762"/>
            <a:ext cx="8298552" cy="42124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-200 OK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-GET archive/v1/{year}/{month}.</a:t>
            </a:r>
            <a:r>
              <a:rPr kumimoji="1" lang="en-US" altLang="zh-TW" b="1" dirty="0" err="1" smtClean="0"/>
              <a:t>json</a:t>
            </a:r>
            <a:endParaRPr kumimoji="1" lang="zh-TW" altLang="en-US" b="1" dirty="0"/>
          </a:p>
        </p:txBody>
      </p:sp>
      <p:sp>
        <p:nvSpPr>
          <p:cNvPr id="7" name="圓角矩形 6"/>
          <p:cNvSpPr/>
          <p:nvPr/>
        </p:nvSpPr>
        <p:spPr>
          <a:xfrm>
            <a:off x="2983167" y="2605350"/>
            <a:ext cx="877633" cy="162564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860800" y="2535387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smtClean="0">
                <a:solidFill>
                  <a:srgbClr val="FF0000"/>
                </a:solidFill>
              </a:rPr>
              <a:t>HTTP Status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361907" y="4078142"/>
            <a:ext cx="3159770" cy="1346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kumimoji="1"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1196" y="3696233"/>
            <a:ext cx="2302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/>
              <a:t>{year}=2017</a:t>
            </a:r>
          </a:p>
          <a:p>
            <a:r>
              <a:rPr kumimoji="1" lang="en-US" altLang="zh-TW" sz="3200" b="1" dirty="0" smtClean="0"/>
              <a:t>{month}=4</a:t>
            </a:r>
            <a:endParaRPr kumimoji="1" lang="zh-TW" altLang="en-US" sz="3200" b="1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042454" y="2686632"/>
            <a:ext cx="5148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-401 Unauthorized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GET /search/v2/article</a:t>
            </a:r>
            <a:endParaRPr kumimoji="1"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4" y="2944545"/>
            <a:ext cx="10699149" cy="228623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97554" y="3235544"/>
            <a:ext cx="2378132" cy="162563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175686" y="3101671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Status</a:t>
            </a: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97554" y="4907825"/>
            <a:ext cx="5244900" cy="23258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124857" y="4408121"/>
            <a:ext cx="2709327" cy="4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smtClean="0">
                <a:solidFill>
                  <a:srgbClr val="FF0000"/>
                </a:solidFill>
              </a:rPr>
              <a:t>401 Response </a:t>
            </a:r>
            <a:r>
              <a:rPr lang="en-US" altLang="zh-TW" dirty="0" smtClean="0">
                <a:solidFill>
                  <a:srgbClr val="FF0000"/>
                </a:solidFill>
              </a:rPr>
              <a:t>payload</a:t>
            </a:r>
            <a:endParaRPr kumimoji="1"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578220" y="3235544"/>
            <a:ext cx="5169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4" y="3391916"/>
            <a:ext cx="11530135" cy="2157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NYTimes</a:t>
            </a:r>
            <a:r>
              <a:rPr kumimoji="1" lang="en-US" altLang="zh-TW" b="1" dirty="0" smtClean="0"/>
              <a:t> API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-403 Forbidden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-GET /search/v2/article</a:t>
            </a:r>
            <a:endParaRPr kumimoji="1" lang="zh-TW" altLang="en-US" b="1" dirty="0"/>
          </a:p>
        </p:txBody>
      </p:sp>
      <p:sp>
        <p:nvSpPr>
          <p:cNvPr id="5" name="圓角矩形 4"/>
          <p:cNvSpPr/>
          <p:nvPr/>
        </p:nvSpPr>
        <p:spPr>
          <a:xfrm>
            <a:off x="394136" y="3582622"/>
            <a:ext cx="2324350" cy="33018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718486" y="3582622"/>
            <a:ext cx="1949171" cy="43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Status</a:t>
            </a:r>
          </a:p>
          <a:p>
            <a:endParaRPr kumimoji="1" lang="en-US" altLang="zh-TW" b="1" dirty="0" smtClean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94136" y="5218886"/>
            <a:ext cx="5244900" cy="23258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4721439" y="4719182"/>
            <a:ext cx="2709327" cy="4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403 Response payload</a:t>
            </a:r>
            <a:endParaRPr kumimoji="1"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5409408" y="3685735"/>
            <a:ext cx="6294912" cy="1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4987</TotalTime>
  <Words>531</Words>
  <Application>Microsoft Macintosh PowerPoint</Application>
  <PresentationFormat>寬螢幕</PresentationFormat>
  <Paragraphs>138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Constantia</vt:lpstr>
      <vt:lpstr>Wingdings 3</vt:lpstr>
      <vt:lpstr>新細明體</vt:lpstr>
      <vt:lpstr>標楷體</vt:lpstr>
      <vt:lpstr>Arial</vt:lpstr>
      <vt:lpstr>離子</vt:lpstr>
      <vt:lpstr>New York Times API Survey #7</vt:lpstr>
      <vt:lpstr>New York Times 紐約時報</vt:lpstr>
      <vt:lpstr>NYTimes API -Resource Name </vt:lpstr>
      <vt:lpstr>NYTimes API -HTTP Status Code -Success</vt:lpstr>
      <vt:lpstr>NYTimes API -HTTP Status Code -Error</vt:lpstr>
      <vt:lpstr>NYTimes API - 200 OK GET /search/v2/article</vt:lpstr>
      <vt:lpstr>NYTimes API -200 OK -GET archive/v1/{year}/{month}.json</vt:lpstr>
      <vt:lpstr>NYTimes API -401 Unauthorized GET /search/v2/article</vt:lpstr>
      <vt:lpstr>NYTimes API -403 Forbidden -GET /search/v2/article</vt:lpstr>
      <vt:lpstr>NYTimes API -404 Not Found -GET /archive/v1/{year}/{month}.json</vt:lpstr>
      <vt:lpstr>NYTimes API -400 Bad Request -GET books/{version}/lists/names.{format}</vt:lpstr>
      <vt:lpstr>NYTimes API -Pros</vt:lpstr>
      <vt:lpstr>NYTimes API -Pros</vt:lpstr>
      <vt:lpstr>NYTimes API -Cons</vt:lpstr>
      <vt:lpstr>NYTimes API -Cons</vt:lpstr>
      <vt:lpstr>NYTimes API -Cons</vt:lpstr>
      <vt:lpstr>NYTimes API -Pros? Cons? Discussion?</vt:lpstr>
      <vt:lpstr>NYTimes API -DEMO</vt:lpstr>
      <vt:lpstr>NYTimes API -Q&amp;A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260</cp:revision>
  <cp:lastPrinted>2017-04-26T09:59:13Z</cp:lastPrinted>
  <dcterms:created xsi:type="dcterms:W3CDTF">2017-01-21T07:55:50Z</dcterms:created>
  <dcterms:modified xsi:type="dcterms:W3CDTF">2017-04-27T05:20:50Z</dcterms:modified>
</cp:coreProperties>
</file>