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2" r:id="rId3"/>
    <p:sldId id="263" r:id="rId4"/>
    <p:sldId id="288" r:id="rId5"/>
    <p:sldId id="292" r:id="rId6"/>
    <p:sldId id="260" r:id="rId7"/>
    <p:sldId id="294" r:id="rId8"/>
    <p:sldId id="287" r:id="rId9"/>
    <p:sldId id="267" r:id="rId10"/>
    <p:sldId id="268" r:id="rId11"/>
    <p:sldId id="293" r:id="rId12"/>
    <p:sldId id="295" r:id="rId13"/>
    <p:sldId id="291" r:id="rId14"/>
    <p:sldId id="296" r:id="rId15"/>
    <p:sldId id="276" r:id="rId16"/>
    <p:sldId id="273" r:id="rId17"/>
    <p:sldId id="264" r:id="rId18"/>
    <p:sldId id="283" r:id="rId19"/>
    <p:sldId id="278" r:id="rId20"/>
    <p:sldId id="28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B36"/>
    <a:srgbClr val="F58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2" autoAdjust="0"/>
    <p:restoredTop sz="94660"/>
  </p:normalViewPr>
  <p:slideViewPr>
    <p:cSldViewPr snapToGrid="0">
      <p:cViewPr>
        <p:scale>
          <a:sx n="96" d="100"/>
          <a:sy n="96" d="100"/>
        </p:scale>
        <p:origin x="-1050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9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Relationship Id="rId4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8325475405202E-2"/>
          <c:y val="3.564582087834671E-2"/>
          <c:w val="0.9545063442684828"/>
          <c:h val="0.694413761481233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1"/>
            <c:spPr>
              <a:solidFill>
                <a:schemeClr val="bg1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25</c:v>
                </c:pt>
                <c:pt idx="3">
                  <c:v>20</c:v>
                </c:pt>
                <c:pt idx="4">
                  <c:v>39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53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FD-214C-9684-07691B842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361664"/>
        <c:axId val="181363456"/>
      </c:lineChart>
      <c:catAx>
        <c:axId val="18136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zh-TW"/>
          </a:p>
        </c:txPr>
        <c:crossAx val="181363456"/>
        <c:crosses val="autoZero"/>
        <c:auto val="1"/>
        <c:lblAlgn val="ctr"/>
        <c:lblOffset val="100"/>
        <c:noMultiLvlLbl val="0"/>
      </c:catAx>
      <c:valAx>
        <c:axId val="18136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zh-TW"/>
          </a:p>
        </c:txPr>
        <c:crossAx val="18136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765376"/>
        <c:axId val="177812224"/>
      </c:lineChart>
      <c:catAx>
        <c:axId val="177765376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177812224"/>
        <c:crosses val="autoZero"/>
        <c:auto val="0"/>
        <c:lblAlgn val="ctr"/>
        <c:lblOffset val="100"/>
        <c:noMultiLvlLbl val="0"/>
      </c:catAx>
      <c:valAx>
        <c:axId val="17781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765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98431651679961"/>
          <c:y val="0.17700153315895992"/>
          <c:w val="0.50603161428533983"/>
          <c:h val="0.615208672285543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23</c:v>
                </c:pt>
                <c:pt idx="2">
                  <c:v>10</c:v>
                </c:pt>
                <c:pt idx="3">
                  <c:v>12</c:v>
                </c:pt>
                <c:pt idx="4">
                  <c:v>8</c:v>
                </c:pt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2E-E447-AB47-D8B8CFBA59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0.0121</cdr:x>
      <cdr:y>0.19597</cdr:y>
    </cdr:from>
    <cdr:to>
      <cdr:x>0.96191</cdr:x>
      <cdr:y>0.88484</cdr:y>
    </cdr:to>
    <cdr:pic>
      <cdr:nvPicPr>
        <cdr:cNvPr id="2" name="圖片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8530" y="827399"/>
          <a:ext cx="5380960" cy="290849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0.15755</cdr:x>
      <cdr:y>0.8902</cdr:y>
    </cdr:from>
    <cdr:to>
      <cdr:x>0.46428</cdr:x>
      <cdr:y>0.9479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913945" y="4600160"/>
          <a:ext cx="1779285" cy="298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>
            <a:lnSpc>
              <a:spcPct val="85000"/>
            </a:lnSpc>
          </a:pPr>
          <a:r>
            <a:rPr lang="zh-TW" altLang="en-US" sz="1800" dirty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rPr>
            <a:t>周邊開銷</a:t>
          </a:r>
          <a:endParaRPr lang="en-US" altLang="zh-TW" sz="1800" dirty="0">
            <a:solidFill>
              <a:schemeClr val="bg2"/>
            </a:solidFill>
            <a:latin typeface="MS PGothic" panose="020B0600070205080204" pitchFamily="34" charset="-128"/>
            <a:ea typeface="MS PGothic" panose="020B0600070205080204" pitchFamily="34" charset="-128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F5445-7FCA-4589-BFC9-014C66977002}" type="datetimeFigureOut">
              <a:rPr lang="en-US" smtClean="0">
                <a:latin typeface="Lato" panose="020F0502020204030203" pitchFamily="34" charset="0"/>
              </a:rPr>
              <a:t>5/16/2019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20F03-EA41-44BB-814A-F07F76B438F2}" type="slidenum">
              <a:rPr lang="en-US" smtClean="0">
                <a:latin typeface="Lato" panose="020F0502020204030203" pitchFamily="34" charset="0"/>
              </a:rPr>
              <a:t>‹#›</a:t>
            </a:fld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85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501221A5-3433-45DC-942A-3140CB37D9FF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9E50BA43-FF6F-4972-A3F8-F4EFD4358E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5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995738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023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3991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23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9473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5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1" cy="4927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3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47223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6092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3633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CAF7AA7B-D4BA-4200-B6A3-712BE4439ACC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342835D-3E9A-4918-B7A0-FB62DCD419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62667" y="-1196719"/>
            <a:ext cx="11480799" cy="9398791"/>
            <a:chOff x="4984751" y="1228725"/>
            <a:chExt cx="7353299" cy="6019800"/>
          </a:xfrm>
          <a:solidFill>
            <a:schemeClr val="accent3">
              <a:lumMod val="60000"/>
              <a:lumOff val="40000"/>
              <a:alpha val="3000"/>
            </a:schemeClr>
          </a:solidFill>
        </p:grpSpPr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4984751" y="1228725"/>
              <a:ext cx="5903912" cy="6019800"/>
            </a:xfrm>
            <a:custGeom>
              <a:avLst/>
              <a:gdLst>
                <a:gd name="T0" fmla="*/ 1190 w 1210"/>
                <a:gd name="T1" fmla="*/ 572 h 1233"/>
                <a:gd name="T2" fmla="*/ 1005 w 1210"/>
                <a:gd name="T3" fmla="*/ 515 h 1233"/>
                <a:gd name="T4" fmla="*/ 933 w 1210"/>
                <a:gd name="T5" fmla="*/ 623 h 1233"/>
                <a:gd name="T6" fmla="*/ 781 w 1210"/>
                <a:gd name="T7" fmla="*/ 845 h 1233"/>
                <a:gd name="T8" fmla="*/ 388 w 1210"/>
                <a:gd name="T9" fmla="*/ 725 h 1233"/>
                <a:gd name="T10" fmla="*/ 507 w 1210"/>
                <a:gd name="T11" fmla="*/ 331 h 1233"/>
                <a:gd name="T12" fmla="*/ 776 w 1210"/>
                <a:gd name="T13" fmla="*/ 329 h 1233"/>
                <a:gd name="T14" fmla="*/ 780 w 1210"/>
                <a:gd name="T15" fmla="*/ 331 h 1233"/>
                <a:gd name="T16" fmla="*/ 782 w 1210"/>
                <a:gd name="T17" fmla="*/ 332 h 1233"/>
                <a:gd name="T18" fmla="*/ 782 w 1210"/>
                <a:gd name="T19" fmla="*/ 332 h 1233"/>
                <a:gd name="T20" fmla="*/ 905 w 1210"/>
                <a:gd name="T21" fmla="*/ 329 h 1233"/>
                <a:gd name="T22" fmla="*/ 961 w 1210"/>
                <a:gd name="T23" fmla="*/ 144 h 1233"/>
                <a:gd name="T24" fmla="*/ 902 w 1210"/>
                <a:gd name="T25" fmla="*/ 86 h 1233"/>
                <a:gd name="T26" fmla="*/ 902 w 1210"/>
                <a:gd name="T27" fmla="*/ 86 h 1233"/>
                <a:gd name="T28" fmla="*/ 379 w 1210"/>
                <a:gd name="T29" fmla="*/ 90 h 1233"/>
                <a:gd name="T30" fmla="*/ 146 w 1210"/>
                <a:gd name="T31" fmla="*/ 854 h 1233"/>
                <a:gd name="T32" fmla="*/ 910 w 1210"/>
                <a:gd name="T33" fmla="*/ 1086 h 1233"/>
                <a:gd name="T34" fmla="*/ 1203 w 1210"/>
                <a:gd name="T35" fmla="*/ 666 h 1233"/>
                <a:gd name="T36" fmla="*/ 1190 w 1210"/>
                <a:gd name="T37" fmla="*/ 57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0" h="1233">
                  <a:moveTo>
                    <a:pt x="1190" y="572"/>
                  </a:moveTo>
                  <a:cubicBezTo>
                    <a:pt x="1155" y="505"/>
                    <a:pt x="1072" y="480"/>
                    <a:pt x="1005" y="515"/>
                  </a:cubicBezTo>
                  <a:cubicBezTo>
                    <a:pt x="963" y="538"/>
                    <a:pt x="937" y="579"/>
                    <a:pt x="933" y="623"/>
                  </a:cubicBezTo>
                  <a:cubicBezTo>
                    <a:pt x="922" y="714"/>
                    <a:pt x="868" y="798"/>
                    <a:pt x="781" y="845"/>
                  </a:cubicBezTo>
                  <a:cubicBezTo>
                    <a:pt x="640" y="920"/>
                    <a:pt x="463" y="867"/>
                    <a:pt x="388" y="725"/>
                  </a:cubicBezTo>
                  <a:cubicBezTo>
                    <a:pt x="312" y="583"/>
                    <a:pt x="366" y="407"/>
                    <a:pt x="507" y="331"/>
                  </a:cubicBezTo>
                  <a:cubicBezTo>
                    <a:pt x="594" y="285"/>
                    <a:pt x="694" y="287"/>
                    <a:pt x="776" y="329"/>
                  </a:cubicBezTo>
                  <a:cubicBezTo>
                    <a:pt x="777" y="329"/>
                    <a:pt x="779" y="330"/>
                    <a:pt x="780" y="331"/>
                  </a:cubicBezTo>
                  <a:cubicBezTo>
                    <a:pt x="781" y="331"/>
                    <a:pt x="781" y="331"/>
                    <a:pt x="782" y="332"/>
                  </a:cubicBezTo>
                  <a:cubicBezTo>
                    <a:pt x="782" y="332"/>
                    <a:pt x="782" y="332"/>
                    <a:pt x="782" y="332"/>
                  </a:cubicBezTo>
                  <a:cubicBezTo>
                    <a:pt x="820" y="350"/>
                    <a:pt x="865" y="350"/>
                    <a:pt x="905" y="329"/>
                  </a:cubicBezTo>
                  <a:cubicBezTo>
                    <a:pt x="972" y="294"/>
                    <a:pt x="997" y="211"/>
                    <a:pt x="961" y="144"/>
                  </a:cubicBezTo>
                  <a:cubicBezTo>
                    <a:pt x="947" y="118"/>
                    <a:pt x="926" y="98"/>
                    <a:pt x="902" y="86"/>
                  </a:cubicBezTo>
                  <a:cubicBezTo>
                    <a:pt x="902" y="86"/>
                    <a:pt x="902" y="86"/>
                    <a:pt x="902" y="86"/>
                  </a:cubicBezTo>
                  <a:cubicBezTo>
                    <a:pt x="743" y="4"/>
                    <a:pt x="548" y="0"/>
                    <a:pt x="379" y="90"/>
                  </a:cubicBezTo>
                  <a:cubicBezTo>
                    <a:pt x="103" y="237"/>
                    <a:pt x="0" y="579"/>
                    <a:pt x="146" y="854"/>
                  </a:cubicBezTo>
                  <a:cubicBezTo>
                    <a:pt x="293" y="1129"/>
                    <a:pt x="635" y="1233"/>
                    <a:pt x="910" y="1086"/>
                  </a:cubicBezTo>
                  <a:cubicBezTo>
                    <a:pt x="1076" y="998"/>
                    <a:pt x="1179" y="839"/>
                    <a:pt x="1203" y="666"/>
                  </a:cubicBezTo>
                  <a:cubicBezTo>
                    <a:pt x="1210" y="635"/>
                    <a:pt x="1206" y="602"/>
                    <a:pt x="1190" y="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6980238" y="1312863"/>
              <a:ext cx="5357812" cy="3938588"/>
            </a:xfrm>
            <a:custGeom>
              <a:avLst/>
              <a:gdLst>
                <a:gd name="T0" fmla="*/ 765 w 1098"/>
                <a:gd name="T1" fmla="*/ 54 h 807"/>
                <a:gd name="T2" fmla="*/ 656 w 1098"/>
                <a:gd name="T3" fmla="*/ 220 h 807"/>
                <a:gd name="T4" fmla="*/ 541 w 1098"/>
                <a:gd name="T5" fmla="*/ 390 h 807"/>
                <a:gd name="T6" fmla="*/ 351 w 1098"/>
                <a:gd name="T7" fmla="*/ 398 h 807"/>
                <a:gd name="T8" fmla="*/ 139 w 1098"/>
                <a:gd name="T9" fmla="*/ 388 h 807"/>
                <a:gd name="T10" fmla="*/ 54 w 1098"/>
                <a:gd name="T11" fmla="*/ 668 h 807"/>
                <a:gd name="T12" fmla="*/ 334 w 1098"/>
                <a:gd name="T13" fmla="*/ 753 h 807"/>
                <a:gd name="T14" fmla="*/ 443 w 1098"/>
                <a:gd name="T15" fmla="*/ 585 h 807"/>
                <a:gd name="T16" fmla="*/ 557 w 1098"/>
                <a:gd name="T17" fmla="*/ 420 h 807"/>
                <a:gd name="T18" fmla="*/ 763 w 1098"/>
                <a:gd name="T19" fmla="*/ 419 h 807"/>
                <a:gd name="T20" fmla="*/ 763 w 1098"/>
                <a:gd name="T21" fmla="*/ 418 h 807"/>
                <a:gd name="T22" fmla="*/ 959 w 1098"/>
                <a:gd name="T23" fmla="*/ 419 h 807"/>
                <a:gd name="T24" fmla="*/ 1045 w 1098"/>
                <a:gd name="T25" fmla="*/ 139 h 807"/>
                <a:gd name="T26" fmla="*/ 765 w 1098"/>
                <a:gd name="T27" fmla="*/ 54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8" h="807">
                  <a:moveTo>
                    <a:pt x="765" y="54"/>
                  </a:moveTo>
                  <a:cubicBezTo>
                    <a:pt x="700" y="88"/>
                    <a:pt x="662" y="152"/>
                    <a:pt x="656" y="220"/>
                  </a:cubicBezTo>
                  <a:cubicBezTo>
                    <a:pt x="649" y="290"/>
                    <a:pt x="608" y="355"/>
                    <a:pt x="541" y="390"/>
                  </a:cubicBezTo>
                  <a:cubicBezTo>
                    <a:pt x="480" y="423"/>
                    <a:pt x="410" y="423"/>
                    <a:pt x="351" y="398"/>
                  </a:cubicBezTo>
                  <a:cubicBezTo>
                    <a:pt x="289" y="357"/>
                    <a:pt x="209" y="351"/>
                    <a:pt x="139" y="388"/>
                  </a:cubicBezTo>
                  <a:cubicBezTo>
                    <a:pt x="39" y="442"/>
                    <a:pt x="0" y="567"/>
                    <a:pt x="54" y="668"/>
                  </a:cubicBezTo>
                  <a:cubicBezTo>
                    <a:pt x="108" y="769"/>
                    <a:pt x="233" y="807"/>
                    <a:pt x="334" y="753"/>
                  </a:cubicBezTo>
                  <a:cubicBezTo>
                    <a:pt x="399" y="718"/>
                    <a:pt x="438" y="654"/>
                    <a:pt x="443" y="585"/>
                  </a:cubicBezTo>
                  <a:cubicBezTo>
                    <a:pt x="452" y="517"/>
                    <a:pt x="492" y="454"/>
                    <a:pt x="557" y="420"/>
                  </a:cubicBezTo>
                  <a:cubicBezTo>
                    <a:pt x="624" y="384"/>
                    <a:pt x="700" y="386"/>
                    <a:pt x="763" y="419"/>
                  </a:cubicBezTo>
                  <a:cubicBezTo>
                    <a:pt x="763" y="418"/>
                    <a:pt x="763" y="418"/>
                    <a:pt x="763" y="418"/>
                  </a:cubicBezTo>
                  <a:cubicBezTo>
                    <a:pt x="822" y="450"/>
                    <a:pt x="896" y="453"/>
                    <a:pt x="959" y="419"/>
                  </a:cubicBezTo>
                  <a:cubicBezTo>
                    <a:pt x="1060" y="365"/>
                    <a:pt x="1098" y="240"/>
                    <a:pt x="1045" y="139"/>
                  </a:cubicBezTo>
                  <a:cubicBezTo>
                    <a:pt x="991" y="38"/>
                    <a:pt x="865" y="0"/>
                    <a:pt x="76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63" name="Title 13"/>
          <p:cNvSpPr txBox="1">
            <a:spLocks/>
          </p:cNvSpPr>
          <p:nvPr/>
        </p:nvSpPr>
        <p:spPr>
          <a:xfrm>
            <a:off x="2663687" y="1341784"/>
            <a:ext cx="9528313" cy="45620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TW" altLang="en-US" sz="4000" dirty="0"/>
              <a:t>        </a:t>
            </a:r>
            <a:endParaRPr lang="en-US" altLang="zh-TW" sz="4000" dirty="0"/>
          </a:p>
          <a:p>
            <a:pPr>
              <a:lnSpc>
                <a:spcPct val="110000"/>
              </a:lnSpc>
            </a:pPr>
            <a:r>
              <a:rPr lang="zh-TW" altLang="en-US" sz="66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</a:t>
            </a:r>
            <a:endParaRPr lang="en-US" altLang="zh-TW" sz="66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10000"/>
              </a:lnSpc>
            </a:pPr>
            <a:r>
              <a:rPr lang="zh-TW" altLang="en-US" sz="66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魚缸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sz="4000" dirty="0"/>
              <a:t>   </a:t>
            </a:r>
            <a:r>
              <a:rPr lang="zh-TW" altLang="en-US" sz="4000" dirty="0" smtClean="0"/>
              <a:t>  </a:t>
            </a:r>
            <a:r>
              <a:rPr lang="en-US" altLang="zh-TW" sz="5400" dirty="0">
                <a:latin typeface="Cooper Black" panose="0208090404030B020404" pitchFamily="18" charset="0"/>
              </a:rPr>
              <a:t>Smart Aquarium</a:t>
            </a:r>
          </a:p>
        </p:txBody>
      </p:sp>
      <p:sp>
        <p:nvSpPr>
          <p:cNvPr id="65" name="Text Placeholder 15"/>
          <p:cNvSpPr txBox="1">
            <a:spLocks/>
          </p:cNvSpPr>
          <p:nvPr/>
        </p:nvSpPr>
        <p:spPr>
          <a:xfrm>
            <a:off x="2925960" y="2881150"/>
            <a:ext cx="7394446" cy="249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	</a:t>
            </a:r>
          </a:p>
        </p:txBody>
      </p:sp>
      <p:grpSp>
        <p:nvGrpSpPr>
          <p:cNvPr id="10" name="Group 56"/>
          <p:cNvGrpSpPr/>
          <p:nvPr/>
        </p:nvGrpSpPr>
        <p:grpSpPr>
          <a:xfrm>
            <a:off x="527938" y="2224676"/>
            <a:ext cx="3096000" cy="2556000"/>
            <a:chOff x="504826" y="2784476"/>
            <a:chExt cx="1982787" cy="1625600"/>
          </a:xfrm>
        </p:grpSpPr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504826" y="2784476"/>
              <a:ext cx="1592262" cy="1625600"/>
            </a:xfrm>
            <a:custGeom>
              <a:avLst/>
              <a:gdLst>
                <a:gd name="T0" fmla="*/ 1190 w 1210"/>
                <a:gd name="T1" fmla="*/ 572 h 1234"/>
                <a:gd name="T2" fmla="*/ 1005 w 1210"/>
                <a:gd name="T3" fmla="*/ 516 h 1234"/>
                <a:gd name="T4" fmla="*/ 933 w 1210"/>
                <a:gd name="T5" fmla="*/ 624 h 1234"/>
                <a:gd name="T6" fmla="*/ 781 w 1210"/>
                <a:gd name="T7" fmla="*/ 845 h 1234"/>
                <a:gd name="T8" fmla="*/ 388 w 1210"/>
                <a:gd name="T9" fmla="*/ 726 h 1234"/>
                <a:gd name="T10" fmla="*/ 508 w 1210"/>
                <a:gd name="T11" fmla="*/ 332 h 1234"/>
                <a:gd name="T12" fmla="*/ 776 w 1210"/>
                <a:gd name="T13" fmla="*/ 329 h 1234"/>
                <a:gd name="T14" fmla="*/ 780 w 1210"/>
                <a:gd name="T15" fmla="*/ 332 h 1234"/>
                <a:gd name="T16" fmla="*/ 782 w 1210"/>
                <a:gd name="T17" fmla="*/ 332 h 1234"/>
                <a:gd name="T18" fmla="*/ 782 w 1210"/>
                <a:gd name="T19" fmla="*/ 332 h 1234"/>
                <a:gd name="T20" fmla="*/ 905 w 1210"/>
                <a:gd name="T21" fmla="*/ 330 h 1234"/>
                <a:gd name="T22" fmla="*/ 961 w 1210"/>
                <a:gd name="T23" fmla="*/ 145 h 1234"/>
                <a:gd name="T24" fmla="*/ 902 w 1210"/>
                <a:gd name="T25" fmla="*/ 87 h 1234"/>
                <a:gd name="T26" fmla="*/ 902 w 1210"/>
                <a:gd name="T27" fmla="*/ 86 h 1234"/>
                <a:gd name="T28" fmla="*/ 379 w 1210"/>
                <a:gd name="T29" fmla="*/ 91 h 1234"/>
                <a:gd name="T30" fmla="*/ 146 w 1210"/>
                <a:gd name="T31" fmla="*/ 855 h 1234"/>
                <a:gd name="T32" fmla="*/ 910 w 1210"/>
                <a:gd name="T33" fmla="*/ 1087 h 1234"/>
                <a:gd name="T34" fmla="*/ 1203 w 1210"/>
                <a:gd name="T35" fmla="*/ 667 h 1234"/>
                <a:gd name="T36" fmla="*/ 1190 w 1210"/>
                <a:gd name="T37" fmla="*/ 572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0" h="1234">
                  <a:moveTo>
                    <a:pt x="1190" y="572"/>
                  </a:moveTo>
                  <a:cubicBezTo>
                    <a:pt x="1155" y="506"/>
                    <a:pt x="1072" y="480"/>
                    <a:pt x="1005" y="516"/>
                  </a:cubicBezTo>
                  <a:cubicBezTo>
                    <a:pt x="963" y="539"/>
                    <a:pt x="937" y="580"/>
                    <a:pt x="933" y="624"/>
                  </a:cubicBezTo>
                  <a:cubicBezTo>
                    <a:pt x="922" y="715"/>
                    <a:pt x="868" y="799"/>
                    <a:pt x="781" y="845"/>
                  </a:cubicBezTo>
                  <a:cubicBezTo>
                    <a:pt x="640" y="921"/>
                    <a:pt x="463" y="867"/>
                    <a:pt x="388" y="726"/>
                  </a:cubicBezTo>
                  <a:cubicBezTo>
                    <a:pt x="312" y="584"/>
                    <a:pt x="366" y="408"/>
                    <a:pt x="508" y="332"/>
                  </a:cubicBezTo>
                  <a:cubicBezTo>
                    <a:pt x="594" y="286"/>
                    <a:pt x="694" y="288"/>
                    <a:pt x="776" y="329"/>
                  </a:cubicBezTo>
                  <a:cubicBezTo>
                    <a:pt x="777" y="330"/>
                    <a:pt x="779" y="331"/>
                    <a:pt x="780" y="332"/>
                  </a:cubicBezTo>
                  <a:cubicBezTo>
                    <a:pt x="781" y="332"/>
                    <a:pt x="781" y="332"/>
                    <a:pt x="782" y="332"/>
                  </a:cubicBezTo>
                  <a:cubicBezTo>
                    <a:pt x="782" y="332"/>
                    <a:pt x="782" y="332"/>
                    <a:pt x="782" y="332"/>
                  </a:cubicBezTo>
                  <a:cubicBezTo>
                    <a:pt x="820" y="350"/>
                    <a:pt x="865" y="351"/>
                    <a:pt x="905" y="330"/>
                  </a:cubicBezTo>
                  <a:cubicBezTo>
                    <a:pt x="972" y="294"/>
                    <a:pt x="997" y="211"/>
                    <a:pt x="961" y="145"/>
                  </a:cubicBezTo>
                  <a:cubicBezTo>
                    <a:pt x="947" y="118"/>
                    <a:pt x="926" y="99"/>
                    <a:pt x="902" y="87"/>
                  </a:cubicBezTo>
                  <a:cubicBezTo>
                    <a:pt x="902" y="86"/>
                    <a:pt x="902" y="86"/>
                    <a:pt x="902" y="86"/>
                  </a:cubicBezTo>
                  <a:cubicBezTo>
                    <a:pt x="743" y="5"/>
                    <a:pt x="548" y="0"/>
                    <a:pt x="379" y="91"/>
                  </a:cubicBezTo>
                  <a:cubicBezTo>
                    <a:pt x="104" y="238"/>
                    <a:pt x="0" y="580"/>
                    <a:pt x="146" y="855"/>
                  </a:cubicBezTo>
                  <a:cubicBezTo>
                    <a:pt x="293" y="1130"/>
                    <a:pt x="635" y="1234"/>
                    <a:pt x="910" y="1087"/>
                  </a:cubicBezTo>
                  <a:cubicBezTo>
                    <a:pt x="1076" y="998"/>
                    <a:pt x="1179" y="839"/>
                    <a:pt x="1203" y="667"/>
                  </a:cubicBezTo>
                  <a:cubicBezTo>
                    <a:pt x="1210" y="636"/>
                    <a:pt x="1207" y="603"/>
                    <a:pt x="1190" y="5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1042988" y="2808288"/>
              <a:ext cx="1444625" cy="1062038"/>
            </a:xfrm>
            <a:custGeom>
              <a:avLst/>
              <a:gdLst>
                <a:gd name="T0" fmla="*/ 765 w 1098"/>
                <a:gd name="T1" fmla="*/ 54 h 806"/>
                <a:gd name="T2" fmla="*/ 656 w 1098"/>
                <a:gd name="T3" fmla="*/ 219 h 806"/>
                <a:gd name="T4" fmla="*/ 541 w 1098"/>
                <a:gd name="T5" fmla="*/ 390 h 806"/>
                <a:gd name="T6" fmla="*/ 351 w 1098"/>
                <a:gd name="T7" fmla="*/ 397 h 806"/>
                <a:gd name="T8" fmla="*/ 139 w 1098"/>
                <a:gd name="T9" fmla="*/ 388 h 806"/>
                <a:gd name="T10" fmla="*/ 54 w 1098"/>
                <a:gd name="T11" fmla="*/ 667 h 806"/>
                <a:gd name="T12" fmla="*/ 334 w 1098"/>
                <a:gd name="T13" fmla="*/ 753 h 806"/>
                <a:gd name="T14" fmla="*/ 443 w 1098"/>
                <a:gd name="T15" fmla="*/ 585 h 806"/>
                <a:gd name="T16" fmla="*/ 557 w 1098"/>
                <a:gd name="T17" fmla="*/ 419 h 806"/>
                <a:gd name="T18" fmla="*/ 763 w 1098"/>
                <a:gd name="T19" fmla="*/ 419 h 806"/>
                <a:gd name="T20" fmla="*/ 763 w 1098"/>
                <a:gd name="T21" fmla="*/ 418 h 806"/>
                <a:gd name="T22" fmla="*/ 960 w 1098"/>
                <a:gd name="T23" fmla="*/ 419 h 806"/>
                <a:gd name="T24" fmla="*/ 1045 w 1098"/>
                <a:gd name="T25" fmla="*/ 139 h 806"/>
                <a:gd name="T26" fmla="*/ 765 w 1098"/>
                <a:gd name="T27" fmla="*/ 5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8" h="806">
                  <a:moveTo>
                    <a:pt x="765" y="54"/>
                  </a:moveTo>
                  <a:cubicBezTo>
                    <a:pt x="700" y="88"/>
                    <a:pt x="662" y="152"/>
                    <a:pt x="656" y="219"/>
                  </a:cubicBezTo>
                  <a:cubicBezTo>
                    <a:pt x="649" y="289"/>
                    <a:pt x="608" y="354"/>
                    <a:pt x="541" y="390"/>
                  </a:cubicBezTo>
                  <a:cubicBezTo>
                    <a:pt x="480" y="423"/>
                    <a:pt x="410" y="423"/>
                    <a:pt x="351" y="397"/>
                  </a:cubicBezTo>
                  <a:cubicBezTo>
                    <a:pt x="289" y="357"/>
                    <a:pt x="209" y="351"/>
                    <a:pt x="139" y="388"/>
                  </a:cubicBezTo>
                  <a:cubicBezTo>
                    <a:pt x="39" y="441"/>
                    <a:pt x="0" y="567"/>
                    <a:pt x="54" y="667"/>
                  </a:cubicBezTo>
                  <a:cubicBezTo>
                    <a:pt x="108" y="768"/>
                    <a:pt x="233" y="806"/>
                    <a:pt x="334" y="753"/>
                  </a:cubicBezTo>
                  <a:cubicBezTo>
                    <a:pt x="399" y="718"/>
                    <a:pt x="438" y="653"/>
                    <a:pt x="443" y="585"/>
                  </a:cubicBezTo>
                  <a:cubicBezTo>
                    <a:pt x="452" y="517"/>
                    <a:pt x="492" y="454"/>
                    <a:pt x="557" y="419"/>
                  </a:cubicBezTo>
                  <a:cubicBezTo>
                    <a:pt x="624" y="384"/>
                    <a:pt x="700" y="386"/>
                    <a:pt x="763" y="419"/>
                  </a:cubicBezTo>
                  <a:cubicBezTo>
                    <a:pt x="763" y="418"/>
                    <a:pt x="763" y="418"/>
                    <a:pt x="763" y="418"/>
                  </a:cubicBezTo>
                  <a:cubicBezTo>
                    <a:pt x="822" y="450"/>
                    <a:pt x="896" y="453"/>
                    <a:pt x="960" y="419"/>
                  </a:cubicBezTo>
                  <a:cubicBezTo>
                    <a:pt x="1060" y="365"/>
                    <a:pt x="1098" y="240"/>
                    <a:pt x="1045" y="139"/>
                  </a:cubicBezTo>
                  <a:cubicBezTo>
                    <a:pt x="991" y="38"/>
                    <a:pt x="865" y="0"/>
                    <a:pt x="765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8481277" y="1707231"/>
            <a:ext cx="2952626" cy="1113772"/>
            <a:chOff x="8481277" y="1707231"/>
            <a:chExt cx="2952626" cy="1113772"/>
          </a:xfrm>
        </p:grpSpPr>
        <p:sp>
          <p:nvSpPr>
            <p:cNvPr id="3" name="Oval 2"/>
            <p:cNvSpPr/>
            <p:nvPr/>
          </p:nvSpPr>
          <p:spPr>
            <a:xfrm>
              <a:off x="8481277" y="1863197"/>
              <a:ext cx="957805" cy="95780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704548" y="2085256"/>
              <a:ext cx="511264" cy="513687"/>
              <a:chOff x="12606338" y="10871200"/>
              <a:chExt cx="669925" cy="673100"/>
            </a:xfrm>
            <a:solidFill>
              <a:schemeClr val="bg1"/>
            </a:solidFill>
          </p:grpSpPr>
          <p:sp>
            <p:nvSpPr>
              <p:cNvPr id="8" name="Freeform 42"/>
              <p:cNvSpPr>
                <a:spLocks noEditPoints="1"/>
              </p:cNvSpPr>
              <p:nvPr/>
            </p:nvSpPr>
            <p:spPr bwMode="auto">
              <a:xfrm>
                <a:off x="12606338" y="10875963"/>
                <a:ext cx="655638" cy="660400"/>
              </a:xfrm>
              <a:custGeom>
                <a:avLst/>
                <a:gdLst>
                  <a:gd name="T0" fmla="*/ 169 w 174"/>
                  <a:gd name="T1" fmla="*/ 50 h 176"/>
                  <a:gd name="T2" fmla="*/ 174 w 174"/>
                  <a:gd name="T3" fmla="*/ 37 h 176"/>
                  <a:gd name="T4" fmla="*/ 169 w 174"/>
                  <a:gd name="T5" fmla="*/ 24 h 176"/>
                  <a:gd name="T6" fmla="*/ 152 w 174"/>
                  <a:gd name="T7" fmla="*/ 7 h 176"/>
                  <a:gd name="T8" fmla="*/ 128 w 174"/>
                  <a:gd name="T9" fmla="*/ 7 h 176"/>
                  <a:gd name="T10" fmla="*/ 21 w 174"/>
                  <a:gd name="T11" fmla="*/ 113 h 176"/>
                  <a:gd name="T12" fmla="*/ 20 w 174"/>
                  <a:gd name="T13" fmla="*/ 115 h 176"/>
                  <a:gd name="T14" fmla="*/ 1 w 174"/>
                  <a:gd name="T15" fmla="*/ 163 h 176"/>
                  <a:gd name="T16" fmla="*/ 3 w 174"/>
                  <a:gd name="T17" fmla="*/ 173 h 176"/>
                  <a:gd name="T18" fmla="*/ 10 w 174"/>
                  <a:gd name="T19" fmla="*/ 176 h 176"/>
                  <a:gd name="T20" fmla="*/ 13 w 174"/>
                  <a:gd name="T21" fmla="*/ 175 h 176"/>
                  <a:gd name="T22" fmla="*/ 61 w 174"/>
                  <a:gd name="T23" fmla="*/ 156 h 176"/>
                  <a:gd name="T24" fmla="*/ 63 w 174"/>
                  <a:gd name="T25" fmla="*/ 155 h 176"/>
                  <a:gd name="T26" fmla="*/ 169 w 174"/>
                  <a:gd name="T27" fmla="*/ 50 h 176"/>
                  <a:gd name="T28" fmla="*/ 31 w 174"/>
                  <a:gd name="T29" fmla="*/ 160 h 176"/>
                  <a:gd name="T30" fmla="*/ 16 w 174"/>
                  <a:gd name="T31" fmla="*/ 145 h 176"/>
                  <a:gd name="T32" fmla="*/ 25 w 174"/>
                  <a:gd name="T33" fmla="*/ 123 h 176"/>
                  <a:gd name="T34" fmla="*/ 54 w 174"/>
                  <a:gd name="T35" fmla="*/ 151 h 176"/>
                  <a:gd name="T36" fmla="*/ 31 w 174"/>
                  <a:gd name="T37" fmla="*/ 160 h 176"/>
                  <a:gd name="T38" fmla="*/ 133 w 174"/>
                  <a:gd name="T39" fmla="*/ 12 h 176"/>
                  <a:gd name="T40" fmla="*/ 146 w 174"/>
                  <a:gd name="T41" fmla="*/ 12 h 176"/>
                  <a:gd name="T42" fmla="*/ 163 w 174"/>
                  <a:gd name="T43" fmla="*/ 29 h 176"/>
                  <a:gd name="T44" fmla="*/ 167 w 174"/>
                  <a:gd name="T45" fmla="*/ 37 h 176"/>
                  <a:gd name="T46" fmla="*/ 163 w 174"/>
                  <a:gd name="T47" fmla="*/ 45 h 176"/>
                  <a:gd name="T48" fmla="*/ 61 w 174"/>
                  <a:gd name="T49" fmla="*/ 147 h 176"/>
                  <a:gd name="T50" fmla="*/ 50 w 174"/>
                  <a:gd name="T51" fmla="*/ 137 h 176"/>
                  <a:gd name="T52" fmla="*/ 134 w 174"/>
                  <a:gd name="T53" fmla="*/ 53 h 176"/>
                  <a:gd name="T54" fmla="*/ 134 w 174"/>
                  <a:gd name="T55" fmla="*/ 47 h 176"/>
                  <a:gd name="T56" fmla="*/ 129 w 174"/>
                  <a:gd name="T57" fmla="*/ 47 h 176"/>
                  <a:gd name="T58" fmla="*/ 45 w 174"/>
                  <a:gd name="T59" fmla="*/ 132 h 176"/>
                  <a:gd name="T60" fmla="*/ 29 w 174"/>
                  <a:gd name="T61" fmla="*/ 116 h 176"/>
                  <a:gd name="T62" fmla="*/ 133 w 174"/>
                  <a:gd name="T63" fmla="*/ 12 h 176"/>
                  <a:gd name="T64" fmla="*/ 10 w 174"/>
                  <a:gd name="T65" fmla="*/ 168 h 176"/>
                  <a:gd name="T66" fmla="*/ 9 w 174"/>
                  <a:gd name="T67" fmla="*/ 168 h 176"/>
                  <a:gd name="T68" fmla="*/ 8 w 174"/>
                  <a:gd name="T69" fmla="*/ 166 h 176"/>
                  <a:gd name="T70" fmla="*/ 13 w 174"/>
                  <a:gd name="T71" fmla="*/ 153 h 176"/>
                  <a:gd name="T72" fmla="*/ 24 w 174"/>
                  <a:gd name="T73" fmla="*/ 163 h 176"/>
                  <a:gd name="T74" fmla="*/ 10 w 174"/>
                  <a:gd name="T75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4" h="176">
                    <a:moveTo>
                      <a:pt x="169" y="50"/>
                    </a:moveTo>
                    <a:cubicBezTo>
                      <a:pt x="172" y="47"/>
                      <a:pt x="174" y="42"/>
                      <a:pt x="174" y="37"/>
                    </a:cubicBezTo>
                    <a:cubicBezTo>
                      <a:pt x="174" y="32"/>
                      <a:pt x="172" y="27"/>
                      <a:pt x="169" y="24"/>
                    </a:cubicBezTo>
                    <a:cubicBezTo>
                      <a:pt x="152" y="7"/>
                      <a:pt x="152" y="7"/>
                      <a:pt x="152" y="7"/>
                    </a:cubicBezTo>
                    <a:cubicBezTo>
                      <a:pt x="145" y="0"/>
                      <a:pt x="134" y="0"/>
                      <a:pt x="128" y="7"/>
                    </a:cubicBezTo>
                    <a:cubicBezTo>
                      <a:pt x="21" y="113"/>
                      <a:pt x="21" y="113"/>
                      <a:pt x="21" y="113"/>
                    </a:cubicBezTo>
                    <a:cubicBezTo>
                      <a:pt x="21" y="114"/>
                      <a:pt x="20" y="115"/>
                      <a:pt x="20" y="115"/>
                    </a:cubicBezTo>
                    <a:cubicBezTo>
                      <a:pt x="19" y="119"/>
                      <a:pt x="14" y="130"/>
                      <a:pt x="1" y="163"/>
                    </a:cubicBezTo>
                    <a:cubicBezTo>
                      <a:pt x="0" y="166"/>
                      <a:pt x="1" y="170"/>
                      <a:pt x="3" y="173"/>
                    </a:cubicBezTo>
                    <a:cubicBezTo>
                      <a:pt x="5" y="175"/>
                      <a:pt x="8" y="176"/>
                      <a:pt x="10" y="176"/>
                    </a:cubicBezTo>
                    <a:cubicBezTo>
                      <a:pt x="11" y="176"/>
                      <a:pt x="12" y="176"/>
                      <a:pt x="13" y="175"/>
                    </a:cubicBezTo>
                    <a:cubicBezTo>
                      <a:pt x="47" y="162"/>
                      <a:pt x="57" y="158"/>
                      <a:pt x="61" y="156"/>
                    </a:cubicBezTo>
                    <a:cubicBezTo>
                      <a:pt x="62" y="156"/>
                      <a:pt x="63" y="156"/>
                      <a:pt x="63" y="155"/>
                    </a:cubicBezTo>
                    <a:lnTo>
                      <a:pt x="169" y="50"/>
                    </a:lnTo>
                    <a:close/>
                    <a:moveTo>
                      <a:pt x="31" y="160"/>
                    </a:moveTo>
                    <a:cubicBezTo>
                      <a:pt x="16" y="145"/>
                      <a:pt x="16" y="145"/>
                      <a:pt x="16" y="145"/>
                    </a:cubicBezTo>
                    <a:cubicBezTo>
                      <a:pt x="20" y="136"/>
                      <a:pt x="23" y="128"/>
                      <a:pt x="25" y="123"/>
                    </a:cubicBezTo>
                    <a:cubicBezTo>
                      <a:pt x="54" y="151"/>
                      <a:pt x="54" y="151"/>
                      <a:pt x="54" y="151"/>
                    </a:cubicBezTo>
                    <a:cubicBezTo>
                      <a:pt x="49" y="153"/>
                      <a:pt x="40" y="157"/>
                      <a:pt x="31" y="160"/>
                    </a:cubicBezTo>
                    <a:close/>
                    <a:moveTo>
                      <a:pt x="133" y="12"/>
                    </a:moveTo>
                    <a:cubicBezTo>
                      <a:pt x="137" y="8"/>
                      <a:pt x="143" y="8"/>
                      <a:pt x="146" y="12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5" y="31"/>
                      <a:pt x="167" y="34"/>
                      <a:pt x="167" y="37"/>
                    </a:cubicBezTo>
                    <a:cubicBezTo>
                      <a:pt x="167" y="40"/>
                      <a:pt x="165" y="43"/>
                      <a:pt x="163" y="45"/>
                    </a:cubicBezTo>
                    <a:cubicBezTo>
                      <a:pt x="61" y="147"/>
                      <a:pt x="61" y="147"/>
                      <a:pt x="61" y="147"/>
                    </a:cubicBezTo>
                    <a:cubicBezTo>
                      <a:pt x="50" y="137"/>
                      <a:pt x="50" y="137"/>
                      <a:pt x="50" y="137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6" y="51"/>
                      <a:pt x="136" y="49"/>
                      <a:pt x="134" y="47"/>
                    </a:cubicBezTo>
                    <a:cubicBezTo>
                      <a:pt x="133" y="46"/>
                      <a:pt x="131" y="46"/>
                      <a:pt x="129" y="47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29" y="116"/>
                      <a:pt x="29" y="116"/>
                      <a:pt x="29" y="116"/>
                    </a:cubicBezTo>
                    <a:lnTo>
                      <a:pt x="133" y="12"/>
                    </a:lnTo>
                    <a:close/>
                    <a:moveTo>
                      <a:pt x="10" y="168"/>
                    </a:moveTo>
                    <a:cubicBezTo>
                      <a:pt x="10" y="168"/>
                      <a:pt x="9" y="168"/>
                      <a:pt x="9" y="168"/>
                    </a:cubicBezTo>
                    <a:cubicBezTo>
                      <a:pt x="8" y="167"/>
                      <a:pt x="8" y="167"/>
                      <a:pt x="8" y="166"/>
                    </a:cubicBezTo>
                    <a:cubicBezTo>
                      <a:pt x="10" y="162"/>
                      <a:pt x="12" y="157"/>
                      <a:pt x="13" y="153"/>
                    </a:cubicBezTo>
                    <a:cubicBezTo>
                      <a:pt x="24" y="163"/>
                      <a:pt x="24" y="163"/>
                      <a:pt x="24" y="163"/>
                    </a:cubicBezTo>
                    <a:cubicBezTo>
                      <a:pt x="19" y="165"/>
                      <a:pt x="14" y="167"/>
                      <a:pt x="10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9" name="Freeform 43"/>
              <p:cNvSpPr>
                <a:spLocks/>
              </p:cNvSpPr>
              <p:nvPr/>
            </p:nvSpPr>
            <p:spPr bwMode="auto">
              <a:xfrm>
                <a:off x="12606338" y="10871200"/>
                <a:ext cx="327025" cy="327025"/>
              </a:xfrm>
              <a:custGeom>
                <a:avLst/>
                <a:gdLst>
                  <a:gd name="T0" fmla="*/ 36 w 87"/>
                  <a:gd name="T1" fmla="*/ 86 h 87"/>
                  <a:gd name="T2" fmla="*/ 39 w 87"/>
                  <a:gd name="T3" fmla="*/ 87 h 87"/>
                  <a:gd name="T4" fmla="*/ 41 w 87"/>
                  <a:gd name="T5" fmla="*/ 86 h 87"/>
                  <a:gd name="T6" fmla="*/ 41 w 87"/>
                  <a:gd name="T7" fmla="*/ 80 h 87"/>
                  <a:gd name="T8" fmla="*/ 36 w 87"/>
                  <a:gd name="T9" fmla="*/ 75 h 87"/>
                  <a:gd name="T10" fmla="*/ 43 w 87"/>
                  <a:gd name="T11" fmla="*/ 68 h 87"/>
                  <a:gd name="T12" fmla="*/ 43 w 87"/>
                  <a:gd name="T13" fmla="*/ 63 h 87"/>
                  <a:gd name="T14" fmla="*/ 38 w 87"/>
                  <a:gd name="T15" fmla="*/ 63 h 87"/>
                  <a:gd name="T16" fmla="*/ 31 w 87"/>
                  <a:gd name="T17" fmla="*/ 70 h 87"/>
                  <a:gd name="T18" fmla="*/ 23 w 87"/>
                  <a:gd name="T19" fmla="*/ 62 h 87"/>
                  <a:gd name="T20" fmla="*/ 45 w 87"/>
                  <a:gd name="T21" fmla="*/ 41 h 87"/>
                  <a:gd name="T22" fmla="*/ 45 w 87"/>
                  <a:gd name="T23" fmla="*/ 35 h 87"/>
                  <a:gd name="T24" fmla="*/ 39 w 87"/>
                  <a:gd name="T25" fmla="*/ 35 h 87"/>
                  <a:gd name="T26" fmla="*/ 18 w 87"/>
                  <a:gd name="T27" fmla="*/ 57 h 87"/>
                  <a:gd name="T28" fmla="*/ 9 w 87"/>
                  <a:gd name="T29" fmla="*/ 48 h 87"/>
                  <a:gd name="T30" fmla="*/ 48 w 87"/>
                  <a:gd name="T31" fmla="*/ 10 h 87"/>
                  <a:gd name="T32" fmla="*/ 80 w 87"/>
                  <a:gd name="T33" fmla="*/ 42 h 87"/>
                  <a:gd name="T34" fmla="*/ 85 w 87"/>
                  <a:gd name="T35" fmla="*/ 42 h 87"/>
                  <a:gd name="T36" fmla="*/ 85 w 87"/>
                  <a:gd name="T37" fmla="*/ 37 h 87"/>
                  <a:gd name="T38" fmla="*/ 50 w 87"/>
                  <a:gd name="T39" fmla="*/ 2 h 87"/>
                  <a:gd name="T40" fmla="*/ 48 w 87"/>
                  <a:gd name="T41" fmla="*/ 0 h 87"/>
                  <a:gd name="T42" fmla="*/ 45 w 87"/>
                  <a:gd name="T43" fmla="*/ 2 h 87"/>
                  <a:gd name="T44" fmla="*/ 1 w 87"/>
                  <a:gd name="T45" fmla="*/ 45 h 87"/>
                  <a:gd name="T46" fmla="*/ 1 w 87"/>
                  <a:gd name="T47" fmla="*/ 51 h 87"/>
                  <a:gd name="T48" fmla="*/ 36 w 87"/>
                  <a:gd name="T49" fmla="*/ 8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87">
                    <a:moveTo>
                      <a:pt x="36" y="86"/>
                    </a:moveTo>
                    <a:cubicBezTo>
                      <a:pt x="37" y="86"/>
                      <a:pt x="38" y="87"/>
                      <a:pt x="39" y="87"/>
                    </a:cubicBezTo>
                    <a:cubicBezTo>
                      <a:pt x="40" y="87"/>
                      <a:pt x="41" y="86"/>
                      <a:pt x="41" y="86"/>
                    </a:cubicBezTo>
                    <a:cubicBezTo>
                      <a:pt x="43" y="84"/>
                      <a:pt x="43" y="82"/>
                      <a:pt x="41" y="80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5" y="67"/>
                      <a:pt x="45" y="64"/>
                      <a:pt x="43" y="63"/>
                    </a:cubicBezTo>
                    <a:cubicBezTo>
                      <a:pt x="42" y="61"/>
                      <a:pt x="39" y="61"/>
                      <a:pt x="38" y="63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6" y="39"/>
                      <a:pt x="46" y="37"/>
                      <a:pt x="45" y="35"/>
                    </a:cubicBezTo>
                    <a:cubicBezTo>
                      <a:pt x="43" y="34"/>
                      <a:pt x="41" y="34"/>
                      <a:pt x="39" y="3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1" y="43"/>
                      <a:pt x="84" y="43"/>
                      <a:pt x="85" y="42"/>
                    </a:cubicBezTo>
                    <a:cubicBezTo>
                      <a:pt x="87" y="40"/>
                      <a:pt x="87" y="38"/>
                      <a:pt x="85" y="37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1"/>
                      <a:pt x="49" y="0"/>
                      <a:pt x="48" y="0"/>
                    </a:cubicBezTo>
                    <a:cubicBezTo>
                      <a:pt x="47" y="0"/>
                      <a:pt x="46" y="1"/>
                      <a:pt x="45" y="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7"/>
                      <a:pt x="0" y="49"/>
                      <a:pt x="1" y="51"/>
                    </a:cubicBezTo>
                    <a:lnTo>
                      <a:pt x="36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0" name="Freeform 44"/>
              <p:cNvSpPr>
                <a:spLocks/>
              </p:cNvSpPr>
              <p:nvPr/>
            </p:nvSpPr>
            <p:spPr bwMode="auto">
              <a:xfrm>
                <a:off x="12949238" y="11214100"/>
                <a:ext cx="327025" cy="330200"/>
              </a:xfrm>
              <a:custGeom>
                <a:avLst/>
                <a:gdLst>
                  <a:gd name="T0" fmla="*/ 86 w 87"/>
                  <a:gd name="T1" fmla="*/ 38 h 88"/>
                  <a:gd name="T2" fmla="*/ 50 w 87"/>
                  <a:gd name="T3" fmla="*/ 2 h 88"/>
                  <a:gd name="T4" fmla="*/ 45 w 87"/>
                  <a:gd name="T5" fmla="*/ 2 h 88"/>
                  <a:gd name="T6" fmla="*/ 45 w 87"/>
                  <a:gd name="T7" fmla="*/ 7 h 88"/>
                  <a:gd name="T8" fmla="*/ 78 w 87"/>
                  <a:gd name="T9" fmla="*/ 40 h 88"/>
                  <a:gd name="T10" fmla="*/ 40 w 87"/>
                  <a:gd name="T11" fmla="*/ 79 h 88"/>
                  <a:gd name="T12" fmla="*/ 31 w 87"/>
                  <a:gd name="T13" fmla="*/ 70 h 88"/>
                  <a:gd name="T14" fmla="*/ 53 w 87"/>
                  <a:gd name="T15" fmla="*/ 49 h 88"/>
                  <a:gd name="T16" fmla="*/ 53 w 87"/>
                  <a:gd name="T17" fmla="*/ 44 h 88"/>
                  <a:gd name="T18" fmla="*/ 48 w 87"/>
                  <a:gd name="T19" fmla="*/ 44 h 88"/>
                  <a:gd name="T20" fmla="*/ 26 w 87"/>
                  <a:gd name="T21" fmla="*/ 65 h 88"/>
                  <a:gd name="T22" fmla="*/ 18 w 87"/>
                  <a:gd name="T23" fmla="*/ 57 h 88"/>
                  <a:gd name="T24" fmla="*/ 25 w 87"/>
                  <a:gd name="T25" fmla="*/ 50 h 88"/>
                  <a:gd name="T26" fmla="*/ 25 w 87"/>
                  <a:gd name="T27" fmla="*/ 44 h 88"/>
                  <a:gd name="T28" fmla="*/ 20 w 87"/>
                  <a:gd name="T29" fmla="*/ 44 h 88"/>
                  <a:gd name="T30" fmla="*/ 12 w 87"/>
                  <a:gd name="T31" fmla="*/ 51 h 88"/>
                  <a:gd name="T32" fmla="*/ 6 w 87"/>
                  <a:gd name="T33" fmla="*/ 45 h 88"/>
                  <a:gd name="T34" fmla="*/ 1 w 87"/>
                  <a:gd name="T35" fmla="*/ 45 h 88"/>
                  <a:gd name="T36" fmla="*/ 1 w 87"/>
                  <a:gd name="T37" fmla="*/ 51 h 88"/>
                  <a:gd name="T38" fmla="*/ 37 w 87"/>
                  <a:gd name="T39" fmla="*/ 87 h 88"/>
                  <a:gd name="T40" fmla="*/ 40 w 87"/>
                  <a:gd name="T41" fmla="*/ 88 h 88"/>
                  <a:gd name="T42" fmla="*/ 42 w 87"/>
                  <a:gd name="T43" fmla="*/ 87 h 88"/>
                  <a:gd name="T44" fmla="*/ 86 w 87"/>
                  <a:gd name="T45" fmla="*/ 43 h 88"/>
                  <a:gd name="T46" fmla="*/ 87 w 87"/>
                  <a:gd name="T47" fmla="*/ 40 h 88"/>
                  <a:gd name="T48" fmla="*/ 86 w 87"/>
                  <a:gd name="T49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88">
                    <a:moveTo>
                      <a:pt x="86" y="38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0"/>
                      <a:pt x="46" y="0"/>
                      <a:pt x="45" y="2"/>
                    </a:cubicBezTo>
                    <a:cubicBezTo>
                      <a:pt x="43" y="3"/>
                      <a:pt x="43" y="5"/>
                      <a:pt x="45" y="7"/>
                    </a:cubicBezTo>
                    <a:cubicBezTo>
                      <a:pt x="78" y="40"/>
                      <a:pt x="78" y="40"/>
                      <a:pt x="78" y="40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4" y="47"/>
                      <a:pt x="54" y="45"/>
                      <a:pt x="53" y="44"/>
                    </a:cubicBezTo>
                    <a:cubicBezTo>
                      <a:pt x="51" y="42"/>
                      <a:pt x="49" y="42"/>
                      <a:pt x="48" y="44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6" y="48"/>
                      <a:pt x="26" y="46"/>
                      <a:pt x="25" y="44"/>
                    </a:cubicBezTo>
                    <a:cubicBezTo>
                      <a:pt x="23" y="43"/>
                      <a:pt x="21" y="43"/>
                      <a:pt x="20" y="44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4"/>
                      <a:pt x="3" y="44"/>
                      <a:pt x="1" y="45"/>
                    </a:cubicBezTo>
                    <a:cubicBezTo>
                      <a:pt x="0" y="47"/>
                      <a:pt x="0" y="49"/>
                      <a:pt x="1" y="5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8" y="87"/>
                      <a:pt x="39" y="88"/>
                      <a:pt x="40" y="88"/>
                    </a:cubicBezTo>
                    <a:cubicBezTo>
                      <a:pt x="41" y="88"/>
                      <a:pt x="42" y="87"/>
                      <a:pt x="42" y="87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7" y="42"/>
                      <a:pt x="87" y="41"/>
                      <a:pt x="87" y="40"/>
                    </a:cubicBezTo>
                    <a:cubicBezTo>
                      <a:pt x="87" y="39"/>
                      <a:pt x="87" y="38"/>
                      <a:pt x="8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486794" y="1707231"/>
              <a:ext cx="1947109" cy="943876"/>
              <a:chOff x="4029296" y="3605570"/>
              <a:chExt cx="3894217" cy="188774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29296" y="3605570"/>
                <a:ext cx="2561851" cy="787902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LCD module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62156" y="4200663"/>
                <a:ext cx="3861357" cy="1292655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液晶顯示器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作為溫度顯示介面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本身不會發光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,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必須在背面加裝光源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8499806" y="3274290"/>
            <a:ext cx="2934097" cy="1073029"/>
            <a:chOff x="8499806" y="3274290"/>
            <a:chExt cx="2934097" cy="1073029"/>
          </a:xfrm>
        </p:grpSpPr>
        <p:sp>
          <p:nvSpPr>
            <p:cNvPr id="12" name="Oval 11"/>
            <p:cNvSpPr/>
            <p:nvPr/>
          </p:nvSpPr>
          <p:spPr>
            <a:xfrm>
              <a:off x="8499806" y="3389513"/>
              <a:ext cx="957805" cy="95780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757437" y="3567602"/>
              <a:ext cx="442543" cy="601628"/>
              <a:chOff x="12746038" y="9359900"/>
              <a:chExt cx="485775" cy="660400"/>
            </a:xfrm>
            <a:solidFill>
              <a:schemeClr val="bg1"/>
            </a:solidFill>
          </p:grpSpPr>
          <p:sp>
            <p:nvSpPr>
              <p:cNvPr id="17" name="Freeform 38"/>
              <p:cNvSpPr>
                <a:spLocks/>
              </p:cNvSpPr>
              <p:nvPr/>
            </p:nvSpPr>
            <p:spPr bwMode="auto">
              <a:xfrm>
                <a:off x="12753976" y="9798050"/>
                <a:ext cx="214313" cy="222250"/>
              </a:xfrm>
              <a:custGeom>
                <a:avLst/>
                <a:gdLst>
                  <a:gd name="T0" fmla="*/ 54 w 57"/>
                  <a:gd name="T1" fmla="*/ 15 h 59"/>
                  <a:gd name="T2" fmla="*/ 49 w 57"/>
                  <a:gd name="T3" fmla="*/ 17 h 59"/>
                  <a:gd name="T4" fmla="*/ 38 w 57"/>
                  <a:gd name="T5" fmla="*/ 48 h 59"/>
                  <a:gd name="T6" fmla="*/ 28 w 57"/>
                  <a:gd name="T7" fmla="*/ 36 h 59"/>
                  <a:gd name="T8" fmla="*/ 25 w 57"/>
                  <a:gd name="T9" fmla="*/ 35 h 59"/>
                  <a:gd name="T10" fmla="*/ 10 w 57"/>
                  <a:gd name="T11" fmla="*/ 38 h 59"/>
                  <a:gd name="T12" fmla="*/ 22 w 57"/>
                  <a:gd name="T13" fmla="*/ 5 h 59"/>
                  <a:gd name="T14" fmla="*/ 19 w 57"/>
                  <a:gd name="T15" fmla="*/ 0 h 59"/>
                  <a:gd name="T16" fmla="*/ 14 w 57"/>
                  <a:gd name="T17" fmla="*/ 3 h 59"/>
                  <a:gd name="T18" fmla="*/ 0 w 57"/>
                  <a:gd name="T19" fmla="*/ 41 h 59"/>
                  <a:gd name="T20" fmla="*/ 1 w 57"/>
                  <a:gd name="T21" fmla="*/ 45 h 59"/>
                  <a:gd name="T22" fmla="*/ 5 w 57"/>
                  <a:gd name="T23" fmla="*/ 46 h 59"/>
                  <a:gd name="T24" fmla="*/ 24 w 57"/>
                  <a:gd name="T25" fmla="*/ 43 h 59"/>
                  <a:gd name="T26" fmla="*/ 36 w 57"/>
                  <a:gd name="T27" fmla="*/ 58 h 59"/>
                  <a:gd name="T28" fmla="*/ 39 w 57"/>
                  <a:gd name="T29" fmla="*/ 59 h 59"/>
                  <a:gd name="T30" fmla="*/ 40 w 57"/>
                  <a:gd name="T31" fmla="*/ 59 h 59"/>
                  <a:gd name="T32" fmla="*/ 43 w 57"/>
                  <a:gd name="T33" fmla="*/ 57 h 59"/>
                  <a:gd name="T34" fmla="*/ 56 w 57"/>
                  <a:gd name="T35" fmla="*/ 20 h 59"/>
                  <a:gd name="T36" fmla="*/ 54 w 57"/>
                  <a:gd name="T37" fmla="*/ 1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9">
                    <a:moveTo>
                      <a:pt x="54" y="15"/>
                    </a:moveTo>
                    <a:cubicBezTo>
                      <a:pt x="52" y="14"/>
                      <a:pt x="50" y="15"/>
                      <a:pt x="49" y="17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5"/>
                      <a:pt x="26" y="35"/>
                      <a:pt x="25" y="35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3"/>
                      <a:pt x="21" y="1"/>
                      <a:pt x="19" y="0"/>
                    </a:cubicBezTo>
                    <a:cubicBezTo>
                      <a:pt x="17" y="0"/>
                      <a:pt x="15" y="1"/>
                      <a:pt x="14" y="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3"/>
                      <a:pt x="0" y="44"/>
                      <a:pt x="1" y="45"/>
                    </a:cubicBezTo>
                    <a:cubicBezTo>
                      <a:pt x="2" y="46"/>
                      <a:pt x="3" y="47"/>
                      <a:pt x="5" y="46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59"/>
                      <a:pt x="38" y="59"/>
                      <a:pt x="39" y="59"/>
                    </a:cubicBezTo>
                    <a:cubicBezTo>
                      <a:pt x="39" y="59"/>
                      <a:pt x="39" y="59"/>
                      <a:pt x="40" y="59"/>
                    </a:cubicBezTo>
                    <a:cubicBezTo>
                      <a:pt x="41" y="59"/>
                      <a:pt x="42" y="58"/>
                      <a:pt x="43" y="5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7" y="18"/>
                      <a:pt x="56" y="16"/>
                      <a:pt x="5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8" name="Freeform 39"/>
              <p:cNvSpPr>
                <a:spLocks/>
              </p:cNvSpPr>
              <p:nvPr/>
            </p:nvSpPr>
            <p:spPr bwMode="auto">
              <a:xfrm>
                <a:off x="13009563" y="9798050"/>
                <a:ext cx="214313" cy="222250"/>
              </a:xfrm>
              <a:custGeom>
                <a:avLst/>
                <a:gdLst>
                  <a:gd name="T0" fmla="*/ 42 w 57"/>
                  <a:gd name="T1" fmla="*/ 3 h 59"/>
                  <a:gd name="T2" fmla="*/ 37 w 57"/>
                  <a:gd name="T3" fmla="*/ 0 h 59"/>
                  <a:gd name="T4" fmla="*/ 35 w 57"/>
                  <a:gd name="T5" fmla="*/ 5 h 59"/>
                  <a:gd name="T6" fmla="*/ 47 w 57"/>
                  <a:gd name="T7" fmla="*/ 38 h 59"/>
                  <a:gd name="T8" fmla="*/ 32 w 57"/>
                  <a:gd name="T9" fmla="*/ 35 h 59"/>
                  <a:gd name="T10" fmla="*/ 29 w 57"/>
                  <a:gd name="T11" fmla="*/ 36 h 59"/>
                  <a:gd name="T12" fmla="*/ 19 w 57"/>
                  <a:gd name="T13" fmla="*/ 48 h 59"/>
                  <a:gd name="T14" fmla="*/ 8 w 57"/>
                  <a:gd name="T15" fmla="*/ 17 h 59"/>
                  <a:gd name="T16" fmla="*/ 3 w 57"/>
                  <a:gd name="T17" fmla="*/ 15 h 59"/>
                  <a:gd name="T18" fmla="*/ 1 w 57"/>
                  <a:gd name="T19" fmla="*/ 20 h 59"/>
                  <a:gd name="T20" fmla="*/ 14 w 57"/>
                  <a:gd name="T21" fmla="*/ 57 h 59"/>
                  <a:gd name="T22" fmla="*/ 17 w 57"/>
                  <a:gd name="T23" fmla="*/ 59 h 59"/>
                  <a:gd name="T24" fmla="*/ 18 w 57"/>
                  <a:gd name="T25" fmla="*/ 59 h 59"/>
                  <a:gd name="T26" fmla="*/ 21 w 57"/>
                  <a:gd name="T27" fmla="*/ 58 h 59"/>
                  <a:gd name="T28" fmla="*/ 33 w 57"/>
                  <a:gd name="T29" fmla="*/ 43 h 59"/>
                  <a:gd name="T30" fmla="*/ 52 w 57"/>
                  <a:gd name="T31" fmla="*/ 46 h 59"/>
                  <a:gd name="T32" fmla="*/ 56 w 57"/>
                  <a:gd name="T33" fmla="*/ 45 h 59"/>
                  <a:gd name="T34" fmla="*/ 56 w 57"/>
                  <a:gd name="T35" fmla="*/ 41 h 59"/>
                  <a:gd name="T36" fmla="*/ 42 w 57"/>
                  <a:gd name="T3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9">
                    <a:moveTo>
                      <a:pt x="42" y="3"/>
                    </a:moveTo>
                    <a:cubicBezTo>
                      <a:pt x="42" y="1"/>
                      <a:pt x="39" y="0"/>
                      <a:pt x="37" y="0"/>
                    </a:cubicBezTo>
                    <a:cubicBezTo>
                      <a:pt x="36" y="1"/>
                      <a:pt x="35" y="3"/>
                      <a:pt x="35" y="5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1" y="35"/>
                      <a:pt x="30" y="35"/>
                      <a:pt x="29" y="36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5"/>
                      <a:pt x="5" y="14"/>
                      <a:pt x="3" y="15"/>
                    </a:cubicBezTo>
                    <a:cubicBezTo>
                      <a:pt x="1" y="16"/>
                      <a:pt x="0" y="18"/>
                      <a:pt x="1" y="20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8"/>
                      <a:pt x="16" y="59"/>
                      <a:pt x="17" y="59"/>
                    </a:cubicBezTo>
                    <a:cubicBezTo>
                      <a:pt x="17" y="59"/>
                      <a:pt x="18" y="59"/>
                      <a:pt x="18" y="59"/>
                    </a:cubicBezTo>
                    <a:cubicBezTo>
                      <a:pt x="19" y="59"/>
                      <a:pt x="20" y="59"/>
                      <a:pt x="21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4" y="47"/>
                      <a:pt x="55" y="46"/>
                      <a:pt x="56" y="45"/>
                    </a:cubicBezTo>
                    <a:cubicBezTo>
                      <a:pt x="57" y="44"/>
                      <a:pt x="57" y="43"/>
                      <a:pt x="56" y="41"/>
                    </a:cubicBezTo>
                    <a:lnTo>
                      <a:pt x="4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2746038" y="9359900"/>
                <a:ext cx="485775" cy="484188"/>
              </a:xfrm>
              <a:custGeom>
                <a:avLst/>
                <a:gdLst>
                  <a:gd name="T0" fmla="*/ 128 w 129"/>
                  <a:gd name="T1" fmla="*/ 50 h 129"/>
                  <a:gd name="T2" fmla="*/ 127 w 129"/>
                  <a:gd name="T3" fmla="*/ 45 h 129"/>
                  <a:gd name="T4" fmla="*/ 112 w 129"/>
                  <a:gd name="T5" fmla="*/ 20 h 129"/>
                  <a:gd name="T6" fmla="*/ 92 w 129"/>
                  <a:gd name="T7" fmla="*/ 16 h 129"/>
                  <a:gd name="T8" fmla="*/ 82 w 129"/>
                  <a:gd name="T9" fmla="*/ 0 h 129"/>
                  <a:gd name="T10" fmla="*/ 64 w 129"/>
                  <a:gd name="T11" fmla="*/ 9 h 129"/>
                  <a:gd name="T12" fmla="*/ 47 w 129"/>
                  <a:gd name="T13" fmla="*/ 0 h 129"/>
                  <a:gd name="T14" fmla="*/ 36 w 129"/>
                  <a:gd name="T15" fmla="*/ 16 h 129"/>
                  <a:gd name="T16" fmla="*/ 16 w 129"/>
                  <a:gd name="T17" fmla="*/ 20 h 129"/>
                  <a:gd name="T18" fmla="*/ 2 w 129"/>
                  <a:gd name="T19" fmla="*/ 45 h 129"/>
                  <a:gd name="T20" fmla="*/ 0 w 129"/>
                  <a:gd name="T21" fmla="*/ 50 h 129"/>
                  <a:gd name="T22" fmla="*/ 0 w 129"/>
                  <a:gd name="T23" fmla="*/ 79 h 129"/>
                  <a:gd name="T24" fmla="*/ 2 w 129"/>
                  <a:gd name="T25" fmla="*/ 84 h 129"/>
                  <a:gd name="T26" fmla="*/ 16 w 129"/>
                  <a:gd name="T27" fmla="*/ 109 h 129"/>
                  <a:gd name="T28" fmla="*/ 36 w 129"/>
                  <a:gd name="T29" fmla="*/ 112 h 129"/>
                  <a:gd name="T30" fmla="*/ 47 w 129"/>
                  <a:gd name="T31" fmla="*/ 129 h 129"/>
                  <a:gd name="T32" fmla="*/ 64 w 129"/>
                  <a:gd name="T33" fmla="*/ 120 h 129"/>
                  <a:gd name="T34" fmla="*/ 81 w 129"/>
                  <a:gd name="T35" fmla="*/ 129 h 129"/>
                  <a:gd name="T36" fmla="*/ 84 w 129"/>
                  <a:gd name="T37" fmla="*/ 127 h 129"/>
                  <a:gd name="T38" fmla="*/ 109 w 129"/>
                  <a:gd name="T39" fmla="*/ 112 h 129"/>
                  <a:gd name="T40" fmla="*/ 112 w 129"/>
                  <a:gd name="T41" fmla="*/ 92 h 129"/>
                  <a:gd name="T42" fmla="*/ 129 w 129"/>
                  <a:gd name="T43" fmla="*/ 82 h 129"/>
                  <a:gd name="T44" fmla="*/ 120 w 129"/>
                  <a:gd name="T45" fmla="*/ 64 h 129"/>
                  <a:gd name="T46" fmla="*/ 120 w 129"/>
                  <a:gd name="T47" fmla="*/ 79 h 129"/>
                  <a:gd name="T48" fmla="*/ 105 w 129"/>
                  <a:gd name="T49" fmla="*/ 90 h 129"/>
                  <a:gd name="T50" fmla="*/ 90 w 129"/>
                  <a:gd name="T51" fmla="*/ 105 h 129"/>
                  <a:gd name="T52" fmla="*/ 79 w 129"/>
                  <a:gd name="T53" fmla="*/ 120 h 129"/>
                  <a:gd name="T54" fmla="*/ 64 w 129"/>
                  <a:gd name="T55" fmla="*/ 112 h 129"/>
                  <a:gd name="T56" fmla="*/ 49 w 129"/>
                  <a:gd name="T57" fmla="*/ 120 h 129"/>
                  <a:gd name="T58" fmla="*/ 39 w 129"/>
                  <a:gd name="T59" fmla="*/ 105 h 129"/>
                  <a:gd name="T60" fmla="*/ 24 w 129"/>
                  <a:gd name="T61" fmla="*/ 90 h 129"/>
                  <a:gd name="T62" fmla="*/ 9 w 129"/>
                  <a:gd name="T63" fmla="*/ 79 h 129"/>
                  <a:gd name="T64" fmla="*/ 16 w 129"/>
                  <a:gd name="T65" fmla="*/ 62 h 129"/>
                  <a:gd name="T66" fmla="*/ 22 w 129"/>
                  <a:gd name="T67" fmla="*/ 42 h 129"/>
                  <a:gd name="T68" fmla="*/ 24 w 129"/>
                  <a:gd name="T69" fmla="*/ 24 h 129"/>
                  <a:gd name="T70" fmla="*/ 42 w 129"/>
                  <a:gd name="T71" fmla="*/ 22 h 129"/>
                  <a:gd name="T72" fmla="*/ 62 w 129"/>
                  <a:gd name="T73" fmla="*/ 16 h 129"/>
                  <a:gd name="T74" fmla="*/ 79 w 129"/>
                  <a:gd name="T75" fmla="*/ 9 h 129"/>
                  <a:gd name="T76" fmla="*/ 90 w 129"/>
                  <a:gd name="T77" fmla="*/ 24 h 129"/>
                  <a:gd name="T78" fmla="*/ 105 w 129"/>
                  <a:gd name="T79" fmla="*/ 39 h 129"/>
                  <a:gd name="T80" fmla="*/ 120 w 129"/>
                  <a:gd name="T81" fmla="*/ 49 h 129"/>
                  <a:gd name="T82" fmla="*/ 112 w 129"/>
                  <a:gd name="T83" fmla="*/ 6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9" h="129">
                    <a:moveTo>
                      <a:pt x="120" y="64"/>
                    </a:moveTo>
                    <a:cubicBezTo>
                      <a:pt x="128" y="50"/>
                      <a:pt x="128" y="50"/>
                      <a:pt x="128" y="50"/>
                    </a:cubicBezTo>
                    <a:cubicBezTo>
                      <a:pt x="129" y="49"/>
                      <a:pt x="129" y="48"/>
                      <a:pt x="129" y="47"/>
                    </a:cubicBezTo>
                    <a:cubicBezTo>
                      <a:pt x="128" y="46"/>
                      <a:pt x="128" y="45"/>
                      <a:pt x="127" y="45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2" y="18"/>
                      <a:pt x="111" y="16"/>
                      <a:pt x="109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1"/>
                      <a:pt x="82" y="0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8" y="0"/>
                      <a:pt x="47" y="0"/>
                    </a:cubicBezTo>
                    <a:cubicBezTo>
                      <a:pt x="46" y="0"/>
                      <a:pt x="45" y="1"/>
                      <a:pt x="45" y="2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6" y="18"/>
                      <a:pt x="16" y="20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6"/>
                      <a:pt x="0" y="47"/>
                    </a:cubicBezTo>
                    <a:cubicBezTo>
                      <a:pt x="0" y="48"/>
                      <a:pt x="0" y="49"/>
                      <a:pt x="0" y="50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2" y="84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11"/>
                      <a:pt x="18" y="112"/>
                      <a:pt x="20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28"/>
                      <a:pt x="46" y="128"/>
                      <a:pt x="47" y="129"/>
                    </a:cubicBezTo>
                    <a:cubicBezTo>
                      <a:pt x="48" y="129"/>
                      <a:pt x="49" y="129"/>
                      <a:pt x="50" y="128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79" y="128"/>
                      <a:pt x="79" y="128"/>
                      <a:pt x="79" y="128"/>
                    </a:cubicBezTo>
                    <a:cubicBezTo>
                      <a:pt x="79" y="129"/>
                      <a:pt x="80" y="129"/>
                      <a:pt x="81" y="129"/>
                    </a:cubicBezTo>
                    <a:cubicBezTo>
                      <a:pt x="81" y="129"/>
                      <a:pt x="81" y="129"/>
                      <a:pt x="82" y="129"/>
                    </a:cubicBezTo>
                    <a:cubicBezTo>
                      <a:pt x="82" y="128"/>
                      <a:pt x="83" y="128"/>
                      <a:pt x="84" y="127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109" y="112"/>
                      <a:pt x="109" y="112"/>
                      <a:pt x="109" y="112"/>
                    </a:cubicBezTo>
                    <a:cubicBezTo>
                      <a:pt x="111" y="112"/>
                      <a:pt x="112" y="111"/>
                      <a:pt x="112" y="109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27" y="84"/>
                      <a:pt x="127" y="84"/>
                      <a:pt x="127" y="84"/>
                    </a:cubicBezTo>
                    <a:cubicBezTo>
                      <a:pt x="128" y="83"/>
                      <a:pt x="128" y="82"/>
                      <a:pt x="129" y="82"/>
                    </a:cubicBezTo>
                    <a:cubicBezTo>
                      <a:pt x="129" y="81"/>
                      <a:pt x="129" y="80"/>
                      <a:pt x="128" y="79"/>
                    </a:cubicBezTo>
                    <a:lnTo>
                      <a:pt x="120" y="64"/>
                    </a:lnTo>
                    <a:close/>
                    <a:moveTo>
                      <a:pt x="112" y="66"/>
                    </a:moveTo>
                    <a:cubicBezTo>
                      <a:pt x="120" y="79"/>
                      <a:pt x="120" y="79"/>
                      <a:pt x="120" y="79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6" y="87"/>
                      <a:pt x="105" y="89"/>
                      <a:pt x="105" y="90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90" y="105"/>
                      <a:pt x="90" y="105"/>
                      <a:pt x="90" y="105"/>
                    </a:cubicBezTo>
                    <a:cubicBezTo>
                      <a:pt x="89" y="105"/>
                      <a:pt x="87" y="106"/>
                      <a:pt x="87" y="107"/>
                    </a:cubicBezTo>
                    <a:cubicBezTo>
                      <a:pt x="79" y="120"/>
                      <a:pt x="79" y="120"/>
                      <a:pt x="79" y="120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6" y="112"/>
                      <a:pt x="65" y="112"/>
                      <a:pt x="64" y="112"/>
                    </a:cubicBezTo>
                    <a:cubicBezTo>
                      <a:pt x="64" y="112"/>
                      <a:pt x="63" y="112"/>
                      <a:pt x="62" y="112"/>
                    </a:cubicBezTo>
                    <a:cubicBezTo>
                      <a:pt x="49" y="120"/>
                      <a:pt x="49" y="120"/>
                      <a:pt x="49" y="120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1" y="106"/>
                      <a:pt x="40" y="105"/>
                      <a:pt x="39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89"/>
                      <a:pt x="23" y="87"/>
                      <a:pt x="22" y="87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7" y="65"/>
                      <a:pt x="17" y="64"/>
                      <a:pt x="16" y="62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1"/>
                      <a:pt x="24" y="40"/>
                      <a:pt x="24" y="39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4"/>
                      <a:pt x="41" y="23"/>
                      <a:pt x="42" y="22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4" y="17"/>
                      <a:pt x="65" y="17"/>
                      <a:pt x="66" y="16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3"/>
                      <a:pt x="89" y="24"/>
                      <a:pt x="90" y="2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105" y="40"/>
                      <a:pt x="106" y="41"/>
                      <a:pt x="107" y="42"/>
                    </a:cubicBezTo>
                    <a:cubicBezTo>
                      <a:pt x="120" y="49"/>
                      <a:pt x="120" y="49"/>
                      <a:pt x="120" y="49"/>
                    </a:cubicBezTo>
                    <a:cubicBezTo>
                      <a:pt x="112" y="62"/>
                      <a:pt x="112" y="62"/>
                      <a:pt x="112" y="62"/>
                    </a:cubicBezTo>
                    <a:cubicBezTo>
                      <a:pt x="112" y="64"/>
                      <a:pt x="112" y="65"/>
                      <a:pt x="11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0" name="Freeform 41"/>
              <p:cNvSpPr>
                <a:spLocks noEditPoints="1"/>
              </p:cNvSpPr>
              <p:nvPr/>
            </p:nvSpPr>
            <p:spPr bwMode="auto">
              <a:xfrm>
                <a:off x="12842876" y="9456738"/>
                <a:ext cx="287338" cy="285750"/>
              </a:xfrm>
              <a:custGeom>
                <a:avLst/>
                <a:gdLst>
                  <a:gd name="T0" fmla="*/ 38 w 76"/>
                  <a:gd name="T1" fmla="*/ 0 h 76"/>
                  <a:gd name="T2" fmla="*/ 0 w 76"/>
                  <a:gd name="T3" fmla="*/ 38 h 76"/>
                  <a:gd name="T4" fmla="*/ 38 w 76"/>
                  <a:gd name="T5" fmla="*/ 76 h 76"/>
                  <a:gd name="T6" fmla="*/ 76 w 76"/>
                  <a:gd name="T7" fmla="*/ 38 h 76"/>
                  <a:gd name="T8" fmla="*/ 38 w 76"/>
                  <a:gd name="T9" fmla="*/ 0 h 76"/>
                  <a:gd name="T10" fmla="*/ 38 w 76"/>
                  <a:gd name="T11" fmla="*/ 69 h 76"/>
                  <a:gd name="T12" fmla="*/ 8 w 76"/>
                  <a:gd name="T13" fmla="*/ 38 h 76"/>
                  <a:gd name="T14" fmla="*/ 38 w 76"/>
                  <a:gd name="T15" fmla="*/ 8 h 76"/>
                  <a:gd name="T16" fmla="*/ 69 w 76"/>
                  <a:gd name="T17" fmla="*/ 38 h 76"/>
                  <a:gd name="T18" fmla="*/ 38 w 76"/>
                  <a:gd name="T19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59" y="76"/>
                      <a:pt x="76" y="59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lose/>
                    <a:moveTo>
                      <a:pt x="38" y="69"/>
                    </a:moveTo>
                    <a:cubicBezTo>
                      <a:pt x="21" y="69"/>
                      <a:pt x="8" y="55"/>
                      <a:pt x="8" y="38"/>
                    </a:cubicBezTo>
                    <a:cubicBezTo>
                      <a:pt x="8" y="21"/>
                      <a:pt x="21" y="8"/>
                      <a:pt x="38" y="8"/>
                    </a:cubicBezTo>
                    <a:cubicBezTo>
                      <a:pt x="55" y="8"/>
                      <a:pt x="69" y="21"/>
                      <a:pt x="69" y="38"/>
                    </a:cubicBezTo>
                    <a:cubicBezTo>
                      <a:pt x="69" y="55"/>
                      <a:pt x="55" y="69"/>
                      <a:pt x="3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486794" y="3274290"/>
              <a:ext cx="1947109" cy="574544"/>
              <a:chOff x="4029296" y="3605570"/>
              <a:chExt cx="3894217" cy="114908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029296" y="3605570"/>
                <a:ext cx="1809594" cy="787903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Speaker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62156" y="4200663"/>
                <a:ext cx="3861357" cy="553994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可產生聲音的信號裝置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8481277" y="4847396"/>
            <a:ext cx="2952626" cy="1032282"/>
            <a:chOff x="8481277" y="4847396"/>
            <a:chExt cx="2952626" cy="1032282"/>
          </a:xfrm>
        </p:grpSpPr>
        <p:sp>
          <p:nvSpPr>
            <p:cNvPr id="22" name="Oval 21"/>
            <p:cNvSpPr/>
            <p:nvPr/>
          </p:nvSpPr>
          <p:spPr>
            <a:xfrm>
              <a:off x="8481277" y="4921872"/>
              <a:ext cx="957805" cy="95780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662279" y="5116827"/>
              <a:ext cx="595803" cy="567896"/>
              <a:chOff x="12512676" y="4810125"/>
              <a:chExt cx="677863" cy="646113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12512676" y="4949825"/>
                <a:ext cx="677863" cy="506413"/>
              </a:xfrm>
              <a:custGeom>
                <a:avLst/>
                <a:gdLst>
                  <a:gd name="T0" fmla="*/ 160 w 180"/>
                  <a:gd name="T1" fmla="*/ 0 h 135"/>
                  <a:gd name="T2" fmla="*/ 20 w 180"/>
                  <a:gd name="T3" fmla="*/ 0 h 135"/>
                  <a:gd name="T4" fmla="*/ 0 w 180"/>
                  <a:gd name="T5" fmla="*/ 20 h 135"/>
                  <a:gd name="T6" fmla="*/ 0 w 180"/>
                  <a:gd name="T7" fmla="*/ 115 h 135"/>
                  <a:gd name="T8" fmla="*/ 20 w 180"/>
                  <a:gd name="T9" fmla="*/ 135 h 135"/>
                  <a:gd name="T10" fmla="*/ 160 w 180"/>
                  <a:gd name="T11" fmla="*/ 135 h 135"/>
                  <a:gd name="T12" fmla="*/ 180 w 180"/>
                  <a:gd name="T13" fmla="*/ 115 h 135"/>
                  <a:gd name="T14" fmla="*/ 180 w 180"/>
                  <a:gd name="T15" fmla="*/ 20 h 135"/>
                  <a:gd name="T16" fmla="*/ 160 w 180"/>
                  <a:gd name="T17" fmla="*/ 0 h 135"/>
                  <a:gd name="T18" fmla="*/ 20 w 180"/>
                  <a:gd name="T19" fmla="*/ 8 h 135"/>
                  <a:gd name="T20" fmla="*/ 160 w 180"/>
                  <a:gd name="T21" fmla="*/ 8 h 135"/>
                  <a:gd name="T22" fmla="*/ 173 w 180"/>
                  <a:gd name="T23" fmla="*/ 20 h 135"/>
                  <a:gd name="T24" fmla="*/ 173 w 180"/>
                  <a:gd name="T25" fmla="*/ 45 h 135"/>
                  <a:gd name="T26" fmla="*/ 105 w 180"/>
                  <a:gd name="T27" fmla="*/ 45 h 135"/>
                  <a:gd name="T28" fmla="*/ 105 w 180"/>
                  <a:gd name="T29" fmla="*/ 45 h 135"/>
                  <a:gd name="T30" fmla="*/ 98 w 180"/>
                  <a:gd name="T31" fmla="*/ 37 h 135"/>
                  <a:gd name="T32" fmla="*/ 82 w 180"/>
                  <a:gd name="T33" fmla="*/ 37 h 135"/>
                  <a:gd name="T34" fmla="*/ 75 w 180"/>
                  <a:gd name="T35" fmla="*/ 45 h 135"/>
                  <a:gd name="T36" fmla="*/ 75 w 180"/>
                  <a:gd name="T37" fmla="*/ 45 h 135"/>
                  <a:gd name="T38" fmla="*/ 7 w 180"/>
                  <a:gd name="T39" fmla="*/ 45 h 135"/>
                  <a:gd name="T40" fmla="*/ 7 w 180"/>
                  <a:gd name="T41" fmla="*/ 20 h 135"/>
                  <a:gd name="T42" fmla="*/ 20 w 180"/>
                  <a:gd name="T43" fmla="*/ 8 h 135"/>
                  <a:gd name="T44" fmla="*/ 82 w 180"/>
                  <a:gd name="T45" fmla="*/ 48 h 135"/>
                  <a:gd name="T46" fmla="*/ 82 w 180"/>
                  <a:gd name="T47" fmla="*/ 45 h 135"/>
                  <a:gd name="T48" fmla="*/ 97 w 180"/>
                  <a:gd name="T49" fmla="*/ 45 h 135"/>
                  <a:gd name="T50" fmla="*/ 97 w 180"/>
                  <a:gd name="T51" fmla="*/ 60 h 135"/>
                  <a:gd name="T52" fmla="*/ 82 w 180"/>
                  <a:gd name="T53" fmla="*/ 60 h 135"/>
                  <a:gd name="T54" fmla="*/ 82 w 180"/>
                  <a:gd name="T55" fmla="*/ 50 h 135"/>
                  <a:gd name="T56" fmla="*/ 82 w 180"/>
                  <a:gd name="T57" fmla="*/ 49 h 135"/>
                  <a:gd name="T58" fmla="*/ 82 w 180"/>
                  <a:gd name="T59" fmla="*/ 48 h 135"/>
                  <a:gd name="T60" fmla="*/ 160 w 180"/>
                  <a:gd name="T61" fmla="*/ 127 h 135"/>
                  <a:gd name="T62" fmla="*/ 20 w 180"/>
                  <a:gd name="T63" fmla="*/ 127 h 135"/>
                  <a:gd name="T64" fmla="*/ 7 w 180"/>
                  <a:gd name="T65" fmla="*/ 115 h 135"/>
                  <a:gd name="T66" fmla="*/ 7 w 180"/>
                  <a:gd name="T67" fmla="*/ 53 h 135"/>
                  <a:gd name="T68" fmla="*/ 75 w 180"/>
                  <a:gd name="T69" fmla="*/ 53 h 135"/>
                  <a:gd name="T70" fmla="*/ 75 w 180"/>
                  <a:gd name="T71" fmla="*/ 60 h 135"/>
                  <a:gd name="T72" fmla="*/ 82 w 180"/>
                  <a:gd name="T73" fmla="*/ 67 h 135"/>
                  <a:gd name="T74" fmla="*/ 98 w 180"/>
                  <a:gd name="T75" fmla="*/ 67 h 135"/>
                  <a:gd name="T76" fmla="*/ 105 w 180"/>
                  <a:gd name="T77" fmla="*/ 60 h 135"/>
                  <a:gd name="T78" fmla="*/ 105 w 180"/>
                  <a:gd name="T79" fmla="*/ 53 h 135"/>
                  <a:gd name="T80" fmla="*/ 173 w 180"/>
                  <a:gd name="T81" fmla="*/ 53 h 135"/>
                  <a:gd name="T82" fmla="*/ 173 w 180"/>
                  <a:gd name="T83" fmla="*/ 115 h 135"/>
                  <a:gd name="T84" fmla="*/ 160 w 180"/>
                  <a:gd name="T8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0" h="135">
                    <a:moveTo>
                      <a:pt x="16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26"/>
                      <a:pt x="9" y="135"/>
                      <a:pt x="20" y="135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71" y="135"/>
                      <a:pt x="180" y="126"/>
                      <a:pt x="180" y="115"/>
                    </a:cubicBezTo>
                    <a:cubicBezTo>
                      <a:pt x="180" y="20"/>
                      <a:pt x="180" y="20"/>
                      <a:pt x="180" y="20"/>
                    </a:cubicBezTo>
                    <a:cubicBezTo>
                      <a:pt x="180" y="9"/>
                      <a:pt x="171" y="0"/>
                      <a:pt x="160" y="0"/>
                    </a:cubicBezTo>
                    <a:close/>
                    <a:moveTo>
                      <a:pt x="20" y="8"/>
                    </a:moveTo>
                    <a:cubicBezTo>
                      <a:pt x="160" y="8"/>
                      <a:pt x="160" y="8"/>
                      <a:pt x="160" y="8"/>
                    </a:cubicBezTo>
                    <a:cubicBezTo>
                      <a:pt x="167" y="8"/>
                      <a:pt x="173" y="13"/>
                      <a:pt x="173" y="20"/>
                    </a:cubicBezTo>
                    <a:cubicBezTo>
                      <a:pt x="173" y="45"/>
                      <a:pt x="173" y="45"/>
                      <a:pt x="173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1"/>
                      <a:pt x="102" y="37"/>
                      <a:pt x="98" y="37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78" y="37"/>
                      <a:pt x="75" y="41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3"/>
                      <a:pt x="13" y="8"/>
                      <a:pt x="20" y="8"/>
                    </a:cubicBezTo>
                    <a:close/>
                    <a:moveTo>
                      <a:pt x="82" y="48"/>
                    </a:moveTo>
                    <a:cubicBezTo>
                      <a:pt x="82" y="45"/>
                      <a:pt x="82" y="45"/>
                      <a:pt x="82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2" y="49"/>
                      <a:pt x="82" y="49"/>
                      <a:pt x="82" y="48"/>
                    </a:cubicBezTo>
                    <a:close/>
                    <a:moveTo>
                      <a:pt x="160" y="127"/>
                    </a:moveTo>
                    <a:cubicBezTo>
                      <a:pt x="20" y="127"/>
                      <a:pt x="20" y="127"/>
                      <a:pt x="20" y="127"/>
                    </a:cubicBezTo>
                    <a:cubicBezTo>
                      <a:pt x="13" y="127"/>
                      <a:pt x="7" y="122"/>
                      <a:pt x="7" y="115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4"/>
                      <a:pt x="78" y="67"/>
                      <a:pt x="82" y="6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102" y="67"/>
                      <a:pt x="105" y="64"/>
                      <a:pt x="105" y="60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73" y="53"/>
                      <a:pt x="173" y="53"/>
                      <a:pt x="173" y="53"/>
                    </a:cubicBezTo>
                    <a:cubicBezTo>
                      <a:pt x="173" y="115"/>
                      <a:pt x="173" y="115"/>
                      <a:pt x="173" y="115"/>
                    </a:cubicBezTo>
                    <a:cubicBezTo>
                      <a:pt x="173" y="122"/>
                      <a:pt x="167" y="127"/>
                      <a:pt x="160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12711113" y="4810125"/>
                <a:ext cx="279400" cy="112713"/>
              </a:xfrm>
              <a:custGeom>
                <a:avLst/>
                <a:gdLst>
                  <a:gd name="T0" fmla="*/ 3 w 74"/>
                  <a:gd name="T1" fmla="*/ 30 h 30"/>
                  <a:gd name="T2" fmla="*/ 7 w 74"/>
                  <a:gd name="T3" fmla="*/ 26 h 30"/>
                  <a:gd name="T4" fmla="*/ 7 w 74"/>
                  <a:gd name="T5" fmla="*/ 22 h 30"/>
                  <a:gd name="T6" fmla="*/ 23 w 74"/>
                  <a:gd name="T7" fmla="*/ 7 h 30"/>
                  <a:gd name="T8" fmla="*/ 51 w 74"/>
                  <a:gd name="T9" fmla="*/ 7 h 30"/>
                  <a:gd name="T10" fmla="*/ 67 w 74"/>
                  <a:gd name="T11" fmla="*/ 22 h 30"/>
                  <a:gd name="T12" fmla="*/ 67 w 74"/>
                  <a:gd name="T13" fmla="*/ 26 h 30"/>
                  <a:gd name="T14" fmla="*/ 71 w 74"/>
                  <a:gd name="T15" fmla="*/ 30 h 30"/>
                  <a:gd name="T16" fmla="*/ 74 w 74"/>
                  <a:gd name="T17" fmla="*/ 26 h 30"/>
                  <a:gd name="T18" fmla="*/ 74 w 74"/>
                  <a:gd name="T19" fmla="*/ 22 h 30"/>
                  <a:gd name="T20" fmla="*/ 51 w 74"/>
                  <a:gd name="T21" fmla="*/ 0 h 30"/>
                  <a:gd name="T22" fmla="*/ 23 w 74"/>
                  <a:gd name="T23" fmla="*/ 0 h 30"/>
                  <a:gd name="T24" fmla="*/ 0 w 74"/>
                  <a:gd name="T25" fmla="*/ 22 h 30"/>
                  <a:gd name="T26" fmla="*/ 0 w 74"/>
                  <a:gd name="T27" fmla="*/ 26 h 30"/>
                  <a:gd name="T28" fmla="*/ 3 w 74"/>
                  <a:gd name="T2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" h="30">
                    <a:moveTo>
                      <a:pt x="3" y="30"/>
                    </a:moveTo>
                    <a:cubicBezTo>
                      <a:pt x="5" y="30"/>
                      <a:pt x="7" y="28"/>
                      <a:pt x="7" y="26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14"/>
                      <a:pt x="14" y="7"/>
                      <a:pt x="23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60" y="7"/>
                      <a:pt x="67" y="14"/>
                      <a:pt x="67" y="22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28"/>
                      <a:pt x="68" y="30"/>
                      <a:pt x="71" y="30"/>
                    </a:cubicBezTo>
                    <a:cubicBezTo>
                      <a:pt x="73" y="30"/>
                      <a:pt x="74" y="28"/>
                      <a:pt x="74" y="26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10"/>
                      <a:pt x="64" y="0"/>
                      <a:pt x="5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1" y="30"/>
                      <a:pt x="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486794" y="4847396"/>
              <a:ext cx="1947109" cy="759210"/>
              <a:chOff x="4029296" y="3605570"/>
              <a:chExt cx="3894217" cy="151841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29296" y="3605570"/>
                <a:ext cx="2538767" cy="787902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Capacitance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62156" y="4200663"/>
                <a:ext cx="3861357" cy="923324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用於吸收電源瞬間變化的雜訊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776468" y="1707228"/>
            <a:ext cx="2965812" cy="1113773"/>
            <a:chOff x="9552935" y="3426540"/>
            <a:chExt cx="5931623" cy="2227545"/>
          </a:xfrm>
        </p:grpSpPr>
        <p:sp>
          <p:nvSpPr>
            <p:cNvPr id="30" name="Oval 29"/>
            <p:cNvSpPr/>
            <p:nvPr/>
          </p:nvSpPr>
          <p:spPr>
            <a:xfrm>
              <a:off x="9552935" y="3738475"/>
              <a:ext cx="1915610" cy="1915610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0012373" y="4126885"/>
              <a:ext cx="949974" cy="1108751"/>
            </a:xfrm>
            <a:custGeom>
              <a:avLst/>
              <a:gdLst>
                <a:gd name="T0" fmla="*/ 149 w 149"/>
                <a:gd name="T1" fmla="*/ 22 h 174"/>
                <a:gd name="T2" fmla="*/ 95 w 149"/>
                <a:gd name="T3" fmla="*/ 0 h 174"/>
                <a:gd name="T4" fmla="*/ 42 w 149"/>
                <a:gd name="T5" fmla="*/ 21 h 174"/>
                <a:gd name="T6" fmla="*/ 42 w 149"/>
                <a:gd name="T7" fmla="*/ 22 h 174"/>
                <a:gd name="T8" fmla="*/ 42 w 149"/>
                <a:gd name="T9" fmla="*/ 23 h 174"/>
                <a:gd name="T10" fmla="*/ 0 w 149"/>
                <a:gd name="T11" fmla="*/ 46 h 174"/>
                <a:gd name="T12" fmla="*/ 0 w 149"/>
                <a:gd name="T13" fmla="*/ 152 h 174"/>
                <a:gd name="T14" fmla="*/ 53 w 149"/>
                <a:gd name="T15" fmla="*/ 174 h 174"/>
                <a:gd name="T16" fmla="*/ 106 w 149"/>
                <a:gd name="T17" fmla="*/ 152 h 174"/>
                <a:gd name="T18" fmla="*/ 148 w 149"/>
                <a:gd name="T19" fmla="*/ 131 h 174"/>
                <a:gd name="T20" fmla="*/ 149 w 149"/>
                <a:gd name="T21" fmla="*/ 22 h 174"/>
                <a:gd name="T22" fmla="*/ 53 w 149"/>
                <a:gd name="T23" fmla="*/ 65 h 174"/>
                <a:gd name="T24" fmla="*/ 99 w 149"/>
                <a:gd name="T25" fmla="*/ 80 h 174"/>
                <a:gd name="T26" fmla="*/ 7 w 149"/>
                <a:gd name="T27" fmla="*/ 80 h 174"/>
                <a:gd name="T28" fmla="*/ 53 w 149"/>
                <a:gd name="T29" fmla="*/ 65 h 174"/>
                <a:gd name="T30" fmla="*/ 106 w 149"/>
                <a:gd name="T31" fmla="*/ 69 h 174"/>
                <a:gd name="T32" fmla="*/ 106 w 149"/>
                <a:gd name="T33" fmla="*/ 46 h 174"/>
                <a:gd name="T34" fmla="*/ 106 w 149"/>
                <a:gd name="T35" fmla="*/ 46 h 174"/>
                <a:gd name="T36" fmla="*/ 106 w 149"/>
                <a:gd name="T37" fmla="*/ 44 h 174"/>
                <a:gd name="T38" fmla="*/ 141 w 149"/>
                <a:gd name="T39" fmla="*/ 30 h 174"/>
                <a:gd name="T40" fmla="*/ 7 w 149"/>
                <a:gd name="T41" fmla="*/ 90 h 174"/>
                <a:gd name="T42" fmla="*/ 99 w 149"/>
                <a:gd name="T43" fmla="*/ 90 h 174"/>
                <a:gd name="T44" fmla="*/ 53 w 149"/>
                <a:gd name="T45" fmla="*/ 129 h 174"/>
                <a:gd name="T46" fmla="*/ 7 w 149"/>
                <a:gd name="T47" fmla="*/ 90 h 174"/>
                <a:gd name="T48" fmla="*/ 141 w 149"/>
                <a:gd name="T49" fmla="*/ 66 h 174"/>
                <a:gd name="T50" fmla="*/ 106 w 149"/>
                <a:gd name="T51" fmla="*/ 105 h 174"/>
                <a:gd name="T52" fmla="*/ 95 w 149"/>
                <a:gd name="T53" fmla="*/ 7 h 174"/>
                <a:gd name="T54" fmla="*/ 98 w 149"/>
                <a:gd name="T55" fmla="*/ 33 h 174"/>
                <a:gd name="T56" fmla="*/ 50 w 149"/>
                <a:gd name="T57" fmla="*/ 24 h 174"/>
                <a:gd name="T58" fmla="*/ 50 w 149"/>
                <a:gd name="T59" fmla="*/ 22 h 174"/>
                <a:gd name="T60" fmla="*/ 95 w 149"/>
                <a:gd name="T61" fmla="*/ 7 h 174"/>
                <a:gd name="T62" fmla="*/ 99 w 149"/>
                <a:gd name="T63" fmla="*/ 45 h 174"/>
                <a:gd name="T64" fmla="*/ 7 w 149"/>
                <a:gd name="T65" fmla="*/ 45 h 174"/>
                <a:gd name="T66" fmla="*/ 53 w 149"/>
                <a:gd name="T67" fmla="*/ 167 h 174"/>
                <a:gd name="T68" fmla="*/ 7 w 149"/>
                <a:gd name="T69" fmla="*/ 126 h 174"/>
                <a:gd name="T70" fmla="*/ 99 w 149"/>
                <a:gd name="T71" fmla="*/ 126 h 174"/>
                <a:gd name="T72" fmla="*/ 53 w 149"/>
                <a:gd name="T73" fmla="*/ 167 h 174"/>
                <a:gd name="T74" fmla="*/ 106 w 149"/>
                <a:gd name="T75" fmla="*/ 112 h 174"/>
                <a:gd name="T76" fmla="*/ 141 w 149"/>
                <a:gd name="T77" fmla="*/ 12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9" h="174">
                  <a:moveTo>
                    <a:pt x="149" y="22"/>
                  </a:moveTo>
                  <a:cubicBezTo>
                    <a:pt x="149" y="22"/>
                    <a:pt x="149" y="22"/>
                    <a:pt x="149" y="22"/>
                  </a:cubicBezTo>
                  <a:cubicBezTo>
                    <a:pt x="149" y="21"/>
                    <a:pt x="149" y="21"/>
                    <a:pt x="149" y="20"/>
                  </a:cubicBezTo>
                  <a:cubicBezTo>
                    <a:pt x="146" y="5"/>
                    <a:pt x="119" y="0"/>
                    <a:pt x="95" y="0"/>
                  </a:cubicBezTo>
                  <a:cubicBezTo>
                    <a:pt x="72" y="0"/>
                    <a:pt x="45" y="5"/>
                    <a:pt x="42" y="20"/>
                  </a:cubicBezTo>
                  <a:cubicBezTo>
                    <a:pt x="42" y="20"/>
                    <a:pt x="42" y="21"/>
                    <a:pt x="42" y="21"/>
                  </a:cubicBezTo>
                  <a:cubicBezTo>
                    <a:pt x="42" y="21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21" y="26"/>
                    <a:pt x="0" y="32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4" y="169"/>
                    <a:pt x="31" y="174"/>
                    <a:pt x="53" y="174"/>
                  </a:cubicBezTo>
                  <a:cubicBezTo>
                    <a:pt x="75" y="174"/>
                    <a:pt x="103" y="169"/>
                    <a:pt x="106" y="155"/>
                  </a:cubicBezTo>
                  <a:cubicBezTo>
                    <a:pt x="106" y="154"/>
                    <a:pt x="106" y="153"/>
                    <a:pt x="106" y="152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19" y="149"/>
                    <a:pt x="145" y="146"/>
                    <a:pt x="148" y="131"/>
                  </a:cubicBezTo>
                  <a:cubicBezTo>
                    <a:pt x="149" y="130"/>
                    <a:pt x="149" y="129"/>
                    <a:pt x="149" y="128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lose/>
                  <a:moveTo>
                    <a:pt x="53" y="65"/>
                  </a:moveTo>
                  <a:cubicBezTo>
                    <a:pt x="74" y="65"/>
                    <a:pt x="90" y="60"/>
                    <a:pt x="99" y="54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7" y="83"/>
                    <a:pt x="83" y="93"/>
                    <a:pt x="53" y="93"/>
                  </a:cubicBezTo>
                  <a:cubicBezTo>
                    <a:pt x="23" y="93"/>
                    <a:pt x="9" y="84"/>
                    <a:pt x="7" y="80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6" y="60"/>
                    <a:pt x="31" y="65"/>
                    <a:pt x="53" y="65"/>
                  </a:cubicBezTo>
                  <a:close/>
                  <a:moveTo>
                    <a:pt x="141" y="57"/>
                  </a:moveTo>
                  <a:cubicBezTo>
                    <a:pt x="140" y="59"/>
                    <a:pt x="129" y="67"/>
                    <a:pt x="106" y="69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7" y="45"/>
                    <a:pt x="106" y="44"/>
                    <a:pt x="106" y="44"/>
                  </a:cubicBezTo>
                  <a:cubicBezTo>
                    <a:pt x="106" y="43"/>
                    <a:pt x="106" y="41"/>
                    <a:pt x="105" y="40"/>
                  </a:cubicBezTo>
                  <a:cubicBezTo>
                    <a:pt x="121" y="39"/>
                    <a:pt x="134" y="35"/>
                    <a:pt x="141" y="30"/>
                  </a:cubicBezTo>
                  <a:lnTo>
                    <a:pt x="141" y="57"/>
                  </a:lnTo>
                  <a:close/>
                  <a:moveTo>
                    <a:pt x="7" y="90"/>
                  </a:moveTo>
                  <a:cubicBezTo>
                    <a:pt x="16" y="96"/>
                    <a:pt x="31" y="101"/>
                    <a:pt x="53" y="101"/>
                  </a:cubicBezTo>
                  <a:cubicBezTo>
                    <a:pt x="74" y="101"/>
                    <a:pt x="90" y="96"/>
                    <a:pt x="99" y="90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7" y="119"/>
                    <a:pt x="82" y="129"/>
                    <a:pt x="53" y="129"/>
                  </a:cubicBezTo>
                  <a:cubicBezTo>
                    <a:pt x="23" y="129"/>
                    <a:pt x="9" y="119"/>
                    <a:pt x="7" y="116"/>
                  </a:cubicBezTo>
                  <a:lnTo>
                    <a:pt x="7" y="90"/>
                  </a:lnTo>
                  <a:close/>
                  <a:moveTo>
                    <a:pt x="106" y="76"/>
                  </a:moveTo>
                  <a:cubicBezTo>
                    <a:pt x="122" y="75"/>
                    <a:pt x="134" y="71"/>
                    <a:pt x="141" y="66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5"/>
                    <a:pt x="129" y="103"/>
                    <a:pt x="106" y="105"/>
                  </a:cubicBezTo>
                  <a:lnTo>
                    <a:pt x="106" y="76"/>
                  </a:lnTo>
                  <a:close/>
                  <a:moveTo>
                    <a:pt x="95" y="7"/>
                  </a:moveTo>
                  <a:cubicBezTo>
                    <a:pt x="120" y="7"/>
                    <a:pt x="139" y="13"/>
                    <a:pt x="141" y="21"/>
                  </a:cubicBezTo>
                  <a:cubicBezTo>
                    <a:pt x="139" y="24"/>
                    <a:pt x="125" y="32"/>
                    <a:pt x="98" y="33"/>
                  </a:cubicBezTo>
                  <a:cubicBezTo>
                    <a:pt x="88" y="26"/>
                    <a:pt x="70" y="24"/>
                    <a:pt x="53" y="24"/>
                  </a:cubicBezTo>
                  <a:cubicBezTo>
                    <a:pt x="52" y="24"/>
                    <a:pt x="51" y="24"/>
                    <a:pt x="50" y="24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14"/>
                    <a:pt x="70" y="7"/>
                    <a:pt x="95" y="7"/>
                  </a:cubicBezTo>
                  <a:close/>
                  <a:moveTo>
                    <a:pt x="53" y="31"/>
                  </a:moveTo>
                  <a:cubicBezTo>
                    <a:pt x="78" y="31"/>
                    <a:pt x="97" y="37"/>
                    <a:pt x="99" y="45"/>
                  </a:cubicBezTo>
                  <a:cubicBezTo>
                    <a:pt x="97" y="48"/>
                    <a:pt x="82" y="57"/>
                    <a:pt x="53" y="57"/>
                  </a:cubicBezTo>
                  <a:cubicBezTo>
                    <a:pt x="24" y="57"/>
                    <a:pt x="10" y="48"/>
                    <a:pt x="7" y="45"/>
                  </a:cubicBezTo>
                  <a:cubicBezTo>
                    <a:pt x="10" y="37"/>
                    <a:pt x="29" y="31"/>
                    <a:pt x="53" y="31"/>
                  </a:cubicBezTo>
                  <a:close/>
                  <a:moveTo>
                    <a:pt x="53" y="167"/>
                  </a:moveTo>
                  <a:cubicBezTo>
                    <a:pt x="29" y="167"/>
                    <a:pt x="9" y="161"/>
                    <a:pt x="7" y="152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16" y="132"/>
                    <a:pt x="31" y="137"/>
                    <a:pt x="53" y="137"/>
                  </a:cubicBezTo>
                  <a:cubicBezTo>
                    <a:pt x="74" y="137"/>
                    <a:pt x="90" y="132"/>
                    <a:pt x="99" y="126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7" y="161"/>
                    <a:pt x="77" y="167"/>
                    <a:pt x="53" y="167"/>
                  </a:cubicBezTo>
                  <a:close/>
                  <a:moveTo>
                    <a:pt x="106" y="143"/>
                  </a:moveTo>
                  <a:cubicBezTo>
                    <a:pt x="106" y="112"/>
                    <a:pt x="106" y="112"/>
                    <a:pt x="106" y="112"/>
                  </a:cubicBezTo>
                  <a:cubicBezTo>
                    <a:pt x="122" y="111"/>
                    <a:pt x="134" y="107"/>
                    <a:pt x="141" y="102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0" y="136"/>
                    <a:pt x="126" y="141"/>
                    <a:pt x="106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1590341" y="3426540"/>
              <a:ext cx="3894217" cy="1887750"/>
              <a:chOff x="4029296" y="3605570"/>
              <a:chExt cx="3894217" cy="188775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29296" y="3605570"/>
                <a:ext cx="2976837" cy="787904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Potentiometer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62156" y="4200663"/>
                <a:ext cx="3861357" cy="1292657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為一種透過機構上的改變讓電阻組值等比例變化的一種電阻</a:t>
                </a:r>
                <a:r>
                  <a:rPr lang="en-US" altLang="zh-TW" sz="1200" dirty="0">
                    <a:solidFill>
                      <a:prstClr val="white">
                        <a:lumMod val="75000"/>
                      </a:prstClr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4764896" y="3274292"/>
            <a:ext cx="2977384" cy="1073027"/>
            <a:chOff x="4764896" y="3274292"/>
            <a:chExt cx="2977384" cy="1073027"/>
          </a:xfrm>
        </p:grpSpPr>
        <p:sp>
          <p:nvSpPr>
            <p:cNvPr id="36" name="Oval 35"/>
            <p:cNvSpPr/>
            <p:nvPr/>
          </p:nvSpPr>
          <p:spPr>
            <a:xfrm>
              <a:off x="4764896" y="3389513"/>
              <a:ext cx="957805" cy="957806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003650" y="3573116"/>
              <a:ext cx="480297" cy="590599"/>
              <a:chOff x="11245851" y="9561513"/>
              <a:chExt cx="546100" cy="671513"/>
            </a:xfrm>
            <a:solidFill>
              <a:schemeClr val="bg1"/>
            </a:solidFill>
          </p:grpSpPr>
          <p:sp>
            <p:nvSpPr>
              <p:cNvPr id="41" name="Freeform 17"/>
              <p:cNvSpPr>
                <a:spLocks noEditPoints="1"/>
              </p:cNvSpPr>
              <p:nvPr/>
            </p:nvSpPr>
            <p:spPr bwMode="auto">
              <a:xfrm>
                <a:off x="11377613" y="10113963"/>
                <a:ext cx="73025" cy="71438"/>
              </a:xfrm>
              <a:custGeom>
                <a:avLst/>
                <a:gdLst>
                  <a:gd name="T0" fmla="*/ 9 w 19"/>
                  <a:gd name="T1" fmla="*/ 0 h 19"/>
                  <a:gd name="T2" fmla="*/ 3 w 19"/>
                  <a:gd name="T3" fmla="*/ 3 h 19"/>
                  <a:gd name="T4" fmla="*/ 0 w 19"/>
                  <a:gd name="T5" fmla="*/ 10 h 19"/>
                  <a:gd name="T6" fmla="*/ 9 w 19"/>
                  <a:gd name="T7" fmla="*/ 19 h 19"/>
                  <a:gd name="T8" fmla="*/ 19 w 19"/>
                  <a:gd name="T9" fmla="*/ 10 h 19"/>
                  <a:gd name="T10" fmla="*/ 9 w 19"/>
                  <a:gd name="T11" fmla="*/ 0 h 19"/>
                  <a:gd name="T12" fmla="*/ 7 w 19"/>
                  <a:gd name="T13" fmla="*/ 10 h 19"/>
                  <a:gd name="T14" fmla="*/ 8 w 19"/>
                  <a:gd name="T15" fmla="*/ 8 h 19"/>
                  <a:gd name="T16" fmla="*/ 9 w 19"/>
                  <a:gd name="T17" fmla="*/ 8 h 19"/>
                  <a:gd name="T18" fmla="*/ 11 w 19"/>
                  <a:gd name="T19" fmla="*/ 10 h 19"/>
                  <a:gd name="T20" fmla="*/ 7 w 19"/>
                  <a:gd name="T2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9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7" y="10"/>
                    </a:moveTo>
                    <a:cubicBezTo>
                      <a:pt x="7" y="9"/>
                      <a:pt x="8" y="9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8"/>
                      <a:pt x="11" y="9"/>
                      <a:pt x="11" y="10"/>
                    </a:cubicBezTo>
                    <a:cubicBezTo>
                      <a:pt x="11" y="12"/>
                      <a:pt x="7" y="12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11245851" y="9566275"/>
                <a:ext cx="331788" cy="666750"/>
              </a:xfrm>
              <a:custGeom>
                <a:avLst/>
                <a:gdLst>
                  <a:gd name="T0" fmla="*/ 68 w 88"/>
                  <a:gd name="T1" fmla="*/ 1 h 178"/>
                  <a:gd name="T2" fmla="*/ 64 w 88"/>
                  <a:gd name="T3" fmla="*/ 1 h 178"/>
                  <a:gd name="T4" fmla="*/ 63 w 88"/>
                  <a:gd name="T5" fmla="*/ 4 h 178"/>
                  <a:gd name="T6" fmla="*/ 63 w 88"/>
                  <a:gd name="T7" fmla="*/ 29 h 178"/>
                  <a:gd name="T8" fmla="*/ 54 w 88"/>
                  <a:gd name="T9" fmla="*/ 42 h 178"/>
                  <a:gd name="T10" fmla="*/ 34 w 88"/>
                  <a:gd name="T11" fmla="*/ 42 h 178"/>
                  <a:gd name="T12" fmla="*/ 25 w 88"/>
                  <a:gd name="T13" fmla="*/ 29 h 178"/>
                  <a:gd name="T14" fmla="*/ 25 w 88"/>
                  <a:gd name="T15" fmla="*/ 4 h 178"/>
                  <a:gd name="T16" fmla="*/ 23 w 88"/>
                  <a:gd name="T17" fmla="*/ 1 h 178"/>
                  <a:gd name="T18" fmla="*/ 20 w 88"/>
                  <a:gd name="T19" fmla="*/ 1 h 178"/>
                  <a:gd name="T20" fmla="*/ 0 w 88"/>
                  <a:gd name="T21" fmla="*/ 37 h 178"/>
                  <a:gd name="T22" fmla="*/ 24 w 88"/>
                  <a:gd name="T23" fmla="*/ 72 h 178"/>
                  <a:gd name="T24" fmla="*/ 19 w 88"/>
                  <a:gd name="T25" fmla="*/ 153 h 178"/>
                  <a:gd name="T26" fmla="*/ 44 w 88"/>
                  <a:gd name="T27" fmla="*/ 178 h 178"/>
                  <a:gd name="T28" fmla="*/ 69 w 88"/>
                  <a:gd name="T29" fmla="*/ 153 h 178"/>
                  <a:gd name="T30" fmla="*/ 63 w 88"/>
                  <a:gd name="T31" fmla="*/ 72 h 178"/>
                  <a:gd name="T32" fmla="*/ 88 w 88"/>
                  <a:gd name="T33" fmla="*/ 37 h 178"/>
                  <a:gd name="T34" fmla="*/ 68 w 88"/>
                  <a:gd name="T35" fmla="*/ 1 h 178"/>
                  <a:gd name="T36" fmla="*/ 58 w 88"/>
                  <a:gd name="T37" fmla="*/ 67 h 178"/>
                  <a:gd name="T38" fmla="*/ 56 w 88"/>
                  <a:gd name="T39" fmla="*/ 70 h 178"/>
                  <a:gd name="T40" fmla="*/ 62 w 88"/>
                  <a:gd name="T41" fmla="*/ 153 h 178"/>
                  <a:gd name="T42" fmla="*/ 44 w 88"/>
                  <a:gd name="T43" fmla="*/ 170 h 178"/>
                  <a:gd name="T44" fmla="*/ 26 w 88"/>
                  <a:gd name="T45" fmla="*/ 153 h 178"/>
                  <a:gd name="T46" fmla="*/ 32 w 88"/>
                  <a:gd name="T47" fmla="*/ 70 h 178"/>
                  <a:gd name="T48" fmla="*/ 30 w 88"/>
                  <a:gd name="T49" fmla="*/ 67 h 178"/>
                  <a:gd name="T50" fmla="*/ 8 w 88"/>
                  <a:gd name="T51" fmla="*/ 37 h 178"/>
                  <a:gd name="T52" fmla="*/ 18 w 88"/>
                  <a:gd name="T53" fmla="*/ 12 h 178"/>
                  <a:gd name="T54" fmla="*/ 18 w 88"/>
                  <a:gd name="T55" fmla="*/ 30 h 178"/>
                  <a:gd name="T56" fmla="*/ 19 w 88"/>
                  <a:gd name="T57" fmla="*/ 32 h 178"/>
                  <a:gd name="T58" fmla="*/ 29 w 88"/>
                  <a:gd name="T59" fmla="*/ 48 h 178"/>
                  <a:gd name="T60" fmla="*/ 32 w 88"/>
                  <a:gd name="T61" fmla="*/ 50 h 178"/>
                  <a:gd name="T62" fmla="*/ 56 w 88"/>
                  <a:gd name="T63" fmla="*/ 50 h 178"/>
                  <a:gd name="T64" fmla="*/ 59 w 88"/>
                  <a:gd name="T65" fmla="*/ 48 h 178"/>
                  <a:gd name="T66" fmla="*/ 69 w 88"/>
                  <a:gd name="T67" fmla="*/ 32 h 178"/>
                  <a:gd name="T68" fmla="*/ 70 w 88"/>
                  <a:gd name="T69" fmla="*/ 30 h 178"/>
                  <a:gd name="T70" fmla="*/ 70 w 88"/>
                  <a:gd name="T71" fmla="*/ 12 h 178"/>
                  <a:gd name="T72" fmla="*/ 80 w 88"/>
                  <a:gd name="T73" fmla="*/ 37 h 178"/>
                  <a:gd name="T74" fmla="*/ 58 w 88"/>
                  <a:gd name="T75" fmla="*/ 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178">
                    <a:moveTo>
                      <a:pt x="68" y="1"/>
                    </a:moveTo>
                    <a:cubicBezTo>
                      <a:pt x="67" y="0"/>
                      <a:pt x="66" y="0"/>
                      <a:pt x="64" y="1"/>
                    </a:cubicBezTo>
                    <a:cubicBezTo>
                      <a:pt x="63" y="2"/>
                      <a:pt x="63" y="3"/>
                      <a:pt x="63" y="4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2"/>
                      <a:pt x="23" y="1"/>
                    </a:cubicBezTo>
                    <a:cubicBezTo>
                      <a:pt x="22" y="0"/>
                      <a:pt x="21" y="0"/>
                      <a:pt x="20" y="1"/>
                    </a:cubicBezTo>
                    <a:cubicBezTo>
                      <a:pt x="7" y="9"/>
                      <a:pt x="0" y="23"/>
                      <a:pt x="0" y="37"/>
                    </a:cubicBezTo>
                    <a:cubicBezTo>
                      <a:pt x="0" y="54"/>
                      <a:pt x="17" y="67"/>
                      <a:pt x="24" y="72"/>
                    </a:cubicBezTo>
                    <a:cubicBezTo>
                      <a:pt x="19" y="153"/>
                      <a:pt x="19" y="153"/>
                      <a:pt x="19" y="153"/>
                    </a:cubicBezTo>
                    <a:cubicBezTo>
                      <a:pt x="19" y="167"/>
                      <a:pt x="30" y="178"/>
                      <a:pt x="44" y="178"/>
                    </a:cubicBezTo>
                    <a:cubicBezTo>
                      <a:pt x="58" y="178"/>
                      <a:pt x="69" y="167"/>
                      <a:pt x="69" y="153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71" y="67"/>
                      <a:pt x="88" y="54"/>
                      <a:pt x="88" y="37"/>
                    </a:cubicBezTo>
                    <a:cubicBezTo>
                      <a:pt x="88" y="23"/>
                      <a:pt x="81" y="9"/>
                      <a:pt x="68" y="1"/>
                    </a:cubicBezTo>
                    <a:close/>
                    <a:moveTo>
                      <a:pt x="58" y="67"/>
                    </a:moveTo>
                    <a:cubicBezTo>
                      <a:pt x="56" y="68"/>
                      <a:pt x="56" y="69"/>
                      <a:pt x="56" y="70"/>
                    </a:cubicBezTo>
                    <a:cubicBezTo>
                      <a:pt x="62" y="153"/>
                      <a:pt x="62" y="153"/>
                      <a:pt x="62" y="153"/>
                    </a:cubicBezTo>
                    <a:cubicBezTo>
                      <a:pt x="62" y="163"/>
                      <a:pt x="54" y="170"/>
                      <a:pt x="44" y="170"/>
                    </a:cubicBezTo>
                    <a:cubicBezTo>
                      <a:pt x="34" y="170"/>
                      <a:pt x="26" y="163"/>
                      <a:pt x="26" y="15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69"/>
                      <a:pt x="31" y="68"/>
                      <a:pt x="30" y="67"/>
                    </a:cubicBezTo>
                    <a:cubicBezTo>
                      <a:pt x="25" y="64"/>
                      <a:pt x="8" y="52"/>
                      <a:pt x="8" y="37"/>
                    </a:cubicBezTo>
                    <a:cubicBezTo>
                      <a:pt x="8" y="28"/>
                      <a:pt x="11" y="19"/>
                      <a:pt x="18" y="1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1"/>
                      <a:pt x="18" y="31"/>
                      <a:pt x="19" y="32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9"/>
                      <a:pt x="31" y="50"/>
                      <a:pt x="32" y="50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0"/>
                      <a:pt x="58" y="49"/>
                      <a:pt x="59" y="48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7" y="19"/>
                      <a:pt x="80" y="28"/>
                      <a:pt x="80" y="37"/>
                    </a:cubicBezTo>
                    <a:cubicBezTo>
                      <a:pt x="80" y="52"/>
                      <a:pt x="63" y="64"/>
                      <a:pt x="58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43" name="Freeform 19"/>
              <p:cNvSpPr>
                <a:spLocks noEditPoints="1"/>
              </p:cNvSpPr>
              <p:nvPr/>
            </p:nvSpPr>
            <p:spPr bwMode="auto">
              <a:xfrm>
                <a:off x="11596688" y="9561513"/>
                <a:ext cx="195263" cy="671513"/>
              </a:xfrm>
              <a:custGeom>
                <a:avLst/>
                <a:gdLst>
                  <a:gd name="T0" fmla="*/ 50 w 52"/>
                  <a:gd name="T1" fmla="*/ 100 h 179"/>
                  <a:gd name="T2" fmla="*/ 52 w 52"/>
                  <a:gd name="T3" fmla="*/ 97 h 179"/>
                  <a:gd name="T4" fmla="*/ 52 w 52"/>
                  <a:gd name="T5" fmla="*/ 81 h 179"/>
                  <a:gd name="T6" fmla="*/ 49 w 52"/>
                  <a:gd name="T7" fmla="*/ 78 h 179"/>
                  <a:gd name="T8" fmla="*/ 30 w 52"/>
                  <a:gd name="T9" fmla="*/ 78 h 179"/>
                  <a:gd name="T10" fmla="*/ 30 w 52"/>
                  <a:gd name="T11" fmla="*/ 27 h 179"/>
                  <a:gd name="T12" fmla="*/ 31 w 52"/>
                  <a:gd name="T13" fmla="*/ 27 h 179"/>
                  <a:gd name="T14" fmla="*/ 34 w 52"/>
                  <a:gd name="T15" fmla="*/ 25 h 179"/>
                  <a:gd name="T16" fmla="*/ 38 w 52"/>
                  <a:gd name="T17" fmla="*/ 14 h 179"/>
                  <a:gd name="T18" fmla="*/ 37 w 52"/>
                  <a:gd name="T19" fmla="*/ 11 h 179"/>
                  <a:gd name="T20" fmla="*/ 34 w 52"/>
                  <a:gd name="T21" fmla="*/ 3 h 179"/>
                  <a:gd name="T22" fmla="*/ 31 w 52"/>
                  <a:gd name="T23" fmla="*/ 0 h 179"/>
                  <a:gd name="T24" fmla="*/ 22 w 52"/>
                  <a:gd name="T25" fmla="*/ 0 h 179"/>
                  <a:gd name="T26" fmla="*/ 18 w 52"/>
                  <a:gd name="T27" fmla="*/ 3 h 179"/>
                  <a:gd name="T28" fmla="*/ 15 w 52"/>
                  <a:gd name="T29" fmla="*/ 11 h 179"/>
                  <a:gd name="T30" fmla="*/ 14 w 52"/>
                  <a:gd name="T31" fmla="*/ 14 h 179"/>
                  <a:gd name="T32" fmla="*/ 18 w 52"/>
                  <a:gd name="T33" fmla="*/ 25 h 179"/>
                  <a:gd name="T34" fmla="*/ 22 w 52"/>
                  <a:gd name="T35" fmla="*/ 27 h 179"/>
                  <a:gd name="T36" fmla="*/ 22 w 52"/>
                  <a:gd name="T37" fmla="*/ 27 h 179"/>
                  <a:gd name="T38" fmla="*/ 22 w 52"/>
                  <a:gd name="T39" fmla="*/ 78 h 179"/>
                  <a:gd name="T40" fmla="*/ 3 w 52"/>
                  <a:gd name="T41" fmla="*/ 78 h 179"/>
                  <a:gd name="T42" fmla="*/ 0 w 52"/>
                  <a:gd name="T43" fmla="*/ 81 h 179"/>
                  <a:gd name="T44" fmla="*/ 0 w 52"/>
                  <a:gd name="T45" fmla="*/ 97 h 179"/>
                  <a:gd name="T46" fmla="*/ 2 w 52"/>
                  <a:gd name="T47" fmla="*/ 100 h 179"/>
                  <a:gd name="T48" fmla="*/ 6 w 52"/>
                  <a:gd name="T49" fmla="*/ 106 h 179"/>
                  <a:gd name="T50" fmla="*/ 2 w 52"/>
                  <a:gd name="T51" fmla="*/ 112 h 179"/>
                  <a:gd name="T52" fmla="*/ 0 w 52"/>
                  <a:gd name="T53" fmla="*/ 115 h 179"/>
                  <a:gd name="T54" fmla="*/ 0 w 52"/>
                  <a:gd name="T55" fmla="*/ 157 h 179"/>
                  <a:gd name="T56" fmla="*/ 26 w 52"/>
                  <a:gd name="T57" fmla="*/ 179 h 179"/>
                  <a:gd name="T58" fmla="*/ 52 w 52"/>
                  <a:gd name="T59" fmla="*/ 157 h 179"/>
                  <a:gd name="T60" fmla="*/ 52 w 52"/>
                  <a:gd name="T61" fmla="*/ 115 h 179"/>
                  <a:gd name="T62" fmla="*/ 50 w 52"/>
                  <a:gd name="T63" fmla="*/ 112 h 179"/>
                  <a:gd name="T64" fmla="*/ 46 w 52"/>
                  <a:gd name="T65" fmla="*/ 106 h 179"/>
                  <a:gd name="T66" fmla="*/ 50 w 52"/>
                  <a:gd name="T67" fmla="*/ 100 h 179"/>
                  <a:gd name="T68" fmla="*/ 24 w 52"/>
                  <a:gd name="T69" fmla="*/ 8 h 179"/>
                  <a:gd name="T70" fmla="*/ 28 w 52"/>
                  <a:gd name="T71" fmla="*/ 8 h 179"/>
                  <a:gd name="T72" fmla="*/ 30 w 52"/>
                  <a:gd name="T73" fmla="*/ 13 h 179"/>
                  <a:gd name="T74" fmla="*/ 28 w 52"/>
                  <a:gd name="T75" fmla="*/ 20 h 179"/>
                  <a:gd name="T76" fmla="*/ 24 w 52"/>
                  <a:gd name="T77" fmla="*/ 20 h 179"/>
                  <a:gd name="T78" fmla="*/ 22 w 52"/>
                  <a:gd name="T79" fmla="*/ 13 h 179"/>
                  <a:gd name="T80" fmla="*/ 24 w 52"/>
                  <a:gd name="T81" fmla="*/ 8 h 179"/>
                  <a:gd name="T82" fmla="*/ 45 w 52"/>
                  <a:gd name="T83" fmla="*/ 95 h 179"/>
                  <a:gd name="T84" fmla="*/ 38 w 52"/>
                  <a:gd name="T85" fmla="*/ 106 h 179"/>
                  <a:gd name="T86" fmla="*/ 45 w 52"/>
                  <a:gd name="T87" fmla="*/ 117 h 179"/>
                  <a:gd name="T88" fmla="*/ 45 w 52"/>
                  <a:gd name="T89" fmla="*/ 157 h 179"/>
                  <a:gd name="T90" fmla="*/ 26 w 52"/>
                  <a:gd name="T91" fmla="*/ 172 h 179"/>
                  <a:gd name="T92" fmla="*/ 7 w 52"/>
                  <a:gd name="T93" fmla="*/ 157 h 179"/>
                  <a:gd name="T94" fmla="*/ 7 w 52"/>
                  <a:gd name="T95" fmla="*/ 117 h 179"/>
                  <a:gd name="T96" fmla="*/ 14 w 52"/>
                  <a:gd name="T97" fmla="*/ 106 h 179"/>
                  <a:gd name="T98" fmla="*/ 7 w 52"/>
                  <a:gd name="T99" fmla="*/ 95 h 179"/>
                  <a:gd name="T100" fmla="*/ 7 w 52"/>
                  <a:gd name="T101" fmla="*/ 85 h 179"/>
                  <a:gd name="T102" fmla="*/ 45 w 52"/>
                  <a:gd name="T103" fmla="*/ 85 h 179"/>
                  <a:gd name="T104" fmla="*/ 45 w 52"/>
                  <a:gd name="T105" fmla="*/ 9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2" h="179">
                    <a:moveTo>
                      <a:pt x="50" y="100"/>
                    </a:moveTo>
                    <a:cubicBezTo>
                      <a:pt x="52" y="100"/>
                      <a:pt x="52" y="98"/>
                      <a:pt x="52" y="97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2" y="79"/>
                      <a:pt x="51" y="78"/>
                      <a:pt x="49" y="78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7"/>
                      <a:pt x="34" y="26"/>
                      <a:pt x="34" y="25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2"/>
                      <a:pt x="37" y="1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9" y="1"/>
                      <a:pt x="18" y="3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2"/>
                      <a:pt x="14" y="13"/>
                      <a:pt x="14" y="1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1" y="78"/>
                      <a:pt x="0" y="79"/>
                      <a:pt x="0" y="8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100"/>
                      <a:pt x="2" y="100"/>
                    </a:cubicBezTo>
                    <a:cubicBezTo>
                      <a:pt x="4" y="101"/>
                      <a:pt x="6" y="104"/>
                      <a:pt x="6" y="106"/>
                    </a:cubicBezTo>
                    <a:cubicBezTo>
                      <a:pt x="6" y="108"/>
                      <a:pt x="4" y="110"/>
                      <a:pt x="2" y="112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69"/>
                      <a:pt x="11" y="179"/>
                      <a:pt x="26" y="179"/>
                    </a:cubicBezTo>
                    <a:cubicBezTo>
                      <a:pt x="41" y="179"/>
                      <a:pt x="52" y="169"/>
                      <a:pt x="52" y="157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2" y="114"/>
                      <a:pt x="52" y="112"/>
                      <a:pt x="50" y="112"/>
                    </a:cubicBezTo>
                    <a:cubicBezTo>
                      <a:pt x="48" y="110"/>
                      <a:pt x="46" y="108"/>
                      <a:pt x="46" y="106"/>
                    </a:cubicBezTo>
                    <a:cubicBezTo>
                      <a:pt x="46" y="104"/>
                      <a:pt x="48" y="101"/>
                      <a:pt x="50" y="100"/>
                    </a:cubicBezTo>
                    <a:close/>
                    <a:moveTo>
                      <a:pt x="24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4" y="8"/>
                    </a:lnTo>
                    <a:close/>
                    <a:moveTo>
                      <a:pt x="45" y="95"/>
                    </a:moveTo>
                    <a:cubicBezTo>
                      <a:pt x="41" y="97"/>
                      <a:pt x="38" y="101"/>
                      <a:pt x="38" y="106"/>
                    </a:cubicBezTo>
                    <a:cubicBezTo>
                      <a:pt x="38" y="110"/>
                      <a:pt x="41" y="115"/>
                      <a:pt x="45" y="117"/>
                    </a:cubicBezTo>
                    <a:cubicBezTo>
                      <a:pt x="45" y="157"/>
                      <a:pt x="45" y="157"/>
                      <a:pt x="45" y="157"/>
                    </a:cubicBezTo>
                    <a:cubicBezTo>
                      <a:pt x="45" y="165"/>
                      <a:pt x="36" y="172"/>
                      <a:pt x="26" y="172"/>
                    </a:cubicBezTo>
                    <a:cubicBezTo>
                      <a:pt x="16" y="172"/>
                      <a:pt x="7" y="165"/>
                      <a:pt x="7" y="15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11" y="115"/>
                      <a:pt x="14" y="110"/>
                      <a:pt x="14" y="106"/>
                    </a:cubicBezTo>
                    <a:cubicBezTo>
                      <a:pt x="14" y="101"/>
                      <a:pt x="11" y="97"/>
                      <a:pt x="7" y="9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45" y="85"/>
                      <a:pt x="45" y="85"/>
                      <a:pt x="45" y="85"/>
                    </a:cubicBezTo>
                    <a:lnTo>
                      <a:pt x="45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44" name="Freeform 20"/>
              <p:cNvSpPr>
                <a:spLocks/>
              </p:cNvSpPr>
              <p:nvPr/>
            </p:nvSpPr>
            <p:spPr bwMode="auto">
              <a:xfrm>
                <a:off x="11679238" y="10004425"/>
                <a:ext cx="30163" cy="158750"/>
              </a:xfrm>
              <a:custGeom>
                <a:avLst/>
                <a:gdLst>
                  <a:gd name="T0" fmla="*/ 0 w 8"/>
                  <a:gd name="T1" fmla="*/ 4 h 42"/>
                  <a:gd name="T2" fmla="*/ 0 w 8"/>
                  <a:gd name="T3" fmla="*/ 39 h 42"/>
                  <a:gd name="T4" fmla="*/ 4 w 8"/>
                  <a:gd name="T5" fmla="*/ 42 h 42"/>
                  <a:gd name="T6" fmla="*/ 8 w 8"/>
                  <a:gd name="T7" fmla="*/ 39 h 42"/>
                  <a:gd name="T8" fmla="*/ 8 w 8"/>
                  <a:gd name="T9" fmla="*/ 4 h 42"/>
                  <a:gd name="T10" fmla="*/ 4 w 8"/>
                  <a:gd name="T11" fmla="*/ 0 h 42"/>
                  <a:gd name="T12" fmla="*/ 0 w 8"/>
                  <a:gd name="T13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2">
                    <a:moveTo>
                      <a:pt x="0" y="4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2"/>
                      <a:pt x="4" y="42"/>
                    </a:cubicBezTo>
                    <a:cubicBezTo>
                      <a:pt x="6" y="42"/>
                      <a:pt x="8" y="41"/>
                      <a:pt x="8" y="3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795171" y="3274292"/>
              <a:ext cx="1947109" cy="943876"/>
              <a:chOff x="4029296" y="3605570"/>
              <a:chExt cx="3894217" cy="188774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029296" y="3605570"/>
                <a:ext cx="1911418" cy="787902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ESP8266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62156" y="4200663"/>
                <a:ext cx="3861357" cy="1292655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1200" dirty="0" err="1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Wifi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 模組透過此可用無線方式將訊息傳遞到雲端</a:t>
                </a:r>
                <a:r>
                  <a:rPr lang="en-US" altLang="zh-TW" sz="1200" dirty="0" err="1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FireBase</a:t>
                </a:r>
                <a:endParaRPr lang="en-US" altLang="zh-TW" sz="1200" dirty="0" smtClean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776468" y="4847392"/>
            <a:ext cx="2965812" cy="1042717"/>
            <a:chOff x="9552935" y="9694784"/>
            <a:chExt cx="5931623" cy="2085433"/>
          </a:xfrm>
        </p:grpSpPr>
        <p:sp>
          <p:nvSpPr>
            <p:cNvPr id="46" name="Oval 45"/>
            <p:cNvSpPr/>
            <p:nvPr/>
          </p:nvSpPr>
          <p:spPr>
            <a:xfrm>
              <a:off x="9552935" y="9864607"/>
              <a:ext cx="1915610" cy="1915610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946078" y="10263065"/>
              <a:ext cx="1129325" cy="1118694"/>
              <a:chOff x="11152188" y="12609513"/>
              <a:chExt cx="674688" cy="668337"/>
            </a:xfrm>
            <a:solidFill>
              <a:schemeClr val="bg1"/>
            </a:solidFill>
          </p:grpSpPr>
          <p:sp>
            <p:nvSpPr>
              <p:cNvPr id="51" name="Freeform 14"/>
              <p:cNvSpPr>
                <a:spLocks noEditPoints="1"/>
              </p:cNvSpPr>
              <p:nvPr/>
            </p:nvSpPr>
            <p:spPr bwMode="auto">
              <a:xfrm>
                <a:off x="11152188" y="12609513"/>
                <a:ext cx="674688" cy="615950"/>
              </a:xfrm>
              <a:custGeom>
                <a:avLst/>
                <a:gdLst>
                  <a:gd name="T0" fmla="*/ 169 w 179"/>
                  <a:gd name="T1" fmla="*/ 15 h 164"/>
                  <a:gd name="T2" fmla="*/ 51 w 179"/>
                  <a:gd name="T3" fmla="*/ 15 h 164"/>
                  <a:gd name="T4" fmla="*/ 38 w 179"/>
                  <a:gd name="T5" fmla="*/ 0 h 164"/>
                  <a:gd name="T6" fmla="*/ 11 w 179"/>
                  <a:gd name="T7" fmla="*/ 0 h 164"/>
                  <a:gd name="T8" fmla="*/ 0 w 179"/>
                  <a:gd name="T9" fmla="*/ 11 h 164"/>
                  <a:gd name="T10" fmla="*/ 0 w 179"/>
                  <a:gd name="T11" fmla="*/ 153 h 164"/>
                  <a:gd name="T12" fmla="*/ 11 w 179"/>
                  <a:gd name="T13" fmla="*/ 164 h 164"/>
                  <a:gd name="T14" fmla="*/ 37 w 179"/>
                  <a:gd name="T15" fmla="*/ 164 h 164"/>
                  <a:gd name="T16" fmla="*/ 41 w 179"/>
                  <a:gd name="T17" fmla="*/ 160 h 164"/>
                  <a:gd name="T18" fmla="*/ 37 w 179"/>
                  <a:gd name="T19" fmla="*/ 157 h 164"/>
                  <a:gd name="T20" fmla="*/ 11 w 179"/>
                  <a:gd name="T21" fmla="*/ 157 h 164"/>
                  <a:gd name="T22" fmla="*/ 8 w 179"/>
                  <a:gd name="T23" fmla="*/ 153 h 164"/>
                  <a:gd name="T24" fmla="*/ 8 w 179"/>
                  <a:gd name="T25" fmla="*/ 52 h 164"/>
                  <a:gd name="T26" fmla="*/ 172 w 179"/>
                  <a:gd name="T27" fmla="*/ 52 h 164"/>
                  <a:gd name="T28" fmla="*/ 172 w 179"/>
                  <a:gd name="T29" fmla="*/ 153 h 164"/>
                  <a:gd name="T30" fmla="*/ 169 w 179"/>
                  <a:gd name="T31" fmla="*/ 157 h 164"/>
                  <a:gd name="T32" fmla="*/ 142 w 179"/>
                  <a:gd name="T33" fmla="*/ 157 h 164"/>
                  <a:gd name="T34" fmla="*/ 138 w 179"/>
                  <a:gd name="T35" fmla="*/ 160 h 164"/>
                  <a:gd name="T36" fmla="*/ 142 w 179"/>
                  <a:gd name="T37" fmla="*/ 164 h 164"/>
                  <a:gd name="T38" fmla="*/ 169 w 179"/>
                  <a:gd name="T39" fmla="*/ 164 h 164"/>
                  <a:gd name="T40" fmla="*/ 179 w 179"/>
                  <a:gd name="T41" fmla="*/ 153 h 164"/>
                  <a:gd name="T42" fmla="*/ 179 w 179"/>
                  <a:gd name="T43" fmla="*/ 26 h 164"/>
                  <a:gd name="T44" fmla="*/ 169 w 179"/>
                  <a:gd name="T45" fmla="*/ 15 h 164"/>
                  <a:gd name="T46" fmla="*/ 8 w 179"/>
                  <a:gd name="T47" fmla="*/ 45 h 164"/>
                  <a:gd name="T48" fmla="*/ 8 w 179"/>
                  <a:gd name="T49" fmla="*/ 11 h 164"/>
                  <a:gd name="T50" fmla="*/ 11 w 179"/>
                  <a:gd name="T51" fmla="*/ 7 h 164"/>
                  <a:gd name="T52" fmla="*/ 37 w 179"/>
                  <a:gd name="T53" fmla="*/ 7 h 164"/>
                  <a:gd name="T54" fmla="*/ 45 w 179"/>
                  <a:gd name="T55" fmla="*/ 20 h 164"/>
                  <a:gd name="T56" fmla="*/ 48 w 179"/>
                  <a:gd name="T57" fmla="*/ 22 h 164"/>
                  <a:gd name="T58" fmla="*/ 169 w 179"/>
                  <a:gd name="T59" fmla="*/ 22 h 164"/>
                  <a:gd name="T60" fmla="*/ 172 w 179"/>
                  <a:gd name="T61" fmla="*/ 26 h 164"/>
                  <a:gd name="T62" fmla="*/ 172 w 179"/>
                  <a:gd name="T63" fmla="*/ 45 h 164"/>
                  <a:gd name="T64" fmla="*/ 8 w 179"/>
                  <a:gd name="T65" fmla="*/ 4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64">
                    <a:moveTo>
                      <a:pt x="169" y="15"/>
                    </a:moveTo>
                    <a:cubicBezTo>
                      <a:pt x="51" y="15"/>
                      <a:pt x="51" y="15"/>
                      <a:pt x="51" y="15"/>
                    </a:cubicBezTo>
                    <a:cubicBezTo>
                      <a:pt x="43" y="0"/>
                      <a:pt x="39" y="0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59"/>
                      <a:pt x="5" y="164"/>
                      <a:pt x="11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9" y="164"/>
                      <a:pt x="41" y="162"/>
                      <a:pt x="41" y="160"/>
                    </a:cubicBezTo>
                    <a:cubicBezTo>
                      <a:pt x="41" y="158"/>
                      <a:pt x="39" y="157"/>
                      <a:pt x="37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9" y="157"/>
                      <a:pt x="8" y="155"/>
                      <a:pt x="8" y="153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72" y="155"/>
                      <a:pt x="170" y="157"/>
                      <a:pt x="169" y="157"/>
                    </a:cubicBezTo>
                    <a:cubicBezTo>
                      <a:pt x="142" y="157"/>
                      <a:pt x="142" y="157"/>
                      <a:pt x="142" y="157"/>
                    </a:cubicBezTo>
                    <a:cubicBezTo>
                      <a:pt x="140" y="157"/>
                      <a:pt x="138" y="158"/>
                      <a:pt x="138" y="160"/>
                    </a:cubicBezTo>
                    <a:cubicBezTo>
                      <a:pt x="138" y="162"/>
                      <a:pt x="140" y="164"/>
                      <a:pt x="142" y="164"/>
                    </a:cubicBezTo>
                    <a:cubicBezTo>
                      <a:pt x="169" y="164"/>
                      <a:pt x="169" y="164"/>
                      <a:pt x="169" y="164"/>
                    </a:cubicBezTo>
                    <a:cubicBezTo>
                      <a:pt x="175" y="164"/>
                      <a:pt x="179" y="159"/>
                      <a:pt x="179" y="153"/>
                    </a:cubicBezTo>
                    <a:cubicBezTo>
                      <a:pt x="179" y="26"/>
                      <a:pt x="179" y="26"/>
                      <a:pt x="179" y="26"/>
                    </a:cubicBezTo>
                    <a:cubicBezTo>
                      <a:pt x="179" y="20"/>
                      <a:pt x="175" y="15"/>
                      <a:pt x="169" y="15"/>
                    </a:cubicBezTo>
                    <a:close/>
                    <a:moveTo>
                      <a:pt x="8" y="45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7"/>
                      <a:pt x="11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9" y="8"/>
                      <a:pt x="42" y="14"/>
                      <a:pt x="45" y="20"/>
                    </a:cubicBezTo>
                    <a:cubicBezTo>
                      <a:pt x="45" y="22"/>
                      <a:pt x="47" y="22"/>
                      <a:pt x="48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70" y="22"/>
                      <a:pt x="172" y="24"/>
                      <a:pt x="172" y="26"/>
                    </a:cubicBezTo>
                    <a:cubicBezTo>
                      <a:pt x="172" y="45"/>
                      <a:pt x="172" y="45"/>
                      <a:pt x="172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52" name="Freeform 15"/>
              <p:cNvSpPr>
                <a:spLocks noEditPoints="1"/>
              </p:cNvSpPr>
              <p:nvPr/>
            </p:nvSpPr>
            <p:spPr bwMode="auto">
              <a:xfrm>
                <a:off x="11420476" y="13033375"/>
                <a:ext cx="134938" cy="134938"/>
              </a:xfrm>
              <a:custGeom>
                <a:avLst/>
                <a:gdLst>
                  <a:gd name="T0" fmla="*/ 25 w 36"/>
                  <a:gd name="T1" fmla="*/ 3 h 36"/>
                  <a:gd name="T2" fmla="*/ 3 w 36"/>
                  <a:gd name="T3" fmla="*/ 13 h 36"/>
                  <a:gd name="T4" fmla="*/ 12 w 36"/>
                  <a:gd name="T5" fmla="*/ 35 h 36"/>
                  <a:gd name="T6" fmla="*/ 19 w 36"/>
                  <a:gd name="T7" fmla="*/ 36 h 36"/>
                  <a:gd name="T8" fmla="*/ 34 w 36"/>
                  <a:gd name="T9" fmla="*/ 25 h 36"/>
                  <a:gd name="T10" fmla="*/ 34 w 36"/>
                  <a:gd name="T11" fmla="*/ 13 h 36"/>
                  <a:gd name="T12" fmla="*/ 25 w 36"/>
                  <a:gd name="T13" fmla="*/ 3 h 36"/>
                  <a:gd name="T14" fmla="*/ 28 w 36"/>
                  <a:gd name="T15" fmla="*/ 23 h 36"/>
                  <a:gd name="T16" fmla="*/ 15 w 36"/>
                  <a:gd name="T17" fmla="*/ 28 h 36"/>
                  <a:gd name="T18" fmla="*/ 10 w 36"/>
                  <a:gd name="T19" fmla="*/ 23 h 36"/>
                  <a:gd name="T20" fmla="*/ 10 w 36"/>
                  <a:gd name="T21" fmla="*/ 16 h 36"/>
                  <a:gd name="T22" fmla="*/ 19 w 36"/>
                  <a:gd name="T23" fmla="*/ 10 h 36"/>
                  <a:gd name="T24" fmla="*/ 22 w 36"/>
                  <a:gd name="T25" fmla="*/ 10 h 36"/>
                  <a:gd name="T26" fmla="*/ 28 w 36"/>
                  <a:gd name="T27" fmla="*/ 15 h 36"/>
                  <a:gd name="T28" fmla="*/ 28 w 36"/>
                  <a:gd name="T29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5" y="3"/>
                    </a:moveTo>
                    <a:cubicBezTo>
                      <a:pt x="17" y="0"/>
                      <a:pt x="7" y="4"/>
                      <a:pt x="3" y="13"/>
                    </a:cubicBezTo>
                    <a:cubicBezTo>
                      <a:pt x="0" y="21"/>
                      <a:pt x="4" y="31"/>
                      <a:pt x="12" y="35"/>
                    </a:cubicBezTo>
                    <a:cubicBezTo>
                      <a:pt x="15" y="36"/>
                      <a:pt x="17" y="36"/>
                      <a:pt x="19" y="36"/>
                    </a:cubicBezTo>
                    <a:cubicBezTo>
                      <a:pt x="26" y="36"/>
                      <a:pt x="32" y="32"/>
                      <a:pt x="34" y="25"/>
                    </a:cubicBezTo>
                    <a:cubicBezTo>
                      <a:pt x="36" y="21"/>
                      <a:pt x="36" y="17"/>
                      <a:pt x="34" y="13"/>
                    </a:cubicBezTo>
                    <a:cubicBezTo>
                      <a:pt x="33" y="8"/>
                      <a:pt x="29" y="5"/>
                      <a:pt x="25" y="3"/>
                    </a:cubicBezTo>
                    <a:close/>
                    <a:moveTo>
                      <a:pt x="28" y="23"/>
                    </a:moveTo>
                    <a:cubicBezTo>
                      <a:pt x="26" y="27"/>
                      <a:pt x="20" y="30"/>
                      <a:pt x="15" y="28"/>
                    </a:cubicBezTo>
                    <a:cubicBezTo>
                      <a:pt x="13" y="27"/>
                      <a:pt x="11" y="25"/>
                      <a:pt x="10" y="23"/>
                    </a:cubicBezTo>
                    <a:cubicBezTo>
                      <a:pt x="9" y="20"/>
                      <a:pt x="9" y="18"/>
                      <a:pt x="10" y="16"/>
                    </a:cubicBezTo>
                    <a:cubicBezTo>
                      <a:pt x="12" y="12"/>
                      <a:pt x="15" y="10"/>
                      <a:pt x="19" y="10"/>
                    </a:cubicBezTo>
                    <a:cubicBezTo>
                      <a:pt x="20" y="10"/>
                      <a:pt x="21" y="10"/>
                      <a:pt x="22" y="10"/>
                    </a:cubicBezTo>
                    <a:cubicBezTo>
                      <a:pt x="25" y="11"/>
                      <a:pt x="27" y="13"/>
                      <a:pt x="28" y="15"/>
                    </a:cubicBezTo>
                    <a:cubicBezTo>
                      <a:pt x="28" y="18"/>
                      <a:pt x="29" y="20"/>
                      <a:pt x="2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53" name="Freeform 16"/>
              <p:cNvSpPr>
                <a:spLocks noEditPoints="1"/>
              </p:cNvSpPr>
              <p:nvPr/>
            </p:nvSpPr>
            <p:spPr bwMode="auto">
              <a:xfrm>
                <a:off x="11314113" y="12931775"/>
                <a:ext cx="350838" cy="346075"/>
              </a:xfrm>
              <a:custGeom>
                <a:avLst/>
                <a:gdLst>
                  <a:gd name="T0" fmla="*/ 83 w 93"/>
                  <a:gd name="T1" fmla="*/ 49 h 92"/>
                  <a:gd name="T2" fmla="*/ 91 w 93"/>
                  <a:gd name="T3" fmla="*/ 38 h 92"/>
                  <a:gd name="T4" fmla="*/ 88 w 93"/>
                  <a:gd name="T5" fmla="*/ 22 h 92"/>
                  <a:gd name="T6" fmla="*/ 74 w 93"/>
                  <a:gd name="T7" fmla="*/ 23 h 92"/>
                  <a:gd name="T8" fmla="*/ 73 w 93"/>
                  <a:gd name="T9" fmla="*/ 9 h 92"/>
                  <a:gd name="T10" fmla="*/ 59 w 93"/>
                  <a:gd name="T11" fmla="*/ 0 h 92"/>
                  <a:gd name="T12" fmla="*/ 50 w 93"/>
                  <a:gd name="T13" fmla="*/ 10 h 92"/>
                  <a:gd name="T14" fmla="*/ 39 w 93"/>
                  <a:gd name="T15" fmla="*/ 2 h 92"/>
                  <a:gd name="T16" fmla="*/ 23 w 93"/>
                  <a:gd name="T17" fmla="*/ 5 h 92"/>
                  <a:gd name="T18" fmla="*/ 23 w 93"/>
                  <a:gd name="T19" fmla="*/ 19 h 92"/>
                  <a:gd name="T20" fmla="*/ 10 w 93"/>
                  <a:gd name="T21" fmla="*/ 20 h 92"/>
                  <a:gd name="T22" fmla="*/ 1 w 93"/>
                  <a:gd name="T23" fmla="*/ 34 h 92"/>
                  <a:gd name="T24" fmla="*/ 11 w 93"/>
                  <a:gd name="T25" fmla="*/ 43 h 92"/>
                  <a:gd name="T26" fmla="*/ 3 w 93"/>
                  <a:gd name="T27" fmla="*/ 54 h 92"/>
                  <a:gd name="T28" fmla="*/ 6 w 93"/>
                  <a:gd name="T29" fmla="*/ 70 h 92"/>
                  <a:gd name="T30" fmla="*/ 19 w 93"/>
                  <a:gd name="T31" fmla="*/ 70 h 92"/>
                  <a:gd name="T32" fmla="*/ 21 w 93"/>
                  <a:gd name="T33" fmla="*/ 83 h 92"/>
                  <a:gd name="T34" fmla="*/ 35 w 93"/>
                  <a:gd name="T35" fmla="*/ 92 h 92"/>
                  <a:gd name="T36" fmla="*/ 39 w 93"/>
                  <a:gd name="T37" fmla="*/ 90 h 92"/>
                  <a:gd name="T38" fmla="*/ 50 w 93"/>
                  <a:gd name="T39" fmla="*/ 82 h 92"/>
                  <a:gd name="T40" fmla="*/ 59 w 93"/>
                  <a:gd name="T41" fmla="*/ 92 h 92"/>
                  <a:gd name="T42" fmla="*/ 73 w 93"/>
                  <a:gd name="T43" fmla="*/ 83 h 92"/>
                  <a:gd name="T44" fmla="*/ 75 w 93"/>
                  <a:gd name="T45" fmla="*/ 69 h 92"/>
                  <a:gd name="T46" fmla="*/ 88 w 93"/>
                  <a:gd name="T47" fmla="*/ 70 h 92"/>
                  <a:gd name="T48" fmla="*/ 91 w 93"/>
                  <a:gd name="T49" fmla="*/ 54 h 92"/>
                  <a:gd name="T50" fmla="*/ 74 w 93"/>
                  <a:gd name="T51" fmla="*/ 61 h 92"/>
                  <a:gd name="T52" fmla="*/ 64 w 93"/>
                  <a:gd name="T53" fmla="*/ 69 h 92"/>
                  <a:gd name="T54" fmla="*/ 65 w 93"/>
                  <a:gd name="T55" fmla="*/ 82 h 92"/>
                  <a:gd name="T56" fmla="*/ 55 w 93"/>
                  <a:gd name="T57" fmla="*/ 76 h 92"/>
                  <a:gd name="T58" fmla="*/ 43 w 93"/>
                  <a:gd name="T59" fmla="*/ 74 h 92"/>
                  <a:gd name="T60" fmla="*/ 34 w 93"/>
                  <a:gd name="T61" fmla="*/ 84 h 92"/>
                  <a:gd name="T62" fmla="*/ 32 w 93"/>
                  <a:gd name="T63" fmla="*/ 73 h 92"/>
                  <a:gd name="T64" fmla="*/ 24 w 93"/>
                  <a:gd name="T65" fmla="*/ 63 h 92"/>
                  <a:gd name="T66" fmla="*/ 11 w 93"/>
                  <a:gd name="T67" fmla="*/ 64 h 92"/>
                  <a:gd name="T68" fmla="*/ 17 w 93"/>
                  <a:gd name="T69" fmla="*/ 54 h 92"/>
                  <a:gd name="T70" fmla="*/ 19 w 93"/>
                  <a:gd name="T71" fmla="*/ 42 h 92"/>
                  <a:gd name="T72" fmla="*/ 9 w 93"/>
                  <a:gd name="T73" fmla="*/ 33 h 92"/>
                  <a:gd name="T74" fmla="*/ 20 w 93"/>
                  <a:gd name="T75" fmla="*/ 31 h 92"/>
                  <a:gd name="T76" fmla="*/ 30 w 93"/>
                  <a:gd name="T77" fmla="*/ 23 h 92"/>
                  <a:gd name="T78" fmla="*/ 29 w 93"/>
                  <a:gd name="T79" fmla="*/ 10 h 92"/>
                  <a:gd name="T80" fmla="*/ 38 w 93"/>
                  <a:gd name="T81" fmla="*/ 16 h 92"/>
                  <a:gd name="T82" fmla="*/ 51 w 93"/>
                  <a:gd name="T83" fmla="*/ 18 h 92"/>
                  <a:gd name="T84" fmla="*/ 59 w 93"/>
                  <a:gd name="T85" fmla="*/ 8 h 92"/>
                  <a:gd name="T86" fmla="*/ 62 w 93"/>
                  <a:gd name="T87" fmla="*/ 19 h 92"/>
                  <a:gd name="T88" fmla="*/ 70 w 93"/>
                  <a:gd name="T89" fmla="*/ 29 h 92"/>
                  <a:gd name="T90" fmla="*/ 83 w 93"/>
                  <a:gd name="T91" fmla="*/ 28 h 92"/>
                  <a:gd name="T92" fmla="*/ 77 w 93"/>
                  <a:gd name="T93" fmla="*/ 38 h 92"/>
                  <a:gd name="T94" fmla="*/ 75 w 93"/>
                  <a:gd name="T95" fmla="*/ 50 h 92"/>
                  <a:gd name="T96" fmla="*/ 85 w 93"/>
                  <a:gd name="T97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" h="92">
                    <a:moveTo>
                      <a:pt x="91" y="54"/>
                    </a:moveTo>
                    <a:cubicBezTo>
                      <a:pt x="83" y="49"/>
                      <a:pt x="83" y="49"/>
                      <a:pt x="83" y="49"/>
                    </a:cubicBezTo>
                    <a:cubicBezTo>
                      <a:pt x="83" y="47"/>
                      <a:pt x="83" y="45"/>
                      <a:pt x="83" y="43"/>
                    </a:cubicBezTo>
                    <a:cubicBezTo>
                      <a:pt x="91" y="38"/>
                      <a:pt x="91" y="38"/>
                      <a:pt x="91" y="38"/>
                    </a:cubicBezTo>
                    <a:cubicBezTo>
                      <a:pt x="93" y="37"/>
                      <a:pt x="93" y="36"/>
                      <a:pt x="93" y="34"/>
                    </a:cubicBezTo>
                    <a:cubicBezTo>
                      <a:pt x="92" y="30"/>
                      <a:pt x="90" y="26"/>
                      <a:pt x="88" y="22"/>
                    </a:cubicBezTo>
                    <a:cubicBezTo>
                      <a:pt x="87" y="20"/>
                      <a:pt x="85" y="20"/>
                      <a:pt x="84" y="20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1"/>
                      <a:pt x="72" y="20"/>
                      <a:pt x="70" y="18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8"/>
                      <a:pt x="72" y="6"/>
                      <a:pt x="71" y="5"/>
                    </a:cubicBezTo>
                    <a:cubicBezTo>
                      <a:pt x="67" y="3"/>
                      <a:pt x="63" y="1"/>
                      <a:pt x="59" y="0"/>
                    </a:cubicBezTo>
                    <a:cubicBezTo>
                      <a:pt x="57" y="0"/>
                      <a:pt x="55" y="0"/>
                      <a:pt x="54" y="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10"/>
                      <a:pt x="46" y="10"/>
                      <a:pt x="44" y="1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6" y="0"/>
                      <a:pt x="35" y="0"/>
                    </a:cubicBezTo>
                    <a:cubicBezTo>
                      <a:pt x="31" y="1"/>
                      <a:pt x="26" y="3"/>
                      <a:pt x="23" y="5"/>
                    </a:cubicBezTo>
                    <a:cubicBezTo>
                      <a:pt x="21" y="6"/>
                      <a:pt x="20" y="8"/>
                      <a:pt x="21" y="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1"/>
                      <a:pt x="19" y="23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7" y="21"/>
                      <a:pt x="6" y="22"/>
                    </a:cubicBezTo>
                    <a:cubicBezTo>
                      <a:pt x="4" y="26"/>
                      <a:pt x="2" y="30"/>
                      <a:pt x="1" y="34"/>
                    </a:cubicBezTo>
                    <a:cubicBezTo>
                      <a:pt x="0" y="36"/>
                      <a:pt x="1" y="38"/>
                      <a:pt x="3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5"/>
                      <a:pt x="11" y="47"/>
                      <a:pt x="11" y="49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5"/>
                      <a:pt x="1" y="57"/>
                      <a:pt x="1" y="58"/>
                    </a:cubicBezTo>
                    <a:cubicBezTo>
                      <a:pt x="2" y="62"/>
                      <a:pt x="4" y="67"/>
                      <a:pt x="6" y="70"/>
                    </a:cubicBezTo>
                    <a:cubicBezTo>
                      <a:pt x="7" y="72"/>
                      <a:pt x="9" y="72"/>
                      <a:pt x="10" y="72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1" y="71"/>
                      <a:pt x="22" y="72"/>
                      <a:pt x="24" y="74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1" y="85"/>
                      <a:pt x="22" y="86"/>
                      <a:pt x="23" y="87"/>
                    </a:cubicBezTo>
                    <a:cubicBezTo>
                      <a:pt x="27" y="89"/>
                      <a:pt x="31" y="91"/>
                      <a:pt x="35" y="92"/>
                    </a:cubicBezTo>
                    <a:cubicBezTo>
                      <a:pt x="35" y="92"/>
                      <a:pt x="36" y="92"/>
                      <a:pt x="36" y="92"/>
                    </a:cubicBezTo>
                    <a:cubicBezTo>
                      <a:pt x="37" y="92"/>
                      <a:pt x="39" y="92"/>
                      <a:pt x="39" y="90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6" y="82"/>
                      <a:pt x="48" y="82"/>
                      <a:pt x="50" y="82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56" y="92"/>
                      <a:pt x="57" y="92"/>
                      <a:pt x="59" y="92"/>
                    </a:cubicBezTo>
                    <a:cubicBezTo>
                      <a:pt x="63" y="91"/>
                      <a:pt x="67" y="89"/>
                      <a:pt x="71" y="87"/>
                    </a:cubicBezTo>
                    <a:cubicBezTo>
                      <a:pt x="73" y="86"/>
                      <a:pt x="73" y="84"/>
                      <a:pt x="73" y="83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2" y="72"/>
                      <a:pt x="73" y="71"/>
                      <a:pt x="75" y="69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2"/>
                      <a:pt x="87" y="71"/>
                      <a:pt x="88" y="70"/>
                    </a:cubicBezTo>
                    <a:cubicBezTo>
                      <a:pt x="90" y="66"/>
                      <a:pt x="92" y="62"/>
                      <a:pt x="93" y="58"/>
                    </a:cubicBezTo>
                    <a:cubicBezTo>
                      <a:pt x="93" y="56"/>
                      <a:pt x="93" y="54"/>
                      <a:pt x="91" y="54"/>
                    </a:cubicBezTo>
                    <a:close/>
                    <a:moveTo>
                      <a:pt x="83" y="64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3" y="61"/>
                      <a:pt x="71" y="62"/>
                      <a:pt x="70" y="63"/>
                    </a:cubicBezTo>
                    <a:cubicBezTo>
                      <a:pt x="68" y="65"/>
                      <a:pt x="66" y="67"/>
                      <a:pt x="64" y="69"/>
                    </a:cubicBezTo>
                    <a:cubicBezTo>
                      <a:pt x="63" y="70"/>
                      <a:pt x="62" y="72"/>
                      <a:pt x="62" y="7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3" y="83"/>
                      <a:pt x="62" y="83"/>
                      <a:pt x="60" y="84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3" y="74"/>
                      <a:pt x="51" y="74"/>
                    </a:cubicBezTo>
                    <a:cubicBezTo>
                      <a:pt x="49" y="75"/>
                      <a:pt x="46" y="75"/>
                      <a:pt x="43" y="74"/>
                    </a:cubicBezTo>
                    <a:cubicBezTo>
                      <a:pt x="41" y="74"/>
                      <a:pt x="40" y="75"/>
                      <a:pt x="39" y="76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3" y="83"/>
                      <a:pt x="31" y="83"/>
                      <a:pt x="29" y="82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1" y="70"/>
                      <a:pt x="30" y="69"/>
                    </a:cubicBezTo>
                    <a:cubicBezTo>
                      <a:pt x="28" y="68"/>
                      <a:pt x="26" y="65"/>
                      <a:pt x="24" y="63"/>
                    </a:cubicBezTo>
                    <a:cubicBezTo>
                      <a:pt x="23" y="62"/>
                      <a:pt x="21" y="61"/>
                      <a:pt x="20" y="62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2"/>
                      <a:pt x="10" y="61"/>
                      <a:pt x="9" y="59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8" y="48"/>
                      <a:pt x="18" y="45"/>
                      <a:pt x="19" y="42"/>
                    </a:cubicBezTo>
                    <a:cubicBezTo>
                      <a:pt x="19" y="40"/>
                      <a:pt x="18" y="39"/>
                      <a:pt x="17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2"/>
                      <a:pt x="10" y="30"/>
                      <a:pt x="11" y="2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3" y="31"/>
                      <a:pt x="24" y="29"/>
                    </a:cubicBezTo>
                    <a:cubicBezTo>
                      <a:pt x="25" y="27"/>
                      <a:pt x="28" y="25"/>
                      <a:pt x="30" y="23"/>
                    </a:cubicBezTo>
                    <a:cubicBezTo>
                      <a:pt x="31" y="22"/>
                      <a:pt x="32" y="20"/>
                      <a:pt x="31" y="1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9"/>
                      <a:pt x="32" y="9"/>
                      <a:pt x="34" y="8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7"/>
                      <a:pt x="41" y="18"/>
                      <a:pt x="42" y="18"/>
                    </a:cubicBezTo>
                    <a:cubicBezTo>
                      <a:pt x="45" y="17"/>
                      <a:pt x="48" y="17"/>
                      <a:pt x="51" y="18"/>
                    </a:cubicBezTo>
                    <a:cubicBezTo>
                      <a:pt x="53" y="18"/>
                      <a:pt x="54" y="17"/>
                      <a:pt x="55" y="16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1" y="9"/>
                      <a:pt x="63" y="9"/>
                      <a:pt x="65" y="10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20"/>
                      <a:pt x="62" y="22"/>
                      <a:pt x="64" y="23"/>
                    </a:cubicBezTo>
                    <a:cubicBezTo>
                      <a:pt x="66" y="25"/>
                      <a:pt x="68" y="27"/>
                      <a:pt x="70" y="29"/>
                    </a:cubicBezTo>
                    <a:cubicBezTo>
                      <a:pt x="71" y="30"/>
                      <a:pt x="72" y="31"/>
                      <a:pt x="74" y="31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30"/>
                      <a:pt x="84" y="31"/>
                      <a:pt x="85" y="33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6" y="38"/>
                      <a:pt x="75" y="40"/>
                      <a:pt x="75" y="42"/>
                    </a:cubicBezTo>
                    <a:cubicBezTo>
                      <a:pt x="76" y="44"/>
                      <a:pt x="76" y="47"/>
                      <a:pt x="75" y="50"/>
                    </a:cubicBezTo>
                    <a:cubicBezTo>
                      <a:pt x="75" y="52"/>
                      <a:pt x="76" y="53"/>
                      <a:pt x="77" y="54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4" y="60"/>
                      <a:pt x="84" y="62"/>
                      <a:pt x="83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1590341" y="9694784"/>
              <a:ext cx="3894217" cy="1887752"/>
              <a:chOff x="4029296" y="3605570"/>
              <a:chExt cx="3894217" cy="18877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29296" y="3605570"/>
                <a:ext cx="2001185" cy="787904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DS18B20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62156" y="4200664"/>
                <a:ext cx="3861357" cy="1292658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溫度感測器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,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需額外引入函式庫範圍為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-55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度到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125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度</a:t>
                </a:r>
                <a:r>
                  <a:rPr lang="en-US" sz="1200" dirty="0" smtClean="0">
                    <a:solidFill>
                      <a:prstClr val="white">
                        <a:lumMod val="75000"/>
                      </a:prstClr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.</a:t>
                </a:r>
                <a:endPara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1071658" y="1707231"/>
            <a:ext cx="2890099" cy="1125857"/>
            <a:chOff x="1071658" y="1707231"/>
            <a:chExt cx="2890099" cy="1125857"/>
          </a:xfrm>
        </p:grpSpPr>
        <p:sp>
          <p:nvSpPr>
            <p:cNvPr id="55" name="Oval 54"/>
            <p:cNvSpPr/>
            <p:nvPr/>
          </p:nvSpPr>
          <p:spPr>
            <a:xfrm>
              <a:off x="1071658" y="1875282"/>
              <a:ext cx="957805" cy="9578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1275439" y="2070101"/>
              <a:ext cx="553009" cy="538763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014648" y="1707231"/>
              <a:ext cx="1947109" cy="943876"/>
              <a:chOff x="4029296" y="3605570"/>
              <a:chExt cx="3894217" cy="188774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029296" y="3605570"/>
                <a:ext cx="1835884" cy="722501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Arduino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062156" y="4200663"/>
                <a:ext cx="3861357" cy="1292656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運用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語言將編譯好的程式碼燒錄後每次啟動電源即可使用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071658" y="3274289"/>
            <a:ext cx="2890099" cy="1097215"/>
            <a:chOff x="2143316" y="6548577"/>
            <a:chExt cx="5780197" cy="2194430"/>
          </a:xfrm>
        </p:grpSpPr>
        <p:sp>
          <p:nvSpPr>
            <p:cNvPr id="61" name="Oval 60"/>
            <p:cNvSpPr/>
            <p:nvPr/>
          </p:nvSpPr>
          <p:spPr>
            <a:xfrm>
              <a:off x="2143316" y="6827397"/>
              <a:ext cx="1915610" cy="1915610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533382" y="7267005"/>
              <a:ext cx="1135479" cy="1036394"/>
              <a:chOff x="11047413" y="6575425"/>
              <a:chExt cx="673100" cy="614363"/>
            </a:xfrm>
            <a:solidFill>
              <a:schemeClr val="bg1"/>
            </a:solidFill>
          </p:grpSpPr>
          <p:sp>
            <p:nvSpPr>
              <p:cNvPr id="66" name="Freeform 47"/>
              <p:cNvSpPr>
                <a:spLocks noEditPoints="1"/>
              </p:cNvSpPr>
              <p:nvPr/>
            </p:nvSpPr>
            <p:spPr bwMode="auto">
              <a:xfrm>
                <a:off x="11168063" y="6575425"/>
                <a:ext cx="549275" cy="107950"/>
              </a:xfrm>
              <a:custGeom>
                <a:avLst/>
                <a:gdLst>
                  <a:gd name="T0" fmla="*/ 4 w 146"/>
                  <a:gd name="T1" fmla="*/ 29 h 29"/>
                  <a:gd name="T2" fmla="*/ 142 w 146"/>
                  <a:gd name="T3" fmla="*/ 29 h 29"/>
                  <a:gd name="T4" fmla="*/ 142 w 146"/>
                  <a:gd name="T5" fmla="*/ 29 h 29"/>
                  <a:gd name="T6" fmla="*/ 146 w 146"/>
                  <a:gd name="T7" fmla="*/ 25 h 29"/>
                  <a:gd name="T8" fmla="*/ 144 w 146"/>
                  <a:gd name="T9" fmla="*/ 22 h 29"/>
                  <a:gd name="T10" fmla="*/ 122 w 146"/>
                  <a:gd name="T11" fmla="*/ 1 h 29"/>
                  <a:gd name="T12" fmla="*/ 120 w 146"/>
                  <a:gd name="T13" fmla="*/ 0 h 29"/>
                  <a:gd name="T14" fmla="*/ 26 w 146"/>
                  <a:gd name="T15" fmla="*/ 0 h 29"/>
                  <a:gd name="T16" fmla="*/ 24 w 146"/>
                  <a:gd name="T17" fmla="*/ 1 h 29"/>
                  <a:gd name="T18" fmla="*/ 1 w 146"/>
                  <a:gd name="T19" fmla="*/ 23 h 29"/>
                  <a:gd name="T20" fmla="*/ 0 w 146"/>
                  <a:gd name="T21" fmla="*/ 27 h 29"/>
                  <a:gd name="T22" fmla="*/ 4 w 146"/>
                  <a:gd name="T23" fmla="*/ 29 h 29"/>
                  <a:gd name="T24" fmla="*/ 28 w 146"/>
                  <a:gd name="T25" fmla="*/ 7 h 29"/>
                  <a:gd name="T26" fmla="*/ 118 w 146"/>
                  <a:gd name="T27" fmla="*/ 7 h 29"/>
                  <a:gd name="T28" fmla="*/ 133 w 146"/>
                  <a:gd name="T29" fmla="*/ 22 h 29"/>
                  <a:gd name="T30" fmla="*/ 13 w 146"/>
                  <a:gd name="T31" fmla="*/ 22 h 29"/>
                  <a:gd name="T32" fmla="*/ 28 w 146"/>
                  <a:gd name="T33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" h="29">
                    <a:moveTo>
                      <a:pt x="4" y="29"/>
                    </a:moveTo>
                    <a:cubicBezTo>
                      <a:pt x="142" y="29"/>
                      <a:pt x="142" y="29"/>
                      <a:pt x="142" y="29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4" y="29"/>
                      <a:pt x="146" y="28"/>
                      <a:pt x="146" y="25"/>
                    </a:cubicBezTo>
                    <a:cubicBezTo>
                      <a:pt x="146" y="24"/>
                      <a:pt x="145" y="23"/>
                      <a:pt x="144" y="22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2" y="0"/>
                      <a:pt x="121" y="0"/>
                      <a:pt x="1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4" y="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7"/>
                    </a:cubicBezTo>
                    <a:cubicBezTo>
                      <a:pt x="1" y="28"/>
                      <a:pt x="2" y="29"/>
                      <a:pt x="4" y="29"/>
                    </a:cubicBezTo>
                    <a:close/>
                    <a:moveTo>
                      <a:pt x="28" y="7"/>
                    </a:moveTo>
                    <a:cubicBezTo>
                      <a:pt x="118" y="7"/>
                      <a:pt x="118" y="7"/>
                      <a:pt x="118" y="7"/>
                    </a:cubicBezTo>
                    <a:cubicBezTo>
                      <a:pt x="133" y="22"/>
                      <a:pt x="133" y="22"/>
                      <a:pt x="133" y="22"/>
                    </a:cubicBezTo>
                    <a:cubicBezTo>
                      <a:pt x="13" y="22"/>
                      <a:pt x="13" y="22"/>
                      <a:pt x="13" y="22"/>
                    </a:cubicBezTo>
                    <a:lnTo>
                      <a:pt x="2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67" name="Freeform 48"/>
              <p:cNvSpPr>
                <a:spLocks noEditPoints="1"/>
              </p:cNvSpPr>
              <p:nvPr/>
            </p:nvSpPr>
            <p:spPr bwMode="auto">
              <a:xfrm>
                <a:off x="11047413" y="6964363"/>
                <a:ext cx="673100" cy="225425"/>
              </a:xfrm>
              <a:custGeom>
                <a:avLst/>
                <a:gdLst>
                  <a:gd name="T0" fmla="*/ 173 w 179"/>
                  <a:gd name="T1" fmla="*/ 13 h 60"/>
                  <a:gd name="T2" fmla="*/ 160 w 179"/>
                  <a:gd name="T3" fmla="*/ 12 h 60"/>
                  <a:gd name="T4" fmla="*/ 131 w 179"/>
                  <a:gd name="T5" fmla="*/ 25 h 60"/>
                  <a:gd name="T6" fmla="*/ 124 w 179"/>
                  <a:gd name="T7" fmla="*/ 21 h 60"/>
                  <a:gd name="T8" fmla="*/ 83 w 179"/>
                  <a:gd name="T9" fmla="*/ 9 h 60"/>
                  <a:gd name="T10" fmla="*/ 38 w 179"/>
                  <a:gd name="T11" fmla="*/ 9 h 60"/>
                  <a:gd name="T12" fmla="*/ 38 w 179"/>
                  <a:gd name="T13" fmla="*/ 4 h 60"/>
                  <a:gd name="T14" fmla="*/ 34 w 179"/>
                  <a:gd name="T15" fmla="*/ 0 h 60"/>
                  <a:gd name="T16" fmla="*/ 4 w 179"/>
                  <a:gd name="T17" fmla="*/ 0 h 60"/>
                  <a:gd name="T18" fmla="*/ 0 w 179"/>
                  <a:gd name="T19" fmla="*/ 4 h 60"/>
                  <a:gd name="T20" fmla="*/ 0 w 179"/>
                  <a:gd name="T21" fmla="*/ 57 h 60"/>
                  <a:gd name="T22" fmla="*/ 4 w 179"/>
                  <a:gd name="T23" fmla="*/ 60 h 60"/>
                  <a:gd name="T24" fmla="*/ 34 w 179"/>
                  <a:gd name="T25" fmla="*/ 60 h 60"/>
                  <a:gd name="T26" fmla="*/ 38 w 179"/>
                  <a:gd name="T27" fmla="*/ 57 h 60"/>
                  <a:gd name="T28" fmla="*/ 38 w 179"/>
                  <a:gd name="T29" fmla="*/ 49 h 60"/>
                  <a:gd name="T30" fmla="*/ 38 w 179"/>
                  <a:gd name="T31" fmla="*/ 49 h 60"/>
                  <a:gd name="T32" fmla="*/ 54 w 179"/>
                  <a:gd name="T33" fmla="*/ 47 h 60"/>
                  <a:gd name="T34" fmla="*/ 107 w 179"/>
                  <a:gd name="T35" fmla="*/ 59 h 60"/>
                  <a:gd name="T36" fmla="*/ 127 w 179"/>
                  <a:gd name="T37" fmla="*/ 56 h 60"/>
                  <a:gd name="T38" fmla="*/ 171 w 179"/>
                  <a:gd name="T39" fmla="*/ 36 h 60"/>
                  <a:gd name="T40" fmla="*/ 179 w 179"/>
                  <a:gd name="T41" fmla="*/ 25 h 60"/>
                  <a:gd name="T42" fmla="*/ 173 w 179"/>
                  <a:gd name="T43" fmla="*/ 13 h 60"/>
                  <a:gd name="T44" fmla="*/ 30 w 179"/>
                  <a:gd name="T45" fmla="*/ 53 h 60"/>
                  <a:gd name="T46" fmla="*/ 8 w 179"/>
                  <a:gd name="T47" fmla="*/ 53 h 60"/>
                  <a:gd name="T48" fmla="*/ 8 w 179"/>
                  <a:gd name="T49" fmla="*/ 8 h 60"/>
                  <a:gd name="T50" fmla="*/ 30 w 179"/>
                  <a:gd name="T51" fmla="*/ 8 h 60"/>
                  <a:gd name="T52" fmla="*/ 30 w 179"/>
                  <a:gd name="T53" fmla="*/ 53 h 60"/>
                  <a:gd name="T54" fmla="*/ 168 w 179"/>
                  <a:gd name="T55" fmla="*/ 29 h 60"/>
                  <a:gd name="T56" fmla="*/ 124 w 179"/>
                  <a:gd name="T57" fmla="*/ 49 h 60"/>
                  <a:gd name="T58" fmla="*/ 57 w 179"/>
                  <a:gd name="T59" fmla="*/ 40 h 60"/>
                  <a:gd name="T60" fmla="*/ 38 w 179"/>
                  <a:gd name="T61" fmla="*/ 41 h 60"/>
                  <a:gd name="T62" fmla="*/ 38 w 179"/>
                  <a:gd name="T63" fmla="*/ 16 h 60"/>
                  <a:gd name="T64" fmla="*/ 81 w 179"/>
                  <a:gd name="T65" fmla="*/ 16 h 60"/>
                  <a:gd name="T66" fmla="*/ 122 w 179"/>
                  <a:gd name="T67" fmla="*/ 28 h 60"/>
                  <a:gd name="T68" fmla="*/ 126 w 179"/>
                  <a:gd name="T69" fmla="*/ 31 h 60"/>
                  <a:gd name="T70" fmla="*/ 126 w 179"/>
                  <a:gd name="T71" fmla="*/ 32 h 60"/>
                  <a:gd name="T72" fmla="*/ 126 w 179"/>
                  <a:gd name="T73" fmla="*/ 32 h 60"/>
                  <a:gd name="T74" fmla="*/ 126 w 179"/>
                  <a:gd name="T75" fmla="*/ 35 h 60"/>
                  <a:gd name="T76" fmla="*/ 124 w 179"/>
                  <a:gd name="T77" fmla="*/ 39 h 60"/>
                  <a:gd name="T78" fmla="*/ 119 w 179"/>
                  <a:gd name="T79" fmla="*/ 39 h 60"/>
                  <a:gd name="T80" fmla="*/ 76 w 179"/>
                  <a:gd name="T81" fmla="*/ 26 h 60"/>
                  <a:gd name="T82" fmla="*/ 71 w 179"/>
                  <a:gd name="T83" fmla="*/ 29 h 60"/>
                  <a:gd name="T84" fmla="*/ 74 w 179"/>
                  <a:gd name="T85" fmla="*/ 34 h 60"/>
                  <a:gd name="T86" fmla="*/ 117 w 179"/>
                  <a:gd name="T87" fmla="*/ 46 h 60"/>
                  <a:gd name="T88" fmla="*/ 121 w 179"/>
                  <a:gd name="T89" fmla="*/ 47 h 60"/>
                  <a:gd name="T90" fmla="*/ 128 w 179"/>
                  <a:gd name="T91" fmla="*/ 45 h 60"/>
                  <a:gd name="T92" fmla="*/ 133 w 179"/>
                  <a:gd name="T93" fmla="*/ 38 h 60"/>
                  <a:gd name="T94" fmla="*/ 134 w 179"/>
                  <a:gd name="T95" fmla="*/ 32 h 60"/>
                  <a:gd name="T96" fmla="*/ 163 w 179"/>
                  <a:gd name="T97" fmla="*/ 19 h 60"/>
                  <a:gd name="T98" fmla="*/ 169 w 179"/>
                  <a:gd name="T99" fmla="*/ 19 h 60"/>
                  <a:gd name="T100" fmla="*/ 171 w 179"/>
                  <a:gd name="T101" fmla="*/ 25 h 60"/>
                  <a:gd name="T102" fmla="*/ 168 w 179"/>
                  <a:gd name="T103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9" h="60">
                    <a:moveTo>
                      <a:pt x="173" y="13"/>
                    </a:moveTo>
                    <a:cubicBezTo>
                      <a:pt x="169" y="10"/>
                      <a:pt x="165" y="10"/>
                      <a:pt x="160" y="12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9" y="24"/>
                      <a:pt x="127" y="22"/>
                      <a:pt x="124" y="21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6" y="7"/>
                      <a:pt x="57" y="6"/>
                      <a:pt x="38" y="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2"/>
                      <a:pt x="36" y="0"/>
                      <a:pt x="3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9"/>
                      <a:pt x="2" y="60"/>
                      <a:pt x="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6" y="60"/>
                      <a:pt x="38" y="59"/>
                      <a:pt x="38" y="57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3" y="47"/>
                      <a:pt x="50" y="45"/>
                      <a:pt x="54" y="47"/>
                    </a:cubicBezTo>
                    <a:cubicBezTo>
                      <a:pt x="74" y="56"/>
                      <a:pt x="93" y="59"/>
                      <a:pt x="107" y="59"/>
                    </a:cubicBezTo>
                    <a:cubicBezTo>
                      <a:pt x="116" y="59"/>
                      <a:pt x="124" y="57"/>
                      <a:pt x="127" y="56"/>
                    </a:cubicBezTo>
                    <a:cubicBezTo>
                      <a:pt x="171" y="36"/>
                      <a:pt x="171" y="36"/>
                      <a:pt x="171" y="36"/>
                    </a:cubicBezTo>
                    <a:cubicBezTo>
                      <a:pt x="175" y="34"/>
                      <a:pt x="178" y="30"/>
                      <a:pt x="179" y="25"/>
                    </a:cubicBezTo>
                    <a:cubicBezTo>
                      <a:pt x="179" y="21"/>
                      <a:pt x="177" y="16"/>
                      <a:pt x="173" y="13"/>
                    </a:cubicBezTo>
                    <a:close/>
                    <a:moveTo>
                      <a:pt x="30" y="5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0" y="8"/>
                      <a:pt x="30" y="8"/>
                      <a:pt x="30" y="8"/>
                    </a:cubicBezTo>
                    <a:lnTo>
                      <a:pt x="30" y="53"/>
                    </a:lnTo>
                    <a:close/>
                    <a:moveTo>
                      <a:pt x="168" y="29"/>
                    </a:moveTo>
                    <a:cubicBezTo>
                      <a:pt x="124" y="49"/>
                      <a:pt x="124" y="49"/>
                      <a:pt x="124" y="49"/>
                    </a:cubicBezTo>
                    <a:cubicBezTo>
                      <a:pt x="118" y="52"/>
                      <a:pt x="90" y="55"/>
                      <a:pt x="57" y="40"/>
                    </a:cubicBezTo>
                    <a:cubicBezTo>
                      <a:pt x="52" y="37"/>
                      <a:pt x="44" y="39"/>
                      <a:pt x="38" y="4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7" y="13"/>
                      <a:pt x="75" y="15"/>
                      <a:pt x="81" y="16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4" y="29"/>
                      <a:pt x="125" y="30"/>
                      <a:pt x="126" y="31"/>
                    </a:cubicBezTo>
                    <a:cubicBezTo>
                      <a:pt x="126" y="31"/>
                      <a:pt x="126" y="32"/>
                      <a:pt x="126" y="32"/>
                    </a:cubicBezTo>
                    <a:cubicBezTo>
                      <a:pt x="126" y="32"/>
                      <a:pt x="126" y="32"/>
                      <a:pt x="126" y="32"/>
                    </a:cubicBezTo>
                    <a:cubicBezTo>
                      <a:pt x="126" y="33"/>
                      <a:pt x="126" y="34"/>
                      <a:pt x="126" y="35"/>
                    </a:cubicBezTo>
                    <a:cubicBezTo>
                      <a:pt x="126" y="37"/>
                      <a:pt x="125" y="38"/>
                      <a:pt x="124" y="39"/>
                    </a:cubicBezTo>
                    <a:cubicBezTo>
                      <a:pt x="122" y="40"/>
                      <a:pt x="121" y="40"/>
                      <a:pt x="119" y="39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4" y="26"/>
                      <a:pt x="72" y="27"/>
                      <a:pt x="71" y="29"/>
                    </a:cubicBezTo>
                    <a:cubicBezTo>
                      <a:pt x="71" y="31"/>
                      <a:pt x="72" y="33"/>
                      <a:pt x="74" y="34"/>
                    </a:cubicBezTo>
                    <a:cubicBezTo>
                      <a:pt x="117" y="46"/>
                      <a:pt x="117" y="46"/>
                      <a:pt x="117" y="46"/>
                    </a:cubicBezTo>
                    <a:cubicBezTo>
                      <a:pt x="118" y="47"/>
                      <a:pt x="120" y="47"/>
                      <a:pt x="121" y="47"/>
                    </a:cubicBezTo>
                    <a:cubicBezTo>
                      <a:pt x="123" y="47"/>
                      <a:pt x="126" y="46"/>
                      <a:pt x="128" y="45"/>
                    </a:cubicBezTo>
                    <a:cubicBezTo>
                      <a:pt x="130" y="43"/>
                      <a:pt x="132" y="41"/>
                      <a:pt x="133" y="38"/>
                    </a:cubicBezTo>
                    <a:cubicBezTo>
                      <a:pt x="134" y="36"/>
                      <a:pt x="134" y="34"/>
                      <a:pt x="134" y="32"/>
                    </a:cubicBezTo>
                    <a:cubicBezTo>
                      <a:pt x="163" y="19"/>
                      <a:pt x="163" y="19"/>
                      <a:pt x="163" y="19"/>
                    </a:cubicBezTo>
                    <a:cubicBezTo>
                      <a:pt x="165" y="18"/>
                      <a:pt x="167" y="18"/>
                      <a:pt x="169" y="19"/>
                    </a:cubicBezTo>
                    <a:cubicBezTo>
                      <a:pt x="170" y="20"/>
                      <a:pt x="171" y="23"/>
                      <a:pt x="171" y="25"/>
                    </a:cubicBezTo>
                    <a:cubicBezTo>
                      <a:pt x="171" y="27"/>
                      <a:pt x="170" y="28"/>
                      <a:pt x="16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68" name="Freeform 49"/>
              <p:cNvSpPr>
                <a:spLocks/>
              </p:cNvSpPr>
              <p:nvPr/>
            </p:nvSpPr>
            <p:spPr bwMode="auto">
              <a:xfrm>
                <a:off x="11168063" y="6710363"/>
                <a:ext cx="549275" cy="85725"/>
              </a:xfrm>
              <a:custGeom>
                <a:avLst/>
                <a:gdLst>
                  <a:gd name="T0" fmla="*/ 22 w 146"/>
                  <a:gd name="T1" fmla="*/ 2 h 23"/>
                  <a:gd name="T2" fmla="*/ 16 w 146"/>
                  <a:gd name="T3" fmla="*/ 2 h 23"/>
                  <a:gd name="T4" fmla="*/ 1 w 146"/>
                  <a:gd name="T5" fmla="*/ 17 h 23"/>
                  <a:gd name="T6" fmla="*/ 0 w 146"/>
                  <a:gd name="T7" fmla="*/ 21 h 23"/>
                  <a:gd name="T8" fmla="*/ 4 w 146"/>
                  <a:gd name="T9" fmla="*/ 23 h 23"/>
                  <a:gd name="T10" fmla="*/ 142 w 146"/>
                  <a:gd name="T11" fmla="*/ 23 h 23"/>
                  <a:gd name="T12" fmla="*/ 146 w 146"/>
                  <a:gd name="T13" fmla="*/ 21 h 23"/>
                  <a:gd name="T14" fmla="*/ 145 w 146"/>
                  <a:gd name="T15" fmla="*/ 17 h 23"/>
                  <a:gd name="T16" fmla="*/ 130 w 146"/>
                  <a:gd name="T17" fmla="*/ 2 h 23"/>
                  <a:gd name="T18" fmla="*/ 124 w 146"/>
                  <a:gd name="T19" fmla="*/ 2 h 23"/>
                  <a:gd name="T20" fmla="*/ 124 w 146"/>
                  <a:gd name="T21" fmla="*/ 7 h 23"/>
                  <a:gd name="T22" fmla="*/ 133 w 146"/>
                  <a:gd name="T23" fmla="*/ 16 h 23"/>
                  <a:gd name="T24" fmla="*/ 13 w 146"/>
                  <a:gd name="T25" fmla="*/ 16 h 23"/>
                  <a:gd name="T26" fmla="*/ 22 w 146"/>
                  <a:gd name="T27" fmla="*/ 7 h 23"/>
                  <a:gd name="T28" fmla="*/ 22 w 146"/>
                  <a:gd name="T2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23">
                    <a:moveTo>
                      <a:pt x="22" y="2"/>
                    </a:moveTo>
                    <a:cubicBezTo>
                      <a:pt x="20" y="1"/>
                      <a:pt x="18" y="0"/>
                      <a:pt x="16" y="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1"/>
                    </a:cubicBezTo>
                    <a:cubicBezTo>
                      <a:pt x="1" y="22"/>
                      <a:pt x="2" y="23"/>
                      <a:pt x="4" y="23"/>
                    </a:cubicBezTo>
                    <a:cubicBezTo>
                      <a:pt x="142" y="23"/>
                      <a:pt x="142" y="23"/>
                      <a:pt x="142" y="23"/>
                    </a:cubicBezTo>
                    <a:cubicBezTo>
                      <a:pt x="144" y="23"/>
                      <a:pt x="145" y="22"/>
                      <a:pt x="146" y="21"/>
                    </a:cubicBezTo>
                    <a:cubicBezTo>
                      <a:pt x="146" y="19"/>
                      <a:pt x="146" y="18"/>
                      <a:pt x="145" y="17"/>
                    </a:cubicBezTo>
                    <a:cubicBezTo>
                      <a:pt x="130" y="2"/>
                      <a:pt x="130" y="2"/>
                      <a:pt x="130" y="2"/>
                    </a:cubicBezTo>
                    <a:cubicBezTo>
                      <a:pt x="128" y="0"/>
                      <a:pt x="126" y="0"/>
                      <a:pt x="124" y="2"/>
                    </a:cubicBezTo>
                    <a:cubicBezTo>
                      <a:pt x="123" y="3"/>
                      <a:pt x="123" y="6"/>
                      <a:pt x="124" y="7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3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69" name="Freeform 50"/>
              <p:cNvSpPr>
                <a:spLocks/>
              </p:cNvSpPr>
              <p:nvPr/>
            </p:nvSpPr>
            <p:spPr bwMode="auto">
              <a:xfrm>
                <a:off x="11168063" y="6823075"/>
                <a:ext cx="549275" cy="85725"/>
              </a:xfrm>
              <a:custGeom>
                <a:avLst/>
                <a:gdLst>
                  <a:gd name="T0" fmla="*/ 4 w 146"/>
                  <a:gd name="T1" fmla="*/ 23 h 23"/>
                  <a:gd name="T2" fmla="*/ 142 w 146"/>
                  <a:gd name="T3" fmla="*/ 23 h 23"/>
                  <a:gd name="T4" fmla="*/ 146 w 146"/>
                  <a:gd name="T5" fmla="*/ 21 h 23"/>
                  <a:gd name="T6" fmla="*/ 145 w 146"/>
                  <a:gd name="T7" fmla="*/ 17 h 23"/>
                  <a:gd name="T8" fmla="*/ 130 w 146"/>
                  <a:gd name="T9" fmla="*/ 2 h 23"/>
                  <a:gd name="T10" fmla="*/ 124 w 146"/>
                  <a:gd name="T11" fmla="*/ 2 h 23"/>
                  <a:gd name="T12" fmla="*/ 124 w 146"/>
                  <a:gd name="T13" fmla="*/ 7 h 23"/>
                  <a:gd name="T14" fmla="*/ 133 w 146"/>
                  <a:gd name="T15" fmla="*/ 16 h 23"/>
                  <a:gd name="T16" fmla="*/ 13 w 146"/>
                  <a:gd name="T17" fmla="*/ 16 h 23"/>
                  <a:gd name="T18" fmla="*/ 22 w 146"/>
                  <a:gd name="T19" fmla="*/ 7 h 23"/>
                  <a:gd name="T20" fmla="*/ 22 w 146"/>
                  <a:gd name="T21" fmla="*/ 2 h 23"/>
                  <a:gd name="T22" fmla="*/ 16 w 146"/>
                  <a:gd name="T23" fmla="*/ 2 h 23"/>
                  <a:gd name="T24" fmla="*/ 1 w 146"/>
                  <a:gd name="T25" fmla="*/ 17 h 23"/>
                  <a:gd name="T26" fmla="*/ 0 w 146"/>
                  <a:gd name="T27" fmla="*/ 21 h 23"/>
                  <a:gd name="T28" fmla="*/ 4 w 146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23">
                    <a:moveTo>
                      <a:pt x="4" y="23"/>
                    </a:moveTo>
                    <a:cubicBezTo>
                      <a:pt x="142" y="23"/>
                      <a:pt x="142" y="23"/>
                      <a:pt x="142" y="23"/>
                    </a:cubicBezTo>
                    <a:cubicBezTo>
                      <a:pt x="144" y="23"/>
                      <a:pt x="145" y="22"/>
                      <a:pt x="146" y="21"/>
                    </a:cubicBezTo>
                    <a:cubicBezTo>
                      <a:pt x="146" y="19"/>
                      <a:pt x="146" y="18"/>
                      <a:pt x="145" y="17"/>
                    </a:cubicBezTo>
                    <a:cubicBezTo>
                      <a:pt x="130" y="2"/>
                      <a:pt x="130" y="2"/>
                      <a:pt x="130" y="2"/>
                    </a:cubicBezTo>
                    <a:cubicBezTo>
                      <a:pt x="128" y="0"/>
                      <a:pt x="126" y="0"/>
                      <a:pt x="124" y="2"/>
                    </a:cubicBezTo>
                    <a:cubicBezTo>
                      <a:pt x="123" y="3"/>
                      <a:pt x="123" y="6"/>
                      <a:pt x="124" y="7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3"/>
                      <a:pt x="22" y="2"/>
                    </a:cubicBezTo>
                    <a:cubicBezTo>
                      <a:pt x="20" y="0"/>
                      <a:pt x="18" y="0"/>
                      <a:pt x="16" y="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1"/>
                    </a:cubicBezTo>
                    <a:cubicBezTo>
                      <a:pt x="1" y="22"/>
                      <a:pt x="2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029296" y="6548577"/>
              <a:ext cx="3894217" cy="1961618"/>
              <a:chOff x="4029296" y="3605570"/>
              <a:chExt cx="3894217" cy="196161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029296" y="3605570"/>
                <a:ext cx="2600067" cy="787904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Fan</a:t>
                </a:r>
                <a:r>
                  <a:rPr lang="zh-TW" alt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 </a:t>
                </a:r>
                <a:r>
                  <a:rPr lang="en-US" altLang="zh-TW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/ Heater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062156" y="4200664"/>
                <a:ext cx="3861357" cy="1366524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作為降溫設備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,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與加溫設備</a:t>
                </a:r>
                <a:endParaRPr lang="en-US" altLang="zh-TW" sz="1200" dirty="0" smtClean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超出設定溫度範圍時會啟動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097110" y="4847392"/>
            <a:ext cx="2864648" cy="1033022"/>
            <a:chOff x="1097110" y="4847392"/>
            <a:chExt cx="2864648" cy="1033022"/>
          </a:xfrm>
        </p:grpSpPr>
        <p:sp>
          <p:nvSpPr>
            <p:cNvPr id="71" name="Oval 70"/>
            <p:cNvSpPr/>
            <p:nvPr/>
          </p:nvSpPr>
          <p:spPr>
            <a:xfrm>
              <a:off x="1097110" y="4922609"/>
              <a:ext cx="957805" cy="957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+mj-cs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303518" y="5129659"/>
              <a:ext cx="544991" cy="543706"/>
              <a:chOff x="11077576" y="11085513"/>
              <a:chExt cx="673100" cy="671513"/>
            </a:xfrm>
            <a:solidFill>
              <a:schemeClr val="bg1"/>
            </a:solidFill>
          </p:grpSpPr>
          <p:sp>
            <p:nvSpPr>
              <p:cNvPr id="76" name="Freeform 10"/>
              <p:cNvSpPr>
                <a:spLocks noEditPoints="1"/>
              </p:cNvSpPr>
              <p:nvPr/>
            </p:nvSpPr>
            <p:spPr bwMode="auto">
              <a:xfrm>
                <a:off x="11209338" y="11445875"/>
                <a:ext cx="184150" cy="180975"/>
              </a:xfrm>
              <a:custGeom>
                <a:avLst/>
                <a:gdLst>
                  <a:gd name="T0" fmla="*/ 24 w 49"/>
                  <a:gd name="T1" fmla="*/ 0 h 48"/>
                  <a:gd name="T2" fmla="*/ 0 w 49"/>
                  <a:gd name="T3" fmla="*/ 24 h 48"/>
                  <a:gd name="T4" fmla="*/ 24 w 49"/>
                  <a:gd name="T5" fmla="*/ 48 h 48"/>
                  <a:gd name="T6" fmla="*/ 49 w 49"/>
                  <a:gd name="T7" fmla="*/ 24 h 48"/>
                  <a:gd name="T8" fmla="*/ 24 w 49"/>
                  <a:gd name="T9" fmla="*/ 0 h 48"/>
                  <a:gd name="T10" fmla="*/ 24 w 49"/>
                  <a:gd name="T11" fmla="*/ 41 h 48"/>
                  <a:gd name="T12" fmla="*/ 8 w 49"/>
                  <a:gd name="T13" fmla="*/ 24 h 48"/>
                  <a:gd name="T14" fmla="*/ 24 w 49"/>
                  <a:gd name="T15" fmla="*/ 7 h 48"/>
                  <a:gd name="T16" fmla="*/ 41 w 49"/>
                  <a:gd name="T17" fmla="*/ 24 h 48"/>
                  <a:gd name="T18" fmla="*/ 24 w 49"/>
                  <a:gd name="T19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8" y="48"/>
                      <a:pt x="49" y="37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7"/>
                      <a:pt x="24" y="7"/>
                    </a:cubicBezTo>
                    <a:cubicBezTo>
                      <a:pt x="34" y="7"/>
                      <a:pt x="41" y="15"/>
                      <a:pt x="41" y="24"/>
                    </a:cubicBezTo>
                    <a:cubicBezTo>
                      <a:pt x="41" y="33"/>
                      <a:pt x="34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77" name="Freeform 11"/>
              <p:cNvSpPr>
                <a:spLocks noEditPoints="1"/>
              </p:cNvSpPr>
              <p:nvPr/>
            </p:nvSpPr>
            <p:spPr bwMode="auto">
              <a:xfrm>
                <a:off x="11077576" y="11314113"/>
                <a:ext cx="444500" cy="442913"/>
              </a:xfrm>
              <a:custGeom>
                <a:avLst/>
                <a:gdLst>
                  <a:gd name="T0" fmla="*/ 102 w 118"/>
                  <a:gd name="T1" fmla="*/ 46 h 118"/>
                  <a:gd name="T2" fmla="*/ 106 w 118"/>
                  <a:gd name="T3" fmla="*/ 28 h 118"/>
                  <a:gd name="T4" fmla="*/ 95 w 118"/>
                  <a:gd name="T5" fmla="*/ 12 h 118"/>
                  <a:gd name="T6" fmla="*/ 80 w 118"/>
                  <a:gd name="T7" fmla="*/ 20 h 118"/>
                  <a:gd name="T8" fmla="*/ 71 w 118"/>
                  <a:gd name="T9" fmla="*/ 4 h 118"/>
                  <a:gd name="T10" fmla="*/ 51 w 118"/>
                  <a:gd name="T11" fmla="*/ 1 h 118"/>
                  <a:gd name="T12" fmla="*/ 47 w 118"/>
                  <a:gd name="T13" fmla="*/ 16 h 118"/>
                  <a:gd name="T14" fmla="*/ 29 w 118"/>
                  <a:gd name="T15" fmla="*/ 12 h 118"/>
                  <a:gd name="T16" fmla="*/ 13 w 118"/>
                  <a:gd name="T17" fmla="*/ 24 h 118"/>
                  <a:gd name="T18" fmla="*/ 20 w 118"/>
                  <a:gd name="T19" fmla="*/ 38 h 118"/>
                  <a:gd name="T20" fmla="*/ 4 w 118"/>
                  <a:gd name="T21" fmla="*/ 48 h 118"/>
                  <a:gd name="T22" fmla="*/ 1 w 118"/>
                  <a:gd name="T23" fmla="*/ 67 h 118"/>
                  <a:gd name="T24" fmla="*/ 17 w 118"/>
                  <a:gd name="T25" fmla="*/ 72 h 118"/>
                  <a:gd name="T26" fmla="*/ 13 w 118"/>
                  <a:gd name="T27" fmla="*/ 90 h 118"/>
                  <a:gd name="T28" fmla="*/ 24 w 118"/>
                  <a:gd name="T29" fmla="*/ 106 h 118"/>
                  <a:gd name="T30" fmla="*/ 39 w 118"/>
                  <a:gd name="T31" fmla="*/ 98 h 118"/>
                  <a:gd name="T32" fmla="*/ 48 w 118"/>
                  <a:gd name="T33" fmla="*/ 114 h 118"/>
                  <a:gd name="T34" fmla="*/ 59 w 118"/>
                  <a:gd name="T35" fmla="*/ 118 h 118"/>
                  <a:gd name="T36" fmla="*/ 71 w 118"/>
                  <a:gd name="T37" fmla="*/ 114 h 118"/>
                  <a:gd name="T38" fmla="*/ 80 w 118"/>
                  <a:gd name="T39" fmla="*/ 98 h 118"/>
                  <a:gd name="T40" fmla="*/ 95 w 118"/>
                  <a:gd name="T41" fmla="*/ 106 h 118"/>
                  <a:gd name="T42" fmla="*/ 106 w 118"/>
                  <a:gd name="T43" fmla="*/ 90 h 118"/>
                  <a:gd name="T44" fmla="*/ 102 w 118"/>
                  <a:gd name="T45" fmla="*/ 72 h 118"/>
                  <a:gd name="T46" fmla="*/ 118 w 118"/>
                  <a:gd name="T47" fmla="*/ 67 h 118"/>
                  <a:gd name="T48" fmla="*/ 114 w 118"/>
                  <a:gd name="T49" fmla="*/ 48 h 118"/>
                  <a:gd name="T50" fmla="*/ 99 w 118"/>
                  <a:gd name="T51" fmla="*/ 65 h 118"/>
                  <a:gd name="T52" fmla="*/ 91 w 118"/>
                  <a:gd name="T53" fmla="*/ 78 h 118"/>
                  <a:gd name="T54" fmla="*/ 99 w 118"/>
                  <a:gd name="T55" fmla="*/ 92 h 118"/>
                  <a:gd name="T56" fmla="*/ 83 w 118"/>
                  <a:gd name="T57" fmla="*/ 91 h 118"/>
                  <a:gd name="T58" fmla="*/ 68 w 118"/>
                  <a:gd name="T59" fmla="*/ 95 h 118"/>
                  <a:gd name="T60" fmla="*/ 64 w 118"/>
                  <a:gd name="T61" fmla="*/ 110 h 118"/>
                  <a:gd name="T62" fmla="*/ 54 w 118"/>
                  <a:gd name="T63" fmla="*/ 98 h 118"/>
                  <a:gd name="T64" fmla="*/ 40 w 118"/>
                  <a:gd name="T65" fmla="*/ 91 h 118"/>
                  <a:gd name="T66" fmla="*/ 26 w 118"/>
                  <a:gd name="T67" fmla="*/ 98 h 118"/>
                  <a:gd name="T68" fmla="*/ 28 w 118"/>
                  <a:gd name="T69" fmla="*/ 83 h 118"/>
                  <a:gd name="T70" fmla="*/ 23 w 118"/>
                  <a:gd name="T71" fmla="*/ 68 h 118"/>
                  <a:gd name="T72" fmla="*/ 8 w 118"/>
                  <a:gd name="T73" fmla="*/ 63 h 118"/>
                  <a:gd name="T74" fmla="*/ 20 w 118"/>
                  <a:gd name="T75" fmla="*/ 53 h 118"/>
                  <a:gd name="T76" fmla="*/ 28 w 118"/>
                  <a:gd name="T77" fmla="*/ 40 h 118"/>
                  <a:gd name="T78" fmla="*/ 20 w 118"/>
                  <a:gd name="T79" fmla="*/ 26 h 118"/>
                  <a:gd name="T80" fmla="*/ 36 w 118"/>
                  <a:gd name="T81" fmla="*/ 27 h 118"/>
                  <a:gd name="T82" fmla="*/ 51 w 118"/>
                  <a:gd name="T83" fmla="*/ 23 h 118"/>
                  <a:gd name="T84" fmla="*/ 55 w 118"/>
                  <a:gd name="T85" fmla="*/ 8 h 118"/>
                  <a:gd name="T86" fmla="*/ 65 w 118"/>
                  <a:gd name="T87" fmla="*/ 20 h 118"/>
                  <a:gd name="T88" fmla="*/ 79 w 118"/>
                  <a:gd name="T89" fmla="*/ 27 h 118"/>
                  <a:gd name="T90" fmla="*/ 93 w 118"/>
                  <a:gd name="T91" fmla="*/ 20 h 118"/>
                  <a:gd name="T92" fmla="*/ 91 w 118"/>
                  <a:gd name="T93" fmla="*/ 35 h 118"/>
                  <a:gd name="T94" fmla="*/ 95 w 118"/>
                  <a:gd name="T95" fmla="*/ 50 h 118"/>
                  <a:gd name="T96" fmla="*/ 111 w 118"/>
                  <a:gd name="T97" fmla="*/ 5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18">
                    <a:moveTo>
                      <a:pt x="114" y="48"/>
                    </a:moveTo>
                    <a:cubicBezTo>
                      <a:pt x="102" y="46"/>
                      <a:pt x="102" y="46"/>
                      <a:pt x="102" y="46"/>
                    </a:cubicBezTo>
                    <a:cubicBezTo>
                      <a:pt x="101" y="43"/>
                      <a:pt x="100" y="41"/>
                      <a:pt x="99" y="38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7" y="27"/>
                      <a:pt x="107" y="25"/>
                      <a:pt x="106" y="24"/>
                    </a:cubicBezTo>
                    <a:cubicBezTo>
                      <a:pt x="103" y="19"/>
                      <a:pt x="99" y="15"/>
                      <a:pt x="95" y="12"/>
                    </a:cubicBezTo>
                    <a:cubicBezTo>
                      <a:pt x="93" y="11"/>
                      <a:pt x="92" y="11"/>
                      <a:pt x="90" y="12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78" y="18"/>
                      <a:pt x="75" y="17"/>
                      <a:pt x="72" y="16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2"/>
                      <a:pt x="69" y="1"/>
                      <a:pt x="68" y="1"/>
                    </a:cubicBezTo>
                    <a:cubicBezTo>
                      <a:pt x="62" y="0"/>
                      <a:pt x="57" y="0"/>
                      <a:pt x="51" y="1"/>
                    </a:cubicBezTo>
                    <a:cubicBezTo>
                      <a:pt x="50" y="1"/>
                      <a:pt x="48" y="2"/>
                      <a:pt x="48" y="4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4" y="17"/>
                      <a:pt x="41" y="18"/>
                      <a:pt x="39" y="2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7" y="11"/>
                      <a:pt x="25" y="11"/>
                      <a:pt x="24" y="12"/>
                    </a:cubicBezTo>
                    <a:cubicBezTo>
                      <a:pt x="20" y="15"/>
                      <a:pt x="16" y="19"/>
                      <a:pt x="13" y="24"/>
                    </a:cubicBezTo>
                    <a:cubicBezTo>
                      <a:pt x="12" y="25"/>
                      <a:pt x="12" y="27"/>
                      <a:pt x="13" y="2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9" y="41"/>
                      <a:pt x="18" y="43"/>
                      <a:pt x="17" y="46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8"/>
                      <a:pt x="1" y="49"/>
                      <a:pt x="1" y="51"/>
                    </a:cubicBezTo>
                    <a:cubicBezTo>
                      <a:pt x="0" y="56"/>
                      <a:pt x="0" y="62"/>
                      <a:pt x="1" y="67"/>
                    </a:cubicBezTo>
                    <a:cubicBezTo>
                      <a:pt x="1" y="69"/>
                      <a:pt x="3" y="70"/>
                      <a:pt x="4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8" y="75"/>
                      <a:pt x="19" y="77"/>
                      <a:pt x="20" y="80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2" y="91"/>
                      <a:pt x="12" y="93"/>
                      <a:pt x="13" y="94"/>
                    </a:cubicBezTo>
                    <a:cubicBezTo>
                      <a:pt x="16" y="99"/>
                      <a:pt x="20" y="103"/>
                      <a:pt x="24" y="106"/>
                    </a:cubicBezTo>
                    <a:cubicBezTo>
                      <a:pt x="25" y="107"/>
                      <a:pt x="27" y="107"/>
                      <a:pt x="29" y="106"/>
                    </a:cubicBezTo>
                    <a:cubicBezTo>
                      <a:pt x="39" y="98"/>
                      <a:pt x="39" y="98"/>
                      <a:pt x="39" y="98"/>
                    </a:cubicBezTo>
                    <a:cubicBezTo>
                      <a:pt x="41" y="100"/>
                      <a:pt x="44" y="101"/>
                      <a:pt x="47" y="102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6"/>
                      <a:pt x="50" y="117"/>
                      <a:pt x="51" y="117"/>
                    </a:cubicBezTo>
                    <a:cubicBezTo>
                      <a:pt x="54" y="118"/>
                      <a:pt x="57" y="118"/>
                      <a:pt x="59" y="118"/>
                    </a:cubicBezTo>
                    <a:cubicBezTo>
                      <a:pt x="62" y="118"/>
                      <a:pt x="65" y="118"/>
                      <a:pt x="68" y="117"/>
                    </a:cubicBezTo>
                    <a:cubicBezTo>
                      <a:pt x="69" y="117"/>
                      <a:pt x="71" y="116"/>
                      <a:pt x="71" y="11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5" y="101"/>
                      <a:pt x="78" y="100"/>
                      <a:pt x="80" y="98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2" y="107"/>
                      <a:pt x="93" y="107"/>
                      <a:pt x="95" y="106"/>
                    </a:cubicBezTo>
                    <a:cubicBezTo>
                      <a:pt x="99" y="103"/>
                      <a:pt x="103" y="99"/>
                      <a:pt x="106" y="94"/>
                    </a:cubicBezTo>
                    <a:cubicBezTo>
                      <a:pt x="107" y="93"/>
                      <a:pt x="107" y="91"/>
                      <a:pt x="106" y="9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77"/>
                      <a:pt x="101" y="75"/>
                      <a:pt x="102" y="72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6" y="70"/>
                      <a:pt x="117" y="69"/>
                      <a:pt x="118" y="67"/>
                    </a:cubicBezTo>
                    <a:cubicBezTo>
                      <a:pt x="118" y="62"/>
                      <a:pt x="118" y="56"/>
                      <a:pt x="118" y="51"/>
                    </a:cubicBezTo>
                    <a:cubicBezTo>
                      <a:pt x="117" y="49"/>
                      <a:pt x="116" y="48"/>
                      <a:pt x="114" y="48"/>
                    </a:cubicBezTo>
                    <a:close/>
                    <a:moveTo>
                      <a:pt x="111" y="63"/>
                    </a:move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65"/>
                      <a:pt x="96" y="66"/>
                      <a:pt x="95" y="68"/>
                    </a:cubicBezTo>
                    <a:cubicBezTo>
                      <a:pt x="94" y="71"/>
                      <a:pt x="93" y="75"/>
                      <a:pt x="91" y="78"/>
                    </a:cubicBezTo>
                    <a:cubicBezTo>
                      <a:pt x="90" y="80"/>
                      <a:pt x="90" y="81"/>
                      <a:pt x="91" y="82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4"/>
                      <a:pt x="95" y="96"/>
                      <a:pt x="93" y="98"/>
                    </a:cubicBezTo>
                    <a:cubicBezTo>
                      <a:pt x="83" y="91"/>
                      <a:pt x="83" y="91"/>
                      <a:pt x="83" y="91"/>
                    </a:cubicBezTo>
                    <a:cubicBezTo>
                      <a:pt x="82" y="90"/>
                      <a:pt x="80" y="90"/>
                      <a:pt x="79" y="91"/>
                    </a:cubicBezTo>
                    <a:cubicBezTo>
                      <a:pt x="75" y="93"/>
                      <a:pt x="72" y="94"/>
                      <a:pt x="68" y="95"/>
                    </a:cubicBezTo>
                    <a:cubicBezTo>
                      <a:pt x="67" y="95"/>
                      <a:pt x="65" y="97"/>
                      <a:pt x="65" y="98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1" y="110"/>
                      <a:pt x="58" y="110"/>
                      <a:pt x="55" y="11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3" y="97"/>
                      <a:pt x="52" y="95"/>
                      <a:pt x="51" y="95"/>
                    </a:cubicBezTo>
                    <a:cubicBezTo>
                      <a:pt x="47" y="94"/>
                      <a:pt x="43" y="93"/>
                      <a:pt x="40" y="91"/>
                    </a:cubicBezTo>
                    <a:cubicBezTo>
                      <a:pt x="39" y="90"/>
                      <a:pt x="37" y="90"/>
                      <a:pt x="36" y="91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4" y="96"/>
                      <a:pt x="22" y="94"/>
                      <a:pt x="20" y="9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9" y="81"/>
                      <a:pt x="29" y="80"/>
                      <a:pt x="28" y="78"/>
                    </a:cubicBezTo>
                    <a:cubicBezTo>
                      <a:pt x="26" y="75"/>
                      <a:pt x="24" y="71"/>
                      <a:pt x="23" y="68"/>
                    </a:cubicBezTo>
                    <a:cubicBezTo>
                      <a:pt x="23" y="66"/>
                      <a:pt x="22" y="65"/>
                      <a:pt x="20" y="65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0"/>
                      <a:pt x="8" y="58"/>
                      <a:pt x="8" y="55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2" y="53"/>
                      <a:pt x="23" y="52"/>
                      <a:pt x="23" y="50"/>
                    </a:cubicBezTo>
                    <a:cubicBezTo>
                      <a:pt x="24" y="47"/>
                      <a:pt x="26" y="43"/>
                      <a:pt x="28" y="40"/>
                    </a:cubicBezTo>
                    <a:cubicBezTo>
                      <a:pt x="29" y="38"/>
                      <a:pt x="29" y="37"/>
                      <a:pt x="28" y="3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2" y="24"/>
                      <a:pt x="24" y="22"/>
                      <a:pt x="26" y="2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9" y="28"/>
                      <a:pt x="40" y="27"/>
                    </a:cubicBezTo>
                    <a:cubicBezTo>
                      <a:pt x="43" y="25"/>
                      <a:pt x="47" y="24"/>
                      <a:pt x="51" y="23"/>
                    </a:cubicBezTo>
                    <a:cubicBezTo>
                      <a:pt x="52" y="23"/>
                      <a:pt x="53" y="21"/>
                      <a:pt x="54" y="20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8" y="8"/>
                      <a:pt x="61" y="8"/>
                      <a:pt x="64" y="8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7" y="23"/>
                      <a:pt x="68" y="23"/>
                    </a:cubicBezTo>
                    <a:cubicBezTo>
                      <a:pt x="72" y="24"/>
                      <a:pt x="75" y="25"/>
                      <a:pt x="79" y="27"/>
                    </a:cubicBezTo>
                    <a:cubicBezTo>
                      <a:pt x="80" y="28"/>
                      <a:pt x="82" y="28"/>
                      <a:pt x="83" y="27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5" y="22"/>
                      <a:pt x="97" y="24"/>
                      <a:pt x="99" y="26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0" y="37"/>
                      <a:pt x="90" y="38"/>
                      <a:pt x="91" y="40"/>
                    </a:cubicBezTo>
                    <a:cubicBezTo>
                      <a:pt x="93" y="43"/>
                      <a:pt x="94" y="47"/>
                      <a:pt x="95" y="50"/>
                    </a:cubicBezTo>
                    <a:cubicBezTo>
                      <a:pt x="96" y="52"/>
                      <a:pt x="97" y="53"/>
                      <a:pt x="99" y="53"/>
                    </a:cubicBezTo>
                    <a:cubicBezTo>
                      <a:pt x="111" y="55"/>
                      <a:pt x="111" y="55"/>
                      <a:pt x="111" y="55"/>
                    </a:cubicBezTo>
                    <a:cubicBezTo>
                      <a:pt x="111" y="58"/>
                      <a:pt x="111" y="60"/>
                      <a:pt x="11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78" name="Freeform 12"/>
              <p:cNvSpPr>
                <a:spLocks noEditPoints="1"/>
              </p:cNvSpPr>
              <p:nvPr/>
            </p:nvSpPr>
            <p:spPr bwMode="auto">
              <a:xfrm>
                <a:off x="11517313" y="11171238"/>
                <a:ext cx="139700" cy="139700"/>
              </a:xfrm>
              <a:custGeom>
                <a:avLst/>
                <a:gdLst>
                  <a:gd name="T0" fmla="*/ 26 w 37"/>
                  <a:gd name="T1" fmla="*/ 4 h 37"/>
                  <a:gd name="T2" fmla="*/ 4 w 37"/>
                  <a:gd name="T3" fmla="*/ 13 h 37"/>
                  <a:gd name="T4" fmla="*/ 13 w 37"/>
                  <a:gd name="T5" fmla="*/ 35 h 37"/>
                  <a:gd name="T6" fmla="*/ 19 w 37"/>
                  <a:gd name="T7" fmla="*/ 37 h 37"/>
                  <a:gd name="T8" fmla="*/ 35 w 37"/>
                  <a:gd name="T9" fmla="*/ 26 h 37"/>
                  <a:gd name="T10" fmla="*/ 35 w 37"/>
                  <a:gd name="T11" fmla="*/ 13 h 37"/>
                  <a:gd name="T12" fmla="*/ 26 w 37"/>
                  <a:gd name="T13" fmla="*/ 4 h 37"/>
                  <a:gd name="T14" fmla="*/ 28 w 37"/>
                  <a:gd name="T15" fmla="*/ 23 h 37"/>
                  <a:gd name="T16" fmla="*/ 16 w 37"/>
                  <a:gd name="T17" fmla="*/ 28 h 37"/>
                  <a:gd name="T18" fmla="*/ 10 w 37"/>
                  <a:gd name="T19" fmla="*/ 16 h 37"/>
                  <a:gd name="T20" fmla="*/ 19 w 37"/>
                  <a:gd name="T21" fmla="*/ 10 h 37"/>
                  <a:gd name="T22" fmla="*/ 23 w 37"/>
                  <a:gd name="T23" fmla="*/ 11 h 37"/>
                  <a:gd name="T24" fmla="*/ 28 w 37"/>
                  <a:gd name="T25" fmla="*/ 16 h 37"/>
                  <a:gd name="T26" fmla="*/ 28 w 37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37">
                    <a:moveTo>
                      <a:pt x="26" y="4"/>
                    </a:moveTo>
                    <a:cubicBezTo>
                      <a:pt x="17" y="0"/>
                      <a:pt x="7" y="5"/>
                      <a:pt x="4" y="13"/>
                    </a:cubicBezTo>
                    <a:cubicBezTo>
                      <a:pt x="0" y="22"/>
                      <a:pt x="4" y="32"/>
                      <a:pt x="13" y="35"/>
                    </a:cubicBezTo>
                    <a:cubicBezTo>
                      <a:pt x="15" y="36"/>
                      <a:pt x="17" y="37"/>
                      <a:pt x="19" y="37"/>
                    </a:cubicBezTo>
                    <a:cubicBezTo>
                      <a:pt x="26" y="37"/>
                      <a:pt x="32" y="32"/>
                      <a:pt x="35" y="26"/>
                    </a:cubicBezTo>
                    <a:cubicBezTo>
                      <a:pt x="37" y="22"/>
                      <a:pt x="37" y="17"/>
                      <a:pt x="35" y="13"/>
                    </a:cubicBezTo>
                    <a:cubicBezTo>
                      <a:pt x="33" y="9"/>
                      <a:pt x="30" y="6"/>
                      <a:pt x="26" y="4"/>
                    </a:cubicBezTo>
                    <a:close/>
                    <a:moveTo>
                      <a:pt x="28" y="23"/>
                    </a:moveTo>
                    <a:cubicBezTo>
                      <a:pt x="26" y="28"/>
                      <a:pt x="20" y="30"/>
                      <a:pt x="16" y="28"/>
                    </a:cubicBezTo>
                    <a:cubicBezTo>
                      <a:pt x="11" y="26"/>
                      <a:pt x="8" y="21"/>
                      <a:pt x="10" y="16"/>
                    </a:cubicBezTo>
                    <a:cubicBezTo>
                      <a:pt x="12" y="12"/>
                      <a:pt x="15" y="10"/>
                      <a:pt x="19" y="10"/>
                    </a:cubicBezTo>
                    <a:cubicBezTo>
                      <a:pt x="20" y="10"/>
                      <a:pt x="22" y="10"/>
                      <a:pt x="23" y="11"/>
                    </a:cubicBezTo>
                    <a:cubicBezTo>
                      <a:pt x="25" y="12"/>
                      <a:pt x="27" y="14"/>
                      <a:pt x="28" y="16"/>
                    </a:cubicBezTo>
                    <a:cubicBezTo>
                      <a:pt x="29" y="18"/>
                      <a:pt x="29" y="21"/>
                      <a:pt x="2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79" name="Freeform 13"/>
              <p:cNvSpPr>
                <a:spLocks noEditPoints="1"/>
              </p:cNvSpPr>
              <p:nvPr/>
            </p:nvSpPr>
            <p:spPr bwMode="auto">
              <a:xfrm>
                <a:off x="11431588" y="11085513"/>
                <a:ext cx="319088" cy="319088"/>
              </a:xfrm>
              <a:custGeom>
                <a:avLst/>
                <a:gdLst>
                  <a:gd name="T0" fmla="*/ 75 w 85"/>
                  <a:gd name="T1" fmla="*/ 45 h 85"/>
                  <a:gd name="T2" fmla="*/ 83 w 85"/>
                  <a:gd name="T3" fmla="*/ 36 h 85"/>
                  <a:gd name="T4" fmla="*/ 80 w 85"/>
                  <a:gd name="T5" fmla="*/ 20 h 85"/>
                  <a:gd name="T6" fmla="*/ 67 w 85"/>
                  <a:gd name="T7" fmla="*/ 21 h 85"/>
                  <a:gd name="T8" fmla="*/ 66 w 85"/>
                  <a:gd name="T9" fmla="*/ 9 h 85"/>
                  <a:gd name="T10" fmla="*/ 53 w 85"/>
                  <a:gd name="T11" fmla="*/ 0 h 85"/>
                  <a:gd name="T12" fmla="*/ 45 w 85"/>
                  <a:gd name="T13" fmla="*/ 9 h 85"/>
                  <a:gd name="T14" fmla="*/ 35 w 85"/>
                  <a:gd name="T15" fmla="*/ 2 h 85"/>
                  <a:gd name="T16" fmla="*/ 20 w 85"/>
                  <a:gd name="T17" fmla="*/ 5 h 85"/>
                  <a:gd name="T18" fmla="*/ 21 w 85"/>
                  <a:gd name="T19" fmla="*/ 17 h 85"/>
                  <a:gd name="T20" fmla="*/ 9 w 85"/>
                  <a:gd name="T21" fmla="*/ 19 h 85"/>
                  <a:gd name="T22" fmla="*/ 0 w 85"/>
                  <a:gd name="T23" fmla="*/ 32 h 85"/>
                  <a:gd name="T24" fmla="*/ 9 w 85"/>
                  <a:gd name="T25" fmla="*/ 40 h 85"/>
                  <a:gd name="T26" fmla="*/ 2 w 85"/>
                  <a:gd name="T27" fmla="*/ 49 h 85"/>
                  <a:gd name="T28" fmla="*/ 5 w 85"/>
                  <a:gd name="T29" fmla="*/ 65 h 85"/>
                  <a:gd name="T30" fmla="*/ 17 w 85"/>
                  <a:gd name="T31" fmla="*/ 64 h 85"/>
                  <a:gd name="T32" fmla="*/ 19 w 85"/>
                  <a:gd name="T33" fmla="*/ 76 h 85"/>
                  <a:gd name="T34" fmla="*/ 32 w 85"/>
                  <a:gd name="T35" fmla="*/ 85 h 85"/>
                  <a:gd name="T36" fmla="*/ 36 w 85"/>
                  <a:gd name="T37" fmla="*/ 83 h 85"/>
                  <a:gd name="T38" fmla="*/ 45 w 85"/>
                  <a:gd name="T39" fmla="*/ 76 h 85"/>
                  <a:gd name="T40" fmla="*/ 53 w 85"/>
                  <a:gd name="T41" fmla="*/ 85 h 85"/>
                  <a:gd name="T42" fmla="*/ 66 w 85"/>
                  <a:gd name="T43" fmla="*/ 76 h 85"/>
                  <a:gd name="T44" fmla="*/ 68 w 85"/>
                  <a:gd name="T45" fmla="*/ 64 h 85"/>
                  <a:gd name="T46" fmla="*/ 80 w 85"/>
                  <a:gd name="T47" fmla="*/ 64 h 85"/>
                  <a:gd name="T48" fmla="*/ 83 w 85"/>
                  <a:gd name="T49" fmla="*/ 49 h 85"/>
                  <a:gd name="T50" fmla="*/ 67 w 85"/>
                  <a:gd name="T51" fmla="*/ 56 h 85"/>
                  <a:gd name="T52" fmla="*/ 57 w 85"/>
                  <a:gd name="T53" fmla="*/ 63 h 85"/>
                  <a:gd name="T54" fmla="*/ 58 w 85"/>
                  <a:gd name="T55" fmla="*/ 75 h 85"/>
                  <a:gd name="T56" fmla="*/ 50 w 85"/>
                  <a:gd name="T57" fmla="*/ 70 h 85"/>
                  <a:gd name="T58" fmla="*/ 38 w 85"/>
                  <a:gd name="T59" fmla="*/ 68 h 85"/>
                  <a:gd name="T60" fmla="*/ 31 w 85"/>
                  <a:gd name="T61" fmla="*/ 77 h 85"/>
                  <a:gd name="T62" fmla="*/ 29 w 85"/>
                  <a:gd name="T63" fmla="*/ 67 h 85"/>
                  <a:gd name="T64" fmla="*/ 22 w 85"/>
                  <a:gd name="T65" fmla="*/ 58 h 85"/>
                  <a:gd name="T66" fmla="*/ 10 w 85"/>
                  <a:gd name="T67" fmla="*/ 58 h 85"/>
                  <a:gd name="T68" fmla="*/ 15 w 85"/>
                  <a:gd name="T69" fmla="*/ 50 h 85"/>
                  <a:gd name="T70" fmla="*/ 17 w 85"/>
                  <a:gd name="T71" fmla="*/ 39 h 85"/>
                  <a:gd name="T72" fmla="*/ 8 w 85"/>
                  <a:gd name="T73" fmla="*/ 31 h 85"/>
                  <a:gd name="T74" fmla="*/ 17 w 85"/>
                  <a:gd name="T75" fmla="*/ 29 h 85"/>
                  <a:gd name="T76" fmla="*/ 27 w 85"/>
                  <a:gd name="T77" fmla="*/ 22 h 85"/>
                  <a:gd name="T78" fmla="*/ 26 w 85"/>
                  <a:gd name="T79" fmla="*/ 10 h 85"/>
                  <a:gd name="T80" fmla="*/ 34 w 85"/>
                  <a:gd name="T81" fmla="*/ 15 h 85"/>
                  <a:gd name="T82" fmla="*/ 46 w 85"/>
                  <a:gd name="T83" fmla="*/ 17 h 85"/>
                  <a:gd name="T84" fmla="*/ 54 w 85"/>
                  <a:gd name="T85" fmla="*/ 9 h 85"/>
                  <a:gd name="T86" fmla="*/ 56 w 85"/>
                  <a:gd name="T87" fmla="*/ 18 h 85"/>
                  <a:gd name="T88" fmla="*/ 63 w 85"/>
                  <a:gd name="T89" fmla="*/ 27 h 85"/>
                  <a:gd name="T90" fmla="*/ 75 w 85"/>
                  <a:gd name="T91" fmla="*/ 27 h 85"/>
                  <a:gd name="T92" fmla="*/ 69 w 85"/>
                  <a:gd name="T93" fmla="*/ 35 h 85"/>
                  <a:gd name="T94" fmla="*/ 68 w 85"/>
                  <a:gd name="T95" fmla="*/ 46 h 85"/>
                  <a:gd name="T96" fmla="*/ 76 w 85"/>
                  <a:gd name="T97" fmla="*/ 5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83" y="49"/>
                    </a:move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43"/>
                      <a:pt x="75" y="42"/>
                      <a:pt x="75" y="40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4" y="35"/>
                      <a:pt x="85" y="33"/>
                      <a:pt x="84" y="31"/>
                    </a:cubicBezTo>
                    <a:cubicBezTo>
                      <a:pt x="83" y="28"/>
                      <a:pt x="82" y="24"/>
                      <a:pt x="80" y="20"/>
                    </a:cubicBezTo>
                    <a:cubicBezTo>
                      <a:pt x="79" y="19"/>
                      <a:pt x="77" y="18"/>
                      <a:pt x="75" y="19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0"/>
                      <a:pt x="65" y="18"/>
                      <a:pt x="64" y="17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66" y="8"/>
                      <a:pt x="66" y="6"/>
                      <a:pt x="64" y="5"/>
                    </a:cubicBezTo>
                    <a:cubicBezTo>
                      <a:pt x="61" y="3"/>
                      <a:pt x="57" y="1"/>
                      <a:pt x="53" y="0"/>
                    </a:cubicBezTo>
                    <a:cubicBezTo>
                      <a:pt x="51" y="0"/>
                      <a:pt x="50" y="1"/>
                      <a:pt x="49" y="2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3" y="9"/>
                      <a:pt x="41" y="9"/>
                      <a:pt x="40" y="1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1"/>
                      <a:pt x="33" y="0"/>
                      <a:pt x="31" y="1"/>
                    </a:cubicBezTo>
                    <a:cubicBezTo>
                      <a:pt x="27" y="2"/>
                      <a:pt x="24" y="3"/>
                      <a:pt x="20" y="5"/>
                    </a:cubicBezTo>
                    <a:cubicBezTo>
                      <a:pt x="19" y="6"/>
                      <a:pt x="18" y="8"/>
                      <a:pt x="18" y="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7" y="19"/>
                      <a:pt x="6" y="19"/>
                      <a:pt x="5" y="21"/>
                    </a:cubicBezTo>
                    <a:cubicBezTo>
                      <a:pt x="3" y="24"/>
                      <a:pt x="1" y="28"/>
                      <a:pt x="0" y="32"/>
                    </a:cubicBezTo>
                    <a:cubicBezTo>
                      <a:pt x="0" y="33"/>
                      <a:pt x="0" y="35"/>
                      <a:pt x="2" y="36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2"/>
                      <a:pt x="9" y="44"/>
                      <a:pt x="9" y="45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50"/>
                      <a:pt x="0" y="52"/>
                      <a:pt x="0" y="54"/>
                    </a:cubicBezTo>
                    <a:cubicBezTo>
                      <a:pt x="1" y="57"/>
                      <a:pt x="3" y="61"/>
                      <a:pt x="5" y="65"/>
                    </a:cubicBezTo>
                    <a:cubicBezTo>
                      <a:pt x="6" y="66"/>
                      <a:pt x="7" y="67"/>
                      <a:pt x="9" y="66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8" y="65"/>
                      <a:pt x="20" y="67"/>
                      <a:pt x="21" y="68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8"/>
                      <a:pt x="19" y="79"/>
                      <a:pt x="20" y="80"/>
                    </a:cubicBezTo>
                    <a:cubicBezTo>
                      <a:pt x="24" y="82"/>
                      <a:pt x="28" y="84"/>
                      <a:pt x="32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4" y="85"/>
                      <a:pt x="35" y="84"/>
                      <a:pt x="36" y="83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2" y="76"/>
                      <a:pt x="43" y="76"/>
                      <a:pt x="45" y="76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50" y="84"/>
                      <a:pt x="52" y="85"/>
                      <a:pt x="53" y="85"/>
                    </a:cubicBezTo>
                    <a:cubicBezTo>
                      <a:pt x="57" y="84"/>
                      <a:pt x="61" y="82"/>
                      <a:pt x="64" y="80"/>
                    </a:cubicBezTo>
                    <a:cubicBezTo>
                      <a:pt x="66" y="79"/>
                      <a:pt x="67" y="77"/>
                      <a:pt x="66" y="76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65" y="66"/>
                      <a:pt x="66" y="65"/>
                      <a:pt x="68" y="64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7"/>
                      <a:pt x="79" y="66"/>
                      <a:pt x="80" y="64"/>
                    </a:cubicBezTo>
                    <a:cubicBezTo>
                      <a:pt x="82" y="61"/>
                      <a:pt x="83" y="57"/>
                      <a:pt x="84" y="53"/>
                    </a:cubicBezTo>
                    <a:cubicBezTo>
                      <a:pt x="85" y="52"/>
                      <a:pt x="84" y="50"/>
                      <a:pt x="83" y="49"/>
                    </a:cubicBezTo>
                    <a:close/>
                    <a:moveTo>
                      <a:pt x="75" y="58"/>
                    </a:moveTo>
                    <a:cubicBezTo>
                      <a:pt x="67" y="56"/>
                      <a:pt x="67" y="56"/>
                      <a:pt x="67" y="56"/>
                    </a:cubicBezTo>
                    <a:cubicBezTo>
                      <a:pt x="66" y="56"/>
                      <a:pt x="64" y="56"/>
                      <a:pt x="63" y="58"/>
                    </a:cubicBezTo>
                    <a:cubicBezTo>
                      <a:pt x="62" y="60"/>
                      <a:pt x="60" y="62"/>
                      <a:pt x="57" y="63"/>
                    </a:cubicBezTo>
                    <a:cubicBezTo>
                      <a:pt x="56" y="64"/>
                      <a:pt x="56" y="66"/>
                      <a:pt x="56" y="67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5"/>
                      <a:pt x="56" y="76"/>
                      <a:pt x="54" y="76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68"/>
                      <a:pt x="48" y="68"/>
                      <a:pt x="46" y="68"/>
                    </a:cubicBezTo>
                    <a:cubicBezTo>
                      <a:pt x="44" y="68"/>
                      <a:pt x="41" y="68"/>
                      <a:pt x="38" y="68"/>
                    </a:cubicBezTo>
                    <a:cubicBezTo>
                      <a:pt x="37" y="68"/>
                      <a:pt x="35" y="68"/>
                      <a:pt x="35" y="70"/>
                    </a:cubicBezTo>
                    <a:cubicBezTo>
                      <a:pt x="31" y="77"/>
                      <a:pt x="31" y="77"/>
                      <a:pt x="31" y="77"/>
                    </a:cubicBezTo>
                    <a:cubicBezTo>
                      <a:pt x="29" y="76"/>
                      <a:pt x="28" y="76"/>
                      <a:pt x="27" y="75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66"/>
                      <a:pt x="29" y="64"/>
                      <a:pt x="27" y="63"/>
                    </a:cubicBezTo>
                    <a:cubicBezTo>
                      <a:pt x="25" y="62"/>
                      <a:pt x="23" y="60"/>
                      <a:pt x="22" y="58"/>
                    </a:cubicBezTo>
                    <a:cubicBezTo>
                      <a:pt x="21" y="56"/>
                      <a:pt x="19" y="56"/>
                      <a:pt x="18" y="56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9" y="57"/>
                      <a:pt x="9" y="56"/>
                      <a:pt x="8" y="54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6" y="50"/>
                      <a:pt x="17" y="48"/>
                      <a:pt x="17" y="47"/>
                    </a:cubicBezTo>
                    <a:cubicBezTo>
                      <a:pt x="17" y="44"/>
                      <a:pt x="17" y="41"/>
                      <a:pt x="17" y="39"/>
                    </a:cubicBezTo>
                    <a:cubicBezTo>
                      <a:pt x="17" y="37"/>
                      <a:pt x="16" y="36"/>
                      <a:pt x="15" y="35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9" y="30"/>
                      <a:pt x="9" y="28"/>
                      <a:pt x="10" y="27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9" y="29"/>
                      <a:pt x="21" y="29"/>
                      <a:pt x="21" y="28"/>
                    </a:cubicBezTo>
                    <a:cubicBezTo>
                      <a:pt x="23" y="25"/>
                      <a:pt x="25" y="23"/>
                      <a:pt x="27" y="22"/>
                    </a:cubicBezTo>
                    <a:cubicBezTo>
                      <a:pt x="28" y="21"/>
                      <a:pt x="29" y="19"/>
                      <a:pt x="28" y="18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9" y="9"/>
                      <a:pt x="30" y="9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7"/>
                      <a:pt x="37" y="17"/>
                      <a:pt x="38" y="17"/>
                    </a:cubicBezTo>
                    <a:cubicBezTo>
                      <a:pt x="41" y="17"/>
                      <a:pt x="43" y="17"/>
                      <a:pt x="46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9"/>
                      <a:pt x="57" y="10"/>
                      <a:pt x="58" y="10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5" y="19"/>
                      <a:pt x="56" y="21"/>
                      <a:pt x="57" y="22"/>
                    </a:cubicBezTo>
                    <a:cubicBezTo>
                      <a:pt x="59" y="23"/>
                      <a:pt x="61" y="25"/>
                      <a:pt x="63" y="27"/>
                    </a:cubicBezTo>
                    <a:cubicBezTo>
                      <a:pt x="64" y="29"/>
                      <a:pt x="65" y="29"/>
                      <a:pt x="67" y="29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6" y="29"/>
                      <a:pt x="76" y="31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8" y="35"/>
                      <a:pt x="67" y="37"/>
                      <a:pt x="68" y="38"/>
                    </a:cubicBezTo>
                    <a:cubicBezTo>
                      <a:pt x="68" y="41"/>
                      <a:pt x="68" y="44"/>
                      <a:pt x="68" y="46"/>
                    </a:cubicBezTo>
                    <a:cubicBezTo>
                      <a:pt x="67" y="48"/>
                      <a:pt x="68" y="49"/>
                      <a:pt x="69" y="50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6" y="56"/>
                      <a:pt x="75" y="57"/>
                      <a:pt x="75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014649" y="4847392"/>
              <a:ext cx="1947109" cy="574544"/>
              <a:chOff x="4029296" y="3605570"/>
              <a:chExt cx="3894217" cy="114908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029296" y="3605570"/>
                <a:ext cx="1493738" cy="787904"/>
              </a:xfrm>
              <a:prstGeom prst="rect">
                <a:avLst/>
              </a:prstGeom>
              <a:noFill/>
            </p:spPr>
            <p:txBody>
              <a:bodyPr wrap="none" lIns="91439" tIns="45719" rIns="91439" bIns="45719" rtlCol="0">
                <a:spAutoFit/>
              </a:bodyPr>
              <a:lstStyle/>
              <a:p>
                <a:pPr>
                  <a:lnSpc>
                    <a:spcPct val="140000"/>
                  </a:lnSpc>
                  <a:defRPr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Lato" panose="020F0502020204030203" pitchFamily="34" charset="0"/>
                  </a:rPr>
                  <a:t>Power</a:t>
                </a:r>
                <a:endParaRPr lang="id-ID" sz="1400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ato" panose="020F0502020204030203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62156" y="4200664"/>
                <a:ext cx="3861357" cy="553994"/>
              </a:xfrm>
              <a:prstGeom prst="rect">
                <a:avLst/>
              </a:prstGeom>
              <a:noFill/>
            </p:spPr>
            <p:txBody>
              <a:bodyPr wrap="square" lIns="91439" tIns="45719" rIns="91439" bIns="45719" rtlCol="0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穩定提供正</a:t>
                </a:r>
                <a:r>
                  <a:rPr lang="en-US" altLang="zh-TW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5V</a:t>
                </a:r>
                <a:r>
                  <a:rPr lang="zh-TW" altLang="en-US" sz="1200" dirty="0" smtClean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的電源</a:t>
                </a:r>
                <a:endParaRPr lang="en-US" sz="12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605018" y="506896"/>
            <a:ext cx="10828885" cy="1043608"/>
          </a:xfrm>
        </p:spPr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Arduino </a:t>
            </a:r>
            <a:r>
              <a:rPr lang="en-US" altLang="zh-TW" sz="5400" dirty="0">
                <a:latin typeface="Cooper Black" panose="0208090404030B020404" pitchFamily="18" charset="0"/>
              </a:rPr>
              <a:t>component</a:t>
            </a:r>
            <a:endParaRPr lang="en-US" sz="5400" dirty="0">
              <a:latin typeface="Cooper Black" panose="0208090404030B020404" pitchFamily="18" charset="0"/>
            </a:endParaRPr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關於硬體</a:t>
            </a: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305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019" y="298174"/>
            <a:ext cx="10954190" cy="1123122"/>
          </a:xfrm>
        </p:spPr>
        <p:txBody>
          <a:bodyPr/>
          <a:lstStyle/>
          <a:p>
            <a:r>
              <a:rPr lang="en-US" altLang="zh-TW" sz="5400" dirty="0" err="1" smtClean="0">
                <a:latin typeface="Cooper Black" panose="0208090404030B020404" pitchFamily="18" charset="0"/>
              </a:rPr>
              <a:t>FireBase</a:t>
            </a:r>
            <a:r>
              <a:rPr lang="en-US" altLang="zh-TW" sz="5400" dirty="0" smtClean="0">
                <a:latin typeface="Cooper Black" panose="0208090404030B020404" pitchFamily="18" charset="0"/>
              </a:rPr>
              <a:t>  </a:t>
            </a:r>
            <a:r>
              <a:rPr lang="en-US" altLang="zh-TW" sz="5400" dirty="0">
                <a:latin typeface="Cooper Black" panose="0208090404030B020404" pitchFamily="18" charset="0"/>
              </a:rPr>
              <a:t>State</a:t>
            </a:r>
            <a:endParaRPr lang="en-US" sz="5400" dirty="0">
              <a:latin typeface="Cooper Black" panose="0208090404030B020404" pitchFamily="18" charset="0"/>
            </a:endParaRPr>
          </a:p>
        </p:txBody>
      </p:sp>
      <p:pic>
        <p:nvPicPr>
          <p:cNvPr id="39" name="圖片 3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1" y="1898375"/>
            <a:ext cx="4224131" cy="3478695"/>
          </a:xfrm>
          <a:prstGeom prst="rect">
            <a:avLst/>
          </a:prstGeom>
        </p:spPr>
      </p:pic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3739340010"/>
              </p:ext>
            </p:extLst>
          </p:nvPr>
        </p:nvGraphicFramePr>
        <p:xfrm>
          <a:off x="5744817" y="995937"/>
          <a:ext cx="5665305" cy="422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669156" y="4894229"/>
            <a:ext cx="440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一段時間的水溫分布圖</a:t>
            </a:r>
            <a:endParaRPr lang="zh-TW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5131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741" y="1127556"/>
            <a:ext cx="7394446" cy="522714"/>
          </a:xfrm>
        </p:spPr>
        <p:txBody>
          <a:bodyPr/>
          <a:lstStyle/>
          <a:p>
            <a:r>
              <a:rPr lang="en-US" altLang="zh-TW" sz="5400" b="1" dirty="0">
                <a:latin typeface="Cooper Black" panose="0208090404030B020404" pitchFamily="18" charset="0"/>
                <a:ea typeface="微軟正黑體" pitchFamily="34" charset="-120"/>
              </a:rPr>
              <a:t>MIT App Inventor 2</a:t>
            </a:r>
            <a:br>
              <a:rPr lang="en-US" altLang="zh-TW" sz="5400" b="1" dirty="0">
                <a:latin typeface="Cooper Black" panose="0208090404030B020404" pitchFamily="18" charset="0"/>
                <a:ea typeface="微軟正黑體" pitchFamily="34" charset="-120"/>
              </a:rPr>
            </a:br>
            <a:endParaRPr lang="zh-TW" altLang="en-US" sz="5400" dirty="0">
              <a:latin typeface="Cooper Black" panose="0208090404030B020404" pitchFamily="18" charset="0"/>
            </a:endParaRPr>
          </a:p>
        </p:txBody>
      </p:sp>
      <p:pic>
        <p:nvPicPr>
          <p:cNvPr id="1026" name="Picture 2" descr="blocks (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34" y="2099796"/>
            <a:ext cx="8000999" cy="359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617" y="2425148"/>
            <a:ext cx="238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藉由</a:t>
            </a:r>
            <a:r>
              <a:rPr lang="zh-TW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物件導向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插入方塊，把各種物件組合起來。</a:t>
            </a:r>
            <a:endParaRPr lang="zh-TW" alt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06" y="1783093"/>
            <a:ext cx="2267190" cy="465263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019" y="377687"/>
            <a:ext cx="7394446" cy="1242391"/>
          </a:xfrm>
        </p:spPr>
        <p:txBody>
          <a:bodyPr/>
          <a:lstStyle/>
          <a:p>
            <a:r>
              <a:rPr lang="en-US" sz="5400" dirty="0" smtClean="0">
                <a:latin typeface="Cooper Black" panose="0208090404030B020404" pitchFamily="18" charset="0"/>
              </a:rPr>
              <a:t>App State</a:t>
            </a:r>
            <a:endParaRPr lang="en-US" sz="5400" dirty="0">
              <a:latin typeface="Cooper Black" panose="0208090404030B020404" pitchFamily="18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關於</a:t>
            </a:r>
            <a:r>
              <a:rPr lang="zh-TW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介面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73725" y="4357651"/>
            <a:ext cx="3507930" cy="1354215"/>
            <a:chOff x="773725" y="3487714"/>
            <a:chExt cx="3507930" cy="1354215"/>
          </a:xfrm>
        </p:grpSpPr>
        <p:sp>
          <p:nvSpPr>
            <p:cNvPr id="8" name="Oval 82"/>
            <p:cNvSpPr>
              <a:spLocks noChangeArrowheads="1"/>
            </p:cNvSpPr>
            <p:nvPr/>
          </p:nvSpPr>
          <p:spPr bwMode="auto">
            <a:xfrm>
              <a:off x="3619267" y="3498949"/>
              <a:ext cx="662388" cy="662388"/>
            </a:xfrm>
            <a:prstGeom prst="ellipse">
              <a:avLst/>
            </a:prstGeom>
            <a:solidFill>
              <a:schemeClr val="accent3"/>
            </a:solidFill>
            <a:ln w="180975"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3725" y="3487714"/>
              <a:ext cx="2767374" cy="1354215"/>
            </a:xfrm>
            <a:prstGeom prst="rect">
              <a:avLst/>
            </a:prstGeom>
            <a:noFill/>
          </p:spPr>
          <p:txBody>
            <a:bodyPr wrap="square" lIns="91439" tIns="45719" rIns="91439" bIns="45719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溫度設定</a:t>
              </a:r>
              <a:r>
                <a:rPr lang="en-US" altLang="zh-TW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   溫度設定後，</a:t>
              </a:r>
              <a:r>
                <a:rPr lang="en-US" altLang="zh-TW" sz="1600" dirty="0" err="1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arduino</a:t>
              </a:r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將會調控溫度。溫度過低時，開啟加熱管升溫</a:t>
              </a:r>
              <a:r>
                <a:rPr lang="en-US" altLang="zh-TW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;</a:t>
              </a:r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  溫度過高時，開啟風扇降溫。</a:t>
              </a:r>
              <a:endParaRPr lang="en-US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31486" y="3680057"/>
              <a:ext cx="273050" cy="335757"/>
              <a:chOff x="11245851" y="9561513"/>
              <a:chExt cx="546100" cy="671513"/>
            </a:xfrm>
            <a:solidFill>
              <a:schemeClr val="bg1"/>
            </a:solidFill>
          </p:grpSpPr>
          <p:sp>
            <p:nvSpPr>
              <p:cNvPr id="11" name="Freeform 17"/>
              <p:cNvSpPr>
                <a:spLocks noEditPoints="1"/>
              </p:cNvSpPr>
              <p:nvPr/>
            </p:nvSpPr>
            <p:spPr bwMode="auto">
              <a:xfrm>
                <a:off x="11377613" y="10113963"/>
                <a:ext cx="73025" cy="71438"/>
              </a:xfrm>
              <a:custGeom>
                <a:avLst/>
                <a:gdLst>
                  <a:gd name="T0" fmla="*/ 9 w 19"/>
                  <a:gd name="T1" fmla="*/ 0 h 19"/>
                  <a:gd name="T2" fmla="*/ 3 w 19"/>
                  <a:gd name="T3" fmla="*/ 3 h 19"/>
                  <a:gd name="T4" fmla="*/ 0 w 19"/>
                  <a:gd name="T5" fmla="*/ 10 h 19"/>
                  <a:gd name="T6" fmla="*/ 9 w 19"/>
                  <a:gd name="T7" fmla="*/ 19 h 19"/>
                  <a:gd name="T8" fmla="*/ 19 w 19"/>
                  <a:gd name="T9" fmla="*/ 10 h 19"/>
                  <a:gd name="T10" fmla="*/ 9 w 19"/>
                  <a:gd name="T11" fmla="*/ 0 h 19"/>
                  <a:gd name="T12" fmla="*/ 7 w 19"/>
                  <a:gd name="T13" fmla="*/ 10 h 19"/>
                  <a:gd name="T14" fmla="*/ 8 w 19"/>
                  <a:gd name="T15" fmla="*/ 8 h 19"/>
                  <a:gd name="T16" fmla="*/ 9 w 19"/>
                  <a:gd name="T17" fmla="*/ 8 h 19"/>
                  <a:gd name="T18" fmla="*/ 11 w 19"/>
                  <a:gd name="T19" fmla="*/ 10 h 19"/>
                  <a:gd name="T20" fmla="*/ 7 w 19"/>
                  <a:gd name="T21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9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  <a:moveTo>
                      <a:pt x="7" y="10"/>
                    </a:moveTo>
                    <a:cubicBezTo>
                      <a:pt x="7" y="9"/>
                      <a:pt x="8" y="9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8"/>
                      <a:pt x="11" y="9"/>
                      <a:pt x="11" y="10"/>
                    </a:cubicBezTo>
                    <a:cubicBezTo>
                      <a:pt x="11" y="12"/>
                      <a:pt x="7" y="12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2" name="Freeform 18"/>
              <p:cNvSpPr>
                <a:spLocks noEditPoints="1"/>
              </p:cNvSpPr>
              <p:nvPr/>
            </p:nvSpPr>
            <p:spPr bwMode="auto">
              <a:xfrm>
                <a:off x="11245851" y="9566275"/>
                <a:ext cx="331788" cy="666750"/>
              </a:xfrm>
              <a:custGeom>
                <a:avLst/>
                <a:gdLst>
                  <a:gd name="T0" fmla="*/ 68 w 88"/>
                  <a:gd name="T1" fmla="*/ 1 h 178"/>
                  <a:gd name="T2" fmla="*/ 64 w 88"/>
                  <a:gd name="T3" fmla="*/ 1 h 178"/>
                  <a:gd name="T4" fmla="*/ 63 w 88"/>
                  <a:gd name="T5" fmla="*/ 4 h 178"/>
                  <a:gd name="T6" fmla="*/ 63 w 88"/>
                  <a:gd name="T7" fmla="*/ 29 h 178"/>
                  <a:gd name="T8" fmla="*/ 54 w 88"/>
                  <a:gd name="T9" fmla="*/ 42 h 178"/>
                  <a:gd name="T10" fmla="*/ 34 w 88"/>
                  <a:gd name="T11" fmla="*/ 42 h 178"/>
                  <a:gd name="T12" fmla="*/ 25 w 88"/>
                  <a:gd name="T13" fmla="*/ 29 h 178"/>
                  <a:gd name="T14" fmla="*/ 25 w 88"/>
                  <a:gd name="T15" fmla="*/ 4 h 178"/>
                  <a:gd name="T16" fmla="*/ 23 w 88"/>
                  <a:gd name="T17" fmla="*/ 1 h 178"/>
                  <a:gd name="T18" fmla="*/ 20 w 88"/>
                  <a:gd name="T19" fmla="*/ 1 h 178"/>
                  <a:gd name="T20" fmla="*/ 0 w 88"/>
                  <a:gd name="T21" fmla="*/ 37 h 178"/>
                  <a:gd name="T22" fmla="*/ 24 w 88"/>
                  <a:gd name="T23" fmla="*/ 72 h 178"/>
                  <a:gd name="T24" fmla="*/ 19 w 88"/>
                  <a:gd name="T25" fmla="*/ 153 h 178"/>
                  <a:gd name="T26" fmla="*/ 44 w 88"/>
                  <a:gd name="T27" fmla="*/ 178 h 178"/>
                  <a:gd name="T28" fmla="*/ 69 w 88"/>
                  <a:gd name="T29" fmla="*/ 153 h 178"/>
                  <a:gd name="T30" fmla="*/ 63 w 88"/>
                  <a:gd name="T31" fmla="*/ 72 h 178"/>
                  <a:gd name="T32" fmla="*/ 88 w 88"/>
                  <a:gd name="T33" fmla="*/ 37 h 178"/>
                  <a:gd name="T34" fmla="*/ 68 w 88"/>
                  <a:gd name="T35" fmla="*/ 1 h 178"/>
                  <a:gd name="T36" fmla="*/ 58 w 88"/>
                  <a:gd name="T37" fmla="*/ 67 h 178"/>
                  <a:gd name="T38" fmla="*/ 56 w 88"/>
                  <a:gd name="T39" fmla="*/ 70 h 178"/>
                  <a:gd name="T40" fmla="*/ 62 w 88"/>
                  <a:gd name="T41" fmla="*/ 153 h 178"/>
                  <a:gd name="T42" fmla="*/ 44 w 88"/>
                  <a:gd name="T43" fmla="*/ 170 h 178"/>
                  <a:gd name="T44" fmla="*/ 26 w 88"/>
                  <a:gd name="T45" fmla="*/ 153 h 178"/>
                  <a:gd name="T46" fmla="*/ 32 w 88"/>
                  <a:gd name="T47" fmla="*/ 70 h 178"/>
                  <a:gd name="T48" fmla="*/ 30 w 88"/>
                  <a:gd name="T49" fmla="*/ 67 h 178"/>
                  <a:gd name="T50" fmla="*/ 8 w 88"/>
                  <a:gd name="T51" fmla="*/ 37 h 178"/>
                  <a:gd name="T52" fmla="*/ 18 w 88"/>
                  <a:gd name="T53" fmla="*/ 12 h 178"/>
                  <a:gd name="T54" fmla="*/ 18 w 88"/>
                  <a:gd name="T55" fmla="*/ 30 h 178"/>
                  <a:gd name="T56" fmla="*/ 19 w 88"/>
                  <a:gd name="T57" fmla="*/ 32 h 178"/>
                  <a:gd name="T58" fmla="*/ 29 w 88"/>
                  <a:gd name="T59" fmla="*/ 48 h 178"/>
                  <a:gd name="T60" fmla="*/ 32 w 88"/>
                  <a:gd name="T61" fmla="*/ 50 h 178"/>
                  <a:gd name="T62" fmla="*/ 56 w 88"/>
                  <a:gd name="T63" fmla="*/ 50 h 178"/>
                  <a:gd name="T64" fmla="*/ 59 w 88"/>
                  <a:gd name="T65" fmla="*/ 48 h 178"/>
                  <a:gd name="T66" fmla="*/ 69 w 88"/>
                  <a:gd name="T67" fmla="*/ 32 h 178"/>
                  <a:gd name="T68" fmla="*/ 70 w 88"/>
                  <a:gd name="T69" fmla="*/ 30 h 178"/>
                  <a:gd name="T70" fmla="*/ 70 w 88"/>
                  <a:gd name="T71" fmla="*/ 12 h 178"/>
                  <a:gd name="T72" fmla="*/ 80 w 88"/>
                  <a:gd name="T73" fmla="*/ 37 h 178"/>
                  <a:gd name="T74" fmla="*/ 58 w 88"/>
                  <a:gd name="T75" fmla="*/ 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178">
                    <a:moveTo>
                      <a:pt x="68" y="1"/>
                    </a:moveTo>
                    <a:cubicBezTo>
                      <a:pt x="67" y="0"/>
                      <a:pt x="66" y="0"/>
                      <a:pt x="64" y="1"/>
                    </a:cubicBezTo>
                    <a:cubicBezTo>
                      <a:pt x="63" y="2"/>
                      <a:pt x="63" y="3"/>
                      <a:pt x="63" y="4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2"/>
                      <a:pt x="23" y="1"/>
                    </a:cubicBezTo>
                    <a:cubicBezTo>
                      <a:pt x="22" y="0"/>
                      <a:pt x="21" y="0"/>
                      <a:pt x="20" y="1"/>
                    </a:cubicBezTo>
                    <a:cubicBezTo>
                      <a:pt x="7" y="9"/>
                      <a:pt x="0" y="23"/>
                      <a:pt x="0" y="37"/>
                    </a:cubicBezTo>
                    <a:cubicBezTo>
                      <a:pt x="0" y="54"/>
                      <a:pt x="17" y="67"/>
                      <a:pt x="24" y="72"/>
                    </a:cubicBezTo>
                    <a:cubicBezTo>
                      <a:pt x="19" y="153"/>
                      <a:pt x="19" y="153"/>
                      <a:pt x="19" y="153"/>
                    </a:cubicBezTo>
                    <a:cubicBezTo>
                      <a:pt x="19" y="167"/>
                      <a:pt x="30" y="178"/>
                      <a:pt x="44" y="178"/>
                    </a:cubicBezTo>
                    <a:cubicBezTo>
                      <a:pt x="58" y="178"/>
                      <a:pt x="69" y="167"/>
                      <a:pt x="69" y="153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71" y="67"/>
                      <a:pt x="88" y="54"/>
                      <a:pt x="88" y="37"/>
                    </a:cubicBezTo>
                    <a:cubicBezTo>
                      <a:pt x="88" y="23"/>
                      <a:pt x="81" y="9"/>
                      <a:pt x="68" y="1"/>
                    </a:cubicBezTo>
                    <a:close/>
                    <a:moveTo>
                      <a:pt x="58" y="67"/>
                    </a:moveTo>
                    <a:cubicBezTo>
                      <a:pt x="56" y="68"/>
                      <a:pt x="56" y="69"/>
                      <a:pt x="56" y="70"/>
                    </a:cubicBezTo>
                    <a:cubicBezTo>
                      <a:pt x="62" y="153"/>
                      <a:pt x="62" y="153"/>
                      <a:pt x="62" y="153"/>
                    </a:cubicBezTo>
                    <a:cubicBezTo>
                      <a:pt x="62" y="163"/>
                      <a:pt x="54" y="170"/>
                      <a:pt x="44" y="170"/>
                    </a:cubicBezTo>
                    <a:cubicBezTo>
                      <a:pt x="34" y="170"/>
                      <a:pt x="26" y="163"/>
                      <a:pt x="26" y="15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69"/>
                      <a:pt x="31" y="68"/>
                      <a:pt x="30" y="67"/>
                    </a:cubicBezTo>
                    <a:cubicBezTo>
                      <a:pt x="25" y="64"/>
                      <a:pt x="8" y="52"/>
                      <a:pt x="8" y="37"/>
                    </a:cubicBezTo>
                    <a:cubicBezTo>
                      <a:pt x="8" y="28"/>
                      <a:pt x="11" y="19"/>
                      <a:pt x="18" y="12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1"/>
                      <a:pt x="18" y="31"/>
                      <a:pt x="19" y="32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9"/>
                      <a:pt x="31" y="50"/>
                      <a:pt x="32" y="50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0"/>
                      <a:pt x="58" y="49"/>
                      <a:pt x="59" y="48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7" y="19"/>
                      <a:pt x="80" y="28"/>
                      <a:pt x="80" y="37"/>
                    </a:cubicBezTo>
                    <a:cubicBezTo>
                      <a:pt x="80" y="52"/>
                      <a:pt x="63" y="64"/>
                      <a:pt x="58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11596688" y="9561513"/>
                <a:ext cx="195263" cy="671513"/>
              </a:xfrm>
              <a:custGeom>
                <a:avLst/>
                <a:gdLst>
                  <a:gd name="T0" fmla="*/ 50 w 52"/>
                  <a:gd name="T1" fmla="*/ 100 h 179"/>
                  <a:gd name="T2" fmla="*/ 52 w 52"/>
                  <a:gd name="T3" fmla="*/ 97 h 179"/>
                  <a:gd name="T4" fmla="*/ 52 w 52"/>
                  <a:gd name="T5" fmla="*/ 81 h 179"/>
                  <a:gd name="T6" fmla="*/ 49 w 52"/>
                  <a:gd name="T7" fmla="*/ 78 h 179"/>
                  <a:gd name="T8" fmla="*/ 30 w 52"/>
                  <a:gd name="T9" fmla="*/ 78 h 179"/>
                  <a:gd name="T10" fmla="*/ 30 w 52"/>
                  <a:gd name="T11" fmla="*/ 27 h 179"/>
                  <a:gd name="T12" fmla="*/ 31 w 52"/>
                  <a:gd name="T13" fmla="*/ 27 h 179"/>
                  <a:gd name="T14" fmla="*/ 34 w 52"/>
                  <a:gd name="T15" fmla="*/ 25 h 179"/>
                  <a:gd name="T16" fmla="*/ 38 w 52"/>
                  <a:gd name="T17" fmla="*/ 14 h 179"/>
                  <a:gd name="T18" fmla="*/ 37 w 52"/>
                  <a:gd name="T19" fmla="*/ 11 h 179"/>
                  <a:gd name="T20" fmla="*/ 34 w 52"/>
                  <a:gd name="T21" fmla="*/ 3 h 179"/>
                  <a:gd name="T22" fmla="*/ 31 w 52"/>
                  <a:gd name="T23" fmla="*/ 0 h 179"/>
                  <a:gd name="T24" fmla="*/ 22 w 52"/>
                  <a:gd name="T25" fmla="*/ 0 h 179"/>
                  <a:gd name="T26" fmla="*/ 18 w 52"/>
                  <a:gd name="T27" fmla="*/ 3 h 179"/>
                  <a:gd name="T28" fmla="*/ 15 w 52"/>
                  <a:gd name="T29" fmla="*/ 11 h 179"/>
                  <a:gd name="T30" fmla="*/ 14 w 52"/>
                  <a:gd name="T31" fmla="*/ 14 h 179"/>
                  <a:gd name="T32" fmla="*/ 18 w 52"/>
                  <a:gd name="T33" fmla="*/ 25 h 179"/>
                  <a:gd name="T34" fmla="*/ 22 w 52"/>
                  <a:gd name="T35" fmla="*/ 27 h 179"/>
                  <a:gd name="T36" fmla="*/ 22 w 52"/>
                  <a:gd name="T37" fmla="*/ 27 h 179"/>
                  <a:gd name="T38" fmla="*/ 22 w 52"/>
                  <a:gd name="T39" fmla="*/ 78 h 179"/>
                  <a:gd name="T40" fmla="*/ 3 w 52"/>
                  <a:gd name="T41" fmla="*/ 78 h 179"/>
                  <a:gd name="T42" fmla="*/ 0 w 52"/>
                  <a:gd name="T43" fmla="*/ 81 h 179"/>
                  <a:gd name="T44" fmla="*/ 0 w 52"/>
                  <a:gd name="T45" fmla="*/ 97 h 179"/>
                  <a:gd name="T46" fmla="*/ 2 w 52"/>
                  <a:gd name="T47" fmla="*/ 100 h 179"/>
                  <a:gd name="T48" fmla="*/ 6 w 52"/>
                  <a:gd name="T49" fmla="*/ 106 h 179"/>
                  <a:gd name="T50" fmla="*/ 2 w 52"/>
                  <a:gd name="T51" fmla="*/ 112 h 179"/>
                  <a:gd name="T52" fmla="*/ 0 w 52"/>
                  <a:gd name="T53" fmla="*/ 115 h 179"/>
                  <a:gd name="T54" fmla="*/ 0 w 52"/>
                  <a:gd name="T55" fmla="*/ 157 h 179"/>
                  <a:gd name="T56" fmla="*/ 26 w 52"/>
                  <a:gd name="T57" fmla="*/ 179 h 179"/>
                  <a:gd name="T58" fmla="*/ 52 w 52"/>
                  <a:gd name="T59" fmla="*/ 157 h 179"/>
                  <a:gd name="T60" fmla="*/ 52 w 52"/>
                  <a:gd name="T61" fmla="*/ 115 h 179"/>
                  <a:gd name="T62" fmla="*/ 50 w 52"/>
                  <a:gd name="T63" fmla="*/ 112 h 179"/>
                  <a:gd name="T64" fmla="*/ 46 w 52"/>
                  <a:gd name="T65" fmla="*/ 106 h 179"/>
                  <a:gd name="T66" fmla="*/ 50 w 52"/>
                  <a:gd name="T67" fmla="*/ 100 h 179"/>
                  <a:gd name="T68" fmla="*/ 24 w 52"/>
                  <a:gd name="T69" fmla="*/ 8 h 179"/>
                  <a:gd name="T70" fmla="*/ 28 w 52"/>
                  <a:gd name="T71" fmla="*/ 8 h 179"/>
                  <a:gd name="T72" fmla="*/ 30 w 52"/>
                  <a:gd name="T73" fmla="*/ 13 h 179"/>
                  <a:gd name="T74" fmla="*/ 28 w 52"/>
                  <a:gd name="T75" fmla="*/ 20 h 179"/>
                  <a:gd name="T76" fmla="*/ 24 w 52"/>
                  <a:gd name="T77" fmla="*/ 20 h 179"/>
                  <a:gd name="T78" fmla="*/ 22 w 52"/>
                  <a:gd name="T79" fmla="*/ 13 h 179"/>
                  <a:gd name="T80" fmla="*/ 24 w 52"/>
                  <a:gd name="T81" fmla="*/ 8 h 179"/>
                  <a:gd name="T82" fmla="*/ 45 w 52"/>
                  <a:gd name="T83" fmla="*/ 95 h 179"/>
                  <a:gd name="T84" fmla="*/ 38 w 52"/>
                  <a:gd name="T85" fmla="*/ 106 h 179"/>
                  <a:gd name="T86" fmla="*/ 45 w 52"/>
                  <a:gd name="T87" fmla="*/ 117 h 179"/>
                  <a:gd name="T88" fmla="*/ 45 w 52"/>
                  <a:gd name="T89" fmla="*/ 157 h 179"/>
                  <a:gd name="T90" fmla="*/ 26 w 52"/>
                  <a:gd name="T91" fmla="*/ 172 h 179"/>
                  <a:gd name="T92" fmla="*/ 7 w 52"/>
                  <a:gd name="T93" fmla="*/ 157 h 179"/>
                  <a:gd name="T94" fmla="*/ 7 w 52"/>
                  <a:gd name="T95" fmla="*/ 117 h 179"/>
                  <a:gd name="T96" fmla="*/ 14 w 52"/>
                  <a:gd name="T97" fmla="*/ 106 h 179"/>
                  <a:gd name="T98" fmla="*/ 7 w 52"/>
                  <a:gd name="T99" fmla="*/ 95 h 179"/>
                  <a:gd name="T100" fmla="*/ 7 w 52"/>
                  <a:gd name="T101" fmla="*/ 85 h 179"/>
                  <a:gd name="T102" fmla="*/ 45 w 52"/>
                  <a:gd name="T103" fmla="*/ 85 h 179"/>
                  <a:gd name="T104" fmla="*/ 45 w 52"/>
                  <a:gd name="T105" fmla="*/ 9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2" h="179">
                    <a:moveTo>
                      <a:pt x="50" y="100"/>
                    </a:moveTo>
                    <a:cubicBezTo>
                      <a:pt x="52" y="100"/>
                      <a:pt x="52" y="98"/>
                      <a:pt x="52" y="97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2" y="79"/>
                      <a:pt x="51" y="78"/>
                      <a:pt x="49" y="78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7"/>
                      <a:pt x="34" y="26"/>
                      <a:pt x="34" y="25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2"/>
                      <a:pt x="37" y="1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9" y="1"/>
                      <a:pt x="18" y="3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2"/>
                      <a:pt x="14" y="13"/>
                      <a:pt x="14" y="1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1" y="78"/>
                      <a:pt x="0" y="79"/>
                      <a:pt x="0" y="8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100"/>
                      <a:pt x="2" y="100"/>
                    </a:cubicBezTo>
                    <a:cubicBezTo>
                      <a:pt x="4" y="101"/>
                      <a:pt x="6" y="104"/>
                      <a:pt x="6" y="106"/>
                    </a:cubicBezTo>
                    <a:cubicBezTo>
                      <a:pt x="6" y="108"/>
                      <a:pt x="4" y="110"/>
                      <a:pt x="2" y="112"/>
                    </a:cubicBezTo>
                    <a:cubicBezTo>
                      <a:pt x="0" y="112"/>
                      <a:pt x="0" y="114"/>
                      <a:pt x="0" y="11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69"/>
                      <a:pt x="11" y="179"/>
                      <a:pt x="26" y="179"/>
                    </a:cubicBezTo>
                    <a:cubicBezTo>
                      <a:pt x="41" y="179"/>
                      <a:pt x="52" y="169"/>
                      <a:pt x="52" y="157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2" y="114"/>
                      <a:pt x="52" y="112"/>
                      <a:pt x="50" y="112"/>
                    </a:cubicBezTo>
                    <a:cubicBezTo>
                      <a:pt x="48" y="110"/>
                      <a:pt x="46" y="108"/>
                      <a:pt x="46" y="106"/>
                    </a:cubicBezTo>
                    <a:cubicBezTo>
                      <a:pt x="46" y="104"/>
                      <a:pt x="48" y="101"/>
                      <a:pt x="50" y="100"/>
                    </a:cubicBezTo>
                    <a:close/>
                    <a:moveTo>
                      <a:pt x="24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4" y="8"/>
                    </a:lnTo>
                    <a:close/>
                    <a:moveTo>
                      <a:pt x="45" y="95"/>
                    </a:moveTo>
                    <a:cubicBezTo>
                      <a:pt x="41" y="97"/>
                      <a:pt x="38" y="101"/>
                      <a:pt x="38" y="106"/>
                    </a:cubicBezTo>
                    <a:cubicBezTo>
                      <a:pt x="38" y="110"/>
                      <a:pt x="41" y="115"/>
                      <a:pt x="45" y="117"/>
                    </a:cubicBezTo>
                    <a:cubicBezTo>
                      <a:pt x="45" y="157"/>
                      <a:pt x="45" y="157"/>
                      <a:pt x="45" y="157"/>
                    </a:cubicBezTo>
                    <a:cubicBezTo>
                      <a:pt x="45" y="165"/>
                      <a:pt x="36" y="172"/>
                      <a:pt x="26" y="172"/>
                    </a:cubicBezTo>
                    <a:cubicBezTo>
                      <a:pt x="16" y="172"/>
                      <a:pt x="7" y="165"/>
                      <a:pt x="7" y="15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11" y="115"/>
                      <a:pt x="14" y="110"/>
                      <a:pt x="14" y="106"/>
                    </a:cubicBezTo>
                    <a:cubicBezTo>
                      <a:pt x="14" y="101"/>
                      <a:pt x="11" y="97"/>
                      <a:pt x="7" y="9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45" y="85"/>
                      <a:pt x="45" y="85"/>
                      <a:pt x="45" y="85"/>
                    </a:cubicBezTo>
                    <a:lnTo>
                      <a:pt x="45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11679238" y="10004425"/>
                <a:ext cx="30163" cy="158750"/>
              </a:xfrm>
              <a:custGeom>
                <a:avLst/>
                <a:gdLst>
                  <a:gd name="T0" fmla="*/ 0 w 8"/>
                  <a:gd name="T1" fmla="*/ 4 h 42"/>
                  <a:gd name="T2" fmla="*/ 0 w 8"/>
                  <a:gd name="T3" fmla="*/ 39 h 42"/>
                  <a:gd name="T4" fmla="*/ 4 w 8"/>
                  <a:gd name="T5" fmla="*/ 42 h 42"/>
                  <a:gd name="T6" fmla="*/ 8 w 8"/>
                  <a:gd name="T7" fmla="*/ 39 h 42"/>
                  <a:gd name="T8" fmla="*/ 8 w 8"/>
                  <a:gd name="T9" fmla="*/ 4 h 42"/>
                  <a:gd name="T10" fmla="*/ 4 w 8"/>
                  <a:gd name="T11" fmla="*/ 0 h 42"/>
                  <a:gd name="T12" fmla="*/ 0 w 8"/>
                  <a:gd name="T13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2">
                    <a:moveTo>
                      <a:pt x="0" y="4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2"/>
                      <a:pt x="4" y="42"/>
                    </a:cubicBezTo>
                    <a:cubicBezTo>
                      <a:pt x="6" y="42"/>
                      <a:pt x="8" y="41"/>
                      <a:pt x="8" y="3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802283" y="2277995"/>
            <a:ext cx="3479372" cy="1600436"/>
            <a:chOff x="802283" y="2129713"/>
            <a:chExt cx="3479372" cy="1600436"/>
          </a:xfrm>
        </p:grpSpPr>
        <p:sp>
          <p:nvSpPr>
            <p:cNvPr id="16" name="Oval 82"/>
            <p:cNvSpPr>
              <a:spLocks noChangeArrowheads="1"/>
            </p:cNvSpPr>
            <p:nvPr/>
          </p:nvSpPr>
          <p:spPr bwMode="auto">
            <a:xfrm>
              <a:off x="3619267" y="2152606"/>
              <a:ext cx="662388" cy="662388"/>
            </a:xfrm>
            <a:prstGeom prst="ellipse">
              <a:avLst/>
            </a:prstGeom>
            <a:solidFill>
              <a:schemeClr val="accent5"/>
            </a:solidFill>
            <a:ln w="180975"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2283" y="2129713"/>
              <a:ext cx="2738816" cy="1600436"/>
            </a:xfrm>
            <a:prstGeom prst="rect">
              <a:avLst/>
            </a:prstGeom>
            <a:noFill/>
          </p:spPr>
          <p:txBody>
            <a:bodyPr wrap="square" lIns="91439" tIns="45719" rIns="91439" bIns="45719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餵食功能</a:t>
              </a:r>
              <a:r>
                <a:rPr lang="en-US" altLang="zh-TW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TW" b="1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   能藉由手機</a:t>
              </a:r>
              <a:r>
                <a:rPr lang="en-US" altLang="zh-TW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app</a:t>
              </a:r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介面，設定兩個時間作為餵食時間，時間一到馬達將會自動轉動，飼料因此掉落以達到餵食效果。</a:t>
              </a:r>
              <a:r>
                <a:rPr lang="en-US" sz="1600" dirty="0" smtClean="0">
                  <a:solidFill>
                    <a:prstClr val="white">
                      <a:lumMod val="75000"/>
                    </a:prst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. </a:t>
              </a:r>
              <a:endParaRPr lang="en-US" sz="1600" dirty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788502" y="2330209"/>
              <a:ext cx="336550" cy="307182"/>
              <a:chOff x="11047413" y="6575425"/>
              <a:chExt cx="673100" cy="614363"/>
            </a:xfrm>
            <a:solidFill>
              <a:schemeClr val="bg1"/>
            </a:solidFill>
          </p:grpSpPr>
          <p:sp>
            <p:nvSpPr>
              <p:cNvPr id="19" name="Freeform 47"/>
              <p:cNvSpPr>
                <a:spLocks noEditPoints="1"/>
              </p:cNvSpPr>
              <p:nvPr/>
            </p:nvSpPr>
            <p:spPr bwMode="auto">
              <a:xfrm>
                <a:off x="11168063" y="6575425"/>
                <a:ext cx="549275" cy="107950"/>
              </a:xfrm>
              <a:custGeom>
                <a:avLst/>
                <a:gdLst>
                  <a:gd name="T0" fmla="*/ 4 w 146"/>
                  <a:gd name="T1" fmla="*/ 29 h 29"/>
                  <a:gd name="T2" fmla="*/ 142 w 146"/>
                  <a:gd name="T3" fmla="*/ 29 h 29"/>
                  <a:gd name="T4" fmla="*/ 142 w 146"/>
                  <a:gd name="T5" fmla="*/ 29 h 29"/>
                  <a:gd name="T6" fmla="*/ 146 w 146"/>
                  <a:gd name="T7" fmla="*/ 25 h 29"/>
                  <a:gd name="T8" fmla="*/ 144 w 146"/>
                  <a:gd name="T9" fmla="*/ 22 h 29"/>
                  <a:gd name="T10" fmla="*/ 122 w 146"/>
                  <a:gd name="T11" fmla="*/ 1 h 29"/>
                  <a:gd name="T12" fmla="*/ 120 w 146"/>
                  <a:gd name="T13" fmla="*/ 0 h 29"/>
                  <a:gd name="T14" fmla="*/ 26 w 146"/>
                  <a:gd name="T15" fmla="*/ 0 h 29"/>
                  <a:gd name="T16" fmla="*/ 24 w 146"/>
                  <a:gd name="T17" fmla="*/ 1 h 29"/>
                  <a:gd name="T18" fmla="*/ 1 w 146"/>
                  <a:gd name="T19" fmla="*/ 23 h 29"/>
                  <a:gd name="T20" fmla="*/ 0 w 146"/>
                  <a:gd name="T21" fmla="*/ 27 h 29"/>
                  <a:gd name="T22" fmla="*/ 4 w 146"/>
                  <a:gd name="T23" fmla="*/ 29 h 29"/>
                  <a:gd name="T24" fmla="*/ 28 w 146"/>
                  <a:gd name="T25" fmla="*/ 7 h 29"/>
                  <a:gd name="T26" fmla="*/ 118 w 146"/>
                  <a:gd name="T27" fmla="*/ 7 h 29"/>
                  <a:gd name="T28" fmla="*/ 133 w 146"/>
                  <a:gd name="T29" fmla="*/ 22 h 29"/>
                  <a:gd name="T30" fmla="*/ 13 w 146"/>
                  <a:gd name="T31" fmla="*/ 22 h 29"/>
                  <a:gd name="T32" fmla="*/ 28 w 146"/>
                  <a:gd name="T33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" h="29">
                    <a:moveTo>
                      <a:pt x="4" y="29"/>
                    </a:moveTo>
                    <a:cubicBezTo>
                      <a:pt x="142" y="29"/>
                      <a:pt x="142" y="29"/>
                      <a:pt x="142" y="29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4" y="29"/>
                      <a:pt x="146" y="28"/>
                      <a:pt x="146" y="25"/>
                    </a:cubicBezTo>
                    <a:cubicBezTo>
                      <a:pt x="146" y="24"/>
                      <a:pt x="145" y="23"/>
                      <a:pt x="144" y="22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2" y="0"/>
                      <a:pt x="121" y="0"/>
                      <a:pt x="1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4" y="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7"/>
                    </a:cubicBezTo>
                    <a:cubicBezTo>
                      <a:pt x="1" y="28"/>
                      <a:pt x="2" y="29"/>
                      <a:pt x="4" y="29"/>
                    </a:cubicBezTo>
                    <a:close/>
                    <a:moveTo>
                      <a:pt x="28" y="7"/>
                    </a:moveTo>
                    <a:cubicBezTo>
                      <a:pt x="118" y="7"/>
                      <a:pt x="118" y="7"/>
                      <a:pt x="118" y="7"/>
                    </a:cubicBezTo>
                    <a:cubicBezTo>
                      <a:pt x="133" y="22"/>
                      <a:pt x="133" y="22"/>
                      <a:pt x="133" y="22"/>
                    </a:cubicBezTo>
                    <a:cubicBezTo>
                      <a:pt x="13" y="22"/>
                      <a:pt x="13" y="22"/>
                      <a:pt x="13" y="22"/>
                    </a:cubicBezTo>
                    <a:lnTo>
                      <a:pt x="2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0" name="Freeform 48"/>
              <p:cNvSpPr>
                <a:spLocks noEditPoints="1"/>
              </p:cNvSpPr>
              <p:nvPr/>
            </p:nvSpPr>
            <p:spPr bwMode="auto">
              <a:xfrm>
                <a:off x="11047413" y="6964363"/>
                <a:ext cx="673100" cy="225425"/>
              </a:xfrm>
              <a:custGeom>
                <a:avLst/>
                <a:gdLst>
                  <a:gd name="T0" fmla="*/ 173 w 179"/>
                  <a:gd name="T1" fmla="*/ 13 h 60"/>
                  <a:gd name="T2" fmla="*/ 160 w 179"/>
                  <a:gd name="T3" fmla="*/ 12 h 60"/>
                  <a:gd name="T4" fmla="*/ 131 w 179"/>
                  <a:gd name="T5" fmla="*/ 25 h 60"/>
                  <a:gd name="T6" fmla="*/ 124 w 179"/>
                  <a:gd name="T7" fmla="*/ 21 h 60"/>
                  <a:gd name="T8" fmla="*/ 83 w 179"/>
                  <a:gd name="T9" fmla="*/ 9 h 60"/>
                  <a:gd name="T10" fmla="*/ 38 w 179"/>
                  <a:gd name="T11" fmla="*/ 9 h 60"/>
                  <a:gd name="T12" fmla="*/ 38 w 179"/>
                  <a:gd name="T13" fmla="*/ 4 h 60"/>
                  <a:gd name="T14" fmla="*/ 34 w 179"/>
                  <a:gd name="T15" fmla="*/ 0 h 60"/>
                  <a:gd name="T16" fmla="*/ 4 w 179"/>
                  <a:gd name="T17" fmla="*/ 0 h 60"/>
                  <a:gd name="T18" fmla="*/ 0 w 179"/>
                  <a:gd name="T19" fmla="*/ 4 h 60"/>
                  <a:gd name="T20" fmla="*/ 0 w 179"/>
                  <a:gd name="T21" fmla="*/ 57 h 60"/>
                  <a:gd name="T22" fmla="*/ 4 w 179"/>
                  <a:gd name="T23" fmla="*/ 60 h 60"/>
                  <a:gd name="T24" fmla="*/ 34 w 179"/>
                  <a:gd name="T25" fmla="*/ 60 h 60"/>
                  <a:gd name="T26" fmla="*/ 38 w 179"/>
                  <a:gd name="T27" fmla="*/ 57 h 60"/>
                  <a:gd name="T28" fmla="*/ 38 w 179"/>
                  <a:gd name="T29" fmla="*/ 49 h 60"/>
                  <a:gd name="T30" fmla="*/ 38 w 179"/>
                  <a:gd name="T31" fmla="*/ 49 h 60"/>
                  <a:gd name="T32" fmla="*/ 54 w 179"/>
                  <a:gd name="T33" fmla="*/ 47 h 60"/>
                  <a:gd name="T34" fmla="*/ 107 w 179"/>
                  <a:gd name="T35" fmla="*/ 59 h 60"/>
                  <a:gd name="T36" fmla="*/ 127 w 179"/>
                  <a:gd name="T37" fmla="*/ 56 h 60"/>
                  <a:gd name="T38" fmla="*/ 171 w 179"/>
                  <a:gd name="T39" fmla="*/ 36 h 60"/>
                  <a:gd name="T40" fmla="*/ 179 w 179"/>
                  <a:gd name="T41" fmla="*/ 25 h 60"/>
                  <a:gd name="T42" fmla="*/ 173 w 179"/>
                  <a:gd name="T43" fmla="*/ 13 h 60"/>
                  <a:gd name="T44" fmla="*/ 30 w 179"/>
                  <a:gd name="T45" fmla="*/ 53 h 60"/>
                  <a:gd name="T46" fmla="*/ 8 w 179"/>
                  <a:gd name="T47" fmla="*/ 53 h 60"/>
                  <a:gd name="T48" fmla="*/ 8 w 179"/>
                  <a:gd name="T49" fmla="*/ 8 h 60"/>
                  <a:gd name="T50" fmla="*/ 30 w 179"/>
                  <a:gd name="T51" fmla="*/ 8 h 60"/>
                  <a:gd name="T52" fmla="*/ 30 w 179"/>
                  <a:gd name="T53" fmla="*/ 53 h 60"/>
                  <a:gd name="T54" fmla="*/ 168 w 179"/>
                  <a:gd name="T55" fmla="*/ 29 h 60"/>
                  <a:gd name="T56" fmla="*/ 124 w 179"/>
                  <a:gd name="T57" fmla="*/ 49 h 60"/>
                  <a:gd name="T58" fmla="*/ 57 w 179"/>
                  <a:gd name="T59" fmla="*/ 40 h 60"/>
                  <a:gd name="T60" fmla="*/ 38 w 179"/>
                  <a:gd name="T61" fmla="*/ 41 h 60"/>
                  <a:gd name="T62" fmla="*/ 38 w 179"/>
                  <a:gd name="T63" fmla="*/ 16 h 60"/>
                  <a:gd name="T64" fmla="*/ 81 w 179"/>
                  <a:gd name="T65" fmla="*/ 16 h 60"/>
                  <a:gd name="T66" fmla="*/ 122 w 179"/>
                  <a:gd name="T67" fmla="*/ 28 h 60"/>
                  <a:gd name="T68" fmla="*/ 126 w 179"/>
                  <a:gd name="T69" fmla="*/ 31 h 60"/>
                  <a:gd name="T70" fmla="*/ 126 w 179"/>
                  <a:gd name="T71" fmla="*/ 32 h 60"/>
                  <a:gd name="T72" fmla="*/ 126 w 179"/>
                  <a:gd name="T73" fmla="*/ 32 h 60"/>
                  <a:gd name="T74" fmla="*/ 126 w 179"/>
                  <a:gd name="T75" fmla="*/ 35 h 60"/>
                  <a:gd name="T76" fmla="*/ 124 w 179"/>
                  <a:gd name="T77" fmla="*/ 39 h 60"/>
                  <a:gd name="T78" fmla="*/ 119 w 179"/>
                  <a:gd name="T79" fmla="*/ 39 h 60"/>
                  <a:gd name="T80" fmla="*/ 76 w 179"/>
                  <a:gd name="T81" fmla="*/ 26 h 60"/>
                  <a:gd name="T82" fmla="*/ 71 w 179"/>
                  <a:gd name="T83" fmla="*/ 29 h 60"/>
                  <a:gd name="T84" fmla="*/ 74 w 179"/>
                  <a:gd name="T85" fmla="*/ 34 h 60"/>
                  <a:gd name="T86" fmla="*/ 117 w 179"/>
                  <a:gd name="T87" fmla="*/ 46 h 60"/>
                  <a:gd name="T88" fmla="*/ 121 w 179"/>
                  <a:gd name="T89" fmla="*/ 47 h 60"/>
                  <a:gd name="T90" fmla="*/ 128 w 179"/>
                  <a:gd name="T91" fmla="*/ 45 h 60"/>
                  <a:gd name="T92" fmla="*/ 133 w 179"/>
                  <a:gd name="T93" fmla="*/ 38 h 60"/>
                  <a:gd name="T94" fmla="*/ 134 w 179"/>
                  <a:gd name="T95" fmla="*/ 32 h 60"/>
                  <a:gd name="T96" fmla="*/ 163 w 179"/>
                  <a:gd name="T97" fmla="*/ 19 h 60"/>
                  <a:gd name="T98" fmla="*/ 169 w 179"/>
                  <a:gd name="T99" fmla="*/ 19 h 60"/>
                  <a:gd name="T100" fmla="*/ 171 w 179"/>
                  <a:gd name="T101" fmla="*/ 25 h 60"/>
                  <a:gd name="T102" fmla="*/ 168 w 179"/>
                  <a:gd name="T103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9" h="60">
                    <a:moveTo>
                      <a:pt x="173" y="13"/>
                    </a:moveTo>
                    <a:cubicBezTo>
                      <a:pt x="169" y="10"/>
                      <a:pt x="165" y="10"/>
                      <a:pt x="160" y="12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9" y="24"/>
                      <a:pt x="127" y="22"/>
                      <a:pt x="124" y="21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76" y="7"/>
                      <a:pt x="57" y="6"/>
                      <a:pt x="38" y="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2"/>
                      <a:pt x="36" y="0"/>
                      <a:pt x="3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9"/>
                      <a:pt x="2" y="60"/>
                      <a:pt x="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6" y="60"/>
                      <a:pt x="38" y="59"/>
                      <a:pt x="38" y="57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43" y="47"/>
                      <a:pt x="50" y="45"/>
                      <a:pt x="54" y="47"/>
                    </a:cubicBezTo>
                    <a:cubicBezTo>
                      <a:pt x="74" y="56"/>
                      <a:pt x="93" y="59"/>
                      <a:pt x="107" y="59"/>
                    </a:cubicBezTo>
                    <a:cubicBezTo>
                      <a:pt x="116" y="59"/>
                      <a:pt x="124" y="57"/>
                      <a:pt x="127" y="56"/>
                    </a:cubicBezTo>
                    <a:cubicBezTo>
                      <a:pt x="171" y="36"/>
                      <a:pt x="171" y="36"/>
                      <a:pt x="171" y="36"/>
                    </a:cubicBezTo>
                    <a:cubicBezTo>
                      <a:pt x="175" y="34"/>
                      <a:pt x="178" y="30"/>
                      <a:pt x="179" y="25"/>
                    </a:cubicBezTo>
                    <a:cubicBezTo>
                      <a:pt x="179" y="21"/>
                      <a:pt x="177" y="16"/>
                      <a:pt x="173" y="13"/>
                    </a:cubicBezTo>
                    <a:close/>
                    <a:moveTo>
                      <a:pt x="30" y="5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0" y="8"/>
                      <a:pt x="30" y="8"/>
                      <a:pt x="30" y="8"/>
                    </a:cubicBezTo>
                    <a:lnTo>
                      <a:pt x="30" y="53"/>
                    </a:lnTo>
                    <a:close/>
                    <a:moveTo>
                      <a:pt x="168" y="29"/>
                    </a:moveTo>
                    <a:cubicBezTo>
                      <a:pt x="124" y="49"/>
                      <a:pt x="124" y="49"/>
                      <a:pt x="124" y="49"/>
                    </a:cubicBezTo>
                    <a:cubicBezTo>
                      <a:pt x="118" y="52"/>
                      <a:pt x="90" y="55"/>
                      <a:pt x="57" y="40"/>
                    </a:cubicBezTo>
                    <a:cubicBezTo>
                      <a:pt x="52" y="37"/>
                      <a:pt x="44" y="39"/>
                      <a:pt x="38" y="4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7" y="13"/>
                      <a:pt x="75" y="15"/>
                      <a:pt x="81" y="16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4" y="29"/>
                      <a:pt x="125" y="30"/>
                      <a:pt x="126" y="31"/>
                    </a:cubicBezTo>
                    <a:cubicBezTo>
                      <a:pt x="126" y="31"/>
                      <a:pt x="126" y="32"/>
                      <a:pt x="126" y="32"/>
                    </a:cubicBezTo>
                    <a:cubicBezTo>
                      <a:pt x="126" y="32"/>
                      <a:pt x="126" y="32"/>
                      <a:pt x="126" y="32"/>
                    </a:cubicBezTo>
                    <a:cubicBezTo>
                      <a:pt x="126" y="33"/>
                      <a:pt x="126" y="34"/>
                      <a:pt x="126" y="35"/>
                    </a:cubicBezTo>
                    <a:cubicBezTo>
                      <a:pt x="126" y="37"/>
                      <a:pt x="125" y="38"/>
                      <a:pt x="124" y="39"/>
                    </a:cubicBezTo>
                    <a:cubicBezTo>
                      <a:pt x="122" y="40"/>
                      <a:pt x="121" y="40"/>
                      <a:pt x="119" y="39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4" y="26"/>
                      <a:pt x="72" y="27"/>
                      <a:pt x="71" y="29"/>
                    </a:cubicBezTo>
                    <a:cubicBezTo>
                      <a:pt x="71" y="31"/>
                      <a:pt x="72" y="33"/>
                      <a:pt x="74" y="34"/>
                    </a:cubicBezTo>
                    <a:cubicBezTo>
                      <a:pt x="117" y="46"/>
                      <a:pt x="117" y="46"/>
                      <a:pt x="117" y="46"/>
                    </a:cubicBezTo>
                    <a:cubicBezTo>
                      <a:pt x="118" y="47"/>
                      <a:pt x="120" y="47"/>
                      <a:pt x="121" y="47"/>
                    </a:cubicBezTo>
                    <a:cubicBezTo>
                      <a:pt x="123" y="47"/>
                      <a:pt x="126" y="46"/>
                      <a:pt x="128" y="45"/>
                    </a:cubicBezTo>
                    <a:cubicBezTo>
                      <a:pt x="130" y="43"/>
                      <a:pt x="132" y="41"/>
                      <a:pt x="133" y="38"/>
                    </a:cubicBezTo>
                    <a:cubicBezTo>
                      <a:pt x="134" y="36"/>
                      <a:pt x="134" y="34"/>
                      <a:pt x="134" y="32"/>
                    </a:cubicBezTo>
                    <a:cubicBezTo>
                      <a:pt x="163" y="19"/>
                      <a:pt x="163" y="19"/>
                      <a:pt x="163" y="19"/>
                    </a:cubicBezTo>
                    <a:cubicBezTo>
                      <a:pt x="165" y="18"/>
                      <a:pt x="167" y="18"/>
                      <a:pt x="169" y="19"/>
                    </a:cubicBezTo>
                    <a:cubicBezTo>
                      <a:pt x="170" y="20"/>
                      <a:pt x="171" y="23"/>
                      <a:pt x="171" y="25"/>
                    </a:cubicBezTo>
                    <a:cubicBezTo>
                      <a:pt x="171" y="27"/>
                      <a:pt x="170" y="28"/>
                      <a:pt x="16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1" name="Freeform 49"/>
              <p:cNvSpPr>
                <a:spLocks/>
              </p:cNvSpPr>
              <p:nvPr/>
            </p:nvSpPr>
            <p:spPr bwMode="auto">
              <a:xfrm>
                <a:off x="11168063" y="6710363"/>
                <a:ext cx="549275" cy="85725"/>
              </a:xfrm>
              <a:custGeom>
                <a:avLst/>
                <a:gdLst>
                  <a:gd name="T0" fmla="*/ 22 w 146"/>
                  <a:gd name="T1" fmla="*/ 2 h 23"/>
                  <a:gd name="T2" fmla="*/ 16 w 146"/>
                  <a:gd name="T3" fmla="*/ 2 h 23"/>
                  <a:gd name="T4" fmla="*/ 1 w 146"/>
                  <a:gd name="T5" fmla="*/ 17 h 23"/>
                  <a:gd name="T6" fmla="*/ 0 w 146"/>
                  <a:gd name="T7" fmla="*/ 21 h 23"/>
                  <a:gd name="T8" fmla="*/ 4 w 146"/>
                  <a:gd name="T9" fmla="*/ 23 h 23"/>
                  <a:gd name="T10" fmla="*/ 142 w 146"/>
                  <a:gd name="T11" fmla="*/ 23 h 23"/>
                  <a:gd name="T12" fmla="*/ 146 w 146"/>
                  <a:gd name="T13" fmla="*/ 21 h 23"/>
                  <a:gd name="T14" fmla="*/ 145 w 146"/>
                  <a:gd name="T15" fmla="*/ 17 h 23"/>
                  <a:gd name="T16" fmla="*/ 130 w 146"/>
                  <a:gd name="T17" fmla="*/ 2 h 23"/>
                  <a:gd name="T18" fmla="*/ 124 w 146"/>
                  <a:gd name="T19" fmla="*/ 2 h 23"/>
                  <a:gd name="T20" fmla="*/ 124 w 146"/>
                  <a:gd name="T21" fmla="*/ 7 h 23"/>
                  <a:gd name="T22" fmla="*/ 133 w 146"/>
                  <a:gd name="T23" fmla="*/ 16 h 23"/>
                  <a:gd name="T24" fmla="*/ 13 w 146"/>
                  <a:gd name="T25" fmla="*/ 16 h 23"/>
                  <a:gd name="T26" fmla="*/ 22 w 146"/>
                  <a:gd name="T27" fmla="*/ 7 h 23"/>
                  <a:gd name="T28" fmla="*/ 22 w 146"/>
                  <a:gd name="T2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23">
                    <a:moveTo>
                      <a:pt x="22" y="2"/>
                    </a:moveTo>
                    <a:cubicBezTo>
                      <a:pt x="20" y="1"/>
                      <a:pt x="18" y="0"/>
                      <a:pt x="16" y="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1"/>
                    </a:cubicBezTo>
                    <a:cubicBezTo>
                      <a:pt x="1" y="22"/>
                      <a:pt x="2" y="23"/>
                      <a:pt x="4" y="23"/>
                    </a:cubicBezTo>
                    <a:cubicBezTo>
                      <a:pt x="142" y="23"/>
                      <a:pt x="142" y="23"/>
                      <a:pt x="142" y="23"/>
                    </a:cubicBezTo>
                    <a:cubicBezTo>
                      <a:pt x="144" y="23"/>
                      <a:pt x="145" y="22"/>
                      <a:pt x="146" y="21"/>
                    </a:cubicBezTo>
                    <a:cubicBezTo>
                      <a:pt x="146" y="19"/>
                      <a:pt x="146" y="18"/>
                      <a:pt x="145" y="17"/>
                    </a:cubicBezTo>
                    <a:cubicBezTo>
                      <a:pt x="130" y="2"/>
                      <a:pt x="130" y="2"/>
                      <a:pt x="130" y="2"/>
                    </a:cubicBezTo>
                    <a:cubicBezTo>
                      <a:pt x="128" y="0"/>
                      <a:pt x="126" y="0"/>
                      <a:pt x="124" y="2"/>
                    </a:cubicBezTo>
                    <a:cubicBezTo>
                      <a:pt x="123" y="3"/>
                      <a:pt x="123" y="6"/>
                      <a:pt x="124" y="7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3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11168063" y="6823075"/>
                <a:ext cx="549275" cy="85725"/>
              </a:xfrm>
              <a:custGeom>
                <a:avLst/>
                <a:gdLst>
                  <a:gd name="T0" fmla="*/ 4 w 146"/>
                  <a:gd name="T1" fmla="*/ 23 h 23"/>
                  <a:gd name="T2" fmla="*/ 142 w 146"/>
                  <a:gd name="T3" fmla="*/ 23 h 23"/>
                  <a:gd name="T4" fmla="*/ 146 w 146"/>
                  <a:gd name="T5" fmla="*/ 21 h 23"/>
                  <a:gd name="T6" fmla="*/ 145 w 146"/>
                  <a:gd name="T7" fmla="*/ 17 h 23"/>
                  <a:gd name="T8" fmla="*/ 130 w 146"/>
                  <a:gd name="T9" fmla="*/ 2 h 23"/>
                  <a:gd name="T10" fmla="*/ 124 w 146"/>
                  <a:gd name="T11" fmla="*/ 2 h 23"/>
                  <a:gd name="T12" fmla="*/ 124 w 146"/>
                  <a:gd name="T13" fmla="*/ 7 h 23"/>
                  <a:gd name="T14" fmla="*/ 133 w 146"/>
                  <a:gd name="T15" fmla="*/ 16 h 23"/>
                  <a:gd name="T16" fmla="*/ 13 w 146"/>
                  <a:gd name="T17" fmla="*/ 16 h 23"/>
                  <a:gd name="T18" fmla="*/ 22 w 146"/>
                  <a:gd name="T19" fmla="*/ 7 h 23"/>
                  <a:gd name="T20" fmla="*/ 22 w 146"/>
                  <a:gd name="T21" fmla="*/ 2 h 23"/>
                  <a:gd name="T22" fmla="*/ 16 w 146"/>
                  <a:gd name="T23" fmla="*/ 2 h 23"/>
                  <a:gd name="T24" fmla="*/ 1 w 146"/>
                  <a:gd name="T25" fmla="*/ 17 h 23"/>
                  <a:gd name="T26" fmla="*/ 0 w 146"/>
                  <a:gd name="T27" fmla="*/ 21 h 23"/>
                  <a:gd name="T28" fmla="*/ 4 w 146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23">
                    <a:moveTo>
                      <a:pt x="4" y="23"/>
                    </a:moveTo>
                    <a:cubicBezTo>
                      <a:pt x="142" y="23"/>
                      <a:pt x="142" y="23"/>
                      <a:pt x="142" y="23"/>
                    </a:cubicBezTo>
                    <a:cubicBezTo>
                      <a:pt x="144" y="23"/>
                      <a:pt x="145" y="22"/>
                      <a:pt x="146" y="21"/>
                    </a:cubicBezTo>
                    <a:cubicBezTo>
                      <a:pt x="146" y="19"/>
                      <a:pt x="146" y="18"/>
                      <a:pt x="145" y="17"/>
                    </a:cubicBezTo>
                    <a:cubicBezTo>
                      <a:pt x="130" y="2"/>
                      <a:pt x="130" y="2"/>
                      <a:pt x="130" y="2"/>
                    </a:cubicBezTo>
                    <a:cubicBezTo>
                      <a:pt x="128" y="0"/>
                      <a:pt x="126" y="0"/>
                      <a:pt x="124" y="2"/>
                    </a:cubicBezTo>
                    <a:cubicBezTo>
                      <a:pt x="123" y="3"/>
                      <a:pt x="123" y="6"/>
                      <a:pt x="124" y="7"/>
                    </a:cubicBezTo>
                    <a:cubicBezTo>
                      <a:pt x="133" y="16"/>
                      <a:pt x="133" y="16"/>
                      <a:pt x="13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3"/>
                      <a:pt x="22" y="2"/>
                    </a:cubicBezTo>
                    <a:cubicBezTo>
                      <a:pt x="20" y="0"/>
                      <a:pt x="18" y="0"/>
                      <a:pt x="16" y="2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1"/>
                    </a:cubicBezTo>
                    <a:cubicBezTo>
                      <a:pt x="1" y="22"/>
                      <a:pt x="2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912970" y="3181364"/>
            <a:ext cx="3507931" cy="1107994"/>
            <a:chOff x="773724" y="4845716"/>
            <a:chExt cx="3507931" cy="1107994"/>
          </a:xfrm>
        </p:grpSpPr>
        <p:sp>
          <p:nvSpPr>
            <p:cNvPr id="24" name="Oval 82"/>
            <p:cNvSpPr>
              <a:spLocks noChangeArrowheads="1"/>
            </p:cNvSpPr>
            <p:nvPr/>
          </p:nvSpPr>
          <p:spPr bwMode="auto">
            <a:xfrm>
              <a:off x="3619267" y="4860434"/>
              <a:ext cx="662388" cy="662388"/>
            </a:xfrm>
            <a:prstGeom prst="ellipse">
              <a:avLst/>
            </a:prstGeom>
            <a:solidFill>
              <a:schemeClr val="accent1"/>
            </a:solidFill>
            <a:ln w="180975">
              <a:noFill/>
            </a:ln>
            <a:extLst/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08011" y="5053856"/>
              <a:ext cx="325321" cy="322259"/>
              <a:chOff x="11152188" y="12609513"/>
              <a:chExt cx="674688" cy="668337"/>
            </a:xfrm>
            <a:solidFill>
              <a:schemeClr val="bg1"/>
            </a:solidFill>
          </p:grpSpPr>
          <p:sp>
            <p:nvSpPr>
              <p:cNvPr id="27" name="Freeform 14"/>
              <p:cNvSpPr>
                <a:spLocks noEditPoints="1"/>
              </p:cNvSpPr>
              <p:nvPr/>
            </p:nvSpPr>
            <p:spPr bwMode="auto">
              <a:xfrm>
                <a:off x="11152188" y="12609513"/>
                <a:ext cx="674688" cy="615950"/>
              </a:xfrm>
              <a:custGeom>
                <a:avLst/>
                <a:gdLst>
                  <a:gd name="T0" fmla="*/ 169 w 179"/>
                  <a:gd name="T1" fmla="*/ 15 h 164"/>
                  <a:gd name="T2" fmla="*/ 51 w 179"/>
                  <a:gd name="T3" fmla="*/ 15 h 164"/>
                  <a:gd name="T4" fmla="*/ 38 w 179"/>
                  <a:gd name="T5" fmla="*/ 0 h 164"/>
                  <a:gd name="T6" fmla="*/ 11 w 179"/>
                  <a:gd name="T7" fmla="*/ 0 h 164"/>
                  <a:gd name="T8" fmla="*/ 0 w 179"/>
                  <a:gd name="T9" fmla="*/ 11 h 164"/>
                  <a:gd name="T10" fmla="*/ 0 w 179"/>
                  <a:gd name="T11" fmla="*/ 153 h 164"/>
                  <a:gd name="T12" fmla="*/ 11 w 179"/>
                  <a:gd name="T13" fmla="*/ 164 h 164"/>
                  <a:gd name="T14" fmla="*/ 37 w 179"/>
                  <a:gd name="T15" fmla="*/ 164 h 164"/>
                  <a:gd name="T16" fmla="*/ 41 w 179"/>
                  <a:gd name="T17" fmla="*/ 160 h 164"/>
                  <a:gd name="T18" fmla="*/ 37 w 179"/>
                  <a:gd name="T19" fmla="*/ 157 h 164"/>
                  <a:gd name="T20" fmla="*/ 11 w 179"/>
                  <a:gd name="T21" fmla="*/ 157 h 164"/>
                  <a:gd name="T22" fmla="*/ 8 w 179"/>
                  <a:gd name="T23" fmla="*/ 153 h 164"/>
                  <a:gd name="T24" fmla="*/ 8 w 179"/>
                  <a:gd name="T25" fmla="*/ 52 h 164"/>
                  <a:gd name="T26" fmla="*/ 172 w 179"/>
                  <a:gd name="T27" fmla="*/ 52 h 164"/>
                  <a:gd name="T28" fmla="*/ 172 w 179"/>
                  <a:gd name="T29" fmla="*/ 153 h 164"/>
                  <a:gd name="T30" fmla="*/ 169 w 179"/>
                  <a:gd name="T31" fmla="*/ 157 h 164"/>
                  <a:gd name="T32" fmla="*/ 142 w 179"/>
                  <a:gd name="T33" fmla="*/ 157 h 164"/>
                  <a:gd name="T34" fmla="*/ 138 w 179"/>
                  <a:gd name="T35" fmla="*/ 160 h 164"/>
                  <a:gd name="T36" fmla="*/ 142 w 179"/>
                  <a:gd name="T37" fmla="*/ 164 h 164"/>
                  <a:gd name="T38" fmla="*/ 169 w 179"/>
                  <a:gd name="T39" fmla="*/ 164 h 164"/>
                  <a:gd name="T40" fmla="*/ 179 w 179"/>
                  <a:gd name="T41" fmla="*/ 153 h 164"/>
                  <a:gd name="T42" fmla="*/ 179 w 179"/>
                  <a:gd name="T43" fmla="*/ 26 h 164"/>
                  <a:gd name="T44" fmla="*/ 169 w 179"/>
                  <a:gd name="T45" fmla="*/ 15 h 164"/>
                  <a:gd name="T46" fmla="*/ 8 w 179"/>
                  <a:gd name="T47" fmla="*/ 45 h 164"/>
                  <a:gd name="T48" fmla="*/ 8 w 179"/>
                  <a:gd name="T49" fmla="*/ 11 h 164"/>
                  <a:gd name="T50" fmla="*/ 11 w 179"/>
                  <a:gd name="T51" fmla="*/ 7 h 164"/>
                  <a:gd name="T52" fmla="*/ 37 w 179"/>
                  <a:gd name="T53" fmla="*/ 7 h 164"/>
                  <a:gd name="T54" fmla="*/ 45 w 179"/>
                  <a:gd name="T55" fmla="*/ 20 h 164"/>
                  <a:gd name="T56" fmla="*/ 48 w 179"/>
                  <a:gd name="T57" fmla="*/ 22 h 164"/>
                  <a:gd name="T58" fmla="*/ 169 w 179"/>
                  <a:gd name="T59" fmla="*/ 22 h 164"/>
                  <a:gd name="T60" fmla="*/ 172 w 179"/>
                  <a:gd name="T61" fmla="*/ 26 h 164"/>
                  <a:gd name="T62" fmla="*/ 172 w 179"/>
                  <a:gd name="T63" fmla="*/ 45 h 164"/>
                  <a:gd name="T64" fmla="*/ 8 w 179"/>
                  <a:gd name="T65" fmla="*/ 4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9" h="164">
                    <a:moveTo>
                      <a:pt x="169" y="15"/>
                    </a:moveTo>
                    <a:cubicBezTo>
                      <a:pt x="51" y="15"/>
                      <a:pt x="51" y="15"/>
                      <a:pt x="51" y="15"/>
                    </a:cubicBezTo>
                    <a:cubicBezTo>
                      <a:pt x="43" y="0"/>
                      <a:pt x="39" y="0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59"/>
                      <a:pt x="5" y="164"/>
                      <a:pt x="11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9" y="164"/>
                      <a:pt x="41" y="162"/>
                      <a:pt x="41" y="160"/>
                    </a:cubicBezTo>
                    <a:cubicBezTo>
                      <a:pt x="41" y="158"/>
                      <a:pt x="39" y="157"/>
                      <a:pt x="37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9" y="157"/>
                      <a:pt x="8" y="155"/>
                      <a:pt x="8" y="153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72" y="155"/>
                      <a:pt x="170" y="157"/>
                      <a:pt x="169" y="157"/>
                    </a:cubicBezTo>
                    <a:cubicBezTo>
                      <a:pt x="142" y="157"/>
                      <a:pt x="142" y="157"/>
                      <a:pt x="142" y="157"/>
                    </a:cubicBezTo>
                    <a:cubicBezTo>
                      <a:pt x="140" y="157"/>
                      <a:pt x="138" y="158"/>
                      <a:pt x="138" y="160"/>
                    </a:cubicBezTo>
                    <a:cubicBezTo>
                      <a:pt x="138" y="162"/>
                      <a:pt x="140" y="164"/>
                      <a:pt x="142" y="164"/>
                    </a:cubicBezTo>
                    <a:cubicBezTo>
                      <a:pt x="169" y="164"/>
                      <a:pt x="169" y="164"/>
                      <a:pt x="169" y="164"/>
                    </a:cubicBezTo>
                    <a:cubicBezTo>
                      <a:pt x="175" y="164"/>
                      <a:pt x="179" y="159"/>
                      <a:pt x="179" y="153"/>
                    </a:cubicBezTo>
                    <a:cubicBezTo>
                      <a:pt x="179" y="26"/>
                      <a:pt x="179" y="26"/>
                      <a:pt x="179" y="26"/>
                    </a:cubicBezTo>
                    <a:cubicBezTo>
                      <a:pt x="179" y="20"/>
                      <a:pt x="175" y="15"/>
                      <a:pt x="169" y="15"/>
                    </a:cubicBezTo>
                    <a:close/>
                    <a:moveTo>
                      <a:pt x="8" y="45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7"/>
                      <a:pt x="11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9" y="8"/>
                      <a:pt x="42" y="14"/>
                      <a:pt x="45" y="20"/>
                    </a:cubicBezTo>
                    <a:cubicBezTo>
                      <a:pt x="45" y="22"/>
                      <a:pt x="47" y="22"/>
                      <a:pt x="48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70" y="22"/>
                      <a:pt x="172" y="24"/>
                      <a:pt x="172" y="26"/>
                    </a:cubicBezTo>
                    <a:cubicBezTo>
                      <a:pt x="172" y="45"/>
                      <a:pt x="172" y="45"/>
                      <a:pt x="172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8" name="Freeform 15"/>
              <p:cNvSpPr>
                <a:spLocks noEditPoints="1"/>
              </p:cNvSpPr>
              <p:nvPr/>
            </p:nvSpPr>
            <p:spPr bwMode="auto">
              <a:xfrm>
                <a:off x="11420476" y="13033375"/>
                <a:ext cx="134938" cy="134938"/>
              </a:xfrm>
              <a:custGeom>
                <a:avLst/>
                <a:gdLst>
                  <a:gd name="T0" fmla="*/ 25 w 36"/>
                  <a:gd name="T1" fmla="*/ 3 h 36"/>
                  <a:gd name="T2" fmla="*/ 3 w 36"/>
                  <a:gd name="T3" fmla="*/ 13 h 36"/>
                  <a:gd name="T4" fmla="*/ 12 w 36"/>
                  <a:gd name="T5" fmla="*/ 35 h 36"/>
                  <a:gd name="T6" fmla="*/ 19 w 36"/>
                  <a:gd name="T7" fmla="*/ 36 h 36"/>
                  <a:gd name="T8" fmla="*/ 34 w 36"/>
                  <a:gd name="T9" fmla="*/ 25 h 36"/>
                  <a:gd name="T10" fmla="*/ 34 w 36"/>
                  <a:gd name="T11" fmla="*/ 13 h 36"/>
                  <a:gd name="T12" fmla="*/ 25 w 36"/>
                  <a:gd name="T13" fmla="*/ 3 h 36"/>
                  <a:gd name="T14" fmla="*/ 28 w 36"/>
                  <a:gd name="T15" fmla="*/ 23 h 36"/>
                  <a:gd name="T16" fmla="*/ 15 w 36"/>
                  <a:gd name="T17" fmla="*/ 28 h 36"/>
                  <a:gd name="T18" fmla="*/ 10 w 36"/>
                  <a:gd name="T19" fmla="*/ 23 h 36"/>
                  <a:gd name="T20" fmla="*/ 10 w 36"/>
                  <a:gd name="T21" fmla="*/ 16 h 36"/>
                  <a:gd name="T22" fmla="*/ 19 w 36"/>
                  <a:gd name="T23" fmla="*/ 10 h 36"/>
                  <a:gd name="T24" fmla="*/ 22 w 36"/>
                  <a:gd name="T25" fmla="*/ 10 h 36"/>
                  <a:gd name="T26" fmla="*/ 28 w 36"/>
                  <a:gd name="T27" fmla="*/ 15 h 36"/>
                  <a:gd name="T28" fmla="*/ 28 w 36"/>
                  <a:gd name="T29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25" y="3"/>
                    </a:moveTo>
                    <a:cubicBezTo>
                      <a:pt x="17" y="0"/>
                      <a:pt x="7" y="4"/>
                      <a:pt x="3" y="13"/>
                    </a:cubicBezTo>
                    <a:cubicBezTo>
                      <a:pt x="0" y="21"/>
                      <a:pt x="4" y="31"/>
                      <a:pt x="12" y="35"/>
                    </a:cubicBezTo>
                    <a:cubicBezTo>
                      <a:pt x="15" y="36"/>
                      <a:pt x="17" y="36"/>
                      <a:pt x="19" y="36"/>
                    </a:cubicBezTo>
                    <a:cubicBezTo>
                      <a:pt x="26" y="36"/>
                      <a:pt x="32" y="32"/>
                      <a:pt x="34" y="25"/>
                    </a:cubicBezTo>
                    <a:cubicBezTo>
                      <a:pt x="36" y="21"/>
                      <a:pt x="36" y="17"/>
                      <a:pt x="34" y="13"/>
                    </a:cubicBezTo>
                    <a:cubicBezTo>
                      <a:pt x="33" y="8"/>
                      <a:pt x="29" y="5"/>
                      <a:pt x="25" y="3"/>
                    </a:cubicBezTo>
                    <a:close/>
                    <a:moveTo>
                      <a:pt x="28" y="23"/>
                    </a:moveTo>
                    <a:cubicBezTo>
                      <a:pt x="26" y="27"/>
                      <a:pt x="20" y="30"/>
                      <a:pt x="15" y="28"/>
                    </a:cubicBezTo>
                    <a:cubicBezTo>
                      <a:pt x="13" y="27"/>
                      <a:pt x="11" y="25"/>
                      <a:pt x="10" y="23"/>
                    </a:cubicBezTo>
                    <a:cubicBezTo>
                      <a:pt x="9" y="20"/>
                      <a:pt x="9" y="18"/>
                      <a:pt x="10" y="16"/>
                    </a:cubicBezTo>
                    <a:cubicBezTo>
                      <a:pt x="12" y="12"/>
                      <a:pt x="15" y="10"/>
                      <a:pt x="19" y="10"/>
                    </a:cubicBezTo>
                    <a:cubicBezTo>
                      <a:pt x="20" y="10"/>
                      <a:pt x="21" y="10"/>
                      <a:pt x="22" y="10"/>
                    </a:cubicBezTo>
                    <a:cubicBezTo>
                      <a:pt x="25" y="11"/>
                      <a:pt x="27" y="13"/>
                      <a:pt x="28" y="15"/>
                    </a:cubicBezTo>
                    <a:cubicBezTo>
                      <a:pt x="28" y="18"/>
                      <a:pt x="29" y="20"/>
                      <a:pt x="2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29" name="Freeform 16"/>
              <p:cNvSpPr>
                <a:spLocks noEditPoints="1"/>
              </p:cNvSpPr>
              <p:nvPr/>
            </p:nvSpPr>
            <p:spPr bwMode="auto">
              <a:xfrm>
                <a:off x="11314113" y="12931775"/>
                <a:ext cx="350838" cy="346075"/>
              </a:xfrm>
              <a:custGeom>
                <a:avLst/>
                <a:gdLst>
                  <a:gd name="T0" fmla="*/ 83 w 93"/>
                  <a:gd name="T1" fmla="*/ 49 h 92"/>
                  <a:gd name="T2" fmla="*/ 91 w 93"/>
                  <a:gd name="T3" fmla="*/ 38 h 92"/>
                  <a:gd name="T4" fmla="*/ 88 w 93"/>
                  <a:gd name="T5" fmla="*/ 22 h 92"/>
                  <a:gd name="T6" fmla="*/ 74 w 93"/>
                  <a:gd name="T7" fmla="*/ 23 h 92"/>
                  <a:gd name="T8" fmla="*/ 73 w 93"/>
                  <a:gd name="T9" fmla="*/ 9 h 92"/>
                  <a:gd name="T10" fmla="*/ 59 w 93"/>
                  <a:gd name="T11" fmla="*/ 0 h 92"/>
                  <a:gd name="T12" fmla="*/ 50 w 93"/>
                  <a:gd name="T13" fmla="*/ 10 h 92"/>
                  <a:gd name="T14" fmla="*/ 39 w 93"/>
                  <a:gd name="T15" fmla="*/ 2 h 92"/>
                  <a:gd name="T16" fmla="*/ 23 w 93"/>
                  <a:gd name="T17" fmla="*/ 5 h 92"/>
                  <a:gd name="T18" fmla="*/ 23 w 93"/>
                  <a:gd name="T19" fmla="*/ 19 h 92"/>
                  <a:gd name="T20" fmla="*/ 10 w 93"/>
                  <a:gd name="T21" fmla="*/ 20 h 92"/>
                  <a:gd name="T22" fmla="*/ 1 w 93"/>
                  <a:gd name="T23" fmla="*/ 34 h 92"/>
                  <a:gd name="T24" fmla="*/ 11 w 93"/>
                  <a:gd name="T25" fmla="*/ 43 h 92"/>
                  <a:gd name="T26" fmla="*/ 3 w 93"/>
                  <a:gd name="T27" fmla="*/ 54 h 92"/>
                  <a:gd name="T28" fmla="*/ 6 w 93"/>
                  <a:gd name="T29" fmla="*/ 70 h 92"/>
                  <a:gd name="T30" fmla="*/ 19 w 93"/>
                  <a:gd name="T31" fmla="*/ 70 h 92"/>
                  <a:gd name="T32" fmla="*/ 21 w 93"/>
                  <a:gd name="T33" fmla="*/ 83 h 92"/>
                  <a:gd name="T34" fmla="*/ 35 w 93"/>
                  <a:gd name="T35" fmla="*/ 92 h 92"/>
                  <a:gd name="T36" fmla="*/ 39 w 93"/>
                  <a:gd name="T37" fmla="*/ 90 h 92"/>
                  <a:gd name="T38" fmla="*/ 50 w 93"/>
                  <a:gd name="T39" fmla="*/ 82 h 92"/>
                  <a:gd name="T40" fmla="*/ 59 w 93"/>
                  <a:gd name="T41" fmla="*/ 92 h 92"/>
                  <a:gd name="T42" fmla="*/ 73 w 93"/>
                  <a:gd name="T43" fmla="*/ 83 h 92"/>
                  <a:gd name="T44" fmla="*/ 75 w 93"/>
                  <a:gd name="T45" fmla="*/ 69 h 92"/>
                  <a:gd name="T46" fmla="*/ 88 w 93"/>
                  <a:gd name="T47" fmla="*/ 70 h 92"/>
                  <a:gd name="T48" fmla="*/ 91 w 93"/>
                  <a:gd name="T49" fmla="*/ 54 h 92"/>
                  <a:gd name="T50" fmla="*/ 74 w 93"/>
                  <a:gd name="T51" fmla="*/ 61 h 92"/>
                  <a:gd name="T52" fmla="*/ 64 w 93"/>
                  <a:gd name="T53" fmla="*/ 69 h 92"/>
                  <a:gd name="T54" fmla="*/ 65 w 93"/>
                  <a:gd name="T55" fmla="*/ 82 h 92"/>
                  <a:gd name="T56" fmla="*/ 55 w 93"/>
                  <a:gd name="T57" fmla="*/ 76 h 92"/>
                  <a:gd name="T58" fmla="*/ 43 w 93"/>
                  <a:gd name="T59" fmla="*/ 74 h 92"/>
                  <a:gd name="T60" fmla="*/ 34 w 93"/>
                  <a:gd name="T61" fmla="*/ 84 h 92"/>
                  <a:gd name="T62" fmla="*/ 32 w 93"/>
                  <a:gd name="T63" fmla="*/ 73 h 92"/>
                  <a:gd name="T64" fmla="*/ 24 w 93"/>
                  <a:gd name="T65" fmla="*/ 63 h 92"/>
                  <a:gd name="T66" fmla="*/ 11 w 93"/>
                  <a:gd name="T67" fmla="*/ 64 h 92"/>
                  <a:gd name="T68" fmla="*/ 17 w 93"/>
                  <a:gd name="T69" fmla="*/ 54 h 92"/>
                  <a:gd name="T70" fmla="*/ 19 w 93"/>
                  <a:gd name="T71" fmla="*/ 42 h 92"/>
                  <a:gd name="T72" fmla="*/ 9 w 93"/>
                  <a:gd name="T73" fmla="*/ 33 h 92"/>
                  <a:gd name="T74" fmla="*/ 20 w 93"/>
                  <a:gd name="T75" fmla="*/ 31 h 92"/>
                  <a:gd name="T76" fmla="*/ 30 w 93"/>
                  <a:gd name="T77" fmla="*/ 23 h 92"/>
                  <a:gd name="T78" fmla="*/ 29 w 93"/>
                  <a:gd name="T79" fmla="*/ 10 h 92"/>
                  <a:gd name="T80" fmla="*/ 38 w 93"/>
                  <a:gd name="T81" fmla="*/ 16 h 92"/>
                  <a:gd name="T82" fmla="*/ 51 w 93"/>
                  <a:gd name="T83" fmla="*/ 18 h 92"/>
                  <a:gd name="T84" fmla="*/ 59 w 93"/>
                  <a:gd name="T85" fmla="*/ 8 h 92"/>
                  <a:gd name="T86" fmla="*/ 62 w 93"/>
                  <a:gd name="T87" fmla="*/ 19 h 92"/>
                  <a:gd name="T88" fmla="*/ 70 w 93"/>
                  <a:gd name="T89" fmla="*/ 29 h 92"/>
                  <a:gd name="T90" fmla="*/ 83 w 93"/>
                  <a:gd name="T91" fmla="*/ 28 h 92"/>
                  <a:gd name="T92" fmla="*/ 77 w 93"/>
                  <a:gd name="T93" fmla="*/ 38 h 92"/>
                  <a:gd name="T94" fmla="*/ 75 w 93"/>
                  <a:gd name="T95" fmla="*/ 50 h 92"/>
                  <a:gd name="T96" fmla="*/ 85 w 93"/>
                  <a:gd name="T97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" h="92">
                    <a:moveTo>
                      <a:pt x="91" y="54"/>
                    </a:moveTo>
                    <a:cubicBezTo>
                      <a:pt x="83" y="49"/>
                      <a:pt x="83" y="49"/>
                      <a:pt x="83" y="49"/>
                    </a:cubicBezTo>
                    <a:cubicBezTo>
                      <a:pt x="83" y="47"/>
                      <a:pt x="83" y="45"/>
                      <a:pt x="83" y="43"/>
                    </a:cubicBezTo>
                    <a:cubicBezTo>
                      <a:pt x="91" y="38"/>
                      <a:pt x="91" y="38"/>
                      <a:pt x="91" y="38"/>
                    </a:cubicBezTo>
                    <a:cubicBezTo>
                      <a:pt x="93" y="37"/>
                      <a:pt x="93" y="36"/>
                      <a:pt x="93" y="34"/>
                    </a:cubicBezTo>
                    <a:cubicBezTo>
                      <a:pt x="92" y="30"/>
                      <a:pt x="90" y="26"/>
                      <a:pt x="88" y="22"/>
                    </a:cubicBezTo>
                    <a:cubicBezTo>
                      <a:pt x="87" y="20"/>
                      <a:pt x="85" y="20"/>
                      <a:pt x="84" y="20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1"/>
                      <a:pt x="72" y="20"/>
                      <a:pt x="70" y="18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8"/>
                      <a:pt x="72" y="6"/>
                      <a:pt x="71" y="5"/>
                    </a:cubicBezTo>
                    <a:cubicBezTo>
                      <a:pt x="67" y="3"/>
                      <a:pt x="63" y="1"/>
                      <a:pt x="59" y="0"/>
                    </a:cubicBezTo>
                    <a:cubicBezTo>
                      <a:pt x="57" y="0"/>
                      <a:pt x="55" y="0"/>
                      <a:pt x="54" y="2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8" y="10"/>
                      <a:pt x="46" y="10"/>
                      <a:pt x="44" y="1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8" y="0"/>
                      <a:pt x="36" y="0"/>
                      <a:pt x="35" y="0"/>
                    </a:cubicBezTo>
                    <a:cubicBezTo>
                      <a:pt x="31" y="1"/>
                      <a:pt x="26" y="3"/>
                      <a:pt x="23" y="5"/>
                    </a:cubicBezTo>
                    <a:cubicBezTo>
                      <a:pt x="21" y="6"/>
                      <a:pt x="20" y="8"/>
                      <a:pt x="21" y="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1"/>
                      <a:pt x="19" y="23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7" y="21"/>
                      <a:pt x="6" y="22"/>
                    </a:cubicBezTo>
                    <a:cubicBezTo>
                      <a:pt x="4" y="26"/>
                      <a:pt x="2" y="30"/>
                      <a:pt x="1" y="34"/>
                    </a:cubicBezTo>
                    <a:cubicBezTo>
                      <a:pt x="0" y="36"/>
                      <a:pt x="1" y="38"/>
                      <a:pt x="3" y="38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5"/>
                      <a:pt x="11" y="47"/>
                      <a:pt x="11" y="49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5"/>
                      <a:pt x="1" y="57"/>
                      <a:pt x="1" y="58"/>
                    </a:cubicBezTo>
                    <a:cubicBezTo>
                      <a:pt x="2" y="62"/>
                      <a:pt x="4" y="67"/>
                      <a:pt x="6" y="70"/>
                    </a:cubicBezTo>
                    <a:cubicBezTo>
                      <a:pt x="7" y="72"/>
                      <a:pt x="9" y="72"/>
                      <a:pt x="10" y="72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1" y="71"/>
                      <a:pt x="22" y="72"/>
                      <a:pt x="24" y="74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1" y="85"/>
                      <a:pt x="22" y="86"/>
                      <a:pt x="23" y="87"/>
                    </a:cubicBezTo>
                    <a:cubicBezTo>
                      <a:pt x="27" y="89"/>
                      <a:pt x="31" y="91"/>
                      <a:pt x="35" y="92"/>
                    </a:cubicBezTo>
                    <a:cubicBezTo>
                      <a:pt x="35" y="92"/>
                      <a:pt x="36" y="92"/>
                      <a:pt x="36" y="92"/>
                    </a:cubicBezTo>
                    <a:cubicBezTo>
                      <a:pt x="37" y="92"/>
                      <a:pt x="39" y="92"/>
                      <a:pt x="39" y="90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6" y="82"/>
                      <a:pt x="48" y="82"/>
                      <a:pt x="50" y="82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56" y="92"/>
                      <a:pt x="57" y="92"/>
                      <a:pt x="59" y="92"/>
                    </a:cubicBezTo>
                    <a:cubicBezTo>
                      <a:pt x="63" y="91"/>
                      <a:pt x="67" y="89"/>
                      <a:pt x="71" y="87"/>
                    </a:cubicBezTo>
                    <a:cubicBezTo>
                      <a:pt x="73" y="86"/>
                      <a:pt x="73" y="84"/>
                      <a:pt x="73" y="83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2" y="72"/>
                      <a:pt x="73" y="71"/>
                      <a:pt x="75" y="69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2"/>
                      <a:pt x="87" y="71"/>
                      <a:pt x="88" y="70"/>
                    </a:cubicBezTo>
                    <a:cubicBezTo>
                      <a:pt x="90" y="66"/>
                      <a:pt x="92" y="62"/>
                      <a:pt x="93" y="58"/>
                    </a:cubicBezTo>
                    <a:cubicBezTo>
                      <a:pt x="93" y="56"/>
                      <a:pt x="93" y="54"/>
                      <a:pt x="91" y="54"/>
                    </a:cubicBezTo>
                    <a:close/>
                    <a:moveTo>
                      <a:pt x="83" y="64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3" y="61"/>
                      <a:pt x="71" y="62"/>
                      <a:pt x="70" y="63"/>
                    </a:cubicBezTo>
                    <a:cubicBezTo>
                      <a:pt x="68" y="65"/>
                      <a:pt x="66" y="67"/>
                      <a:pt x="64" y="69"/>
                    </a:cubicBezTo>
                    <a:cubicBezTo>
                      <a:pt x="63" y="70"/>
                      <a:pt x="62" y="72"/>
                      <a:pt x="62" y="7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3" y="83"/>
                      <a:pt x="62" y="83"/>
                      <a:pt x="60" y="84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3" y="74"/>
                      <a:pt x="51" y="74"/>
                    </a:cubicBezTo>
                    <a:cubicBezTo>
                      <a:pt x="49" y="75"/>
                      <a:pt x="46" y="75"/>
                      <a:pt x="43" y="74"/>
                    </a:cubicBezTo>
                    <a:cubicBezTo>
                      <a:pt x="41" y="74"/>
                      <a:pt x="40" y="75"/>
                      <a:pt x="39" y="76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3" y="83"/>
                      <a:pt x="31" y="83"/>
                      <a:pt x="29" y="82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1" y="70"/>
                      <a:pt x="30" y="69"/>
                    </a:cubicBezTo>
                    <a:cubicBezTo>
                      <a:pt x="28" y="68"/>
                      <a:pt x="26" y="65"/>
                      <a:pt x="24" y="63"/>
                    </a:cubicBezTo>
                    <a:cubicBezTo>
                      <a:pt x="23" y="62"/>
                      <a:pt x="21" y="61"/>
                      <a:pt x="20" y="62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2"/>
                      <a:pt x="10" y="61"/>
                      <a:pt x="9" y="59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8" y="48"/>
                      <a:pt x="18" y="45"/>
                      <a:pt x="19" y="42"/>
                    </a:cubicBezTo>
                    <a:cubicBezTo>
                      <a:pt x="19" y="40"/>
                      <a:pt x="18" y="39"/>
                      <a:pt x="17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2"/>
                      <a:pt x="10" y="30"/>
                      <a:pt x="11" y="28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3" y="31"/>
                      <a:pt x="24" y="29"/>
                    </a:cubicBezTo>
                    <a:cubicBezTo>
                      <a:pt x="25" y="27"/>
                      <a:pt x="28" y="25"/>
                      <a:pt x="30" y="23"/>
                    </a:cubicBezTo>
                    <a:cubicBezTo>
                      <a:pt x="31" y="22"/>
                      <a:pt x="32" y="20"/>
                      <a:pt x="31" y="1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9"/>
                      <a:pt x="32" y="9"/>
                      <a:pt x="34" y="8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7"/>
                      <a:pt x="41" y="18"/>
                      <a:pt x="42" y="18"/>
                    </a:cubicBezTo>
                    <a:cubicBezTo>
                      <a:pt x="45" y="17"/>
                      <a:pt x="48" y="17"/>
                      <a:pt x="51" y="18"/>
                    </a:cubicBezTo>
                    <a:cubicBezTo>
                      <a:pt x="53" y="18"/>
                      <a:pt x="54" y="17"/>
                      <a:pt x="55" y="16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1" y="9"/>
                      <a:pt x="63" y="9"/>
                      <a:pt x="65" y="10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20"/>
                      <a:pt x="62" y="22"/>
                      <a:pt x="64" y="23"/>
                    </a:cubicBezTo>
                    <a:cubicBezTo>
                      <a:pt x="66" y="25"/>
                      <a:pt x="68" y="27"/>
                      <a:pt x="70" y="29"/>
                    </a:cubicBezTo>
                    <a:cubicBezTo>
                      <a:pt x="71" y="30"/>
                      <a:pt x="72" y="31"/>
                      <a:pt x="74" y="31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30"/>
                      <a:pt x="84" y="31"/>
                      <a:pt x="85" y="33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6" y="38"/>
                      <a:pt x="75" y="40"/>
                      <a:pt x="75" y="42"/>
                    </a:cubicBezTo>
                    <a:cubicBezTo>
                      <a:pt x="76" y="44"/>
                      <a:pt x="76" y="47"/>
                      <a:pt x="75" y="50"/>
                    </a:cubicBezTo>
                    <a:cubicBezTo>
                      <a:pt x="75" y="52"/>
                      <a:pt x="76" y="53"/>
                      <a:pt x="77" y="54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4" y="60"/>
                      <a:pt x="84" y="62"/>
                      <a:pt x="83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73724" y="4845716"/>
              <a:ext cx="2940559" cy="1107994"/>
            </a:xfrm>
            <a:prstGeom prst="rect">
              <a:avLst/>
            </a:prstGeom>
            <a:noFill/>
          </p:spPr>
          <p:txBody>
            <a:bodyPr wrap="square" lIns="91439" tIns="45719" rIns="91439" bIns="45719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魚缸同步</a:t>
              </a:r>
              <a:r>
                <a:rPr lang="en-US" altLang="zh-TW" b="1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1600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    設定存入時，魚缸上顯示面板會同步更改，同時將數據存入雲端。</a:t>
              </a:r>
              <a:endParaRPr lang="en-US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10" y="2347330"/>
            <a:ext cx="1979982" cy="3514468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66" y="2300265"/>
            <a:ext cx="2012869" cy="3578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2016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 smtClean="0"/>
              <a:t>專題成果</a:t>
            </a:r>
            <a:endParaRPr lang="zh-TW" altLang="en-US" sz="54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11" y="841582"/>
            <a:ext cx="3089131" cy="54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 rot="21433312">
            <a:off x="6507699" y="1209043"/>
            <a:ext cx="5033739" cy="5571806"/>
            <a:chOff x="3043238" y="225425"/>
            <a:chExt cx="6103938" cy="6756401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3900488" y="5446713"/>
              <a:ext cx="1641475" cy="1366838"/>
            </a:xfrm>
            <a:custGeom>
              <a:avLst/>
              <a:gdLst>
                <a:gd name="T0" fmla="*/ 437 w 437"/>
                <a:gd name="T1" fmla="*/ 237 h 364"/>
                <a:gd name="T2" fmla="*/ 341 w 437"/>
                <a:gd name="T3" fmla="*/ 301 h 364"/>
                <a:gd name="T4" fmla="*/ 199 w 437"/>
                <a:gd name="T5" fmla="*/ 364 h 364"/>
                <a:gd name="T6" fmla="*/ 0 w 437"/>
                <a:gd name="T7" fmla="*/ 226 h 364"/>
                <a:gd name="T8" fmla="*/ 150 w 437"/>
                <a:gd name="T9" fmla="*/ 91 h 364"/>
                <a:gd name="T10" fmla="*/ 437 w 437"/>
                <a:gd name="T11" fmla="*/ 23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364">
                  <a:moveTo>
                    <a:pt x="437" y="237"/>
                  </a:moveTo>
                  <a:cubicBezTo>
                    <a:pt x="437" y="237"/>
                    <a:pt x="419" y="289"/>
                    <a:pt x="341" y="301"/>
                  </a:cubicBezTo>
                  <a:cubicBezTo>
                    <a:pt x="262" y="312"/>
                    <a:pt x="199" y="364"/>
                    <a:pt x="199" y="364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2" y="182"/>
                    <a:pt x="150" y="91"/>
                  </a:cubicBezTo>
                  <a:cubicBezTo>
                    <a:pt x="179" y="0"/>
                    <a:pt x="437" y="237"/>
                    <a:pt x="437" y="237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324350" y="3016250"/>
              <a:ext cx="1423988" cy="3398838"/>
            </a:xfrm>
            <a:custGeom>
              <a:avLst/>
              <a:gdLst>
                <a:gd name="T0" fmla="*/ 37 w 379"/>
                <a:gd name="T1" fmla="*/ 753 h 905"/>
                <a:gd name="T2" fmla="*/ 16 w 379"/>
                <a:gd name="T3" fmla="*/ 425 h 905"/>
                <a:gd name="T4" fmla="*/ 157 w 379"/>
                <a:gd name="T5" fmla="*/ 208 h 905"/>
                <a:gd name="T6" fmla="*/ 185 w 379"/>
                <a:gd name="T7" fmla="*/ 414 h 905"/>
                <a:gd name="T8" fmla="*/ 160 w 379"/>
                <a:gd name="T9" fmla="*/ 418 h 905"/>
                <a:gd name="T10" fmla="*/ 359 w 379"/>
                <a:gd name="T11" fmla="*/ 578 h 905"/>
                <a:gd name="T12" fmla="*/ 317 w 379"/>
                <a:gd name="T13" fmla="*/ 904 h 905"/>
                <a:gd name="T14" fmla="*/ 37 w 379"/>
                <a:gd name="T15" fmla="*/ 753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905">
                  <a:moveTo>
                    <a:pt x="37" y="753"/>
                  </a:moveTo>
                  <a:cubicBezTo>
                    <a:pt x="37" y="753"/>
                    <a:pt x="33" y="455"/>
                    <a:pt x="16" y="425"/>
                  </a:cubicBezTo>
                  <a:cubicBezTo>
                    <a:pt x="0" y="395"/>
                    <a:pt x="147" y="223"/>
                    <a:pt x="157" y="208"/>
                  </a:cubicBezTo>
                  <a:cubicBezTo>
                    <a:pt x="286" y="0"/>
                    <a:pt x="166" y="402"/>
                    <a:pt x="185" y="414"/>
                  </a:cubicBezTo>
                  <a:cubicBezTo>
                    <a:pt x="196" y="421"/>
                    <a:pt x="145" y="408"/>
                    <a:pt x="160" y="418"/>
                  </a:cubicBezTo>
                  <a:cubicBezTo>
                    <a:pt x="236" y="473"/>
                    <a:pt x="346" y="563"/>
                    <a:pt x="359" y="578"/>
                  </a:cubicBezTo>
                  <a:cubicBezTo>
                    <a:pt x="379" y="600"/>
                    <a:pt x="339" y="902"/>
                    <a:pt x="317" y="904"/>
                  </a:cubicBezTo>
                  <a:cubicBezTo>
                    <a:pt x="294" y="905"/>
                    <a:pt x="37" y="753"/>
                    <a:pt x="37" y="753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4692650" y="4397375"/>
              <a:ext cx="379413" cy="241300"/>
            </a:xfrm>
            <a:custGeom>
              <a:avLst/>
              <a:gdLst>
                <a:gd name="T0" fmla="*/ 189 w 239"/>
                <a:gd name="T1" fmla="*/ 152 h 152"/>
                <a:gd name="T2" fmla="*/ 239 w 239"/>
                <a:gd name="T3" fmla="*/ 17 h 152"/>
                <a:gd name="T4" fmla="*/ 166 w 239"/>
                <a:gd name="T5" fmla="*/ 17 h 152"/>
                <a:gd name="T6" fmla="*/ 0 w 239"/>
                <a:gd name="T7" fmla="*/ 0 h 152"/>
                <a:gd name="T8" fmla="*/ 189 w 239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2">
                  <a:moveTo>
                    <a:pt x="189" y="152"/>
                  </a:moveTo>
                  <a:lnTo>
                    <a:pt x="239" y="17"/>
                  </a:lnTo>
                  <a:lnTo>
                    <a:pt x="166" y="17"/>
                  </a:lnTo>
                  <a:lnTo>
                    <a:pt x="0" y="0"/>
                  </a:lnTo>
                  <a:lnTo>
                    <a:pt x="189" y="152"/>
                  </a:ln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5011738" y="225425"/>
              <a:ext cx="4135438" cy="5856288"/>
            </a:xfrm>
            <a:custGeom>
              <a:avLst/>
              <a:gdLst>
                <a:gd name="T0" fmla="*/ 125 w 1101"/>
                <a:gd name="T1" fmla="*/ 1559 h 1559"/>
                <a:gd name="T2" fmla="*/ 0 w 1101"/>
                <a:gd name="T3" fmla="*/ 1428 h 1559"/>
                <a:gd name="T4" fmla="*/ 0 w 1101"/>
                <a:gd name="T5" fmla="*/ 132 h 1559"/>
                <a:gd name="T6" fmla="*/ 125 w 1101"/>
                <a:gd name="T7" fmla="*/ 0 h 1559"/>
                <a:gd name="T8" fmla="*/ 977 w 1101"/>
                <a:gd name="T9" fmla="*/ 0 h 1559"/>
                <a:gd name="T10" fmla="*/ 1101 w 1101"/>
                <a:gd name="T11" fmla="*/ 132 h 1559"/>
                <a:gd name="T12" fmla="*/ 1101 w 1101"/>
                <a:gd name="T13" fmla="*/ 1428 h 1559"/>
                <a:gd name="T14" fmla="*/ 977 w 1101"/>
                <a:gd name="T15" fmla="*/ 1559 h 1559"/>
                <a:gd name="T16" fmla="*/ 125 w 1101"/>
                <a:gd name="T17" fmla="*/ 1559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1" h="1559">
                  <a:moveTo>
                    <a:pt x="125" y="1559"/>
                  </a:moveTo>
                  <a:cubicBezTo>
                    <a:pt x="56" y="1559"/>
                    <a:pt x="0" y="1500"/>
                    <a:pt x="0" y="142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6" y="0"/>
                    <a:pt x="125" y="0"/>
                  </a:cubicBezTo>
                  <a:cubicBezTo>
                    <a:pt x="977" y="0"/>
                    <a:pt x="977" y="0"/>
                    <a:pt x="977" y="0"/>
                  </a:cubicBezTo>
                  <a:cubicBezTo>
                    <a:pt x="1045" y="0"/>
                    <a:pt x="1101" y="59"/>
                    <a:pt x="1101" y="132"/>
                  </a:cubicBezTo>
                  <a:cubicBezTo>
                    <a:pt x="1101" y="1428"/>
                    <a:pt x="1101" y="1428"/>
                    <a:pt x="1101" y="1428"/>
                  </a:cubicBezTo>
                  <a:cubicBezTo>
                    <a:pt x="1101" y="1500"/>
                    <a:pt x="1045" y="1559"/>
                    <a:pt x="977" y="1559"/>
                  </a:cubicBezTo>
                  <a:lnTo>
                    <a:pt x="125" y="1559"/>
                  </a:lnTo>
                  <a:close/>
                </a:path>
              </a:pathLst>
            </a:custGeom>
            <a:solidFill>
              <a:srgbClr val="1A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5413375" y="638175"/>
              <a:ext cx="3557588" cy="5194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548438" y="382588"/>
              <a:ext cx="1412875" cy="9366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7007225" y="319088"/>
              <a:ext cx="528638" cy="420688"/>
            </a:xfrm>
            <a:custGeom>
              <a:avLst/>
              <a:gdLst>
                <a:gd name="T0" fmla="*/ 23 w 141"/>
                <a:gd name="T1" fmla="*/ 112 h 112"/>
                <a:gd name="T2" fmla="*/ 119 w 141"/>
                <a:gd name="T3" fmla="*/ 112 h 112"/>
                <a:gd name="T4" fmla="*/ 141 w 141"/>
                <a:gd name="T5" fmla="*/ 64 h 112"/>
                <a:gd name="T6" fmla="*/ 71 w 141"/>
                <a:gd name="T7" fmla="*/ 0 h 112"/>
                <a:gd name="T8" fmla="*/ 0 w 141"/>
                <a:gd name="T9" fmla="*/ 64 h 112"/>
                <a:gd name="T10" fmla="*/ 23 w 14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2">
                  <a:moveTo>
                    <a:pt x="23" y="112"/>
                  </a:moveTo>
                  <a:cubicBezTo>
                    <a:pt x="119" y="112"/>
                    <a:pt x="119" y="112"/>
                    <a:pt x="119" y="112"/>
                  </a:cubicBezTo>
                  <a:cubicBezTo>
                    <a:pt x="133" y="100"/>
                    <a:pt x="141" y="83"/>
                    <a:pt x="141" y="64"/>
                  </a:cubicBezTo>
                  <a:cubicBezTo>
                    <a:pt x="141" y="29"/>
                    <a:pt x="110" y="0"/>
                    <a:pt x="71" y="0"/>
                  </a:cubicBezTo>
                  <a:cubicBezTo>
                    <a:pt x="32" y="0"/>
                    <a:pt x="0" y="29"/>
                    <a:pt x="0" y="64"/>
                  </a:cubicBezTo>
                  <a:cubicBezTo>
                    <a:pt x="0" y="83"/>
                    <a:pt x="9" y="100"/>
                    <a:pt x="23" y="112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450013" y="514350"/>
              <a:ext cx="1641475" cy="222250"/>
            </a:xfrm>
            <a:prstGeom prst="rect">
              <a:avLst/>
            </a:pr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6450013" y="439738"/>
              <a:ext cx="1641475" cy="746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8069263" y="558800"/>
              <a:ext cx="63500" cy="68263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6397625" y="547688"/>
              <a:ext cx="68263" cy="63500"/>
            </a:xfrm>
            <a:prstGeom prst="ellipse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450013" y="514350"/>
              <a:ext cx="1649413" cy="44450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5124450" y="1952625"/>
              <a:ext cx="153988" cy="2287588"/>
            </a:xfrm>
            <a:prstGeom prst="rect">
              <a:avLst/>
            </a:prstGeom>
            <a:solidFill>
              <a:srgbClr val="D9E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5176838" y="1952625"/>
              <a:ext cx="49213" cy="2287588"/>
            </a:xfrm>
            <a:prstGeom prst="rect">
              <a:avLst/>
            </a:prstGeom>
            <a:solidFill>
              <a:srgbClr val="BBB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124450" y="1671638"/>
              <a:ext cx="153988" cy="280988"/>
            </a:xfrm>
            <a:custGeom>
              <a:avLst/>
              <a:gdLst>
                <a:gd name="T0" fmla="*/ 97 w 97"/>
                <a:gd name="T1" fmla="*/ 177 h 177"/>
                <a:gd name="T2" fmla="*/ 50 w 97"/>
                <a:gd name="T3" fmla="*/ 0 h 177"/>
                <a:gd name="T4" fmla="*/ 0 w 97"/>
                <a:gd name="T5" fmla="*/ 177 h 177"/>
                <a:gd name="T6" fmla="*/ 97 w 97"/>
                <a:gd name="T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77">
                  <a:moveTo>
                    <a:pt x="97" y="177"/>
                  </a:moveTo>
                  <a:lnTo>
                    <a:pt x="50" y="0"/>
                  </a:lnTo>
                  <a:lnTo>
                    <a:pt x="0" y="177"/>
                  </a:lnTo>
                  <a:lnTo>
                    <a:pt x="97" y="177"/>
                  </a:ln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176838" y="1671638"/>
              <a:ext cx="49213" cy="85725"/>
            </a:xfrm>
            <a:custGeom>
              <a:avLst/>
              <a:gdLst>
                <a:gd name="T0" fmla="*/ 31 w 31"/>
                <a:gd name="T1" fmla="*/ 54 h 54"/>
                <a:gd name="T2" fmla="*/ 17 w 31"/>
                <a:gd name="T3" fmla="*/ 0 h 54"/>
                <a:gd name="T4" fmla="*/ 0 w 31"/>
                <a:gd name="T5" fmla="*/ 54 h 54"/>
                <a:gd name="T6" fmla="*/ 31 w 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4">
                  <a:moveTo>
                    <a:pt x="31" y="54"/>
                  </a:moveTo>
                  <a:lnTo>
                    <a:pt x="17" y="0"/>
                  </a:lnTo>
                  <a:lnTo>
                    <a:pt x="0" y="54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5068888" y="3398838"/>
              <a:ext cx="247650" cy="1209675"/>
            </a:xfrm>
            <a:prstGeom prst="rect">
              <a:avLst/>
            </a:prstGeom>
            <a:solidFill>
              <a:srgbClr val="0A2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4648200" y="4818063"/>
              <a:ext cx="765175" cy="665163"/>
            </a:xfrm>
            <a:custGeom>
              <a:avLst/>
              <a:gdLst>
                <a:gd name="T0" fmla="*/ 0 w 204"/>
                <a:gd name="T1" fmla="*/ 0 h 177"/>
                <a:gd name="T2" fmla="*/ 203 w 204"/>
                <a:gd name="T3" fmla="*/ 158 h 177"/>
                <a:gd name="T4" fmla="*/ 0 w 204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177">
                  <a:moveTo>
                    <a:pt x="0" y="0"/>
                  </a:moveTo>
                  <a:cubicBezTo>
                    <a:pt x="0" y="0"/>
                    <a:pt x="202" y="139"/>
                    <a:pt x="203" y="158"/>
                  </a:cubicBezTo>
                  <a:cubicBezTo>
                    <a:pt x="204" y="177"/>
                    <a:pt x="1" y="8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4648200" y="5067300"/>
              <a:ext cx="901700" cy="611188"/>
            </a:xfrm>
            <a:custGeom>
              <a:avLst/>
              <a:gdLst>
                <a:gd name="T0" fmla="*/ 0 w 240"/>
                <a:gd name="T1" fmla="*/ 0 h 163"/>
                <a:gd name="T2" fmla="*/ 225 w 240"/>
                <a:gd name="T3" fmla="*/ 150 h 163"/>
                <a:gd name="T4" fmla="*/ 0 w 240"/>
                <a:gd name="T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63">
                  <a:moveTo>
                    <a:pt x="0" y="0"/>
                  </a:moveTo>
                  <a:cubicBezTo>
                    <a:pt x="0" y="0"/>
                    <a:pt x="211" y="158"/>
                    <a:pt x="225" y="150"/>
                  </a:cubicBezTo>
                  <a:cubicBezTo>
                    <a:pt x="240" y="142"/>
                    <a:pt x="158" y="163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4692650" y="4597400"/>
              <a:ext cx="263525" cy="304800"/>
            </a:xfrm>
            <a:custGeom>
              <a:avLst/>
              <a:gdLst>
                <a:gd name="T0" fmla="*/ 0 w 70"/>
                <a:gd name="T1" fmla="*/ 0 h 81"/>
                <a:gd name="T2" fmla="*/ 70 w 70"/>
                <a:gd name="T3" fmla="*/ 81 h 81"/>
                <a:gd name="T4" fmla="*/ 0 w 70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81">
                  <a:moveTo>
                    <a:pt x="0" y="0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12" y="45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4411663" y="3486150"/>
              <a:ext cx="1284288" cy="2598738"/>
            </a:xfrm>
            <a:custGeom>
              <a:avLst/>
              <a:gdLst>
                <a:gd name="T0" fmla="*/ 186 w 342"/>
                <a:gd name="T1" fmla="*/ 309 h 692"/>
                <a:gd name="T2" fmla="*/ 230 w 342"/>
                <a:gd name="T3" fmla="*/ 178 h 692"/>
                <a:gd name="T4" fmla="*/ 253 w 342"/>
                <a:gd name="T5" fmla="*/ 32 h 692"/>
                <a:gd name="T6" fmla="*/ 331 w 342"/>
                <a:gd name="T7" fmla="*/ 56 h 692"/>
                <a:gd name="T8" fmla="*/ 338 w 342"/>
                <a:gd name="T9" fmla="*/ 92 h 692"/>
                <a:gd name="T10" fmla="*/ 337 w 342"/>
                <a:gd name="T11" fmla="*/ 163 h 692"/>
                <a:gd name="T12" fmla="*/ 278 w 342"/>
                <a:gd name="T13" fmla="*/ 368 h 692"/>
                <a:gd name="T14" fmla="*/ 297 w 342"/>
                <a:gd name="T15" fmla="*/ 435 h 692"/>
                <a:gd name="T16" fmla="*/ 307 w 342"/>
                <a:gd name="T17" fmla="*/ 521 h 692"/>
                <a:gd name="T18" fmla="*/ 192 w 342"/>
                <a:gd name="T19" fmla="*/ 691 h 692"/>
                <a:gd name="T20" fmla="*/ 142 w 342"/>
                <a:gd name="T21" fmla="*/ 682 h 692"/>
                <a:gd name="T22" fmla="*/ 52 w 342"/>
                <a:gd name="T23" fmla="*/ 655 h 692"/>
                <a:gd name="T24" fmla="*/ 64 w 342"/>
                <a:gd name="T25" fmla="*/ 448 h 692"/>
                <a:gd name="T26" fmla="*/ 132 w 342"/>
                <a:gd name="T27" fmla="*/ 354 h 692"/>
                <a:gd name="T28" fmla="*/ 186 w 342"/>
                <a:gd name="T29" fmla="*/ 309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2" h="692">
                  <a:moveTo>
                    <a:pt x="186" y="309"/>
                  </a:moveTo>
                  <a:cubicBezTo>
                    <a:pt x="186" y="309"/>
                    <a:pt x="227" y="205"/>
                    <a:pt x="230" y="178"/>
                  </a:cubicBezTo>
                  <a:cubicBezTo>
                    <a:pt x="233" y="151"/>
                    <a:pt x="233" y="48"/>
                    <a:pt x="253" y="32"/>
                  </a:cubicBezTo>
                  <a:cubicBezTo>
                    <a:pt x="272" y="15"/>
                    <a:pt x="314" y="0"/>
                    <a:pt x="331" y="56"/>
                  </a:cubicBezTo>
                  <a:cubicBezTo>
                    <a:pt x="335" y="69"/>
                    <a:pt x="337" y="81"/>
                    <a:pt x="338" y="92"/>
                  </a:cubicBezTo>
                  <a:cubicBezTo>
                    <a:pt x="342" y="125"/>
                    <a:pt x="337" y="149"/>
                    <a:pt x="337" y="163"/>
                  </a:cubicBezTo>
                  <a:cubicBezTo>
                    <a:pt x="339" y="204"/>
                    <a:pt x="269" y="350"/>
                    <a:pt x="278" y="368"/>
                  </a:cubicBezTo>
                  <a:cubicBezTo>
                    <a:pt x="283" y="377"/>
                    <a:pt x="290" y="405"/>
                    <a:pt x="297" y="435"/>
                  </a:cubicBezTo>
                  <a:cubicBezTo>
                    <a:pt x="303" y="465"/>
                    <a:pt x="308" y="499"/>
                    <a:pt x="307" y="521"/>
                  </a:cubicBezTo>
                  <a:cubicBezTo>
                    <a:pt x="305" y="565"/>
                    <a:pt x="209" y="685"/>
                    <a:pt x="192" y="691"/>
                  </a:cubicBezTo>
                  <a:cubicBezTo>
                    <a:pt x="186" y="692"/>
                    <a:pt x="166" y="688"/>
                    <a:pt x="142" y="682"/>
                  </a:cubicBezTo>
                  <a:cubicBezTo>
                    <a:pt x="102" y="671"/>
                    <a:pt x="52" y="655"/>
                    <a:pt x="52" y="655"/>
                  </a:cubicBezTo>
                  <a:cubicBezTo>
                    <a:pt x="52" y="655"/>
                    <a:pt x="0" y="498"/>
                    <a:pt x="64" y="448"/>
                  </a:cubicBezTo>
                  <a:cubicBezTo>
                    <a:pt x="112" y="411"/>
                    <a:pt x="130" y="358"/>
                    <a:pt x="132" y="354"/>
                  </a:cubicBezTo>
                  <a:cubicBezTo>
                    <a:pt x="136" y="346"/>
                    <a:pt x="177" y="309"/>
                    <a:pt x="186" y="309"/>
                  </a:cubicBezTo>
                  <a:close/>
                </a:path>
              </a:pathLst>
            </a:custGeom>
            <a:solidFill>
              <a:srgbClr val="FCC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5316538" y="3486150"/>
              <a:ext cx="258763" cy="377825"/>
            </a:xfrm>
            <a:custGeom>
              <a:avLst/>
              <a:gdLst>
                <a:gd name="T0" fmla="*/ 7 w 69"/>
                <a:gd name="T1" fmla="*/ 101 h 101"/>
                <a:gd name="T2" fmla="*/ 12 w 69"/>
                <a:gd name="T3" fmla="*/ 101 h 101"/>
                <a:gd name="T4" fmla="*/ 69 w 69"/>
                <a:gd name="T5" fmla="*/ 101 h 101"/>
                <a:gd name="T6" fmla="*/ 69 w 69"/>
                <a:gd name="T7" fmla="*/ 35 h 101"/>
                <a:gd name="T8" fmla="*/ 5 w 69"/>
                <a:gd name="T9" fmla="*/ 42 h 101"/>
                <a:gd name="T10" fmla="*/ 7 w 69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01">
                  <a:moveTo>
                    <a:pt x="7" y="101"/>
                  </a:moveTo>
                  <a:cubicBezTo>
                    <a:pt x="12" y="101"/>
                    <a:pt x="12" y="101"/>
                    <a:pt x="12" y="101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35"/>
                    <a:pt x="13" y="0"/>
                    <a:pt x="5" y="42"/>
                  </a:cubicBezTo>
                  <a:cubicBezTo>
                    <a:pt x="0" y="69"/>
                    <a:pt x="7" y="101"/>
                    <a:pt x="7" y="101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4978400" y="4751388"/>
              <a:ext cx="225425" cy="82550"/>
            </a:xfrm>
            <a:custGeom>
              <a:avLst/>
              <a:gdLst>
                <a:gd name="T0" fmla="*/ 0 w 60"/>
                <a:gd name="T1" fmla="*/ 0 h 22"/>
                <a:gd name="T2" fmla="*/ 60 w 60"/>
                <a:gd name="T3" fmla="*/ 22 h 22"/>
                <a:gd name="T4" fmla="*/ 0 w 60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22">
                  <a:moveTo>
                    <a:pt x="0" y="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2" y="13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5327650" y="4052888"/>
              <a:ext cx="225425" cy="77788"/>
            </a:xfrm>
            <a:custGeom>
              <a:avLst/>
              <a:gdLst>
                <a:gd name="T0" fmla="*/ 0 w 60"/>
                <a:gd name="T1" fmla="*/ 11 h 21"/>
                <a:gd name="T2" fmla="*/ 55 w 60"/>
                <a:gd name="T3" fmla="*/ 11 h 21"/>
                <a:gd name="T4" fmla="*/ 0 w 60"/>
                <a:gd name="T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21">
                  <a:moveTo>
                    <a:pt x="0" y="11"/>
                  </a:moveTo>
                  <a:cubicBezTo>
                    <a:pt x="0" y="11"/>
                    <a:pt x="51" y="0"/>
                    <a:pt x="55" y="11"/>
                  </a:cubicBezTo>
                  <a:cubicBezTo>
                    <a:pt x="60" y="2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5327650" y="4108450"/>
              <a:ext cx="123825" cy="41275"/>
            </a:xfrm>
            <a:custGeom>
              <a:avLst/>
              <a:gdLst>
                <a:gd name="T0" fmla="*/ 0 w 33"/>
                <a:gd name="T1" fmla="*/ 0 h 11"/>
                <a:gd name="T2" fmla="*/ 33 w 33"/>
                <a:gd name="T3" fmla="*/ 11 h 11"/>
                <a:gd name="T4" fmla="*/ 0 w 33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1">
                  <a:moveTo>
                    <a:pt x="0" y="0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13" y="10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4992688" y="4822825"/>
              <a:ext cx="252413" cy="66675"/>
            </a:xfrm>
            <a:custGeom>
              <a:avLst/>
              <a:gdLst>
                <a:gd name="T0" fmla="*/ 0 w 67"/>
                <a:gd name="T1" fmla="*/ 0 h 18"/>
                <a:gd name="T2" fmla="*/ 67 w 67"/>
                <a:gd name="T3" fmla="*/ 18 h 18"/>
                <a:gd name="T4" fmla="*/ 0 w 6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8">
                  <a:moveTo>
                    <a:pt x="0" y="0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9" y="7"/>
                    <a:pt x="0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4760913" y="4852988"/>
              <a:ext cx="1006475" cy="1171575"/>
            </a:xfrm>
            <a:custGeom>
              <a:avLst/>
              <a:gdLst>
                <a:gd name="T0" fmla="*/ 0 w 268"/>
                <a:gd name="T1" fmla="*/ 304 h 312"/>
                <a:gd name="T2" fmla="*/ 186 w 268"/>
                <a:gd name="T3" fmla="*/ 45 h 312"/>
                <a:gd name="T4" fmla="*/ 150 w 268"/>
                <a:gd name="T5" fmla="*/ 235 h 312"/>
                <a:gd name="T6" fmla="*/ 0 w 268"/>
                <a:gd name="T7" fmla="*/ 30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312">
                  <a:moveTo>
                    <a:pt x="0" y="304"/>
                  </a:moveTo>
                  <a:cubicBezTo>
                    <a:pt x="0" y="304"/>
                    <a:pt x="268" y="305"/>
                    <a:pt x="186" y="45"/>
                  </a:cubicBezTo>
                  <a:cubicBezTo>
                    <a:pt x="171" y="0"/>
                    <a:pt x="214" y="157"/>
                    <a:pt x="150" y="235"/>
                  </a:cubicBezTo>
                  <a:cubicBezTo>
                    <a:pt x="127" y="264"/>
                    <a:pt x="21" y="312"/>
                    <a:pt x="0" y="304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5294313" y="3775075"/>
              <a:ext cx="404813" cy="1298575"/>
            </a:xfrm>
            <a:custGeom>
              <a:avLst/>
              <a:gdLst>
                <a:gd name="T0" fmla="*/ 101 w 108"/>
                <a:gd name="T1" fmla="*/ 0 h 346"/>
                <a:gd name="T2" fmla="*/ 87 w 108"/>
                <a:gd name="T3" fmla="*/ 148 h 346"/>
                <a:gd name="T4" fmla="*/ 44 w 108"/>
                <a:gd name="T5" fmla="*/ 318 h 346"/>
                <a:gd name="T6" fmla="*/ 9 w 108"/>
                <a:gd name="T7" fmla="*/ 270 h 346"/>
                <a:gd name="T8" fmla="*/ 101 w 108"/>
                <a:gd name="T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46">
                  <a:moveTo>
                    <a:pt x="101" y="0"/>
                  </a:moveTo>
                  <a:cubicBezTo>
                    <a:pt x="101" y="0"/>
                    <a:pt x="108" y="89"/>
                    <a:pt x="87" y="148"/>
                  </a:cubicBezTo>
                  <a:cubicBezTo>
                    <a:pt x="67" y="206"/>
                    <a:pt x="26" y="252"/>
                    <a:pt x="44" y="318"/>
                  </a:cubicBezTo>
                  <a:cubicBezTo>
                    <a:pt x="51" y="346"/>
                    <a:pt x="0" y="295"/>
                    <a:pt x="9" y="270"/>
                  </a:cubicBezTo>
                  <a:cubicBezTo>
                    <a:pt x="19" y="244"/>
                    <a:pt x="99" y="174"/>
                    <a:pt x="101" y="0"/>
                  </a:cubicBezTo>
                  <a:close/>
                </a:path>
              </a:pathLst>
            </a:custGeom>
            <a:solidFill>
              <a:srgbClr val="DDA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4565650" y="4679950"/>
              <a:ext cx="454025" cy="657225"/>
            </a:xfrm>
            <a:custGeom>
              <a:avLst/>
              <a:gdLst>
                <a:gd name="T0" fmla="*/ 121 w 121"/>
                <a:gd name="T1" fmla="*/ 0 h 175"/>
                <a:gd name="T2" fmla="*/ 22 w 121"/>
                <a:gd name="T3" fmla="*/ 103 h 175"/>
                <a:gd name="T4" fmla="*/ 69 w 121"/>
                <a:gd name="T5" fmla="*/ 135 h 175"/>
                <a:gd name="T6" fmla="*/ 121 w 121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75">
                  <a:moveTo>
                    <a:pt x="121" y="0"/>
                  </a:moveTo>
                  <a:cubicBezTo>
                    <a:pt x="121" y="0"/>
                    <a:pt x="57" y="109"/>
                    <a:pt x="22" y="103"/>
                  </a:cubicBezTo>
                  <a:cubicBezTo>
                    <a:pt x="0" y="99"/>
                    <a:pt x="80" y="175"/>
                    <a:pt x="69" y="135"/>
                  </a:cubicBezTo>
                  <a:cubicBezTo>
                    <a:pt x="57" y="91"/>
                    <a:pt x="119" y="52"/>
                    <a:pt x="121" y="0"/>
                  </a:cubicBezTo>
                  <a:close/>
                </a:path>
              </a:pathLst>
            </a:custGeom>
            <a:solidFill>
              <a:srgbClr val="FBE1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3043238" y="6164263"/>
              <a:ext cx="1712913" cy="817563"/>
            </a:xfrm>
            <a:custGeom>
              <a:avLst/>
              <a:gdLst>
                <a:gd name="T0" fmla="*/ 456 w 456"/>
                <a:gd name="T1" fmla="*/ 186 h 218"/>
                <a:gd name="T2" fmla="*/ 261 w 456"/>
                <a:gd name="T3" fmla="*/ 16 h 218"/>
                <a:gd name="T4" fmla="*/ 0 w 456"/>
                <a:gd name="T5" fmla="*/ 207 h 218"/>
                <a:gd name="T6" fmla="*/ 432 w 456"/>
                <a:gd name="T7" fmla="*/ 218 h 218"/>
                <a:gd name="T8" fmla="*/ 456 w 456"/>
                <a:gd name="T9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18">
                  <a:moveTo>
                    <a:pt x="456" y="186"/>
                  </a:moveTo>
                  <a:cubicBezTo>
                    <a:pt x="456" y="186"/>
                    <a:pt x="264" y="32"/>
                    <a:pt x="261" y="16"/>
                  </a:cubicBezTo>
                  <a:cubicBezTo>
                    <a:pt x="258" y="0"/>
                    <a:pt x="0" y="207"/>
                    <a:pt x="0" y="207"/>
                  </a:cubicBezTo>
                  <a:cubicBezTo>
                    <a:pt x="432" y="218"/>
                    <a:pt x="432" y="218"/>
                    <a:pt x="432" y="218"/>
                  </a:cubicBezTo>
                  <a:lnTo>
                    <a:pt x="456" y="186"/>
                  </a:lnTo>
                  <a:close/>
                </a:path>
              </a:pathLst>
            </a:custGeom>
            <a:solidFill>
              <a:srgbClr val="0A2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019" y="337931"/>
            <a:ext cx="7394446" cy="1261606"/>
          </a:xfrm>
        </p:spPr>
        <p:txBody>
          <a:bodyPr/>
          <a:lstStyle/>
          <a:p>
            <a:r>
              <a:rPr lang="zh-TW" altLang="en-US" sz="5400" b="1" dirty="0" smtClean="0">
                <a:latin typeface="Cooper Black" panose="0208090404030B020404" pitchFamily="18" charset="0"/>
              </a:rPr>
              <a:t>未來願景</a:t>
            </a:r>
            <a:endParaRPr lang="en-US" sz="5400" b="1" dirty="0">
              <a:latin typeface="Cooper Black" panose="0208090404030B020404" pitchFamily="18" charset="0"/>
            </a:endParaRPr>
          </a:p>
        </p:txBody>
      </p:sp>
      <p:sp>
        <p:nvSpPr>
          <p:cNvPr id="63" name="Text Placeholder 32"/>
          <p:cNvSpPr txBox="1">
            <a:spLocks/>
          </p:cNvSpPr>
          <p:nvPr/>
        </p:nvSpPr>
        <p:spPr>
          <a:xfrm>
            <a:off x="665016" y="2016840"/>
            <a:ext cx="6265173" cy="32949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TW" altLang="en-US" sz="1800" b="1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硬體軟件</a:t>
            </a:r>
            <a:r>
              <a:rPr lang="en-US" altLang="zh-TW" sz="1800" b="1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加入</a:t>
            </a:r>
            <a:r>
              <a:rPr lang="en-US" altLang="zh-TW" sz="1600" dirty="0" err="1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ph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值檢測。</a:t>
            </a:r>
            <a:endParaRPr lang="en-US" altLang="zh-TW" sz="1600" dirty="0" smtClean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裝置攝像機，方便在手機</a:t>
            </a: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上監控魚缸狀態。</a:t>
            </a:r>
            <a:endParaRPr lang="en-US" altLang="zh-TW" sz="1600" dirty="0" smtClean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endParaRPr lang="en-US" sz="1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endParaRPr lang="en-US" sz="1600" dirty="0" smtClean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TW" altLang="en-US" sz="1800" b="1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數據</a:t>
            </a:r>
            <a:r>
              <a:rPr lang="zh-TW" altLang="en-US" sz="1800" b="1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分析</a:t>
            </a:r>
            <a:r>
              <a:rPr lang="en-US" altLang="zh-TW" sz="1800" b="1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加入</a:t>
            </a:r>
            <a:r>
              <a:rPr lang="en-US" altLang="zh-TW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ython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或是</a:t>
            </a:r>
            <a:r>
              <a:rPr lang="en-US" altLang="zh-TW" sz="1600" dirty="0" err="1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PySpark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以做</a:t>
            </a:r>
            <a:r>
              <a:rPr lang="zh-TW" altLang="en-US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數據分析。</a:t>
            </a:r>
            <a:endParaRPr lang="en-US" altLang="zh-TW" sz="1600" dirty="0" smtClean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分析溫度與酸鹼值的關係</a:t>
            </a:r>
            <a:r>
              <a:rPr lang="zh-TW" altLang="en-US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TW" sz="1600" dirty="0" smtClean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0" indent="0" algn="just" defTabSz="4572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zh-TW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TW" altLang="en-US" sz="1600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不同魚種對於水溫及酸鹼值</a:t>
            </a:r>
            <a:r>
              <a:rPr lang="zh-TW" altLang="en-US" sz="1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的活性。</a:t>
            </a:r>
            <a:endParaRPr lang="en-US" sz="1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7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228578" y="308113"/>
            <a:ext cx="7394446" cy="1073426"/>
          </a:xfrm>
        </p:spPr>
        <p:txBody>
          <a:bodyPr/>
          <a:lstStyle/>
          <a:p>
            <a:r>
              <a:rPr lang="zh-TW" altLang="en-US" sz="6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  專題經費規劃</a:t>
            </a:r>
            <a:endParaRPr lang="en-US" sz="60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053200" y="1483923"/>
            <a:ext cx="5800834" cy="5167576"/>
            <a:chOff x="589546" y="1479565"/>
            <a:chExt cx="5800834" cy="5167576"/>
          </a:xfrm>
        </p:grpSpPr>
        <p:grpSp>
          <p:nvGrpSpPr>
            <p:cNvPr id="2" name="Group 1"/>
            <p:cNvGrpSpPr/>
            <p:nvPr/>
          </p:nvGrpSpPr>
          <p:grpSpPr>
            <a:xfrm>
              <a:off x="589546" y="1479565"/>
              <a:ext cx="5800834" cy="5167576"/>
              <a:chOff x="6440603" y="1452034"/>
              <a:chExt cx="5080000" cy="4525433"/>
            </a:xfrm>
          </p:grpSpPr>
          <p:graphicFrame>
            <p:nvGraphicFramePr>
              <p:cNvPr id="3" name="Char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8528716"/>
                  </p:ext>
                </p:extLst>
              </p:nvPr>
            </p:nvGraphicFramePr>
            <p:xfrm>
              <a:off x="6440603" y="1452034"/>
              <a:ext cx="5080000" cy="45254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" name="Freeform 3"/>
              <p:cNvSpPr/>
              <p:nvPr/>
            </p:nvSpPr>
            <p:spPr>
              <a:xfrm flipH="1">
                <a:off x="9699376" y="2085495"/>
                <a:ext cx="720987" cy="527415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626054 w 626054"/>
                  <a:gd name="connsiteY0" fmla="*/ 265258 h 265258"/>
                  <a:gd name="connsiteX1" fmla="*/ 345440 w 626054"/>
                  <a:gd name="connsiteY1" fmla="*/ 0 h 265258"/>
                  <a:gd name="connsiteX2" fmla="*/ 0 w 626054"/>
                  <a:gd name="connsiteY2" fmla="*/ 0 h 265258"/>
                  <a:gd name="connsiteX0" fmla="*/ 626054 w 626054"/>
                  <a:gd name="connsiteY0" fmla="*/ 278439 h 278439"/>
                  <a:gd name="connsiteX1" fmla="*/ 345440 w 626054"/>
                  <a:gd name="connsiteY1" fmla="*/ 0 h 278439"/>
                  <a:gd name="connsiteX2" fmla="*/ 0 w 626054"/>
                  <a:gd name="connsiteY2" fmla="*/ 0 h 278439"/>
                  <a:gd name="connsiteX0" fmla="*/ 548910 w 548910"/>
                  <a:gd name="connsiteY0" fmla="*/ 304800 h 304800"/>
                  <a:gd name="connsiteX1" fmla="*/ 345440 w 548910"/>
                  <a:gd name="connsiteY1" fmla="*/ 0 h 304800"/>
                  <a:gd name="connsiteX2" fmla="*/ 0 w 54891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910" h="304800">
                    <a:moveTo>
                      <a:pt x="548910" y="304800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574966" y="1861965"/>
                <a:ext cx="814209" cy="45820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32%</a:t>
                </a:r>
              </a:p>
              <a:p>
                <a:pPr>
                  <a:lnSpc>
                    <a:spcPct val="85000"/>
                  </a:lnSpc>
                </a:pPr>
                <a:r>
                  <a:rPr lang="zh-TW" altLang="en-US" dirty="0">
                    <a:solidFill>
                      <a:schemeClr val="bg2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硬體開銷</a:t>
                </a:r>
                <a:endParaRPr lang="en-US" dirty="0">
                  <a:solidFill>
                    <a:schemeClr val="bg2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 flipV="1">
                <a:off x="8514055" y="4815233"/>
                <a:ext cx="311175" cy="557439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581897 w 581897"/>
                  <a:gd name="connsiteY0" fmla="*/ 220430 h 220430"/>
                  <a:gd name="connsiteX1" fmla="*/ 345440 w 581897"/>
                  <a:gd name="connsiteY1" fmla="*/ 0 h 220430"/>
                  <a:gd name="connsiteX2" fmla="*/ 0 w 581897"/>
                  <a:gd name="connsiteY2" fmla="*/ 0 h 22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897" h="220430">
                    <a:moveTo>
                      <a:pt x="581897" y="220430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2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904985" y="5228550"/>
                <a:ext cx="552255" cy="2520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23%</a:t>
                </a:r>
              </a:p>
            </p:txBody>
          </p:sp>
          <p:sp>
            <p:nvSpPr>
              <p:cNvPr id="8" name="Freeform 7"/>
              <p:cNvSpPr/>
              <p:nvPr/>
            </p:nvSpPr>
            <p:spPr>
              <a:xfrm flipV="1">
                <a:off x="7755695" y="4445908"/>
                <a:ext cx="455516" cy="206768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477892 w 477892"/>
                  <a:gd name="connsiteY0" fmla="*/ 124716 h 124716"/>
                  <a:gd name="connsiteX1" fmla="*/ 345440 w 477892"/>
                  <a:gd name="connsiteY1" fmla="*/ 0 h 124716"/>
                  <a:gd name="connsiteX2" fmla="*/ 0 w 477892"/>
                  <a:gd name="connsiteY2" fmla="*/ 0 h 12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892" h="124716">
                    <a:moveTo>
                      <a:pt x="477892" y="124716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3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22268" y="4494273"/>
                <a:ext cx="494140" cy="2520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10%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 flipV="1">
                <a:off x="7355002" y="3935493"/>
                <a:ext cx="594993" cy="52448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512910 w 512910"/>
                  <a:gd name="connsiteY0" fmla="*/ 145300 h 145300"/>
                  <a:gd name="connsiteX1" fmla="*/ 345440 w 512910"/>
                  <a:gd name="connsiteY1" fmla="*/ 0 h 145300"/>
                  <a:gd name="connsiteX2" fmla="*/ 0 w 512910"/>
                  <a:gd name="connsiteY2" fmla="*/ 0 h 14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2910" h="145300">
                    <a:moveTo>
                      <a:pt x="512910" y="145300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4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754000" y="3757939"/>
                <a:ext cx="494140" cy="25201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12%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111458" y="3039067"/>
                <a:ext cx="677333" cy="163241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558800 w 558800"/>
                  <a:gd name="connsiteY0" fmla="*/ 206341 h 206341"/>
                  <a:gd name="connsiteX1" fmla="*/ 345440 w 558800"/>
                  <a:gd name="connsiteY1" fmla="*/ 0 h 206341"/>
                  <a:gd name="connsiteX2" fmla="*/ 0 w 558800"/>
                  <a:gd name="connsiteY2" fmla="*/ 0 h 20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8800" h="206341">
                    <a:moveTo>
                      <a:pt x="558800" y="206341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5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15296" y="2843086"/>
                <a:ext cx="359375" cy="35510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8%</a:t>
                </a:r>
                <a:endParaRPr lang="en-US" sz="9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85000"/>
                  </a:lnSpc>
                </a:pPr>
                <a:endParaRPr lang="en-US" sz="9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609003" y="2085495"/>
                <a:ext cx="948829" cy="457323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481054 w 481054"/>
                  <a:gd name="connsiteY0" fmla="*/ 290855 h 290855"/>
                  <a:gd name="connsiteX1" fmla="*/ 345440 w 481054"/>
                  <a:gd name="connsiteY1" fmla="*/ 0 h 290855"/>
                  <a:gd name="connsiteX2" fmla="*/ 0 w 481054"/>
                  <a:gd name="connsiteY2" fmla="*/ 0 h 290855"/>
                  <a:gd name="connsiteX0" fmla="*/ 435573 w 435573"/>
                  <a:gd name="connsiteY0" fmla="*/ 192310 h 192310"/>
                  <a:gd name="connsiteX1" fmla="*/ 345440 w 435573"/>
                  <a:gd name="connsiteY1" fmla="*/ 0 h 192310"/>
                  <a:gd name="connsiteX2" fmla="*/ 0 w 435573"/>
                  <a:gd name="connsiteY2" fmla="*/ 0 h 192310"/>
                  <a:gd name="connsiteX0" fmla="*/ 438683 w 438683"/>
                  <a:gd name="connsiteY0" fmla="*/ 199747 h 199747"/>
                  <a:gd name="connsiteX1" fmla="*/ 345440 w 438683"/>
                  <a:gd name="connsiteY1" fmla="*/ 0 h 199747"/>
                  <a:gd name="connsiteX2" fmla="*/ 0 w 438683"/>
                  <a:gd name="connsiteY2" fmla="*/ 0 h 199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683" h="199747">
                    <a:moveTo>
                      <a:pt x="438683" y="199747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6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24961" y="1861965"/>
                <a:ext cx="499755" cy="35510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22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15%</a:t>
                </a:r>
              </a:p>
              <a:p>
                <a:pPr algn="r">
                  <a:lnSpc>
                    <a:spcPct val="85000"/>
                  </a:lnSpc>
                </a:pPr>
                <a:endParaRPr lang="en-US" sz="9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322331" y="5220173"/>
              <a:ext cx="1448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2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cs typeface="Arial" panose="020B0604020202020204" pitchFamily="34" charset="0"/>
                </a:rPr>
                <a:t>維護成本</a:t>
              </a:r>
              <a:endParaRPr lang="en-US" altLang="zh-TW" dirty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131545" y="2219431"/>
              <a:ext cx="124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壞損成本</a:t>
              </a: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62303" y="4375308"/>
              <a:ext cx="132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教材開銷</a:t>
              </a: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76104" y="3301615"/>
              <a:ext cx="116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其他成本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719" y="228601"/>
            <a:ext cx="5657802" cy="1202634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專題優勢</a:t>
            </a:r>
            <a:endParaRPr lang="en-US" sz="6000" b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8559" y="1272452"/>
            <a:ext cx="5680039" cy="5409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</a:t>
            </a:r>
            <a:r>
              <a:rPr lang="zh-TW" altLang="en-US" sz="1800" dirty="0">
                <a:solidFill>
                  <a:schemeClr val="tx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將專題與業界相關模型成品做評估考量</a:t>
            </a:r>
            <a:endParaRPr lang="en-US" sz="1800" dirty="0">
              <a:solidFill>
                <a:schemeClr val="tx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6127796" y="1770292"/>
            <a:ext cx="4029802" cy="553966"/>
          </a:xfrm>
          <a:prstGeom prst="rect">
            <a:avLst/>
          </a:prstGeom>
        </p:spPr>
        <p:txBody>
          <a:bodyPr vert="horz" wrap="square" lIns="121888" tIns="60944" rIns="121888" bIns="60944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成品外觀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127796" y="3453044"/>
            <a:ext cx="5271725" cy="553966"/>
          </a:xfrm>
          <a:prstGeom prst="rect">
            <a:avLst/>
          </a:prstGeom>
        </p:spPr>
        <p:txBody>
          <a:bodyPr vert="horz" wrap="square" lIns="121888" tIns="60944" rIns="121888" bIns="60944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透過手機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App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及可即時得知魚缸的狀態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並可立即做出調整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較傳統型魚缸有更快速的應變能力</a:t>
            </a:r>
            <a:endParaRPr lang="id-ID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4" name="Title 13"/>
          <p:cNvSpPr txBox="1">
            <a:spLocks/>
          </p:cNvSpPr>
          <p:nvPr/>
        </p:nvSpPr>
        <p:spPr>
          <a:xfrm>
            <a:off x="6127796" y="2978278"/>
            <a:ext cx="4029802" cy="553966"/>
          </a:xfrm>
          <a:prstGeom prst="rect">
            <a:avLst/>
          </a:prstGeom>
        </p:spPr>
        <p:txBody>
          <a:bodyPr vert="horz" wrap="square" lIns="121888" tIns="60944" rIns="121888" bIns="60944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自動化與環境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127796" y="4617702"/>
            <a:ext cx="5271725" cy="1200296"/>
          </a:xfrm>
          <a:prstGeom prst="rect">
            <a:avLst/>
          </a:prstGeom>
        </p:spPr>
        <p:txBody>
          <a:bodyPr vert="horz" wrap="square" lIns="121888" tIns="60944" rIns="121888" bIns="60944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經過詳細比價後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多數選擇更為低廉但耐用的硬體組件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或是直接參與其他課程的團購活動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所以在整體部件成本上省下許多開銷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軟體開發的部分更是全數使用免費的開源軟體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所以整體成本較仿間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的產品便宜二至三倍的價格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非常適合作為新手入門款使用</a:t>
            </a:r>
            <a:endParaRPr lang="en-US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6127796" y="4063135"/>
            <a:ext cx="4540205" cy="562814"/>
          </a:xfrm>
          <a:prstGeom prst="rect">
            <a:avLst/>
          </a:prstGeom>
        </p:spPr>
        <p:txBody>
          <a:bodyPr vert="horz" wrap="square" lIns="121888" tIns="60944" rIns="121888" bIns="60944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整體價格</a:t>
            </a:r>
            <a:endParaRPr 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03858" y="4215663"/>
            <a:ext cx="316752" cy="316752"/>
            <a:chOff x="2609260" y="2989019"/>
            <a:chExt cx="475253" cy="475253"/>
          </a:xfrm>
        </p:grpSpPr>
        <p:sp>
          <p:nvSpPr>
            <p:cNvPr id="28" name="Oval 27"/>
            <p:cNvSpPr/>
            <p:nvPr/>
          </p:nvSpPr>
          <p:spPr>
            <a:xfrm>
              <a:off x="2609260" y="2989019"/>
              <a:ext cx="475253" cy="475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Lato" panose="020F0502020204030203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752030" y="3120652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79248" y="3126382"/>
            <a:ext cx="316752" cy="316752"/>
            <a:chOff x="2609260" y="2989019"/>
            <a:chExt cx="475253" cy="475253"/>
          </a:xfrm>
        </p:grpSpPr>
        <p:sp>
          <p:nvSpPr>
            <p:cNvPr id="31" name="Oval 30"/>
            <p:cNvSpPr/>
            <p:nvPr/>
          </p:nvSpPr>
          <p:spPr>
            <a:xfrm>
              <a:off x="2609260" y="2989019"/>
              <a:ext cx="475253" cy="475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Lato" panose="020F0502020204030203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752030" y="3120652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81958" y="1933142"/>
            <a:ext cx="316752" cy="316752"/>
            <a:chOff x="2609260" y="2989019"/>
            <a:chExt cx="475253" cy="475253"/>
          </a:xfrm>
        </p:grpSpPr>
        <p:sp>
          <p:nvSpPr>
            <p:cNvPr id="34" name="Oval 33"/>
            <p:cNvSpPr/>
            <p:nvPr/>
          </p:nvSpPr>
          <p:spPr>
            <a:xfrm>
              <a:off x="2609260" y="2989019"/>
              <a:ext cx="475253" cy="475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Lato" panose="020F050202020403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752030" y="3120652"/>
              <a:ext cx="189738" cy="19677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>
                <a:latin typeface="Lato" panose="020F0502020204030203" pitchFamily="34" charset="0"/>
              </a:endParaRP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127796" y="2269847"/>
            <a:ext cx="5165045" cy="553966"/>
          </a:xfrm>
          <a:prstGeom prst="rect">
            <a:avLst/>
          </a:prstGeom>
        </p:spPr>
        <p:txBody>
          <a:bodyPr vert="horz" wrap="square" lIns="121888" tIns="60944" rIns="121888" bIns="60944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外觀部分由於直接將感測元件與魚缸做結合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所以整體空間減少許多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適合家裡空間稍小 </a:t>
            </a:r>
            <a:r>
              <a:rPr lang="en-US" altLang="zh-TW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r>
              <a:rPr lang="zh-TW" altLang="en-US" dirty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或是想活用空間的客戶使用</a:t>
            </a:r>
            <a:endParaRPr lang="id-ID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91924" y="2126891"/>
            <a:ext cx="8043377" cy="3771530"/>
            <a:chOff x="1543050" y="1647825"/>
            <a:chExt cx="9672638" cy="4535488"/>
          </a:xfrm>
          <a:solidFill>
            <a:schemeClr val="bg2">
              <a:lumMod val="90000"/>
              <a:lumOff val="10000"/>
            </a:schemeClr>
          </a:solidFill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8888413" y="4017963"/>
              <a:ext cx="685800" cy="511175"/>
            </a:xfrm>
            <a:custGeom>
              <a:avLst/>
              <a:gdLst>
                <a:gd name="T0" fmla="*/ 352 w 432"/>
                <a:gd name="T1" fmla="*/ 273 h 322"/>
                <a:gd name="T2" fmla="*/ 255 w 432"/>
                <a:gd name="T3" fmla="*/ 277 h 322"/>
                <a:gd name="T4" fmla="*/ 252 w 432"/>
                <a:gd name="T5" fmla="*/ 221 h 322"/>
                <a:gd name="T6" fmla="*/ 266 w 432"/>
                <a:gd name="T7" fmla="*/ 228 h 322"/>
                <a:gd name="T8" fmla="*/ 304 w 432"/>
                <a:gd name="T9" fmla="*/ 225 h 322"/>
                <a:gd name="T10" fmla="*/ 300 w 432"/>
                <a:gd name="T11" fmla="*/ 176 h 322"/>
                <a:gd name="T12" fmla="*/ 197 w 432"/>
                <a:gd name="T13" fmla="*/ 176 h 322"/>
                <a:gd name="T14" fmla="*/ 169 w 432"/>
                <a:gd name="T15" fmla="*/ 138 h 322"/>
                <a:gd name="T16" fmla="*/ 169 w 432"/>
                <a:gd name="T17" fmla="*/ 121 h 322"/>
                <a:gd name="T18" fmla="*/ 34 w 432"/>
                <a:gd name="T19" fmla="*/ 0 h 322"/>
                <a:gd name="T20" fmla="*/ 0 w 432"/>
                <a:gd name="T21" fmla="*/ 24 h 322"/>
                <a:gd name="T22" fmla="*/ 193 w 432"/>
                <a:gd name="T23" fmla="*/ 259 h 322"/>
                <a:gd name="T24" fmla="*/ 221 w 432"/>
                <a:gd name="T25" fmla="*/ 270 h 322"/>
                <a:gd name="T26" fmla="*/ 221 w 432"/>
                <a:gd name="T27" fmla="*/ 284 h 322"/>
                <a:gd name="T28" fmla="*/ 183 w 432"/>
                <a:gd name="T29" fmla="*/ 284 h 322"/>
                <a:gd name="T30" fmla="*/ 193 w 432"/>
                <a:gd name="T31" fmla="*/ 311 h 322"/>
                <a:gd name="T32" fmla="*/ 432 w 432"/>
                <a:gd name="T33" fmla="*/ 322 h 322"/>
                <a:gd name="T34" fmla="*/ 352 w 432"/>
                <a:gd name="T35" fmla="*/ 27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2" h="322">
                  <a:moveTo>
                    <a:pt x="352" y="273"/>
                  </a:moveTo>
                  <a:lnTo>
                    <a:pt x="255" y="277"/>
                  </a:lnTo>
                  <a:lnTo>
                    <a:pt x="252" y="221"/>
                  </a:lnTo>
                  <a:lnTo>
                    <a:pt x="266" y="228"/>
                  </a:lnTo>
                  <a:lnTo>
                    <a:pt x="304" y="225"/>
                  </a:lnTo>
                  <a:lnTo>
                    <a:pt x="300" y="176"/>
                  </a:lnTo>
                  <a:lnTo>
                    <a:pt x="197" y="176"/>
                  </a:lnTo>
                  <a:lnTo>
                    <a:pt x="169" y="138"/>
                  </a:lnTo>
                  <a:lnTo>
                    <a:pt x="169" y="121"/>
                  </a:lnTo>
                  <a:lnTo>
                    <a:pt x="34" y="0"/>
                  </a:lnTo>
                  <a:lnTo>
                    <a:pt x="0" y="24"/>
                  </a:lnTo>
                  <a:lnTo>
                    <a:pt x="193" y="259"/>
                  </a:lnTo>
                  <a:lnTo>
                    <a:pt x="221" y="270"/>
                  </a:lnTo>
                  <a:lnTo>
                    <a:pt x="221" y="284"/>
                  </a:lnTo>
                  <a:lnTo>
                    <a:pt x="183" y="284"/>
                  </a:lnTo>
                  <a:lnTo>
                    <a:pt x="193" y="311"/>
                  </a:lnTo>
                  <a:lnTo>
                    <a:pt x="432" y="322"/>
                  </a:lnTo>
                  <a:lnTo>
                    <a:pt x="35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9371013" y="3956050"/>
              <a:ext cx="346075" cy="423863"/>
            </a:xfrm>
            <a:custGeom>
              <a:avLst/>
              <a:gdLst>
                <a:gd name="T0" fmla="*/ 200 w 218"/>
                <a:gd name="T1" fmla="*/ 188 h 267"/>
                <a:gd name="T2" fmla="*/ 218 w 218"/>
                <a:gd name="T3" fmla="*/ 177 h 267"/>
                <a:gd name="T4" fmla="*/ 218 w 218"/>
                <a:gd name="T5" fmla="*/ 49 h 267"/>
                <a:gd name="T6" fmla="*/ 200 w 218"/>
                <a:gd name="T7" fmla="*/ 42 h 267"/>
                <a:gd name="T8" fmla="*/ 194 w 218"/>
                <a:gd name="T9" fmla="*/ 0 h 267"/>
                <a:gd name="T10" fmla="*/ 169 w 218"/>
                <a:gd name="T11" fmla="*/ 0 h 267"/>
                <a:gd name="T12" fmla="*/ 152 w 218"/>
                <a:gd name="T13" fmla="*/ 42 h 267"/>
                <a:gd name="T14" fmla="*/ 135 w 218"/>
                <a:gd name="T15" fmla="*/ 56 h 267"/>
                <a:gd name="T16" fmla="*/ 0 w 218"/>
                <a:gd name="T17" fmla="*/ 132 h 267"/>
                <a:gd name="T18" fmla="*/ 0 w 218"/>
                <a:gd name="T19" fmla="*/ 205 h 267"/>
                <a:gd name="T20" fmla="*/ 45 w 218"/>
                <a:gd name="T21" fmla="*/ 267 h 267"/>
                <a:gd name="T22" fmla="*/ 159 w 218"/>
                <a:gd name="T23" fmla="*/ 267 h 267"/>
                <a:gd name="T24" fmla="*/ 173 w 218"/>
                <a:gd name="T25" fmla="*/ 229 h 267"/>
                <a:gd name="T26" fmla="*/ 200 w 218"/>
                <a:gd name="T27" fmla="*/ 205 h 267"/>
                <a:gd name="T28" fmla="*/ 200 w 218"/>
                <a:gd name="T29" fmla="*/ 18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267">
                  <a:moveTo>
                    <a:pt x="200" y="188"/>
                  </a:moveTo>
                  <a:lnTo>
                    <a:pt x="218" y="177"/>
                  </a:lnTo>
                  <a:lnTo>
                    <a:pt x="218" y="49"/>
                  </a:lnTo>
                  <a:lnTo>
                    <a:pt x="200" y="42"/>
                  </a:lnTo>
                  <a:lnTo>
                    <a:pt x="194" y="0"/>
                  </a:lnTo>
                  <a:lnTo>
                    <a:pt x="169" y="0"/>
                  </a:lnTo>
                  <a:lnTo>
                    <a:pt x="152" y="42"/>
                  </a:lnTo>
                  <a:lnTo>
                    <a:pt x="135" y="56"/>
                  </a:lnTo>
                  <a:lnTo>
                    <a:pt x="0" y="132"/>
                  </a:lnTo>
                  <a:lnTo>
                    <a:pt x="0" y="205"/>
                  </a:lnTo>
                  <a:lnTo>
                    <a:pt x="45" y="267"/>
                  </a:lnTo>
                  <a:lnTo>
                    <a:pt x="159" y="267"/>
                  </a:lnTo>
                  <a:lnTo>
                    <a:pt x="173" y="229"/>
                  </a:lnTo>
                  <a:lnTo>
                    <a:pt x="200" y="205"/>
                  </a:lnTo>
                  <a:lnTo>
                    <a:pt x="200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9717088" y="4237038"/>
              <a:ext cx="136525" cy="220663"/>
            </a:xfrm>
            <a:custGeom>
              <a:avLst/>
              <a:gdLst>
                <a:gd name="T0" fmla="*/ 83 w 86"/>
                <a:gd name="T1" fmla="*/ 0 h 139"/>
                <a:gd name="T2" fmla="*/ 14 w 86"/>
                <a:gd name="T3" fmla="*/ 28 h 139"/>
                <a:gd name="T4" fmla="*/ 17 w 86"/>
                <a:gd name="T5" fmla="*/ 42 h 139"/>
                <a:gd name="T6" fmla="*/ 0 w 86"/>
                <a:gd name="T7" fmla="*/ 42 h 139"/>
                <a:gd name="T8" fmla="*/ 0 w 86"/>
                <a:gd name="T9" fmla="*/ 139 h 139"/>
                <a:gd name="T10" fmla="*/ 34 w 86"/>
                <a:gd name="T11" fmla="*/ 139 h 139"/>
                <a:gd name="T12" fmla="*/ 27 w 86"/>
                <a:gd name="T13" fmla="*/ 76 h 139"/>
                <a:gd name="T14" fmla="*/ 55 w 86"/>
                <a:gd name="T15" fmla="*/ 87 h 139"/>
                <a:gd name="T16" fmla="*/ 55 w 86"/>
                <a:gd name="T17" fmla="*/ 132 h 139"/>
                <a:gd name="T18" fmla="*/ 86 w 86"/>
                <a:gd name="T19" fmla="*/ 128 h 139"/>
                <a:gd name="T20" fmla="*/ 83 w 86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9">
                  <a:moveTo>
                    <a:pt x="83" y="0"/>
                  </a:moveTo>
                  <a:lnTo>
                    <a:pt x="14" y="28"/>
                  </a:lnTo>
                  <a:lnTo>
                    <a:pt x="17" y="42"/>
                  </a:lnTo>
                  <a:lnTo>
                    <a:pt x="0" y="42"/>
                  </a:lnTo>
                  <a:lnTo>
                    <a:pt x="0" y="139"/>
                  </a:lnTo>
                  <a:lnTo>
                    <a:pt x="34" y="139"/>
                  </a:lnTo>
                  <a:lnTo>
                    <a:pt x="27" y="76"/>
                  </a:lnTo>
                  <a:lnTo>
                    <a:pt x="55" y="87"/>
                  </a:lnTo>
                  <a:lnTo>
                    <a:pt x="55" y="132"/>
                  </a:lnTo>
                  <a:lnTo>
                    <a:pt x="86" y="128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9398000" y="4622800"/>
              <a:ext cx="1377950" cy="984250"/>
            </a:xfrm>
            <a:custGeom>
              <a:avLst/>
              <a:gdLst>
                <a:gd name="T0" fmla="*/ 851 w 868"/>
                <a:gd name="T1" fmla="*/ 263 h 620"/>
                <a:gd name="T2" fmla="*/ 778 w 868"/>
                <a:gd name="T3" fmla="*/ 201 h 620"/>
                <a:gd name="T4" fmla="*/ 775 w 868"/>
                <a:gd name="T5" fmla="*/ 86 h 620"/>
                <a:gd name="T6" fmla="*/ 726 w 868"/>
                <a:gd name="T7" fmla="*/ 7 h 620"/>
                <a:gd name="T8" fmla="*/ 685 w 868"/>
                <a:gd name="T9" fmla="*/ 3 h 620"/>
                <a:gd name="T10" fmla="*/ 668 w 868"/>
                <a:gd name="T11" fmla="*/ 149 h 620"/>
                <a:gd name="T12" fmla="*/ 588 w 868"/>
                <a:gd name="T13" fmla="*/ 142 h 620"/>
                <a:gd name="T14" fmla="*/ 567 w 868"/>
                <a:gd name="T15" fmla="*/ 128 h 620"/>
                <a:gd name="T16" fmla="*/ 564 w 868"/>
                <a:gd name="T17" fmla="*/ 72 h 620"/>
                <a:gd name="T18" fmla="*/ 605 w 868"/>
                <a:gd name="T19" fmla="*/ 79 h 620"/>
                <a:gd name="T20" fmla="*/ 640 w 868"/>
                <a:gd name="T21" fmla="*/ 45 h 620"/>
                <a:gd name="T22" fmla="*/ 564 w 868"/>
                <a:gd name="T23" fmla="*/ 0 h 620"/>
                <a:gd name="T24" fmla="*/ 474 w 868"/>
                <a:gd name="T25" fmla="*/ 0 h 620"/>
                <a:gd name="T26" fmla="*/ 412 w 868"/>
                <a:gd name="T27" fmla="*/ 90 h 620"/>
                <a:gd name="T28" fmla="*/ 384 w 868"/>
                <a:gd name="T29" fmla="*/ 90 h 620"/>
                <a:gd name="T30" fmla="*/ 384 w 868"/>
                <a:gd name="T31" fmla="*/ 62 h 620"/>
                <a:gd name="T32" fmla="*/ 308 w 868"/>
                <a:gd name="T33" fmla="*/ 69 h 620"/>
                <a:gd name="T34" fmla="*/ 187 w 868"/>
                <a:gd name="T35" fmla="*/ 207 h 620"/>
                <a:gd name="T36" fmla="*/ 121 w 868"/>
                <a:gd name="T37" fmla="*/ 207 h 620"/>
                <a:gd name="T38" fmla="*/ 49 w 868"/>
                <a:gd name="T39" fmla="*/ 256 h 620"/>
                <a:gd name="T40" fmla="*/ 45 w 868"/>
                <a:gd name="T41" fmla="*/ 471 h 620"/>
                <a:gd name="T42" fmla="*/ 0 w 868"/>
                <a:gd name="T43" fmla="*/ 516 h 620"/>
                <a:gd name="T44" fmla="*/ 0 w 868"/>
                <a:gd name="T45" fmla="*/ 554 h 620"/>
                <a:gd name="T46" fmla="*/ 211 w 868"/>
                <a:gd name="T47" fmla="*/ 481 h 620"/>
                <a:gd name="T48" fmla="*/ 381 w 868"/>
                <a:gd name="T49" fmla="*/ 474 h 620"/>
                <a:gd name="T50" fmla="*/ 443 w 868"/>
                <a:gd name="T51" fmla="*/ 613 h 620"/>
                <a:gd name="T52" fmla="*/ 636 w 868"/>
                <a:gd name="T53" fmla="*/ 620 h 620"/>
                <a:gd name="T54" fmla="*/ 823 w 868"/>
                <a:gd name="T55" fmla="*/ 443 h 620"/>
                <a:gd name="T56" fmla="*/ 868 w 868"/>
                <a:gd name="T57" fmla="*/ 339 h 620"/>
                <a:gd name="T58" fmla="*/ 851 w 868"/>
                <a:gd name="T59" fmla="*/ 26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8" h="620">
                  <a:moveTo>
                    <a:pt x="851" y="263"/>
                  </a:moveTo>
                  <a:lnTo>
                    <a:pt x="778" y="201"/>
                  </a:lnTo>
                  <a:lnTo>
                    <a:pt x="775" y="86"/>
                  </a:lnTo>
                  <a:lnTo>
                    <a:pt x="726" y="7"/>
                  </a:lnTo>
                  <a:lnTo>
                    <a:pt x="685" y="3"/>
                  </a:lnTo>
                  <a:lnTo>
                    <a:pt x="668" y="149"/>
                  </a:lnTo>
                  <a:lnTo>
                    <a:pt x="588" y="142"/>
                  </a:lnTo>
                  <a:lnTo>
                    <a:pt x="567" y="128"/>
                  </a:lnTo>
                  <a:lnTo>
                    <a:pt x="564" y="72"/>
                  </a:lnTo>
                  <a:lnTo>
                    <a:pt x="605" y="79"/>
                  </a:lnTo>
                  <a:lnTo>
                    <a:pt x="640" y="45"/>
                  </a:lnTo>
                  <a:lnTo>
                    <a:pt x="564" y="0"/>
                  </a:lnTo>
                  <a:lnTo>
                    <a:pt x="474" y="0"/>
                  </a:lnTo>
                  <a:lnTo>
                    <a:pt x="412" y="90"/>
                  </a:lnTo>
                  <a:lnTo>
                    <a:pt x="384" y="90"/>
                  </a:lnTo>
                  <a:lnTo>
                    <a:pt x="384" y="62"/>
                  </a:lnTo>
                  <a:lnTo>
                    <a:pt x="308" y="69"/>
                  </a:lnTo>
                  <a:lnTo>
                    <a:pt x="187" y="207"/>
                  </a:lnTo>
                  <a:lnTo>
                    <a:pt x="121" y="207"/>
                  </a:lnTo>
                  <a:lnTo>
                    <a:pt x="49" y="256"/>
                  </a:lnTo>
                  <a:lnTo>
                    <a:pt x="45" y="471"/>
                  </a:lnTo>
                  <a:lnTo>
                    <a:pt x="0" y="516"/>
                  </a:lnTo>
                  <a:lnTo>
                    <a:pt x="0" y="554"/>
                  </a:lnTo>
                  <a:lnTo>
                    <a:pt x="211" y="481"/>
                  </a:lnTo>
                  <a:lnTo>
                    <a:pt x="381" y="474"/>
                  </a:lnTo>
                  <a:lnTo>
                    <a:pt x="443" y="613"/>
                  </a:lnTo>
                  <a:lnTo>
                    <a:pt x="636" y="620"/>
                  </a:lnTo>
                  <a:lnTo>
                    <a:pt x="823" y="443"/>
                  </a:lnTo>
                  <a:lnTo>
                    <a:pt x="868" y="339"/>
                  </a:lnTo>
                  <a:lnTo>
                    <a:pt x="851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0144125" y="5649913"/>
              <a:ext cx="198438" cy="127000"/>
            </a:xfrm>
            <a:custGeom>
              <a:avLst/>
              <a:gdLst>
                <a:gd name="T0" fmla="*/ 0 w 125"/>
                <a:gd name="T1" fmla="*/ 73 h 80"/>
                <a:gd name="T2" fmla="*/ 66 w 125"/>
                <a:gd name="T3" fmla="*/ 80 h 80"/>
                <a:gd name="T4" fmla="*/ 121 w 125"/>
                <a:gd name="T5" fmla="*/ 49 h 80"/>
                <a:gd name="T6" fmla="*/ 125 w 125"/>
                <a:gd name="T7" fmla="*/ 7 h 80"/>
                <a:gd name="T8" fmla="*/ 63 w 125"/>
                <a:gd name="T9" fmla="*/ 0 h 80"/>
                <a:gd name="T10" fmla="*/ 0 w 125"/>
                <a:gd name="T11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80">
                  <a:moveTo>
                    <a:pt x="0" y="73"/>
                  </a:moveTo>
                  <a:lnTo>
                    <a:pt x="66" y="80"/>
                  </a:lnTo>
                  <a:lnTo>
                    <a:pt x="121" y="49"/>
                  </a:lnTo>
                  <a:lnTo>
                    <a:pt x="125" y="7"/>
                  </a:lnTo>
                  <a:lnTo>
                    <a:pt x="63" y="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0583863" y="5370513"/>
              <a:ext cx="631825" cy="466725"/>
            </a:xfrm>
            <a:custGeom>
              <a:avLst/>
              <a:gdLst>
                <a:gd name="T0" fmla="*/ 377 w 398"/>
                <a:gd name="T1" fmla="*/ 59 h 294"/>
                <a:gd name="T2" fmla="*/ 349 w 398"/>
                <a:gd name="T3" fmla="*/ 66 h 294"/>
                <a:gd name="T4" fmla="*/ 349 w 398"/>
                <a:gd name="T5" fmla="*/ 0 h 294"/>
                <a:gd name="T6" fmla="*/ 297 w 398"/>
                <a:gd name="T7" fmla="*/ 3 h 294"/>
                <a:gd name="T8" fmla="*/ 291 w 398"/>
                <a:gd name="T9" fmla="*/ 104 h 294"/>
                <a:gd name="T10" fmla="*/ 246 w 398"/>
                <a:gd name="T11" fmla="*/ 135 h 294"/>
                <a:gd name="T12" fmla="*/ 159 w 398"/>
                <a:gd name="T13" fmla="*/ 149 h 294"/>
                <a:gd name="T14" fmla="*/ 24 w 398"/>
                <a:gd name="T15" fmla="*/ 246 h 294"/>
                <a:gd name="T16" fmla="*/ 0 w 398"/>
                <a:gd name="T17" fmla="*/ 263 h 294"/>
                <a:gd name="T18" fmla="*/ 0 w 398"/>
                <a:gd name="T19" fmla="*/ 294 h 294"/>
                <a:gd name="T20" fmla="*/ 73 w 398"/>
                <a:gd name="T21" fmla="*/ 284 h 294"/>
                <a:gd name="T22" fmla="*/ 246 w 398"/>
                <a:gd name="T23" fmla="*/ 180 h 294"/>
                <a:gd name="T24" fmla="*/ 294 w 398"/>
                <a:gd name="T25" fmla="*/ 145 h 294"/>
                <a:gd name="T26" fmla="*/ 346 w 398"/>
                <a:gd name="T27" fmla="*/ 124 h 294"/>
                <a:gd name="T28" fmla="*/ 398 w 398"/>
                <a:gd name="T29" fmla="*/ 93 h 294"/>
                <a:gd name="T30" fmla="*/ 377 w 398"/>
                <a:gd name="T31" fmla="*/ 5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8" h="294">
                  <a:moveTo>
                    <a:pt x="377" y="59"/>
                  </a:moveTo>
                  <a:lnTo>
                    <a:pt x="349" y="66"/>
                  </a:lnTo>
                  <a:lnTo>
                    <a:pt x="349" y="0"/>
                  </a:lnTo>
                  <a:lnTo>
                    <a:pt x="297" y="3"/>
                  </a:lnTo>
                  <a:lnTo>
                    <a:pt x="291" y="104"/>
                  </a:lnTo>
                  <a:lnTo>
                    <a:pt x="246" y="135"/>
                  </a:lnTo>
                  <a:lnTo>
                    <a:pt x="159" y="149"/>
                  </a:lnTo>
                  <a:lnTo>
                    <a:pt x="24" y="246"/>
                  </a:lnTo>
                  <a:lnTo>
                    <a:pt x="0" y="263"/>
                  </a:lnTo>
                  <a:lnTo>
                    <a:pt x="0" y="294"/>
                  </a:lnTo>
                  <a:lnTo>
                    <a:pt x="73" y="284"/>
                  </a:lnTo>
                  <a:lnTo>
                    <a:pt x="246" y="180"/>
                  </a:lnTo>
                  <a:lnTo>
                    <a:pt x="294" y="145"/>
                  </a:lnTo>
                  <a:lnTo>
                    <a:pt x="346" y="124"/>
                  </a:lnTo>
                  <a:lnTo>
                    <a:pt x="398" y="93"/>
                  </a:lnTo>
                  <a:lnTo>
                    <a:pt x="37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0106025" y="4214813"/>
              <a:ext cx="636588" cy="385763"/>
            </a:xfrm>
            <a:custGeom>
              <a:avLst/>
              <a:gdLst>
                <a:gd name="T0" fmla="*/ 142 w 401"/>
                <a:gd name="T1" fmla="*/ 70 h 243"/>
                <a:gd name="T2" fmla="*/ 101 w 401"/>
                <a:gd name="T3" fmla="*/ 70 h 243"/>
                <a:gd name="T4" fmla="*/ 104 w 401"/>
                <a:gd name="T5" fmla="*/ 25 h 243"/>
                <a:gd name="T6" fmla="*/ 62 w 401"/>
                <a:gd name="T7" fmla="*/ 0 h 243"/>
                <a:gd name="T8" fmla="*/ 0 w 401"/>
                <a:gd name="T9" fmla="*/ 59 h 243"/>
                <a:gd name="T10" fmla="*/ 42 w 401"/>
                <a:gd name="T11" fmla="*/ 108 h 243"/>
                <a:gd name="T12" fmla="*/ 128 w 401"/>
                <a:gd name="T13" fmla="*/ 122 h 243"/>
                <a:gd name="T14" fmla="*/ 177 w 401"/>
                <a:gd name="T15" fmla="*/ 146 h 243"/>
                <a:gd name="T16" fmla="*/ 177 w 401"/>
                <a:gd name="T17" fmla="*/ 170 h 243"/>
                <a:gd name="T18" fmla="*/ 145 w 401"/>
                <a:gd name="T19" fmla="*/ 170 h 243"/>
                <a:gd name="T20" fmla="*/ 149 w 401"/>
                <a:gd name="T21" fmla="*/ 219 h 243"/>
                <a:gd name="T22" fmla="*/ 253 w 401"/>
                <a:gd name="T23" fmla="*/ 212 h 243"/>
                <a:gd name="T24" fmla="*/ 291 w 401"/>
                <a:gd name="T25" fmla="*/ 173 h 243"/>
                <a:gd name="T26" fmla="*/ 332 w 401"/>
                <a:gd name="T27" fmla="*/ 167 h 243"/>
                <a:gd name="T28" fmla="*/ 332 w 401"/>
                <a:gd name="T29" fmla="*/ 243 h 243"/>
                <a:gd name="T30" fmla="*/ 401 w 401"/>
                <a:gd name="T31" fmla="*/ 243 h 243"/>
                <a:gd name="T32" fmla="*/ 401 w 401"/>
                <a:gd name="T33" fmla="*/ 212 h 243"/>
                <a:gd name="T34" fmla="*/ 367 w 401"/>
                <a:gd name="T35" fmla="*/ 212 h 243"/>
                <a:gd name="T36" fmla="*/ 360 w 401"/>
                <a:gd name="T37" fmla="*/ 122 h 243"/>
                <a:gd name="T38" fmla="*/ 190 w 401"/>
                <a:gd name="T39" fmla="*/ 45 h 243"/>
                <a:gd name="T40" fmla="*/ 142 w 401"/>
                <a:gd name="T41" fmla="*/ 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1" h="243">
                  <a:moveTo>
                    <a:pt x="142" y="70"/>
                  </a:moveTo>
                  <a:lnTo>
                    <a:pt x="101" y="70"/>
                  </a:lnTo>
                  <a:lnTo>
                    <a:pt x="104" y="25"/>
                  </a:lnTo>
                  <a:lnTo>
                    <a:pt x="62" y="0"/>
                  </a:lnTo>
                  <a:lnTo>
                    <a:pt x="0" y="59"/>
                  </a:lnTo>
                  <a:lnTo>
                    <a:pt x="42" y="108"/>
                  </a:lnTo>
                  <a:lnTo>
                    <a:pt x="128" y="122"/>
                  </a:lnTo>
                  <a:lnTo>
                    <a:pt x="177" y="146"/>
                  </a:lnTo>
                  <a:lnTo>
                    <a:pt x="177" y="170"/>
                  </a:lnTo>
                  <a:lnTo>
                    <a:pt x="145" y="170"/>
                  </a:lnTo>
                  <a:lnTo>
                    <a:pt x="149" y="219"/>
                  </a:lnTo>
                  <a:lnTo>
                    <a:pt x="253" y="212"/>
                  </a:lnTo>
                  <a:lnTo>
                    <a:pt x="291" y="173"/>
                  </a:lnTo>
                  <a:lnTo>
                    <a:pt x="332" y="167"/>
                  </a:lnTo>
                  <a:lnTo>
                    <a:pt x="332" y="243"/>
                  </a:lnTo>
                  <a:lnTo>
                    <a:pt x="401" y="243"/>
                  </a:lnTo>
                  <a:lnTo>
                    <a:pt x="401" y="212"/>
                  </a:lnTo>
                  <a:lnTo>
                    <a:pt x="367" y="212"/>
                  </a:lnTo>
                  <a:lnTo>
                    <a:pt x="360" y="122"/>
                  </a:lnTo>
                  <a:lnTo>
                    <a:pt x="190" y="45"/>
                  </a:lnTo>
                  <a:lnTo>
                    <a:pt x="14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8339138" y="3902075"/>
              <a:ext cx="125413" cy="147638"/>
            </a:xfrm>
            <a:custGeom>
              <a:avLst/>
              <a:gdLst>
                <a:gd name="T0" fmla="*/ 0 w 79"/>
                <a:gd name="T1" fmla="*/ 48 h 93"/>
                <a:gd name="T2" fmla="*/ 14 w 79"/>
                <a:gd name="T3" fmla="*/ 93 h 93"/>
                <a:gd name="T4" fmla="*/ 76 w 79"/>
                <a:gd name="T5" fmla="*/ 73 h 93"/>
                <a:gd name="T6" fmla="*/ 79 w 79"/>
                <a:gd name="T7" fmla="*/ 10 h 93"/>
                <a:gd name="T8" fmla="*/ 34 w 79"/>
                <a:gd name="T9" fmla="*/ 0 h 93"/>
                <a:gd name="T10" fmla="*/ 0 w 79"/>
                <a:gd name="T11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93">
                  <a:moveTo>
                    <a:pt x="0" y="48"/>
                  </a:moveTo>
                  <a:lnTo>
                    <a:pt x="14" y="93"/>
                  </a:lnTo>
                  <a:lnTo>
                    <a:pt x="76" y="73"/>
                  </a:lnTo>
                  <a:lnTo>
                    <a:pt x="79" y="10"/>
                  </a:lnTo>
                  <a:lnTo>
                    <a:pt x="34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7054850" y="4654550"/>
              <a:ext cx="323850" cy="584200"/>
            </a:xfrm>
            <a:custGeom>
              <a:avLst/>
              <a:gdLst>
                <a:gd name="T0" fmla="*/ 107 w 204"/>
                <a:gd name="T1" fmla="*/ 94 h 368"/>
                <a:gd name="T2" fmla="*/ 27 w 204"/>
                <a:gd name="T3" fmla="*/ 84 h 368"/>
                <a:gd name="T4" fmla="*/ 27 w 204"/>
                <a:gd name="T5" fmla="*/ 146 h 368"/>
                <a:gd name="T6" fmla="*/ 55 w 204"/>
                <a:gd name="T7" fmla="*/ 181 h 368"/>
                <a:gd name="T8" fmla="*/ 34 w 204"/>
                <a:gd name="T9" fmla="*/ 215 h 368"/>
                <a:gd name="T10" fmla="*/ 0 w 204"/>
                <a:gd name="T11" fmla="*/ 253 h 368"/>
                <a:gd name="T12" fmla="*/ 0 w 204"/>
                <a:gd name="T13" fmla="*/ 323 h 368"/>
                <a:gd name="T14" fmla="*/ 45 w 204"/>
                <a:gd name="T15" fmla="*/ 368 h 368"/>
                <a:gd name="T16" fmla="*/ 86 w 204"/>
                <a:gd name="T17" fmla="*/ 302 h 368"/>
                <a:gd name="T18" fmla="*/ 166 w 204"/>
                <a:gd name="T19" fmla="*/ 184 h 368"/>
                <a:gd name="T20" fmla="*/ 204 w 204"/>
                <a:gd name="T21" fmla="*/ 0 h 368"/>
                <a:gd name="T22" fmla="*/ 155 w 204"/>
                <a:gd name="T23" fmla="*/ 0 h 368"/>
                <a:gd name="T24" fmla="*/ 107 w 204"/>
                <a:gd name="T25" fmla="*/ 9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368">
                  <a:moveTo>
                    <a:pt x="107" y="94"/>
                  </a:moveTo>
                  <a:lnTo>
                    <a:pt x="27" y="84"/>
                  </a:lnTo>
                  <a:lnTo>
                    <a:pt x="27" y="146"/>
                  </a:lnTo>
                  <a:lnTo>
                    <a:pt x="55" y="181"/>
                  </a:lnTo>
                  <a:lnTo>
                    <a:pt x="34" y="215"/>
                  </a:lnTo>
                  <a:lnTo>
                    <a:pt x="0" y="253"/>
                  </a:lnTo>
                  <a:lnTo>
                    <a:pt x="0" y="323"/>
                  </a:lnTo>
                  <a:lnTo>
                    <a:pt x="45" y="368"/>
                  </a:lnTo>
                  <a:lnTo>
                    <a:pt x="86" y="302"/>
                  </a:lnTo>
                  <a:lnTo>
                    <a:pt x="166" y="184"/>
                  </a:lnTo>
                  <a:lnTo>
                    <a:pt x="204" y="0"/>
                  </a:lnTo>
                  <a:lnTo>
                    <a:pt x="155" y="0"/>
                  </a:lnTo>
                  <a:lnTo>
                    <a:pt x="107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9837738" y="4495800"/>
              <a:ext cx="38100" cy="33338"/>
            </a:xfrm>
            <a:custGeom>
              <a:avLst/>
              <a:gdLst>
                <a:gd name="T0" fmla="*/ 24 w 24"/>
                <a:gd name="T1" fmla="*/ 0 h 21"/>
                <a:gd name="T2" fmla="*/ 0 w 24"/>
                <a:gd name="T3" fmla="*/ 0 h 21"/>
                <a:gd name="T4" fmla="*/ 0 w 24"/>
                <a:gd name="T5" fmla="*/ 14 h 21"/>
                <a:gd name="T6" fmla="*/ 21 w 24"/>
                <a:gd name="T7" fmla="*/ 21 h 21"/>
                <a:gd name="T8" fmla="*/ 24 w 2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21" y="2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9639300" y="4529138"/>
              <a:ext cx="492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9717088" y="4506913"/>
              <a:ext cx="98425" cy="76200"/>
            </a:xfrm>
            <a:custGeom>
              <a:avLst/>
              <a:gdLst>
                <a:gd name="T0" fmla="*/ 27 w 62"/>
                <a:gd name="T1" fmla="*/ 31 h 48"/>
                <a:gd name="T2" fmla="*/ 48 w 62"/>
                <a:gd name="T3" fmla="*/ 31 h 48"/>
                <a:gd name="T4" fmla="*/ 48 w 62"/>
                <a:gd name="T5" fmla="*/ 17 h 48"/>
                <a:gd name="T6" fmla="*/ 62 w 62"/>
                <a:gd name="T7" fmla="*/ 14 h 48"/>
                <a:gd name="T8" fmla="*/ 62 w 62"/>
                <a:gd name="T9" fmla="*/ 0 h 48"/>
                <a:gd name="T10" fmla="*/ 31 w 62"/>
                <a:gd name="T11" fmla="*/ 0 h 48"/>
                <a:gd name="T12" fmla="*/ 17 w 62"/>
                <a:gd name="T13" fmla="*/ 14 h 48"/>
                <a:gd name="T14" fmla="*/ 0 w 62"/>
                <a:gd name="T15" fmla="*/ 31 h 48"/>
                <a:gd name="T16" fmla="*/ 0 w 62"/>
                <a:gd name="T17" fmla="*/ 48 h 48"/>
                <a:gd name="T18" fmla="*/ 27 w 62"/>
                <a:gd name="T19" fmla="*/ 45 h 48"/>
                <a:gd name="T20" fmla="*/ 27 w 62"/>
                <a:gd name="T21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48">
                  <a:moveTo>
                    <a:pt x="27" y="31"/>
                  </a:moveTo>
                  <a:lnTo>
                    <a:pt x="48" y="31"/>
                  </a:lnTo>
                  <a:lnTo>
                    <a:pt x="48" y="17"/>
                  </a:lnTo>
                  <a:lnTo>
                    <a:pt x="62" y="14"/>
                  </a:lnTo>
                  <a:lnTo>
                    <a:pt x="62" y="0"/>
                  </a:lnTo>
                  <a:lnTo>
                    <a:pt x="31" y="0"/>
                  </a:lnTo>
                  <a:lnTo>
                    <a:pt x="17" y="14"/>
                  </a:lnTo>
                  <a:lnTo>
                    <a:pt x="0" y="31"/>
                  </a:lnTo>
                  <a:lnTo>
                    <a:pt x="0" y="48"/>
                  </a:lnTo>
                  <a:lnTo>
                    <a:pt x="27" y="45"/>
                  </a:lnTo>
                  <a:lnTo>
                    <a:pt x="2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9842500" y="4511675"/>
              <a:ext cx="131763" cy="88900"/>
            </a:xfrm>
            <a:custGeom>
              <a:avLst/>
              <a:gdLst>
                <a:gd name="T0" fmla="*/ 28 w 83"/>
                <a:gd name="T1" fmla="*/ 42 h 56"/>
                <a:gd name="T2" fmla="*/ 59 w 83"/>
                <a:gd name="T3" fmla="*/ 42 h 56"/>
                <a:gd name="T4" fmla="*/ 59 w 83"/>
                <a:gd name="T5" fmla="*/ 25 h 56"/>
                <a:gd name="T6" fmla="*/ 83 w 83"/>
                <a:gd name="T7" fmla="*/ 28 h 56"/>
                <a:gd name="T8" fmla="*/ 80 w 83"/>
                <a:gd name="T9" fmla="*/ 0 h 56"/>
                <a:gd name="T10" fmla="*/ 45 w 83"/>
                <a:gd name="T11" fmla="*/ 7 h 56"/>
                <a:gd name="T12" fmla="*/ 42 w 83"/>
                <a:gd name="T13" fmla="*/ 25 h 56"/>
                <a:gd name="T14" fmla="*/ 0 w 83"/>
                <a:gd name="T15" fmla="*/ 28 h 56"/>
                <a:gd name="T16" fmla="*/ 0 w 83"/>
                <a:gd name="T17" fmla="*/ 28 h 56"/>
                <a:gd name="T18" fmla="*/ 0 w 83"/>
                <a:gd name="T19" fmla="*/ 56 h 56"/>
                <a:gd name="T20" fmla="*/ 28 w 83"/>
                <a:gd name="T21" fmla="*/ 56 h 56"/>
                <a:gd name="T22" fmla="*/ 28 w 83"/>
                <a:gd name="T23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56">
                  <a:moveTo>
                    <a:pt x="28" y="42"/>
                  </a:moveTo>
                  <a:lnTo>
                    <a:pt x="59" y="42"/>
                  </a:lnTo>
                  <a:lnTo>
                    <a:pt x="59" y="25"/>
                  </a:lnTo>
                  <a:lnTo>
                    <a:pt x="83" y="28"/>
                  </a:lnTo>
                  <a:lnTo>
                    <a:pt x="80" y="0"/>
                  </a:lnTo>
                  <a:lnTo>
                    <a:pt x="45" y="7"/>
                  </a:lnTo>
                  <a:lnTo>
                    <a:pt x="42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56"/>
                  </a:lnTo>
                  <a:lnTo>
                    <a:pt x="28" y="56"/>
                  </a:lnTo>
                  <a:lnTo>
                    <a:pt x="2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2141538" y="2328863"/>
              <a:ext cx="65088" cy="77788"/>
            </a:xfrm>
            <a:custGeom>
              <a:avLst/>
              <a:gdLst>
                <a:gd name="T0" fmla="*/ 10 w 12"/>
                <a:gd name="T1" fmla="*/ 14 h 14"/>
                <a:gd name="T2" fmla="*/ 12 w 12"/>
                <a:gd name="T3" fmla="*/ 2 h 14"/>
                <a:gd name="T4" fmla="*/ 0 w 12"/>
                <a:gd name="T5" fmla="*/ 0 h 14"/>
                <a:gd name="T6" fmla="*/ 2 w 12"/>
                <a:gd name="T7" fmla="*/ 14 h 14"/>
                <a:gd name="T8" fmla="*/ 10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14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4"/>
                    <a:pt x="2" y="14"/>
                  </a:cubicBezTo>
                  <a:cubicBezTo>
                    <a:pt x="3" y="14"/>
                    <a:pt x="10" y="14"/>
                    <a:pt x="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5500688" y="2185988"/>
              <a:ext cx="252413" cy="296863"/>
            </a:xfrm>
            <a:custGeom>
              <a:avLst/>
              <a:gdLst>
                <a:gd name="T0" fmla="*/ 59 w 159"/>
                <a:gd name="T1" fmla="*/ 97 h 187"/>
                <a:gd name="T2" fmla="*/ 62 w 159"/>
                <a:gd name="T3" fmla="*/ 125 h 187"/>
                <a:gd name="T4" fmla="*/ 24 w 159"/>
                <a:gd name="T5" fmla="*/ 132 h 187"/>
                <a:gd name="T6" fmla="*/ 21 w 159"/>
                <a:gd name="T7" fmla="*/ 187 h 187"/>
                <a:gd name="T8" fmla="*/ 66 w 159"/>
                <a:gd name="T9" fmla="*/ 187 h 187"/>
                <a:gd name="T10" fmla="*/ 128 w 159"/>
                <a:gd name="T11" fmla="*/ 180 h 187"/>
                <a:gd name="T12" fmla="*/ 159 w 159"/>
                <a:gd name="T13" fmla="*/ 142 h 187"/>
                <a:gd name="T14" fmla="*/ 124 w 159"/>
                <a:gd name="T15" fmla="*/ 128 h 187"/>
                <a:gd name="T16" fmla="*/ 107 w 159"/>
                <a:gd name="T17" fmla="*/ 107 h 187"/>
                <a:gd name="T18" fmla="*/ 79 w 159"/>
                <a:gd name="T19" fmla="*/ 66 h 187"/>
                <a:gd name="T20" fmla="*/ 66 w 159"/>
                <a:gd name="T21" fmla="*/ 0 h 187"/>
                <a:gd name="T22" fmla="*/ 14 w 159"/>
                <a:gd name="T23" fmla="*/ 10 h 187"/>
                <a:gd name="T24" fmla="*/ 0 w 159"/>
                <a:gd name="T25" fmla="*/ 35 h 187"/>
                <a:gd name="T26" fmla="*/ 0 w 159"/>
                <a:gd name="T27" fmla="*/ 59 h 187"/>
                <a:gd name="T28" fmla="*/ 24 w 159"/>
                <a:gd name="T29" fmla="*/ 76 h 187"/>
                <a:gd name="T30" fmla="*/ 59 w 159"/>
                <a:gd name="T31" fmla="*/ 9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187">
                  <a:moveTo>
                    <a:pt x="59" y="97"/>
                  </a:moveTo>
                  <a:lnTo>
                    <a:pt x="62" y="125"/>
                  </a:lnTo>
                  <a:lnTo>
                    <a:pt x="24" y="132"/>
                  </a:lnTo>
                  <a:lnTo>
                    <a:pt x="21" y="187"/>
                  </a:lnTo>
                  <a:lnTo>
                    <a:pt x="66" y="187"/>
                  </a:lnTo>
                  <a:lnTo>
                    <a:pt x="128" y="180"/>
                  </a:lnTo>
                  <a:lnTo>
                    <a:pt x="159" y="142"/>
                  </a:lnTo>
                  <a:lnTo>
                    <a:pt x="124" y="128"/>
                  </a:lnTo>
                  <a:lnTo>
                    <a:pt x="107" y="107"/>
                  </a:lnTo>
                  <a:lnTo>
                    <a:pt x="79" y="66"/>
                  </a:lnTo>
                  <a:lnTo>
                    <a:pt x="66" y="0"/>
                  </a:lnTo>
                  <a:lnTo>
                    <a:pt x="14" y="10"/>
                  </a:lnTo>
                  <a:lnTo>
                    <a:pt x="0" y="35"/>
                  </a:lnTo>
                  <a:lnTo>
                    <a:pt x="0" y="59"/>
                  </a:lnTo>
                  <a:lnTo>
                    <a:pt x="24" y="76"/>
                  </a:lnTo>
                  <a:lnTo>
                    <a:pt x="59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5362575" y="2301875"/>
              <a:ext cx="165100" cy="147638"/>
            </a:xfrm>
            <a:custGeom>
              <a:avLst/>
              <a:gdLst>
                <a:gd name="T0" fmla="*/ 104 w 104"/>
                <a:gd name="T1" fmla="*/ 45 h 93"/>
                <a:gd name="T2" fmla="*/ 104 w 104"/>
                <a:gd name="T3" fmla="*/ 14 h 93"/>
                <a:gd name="T4" fmla="*/ 77 w 104"/>
                <a:gd name="T5" fmla="*/ 0 h 93"/>
                <a:gd name="T6" fmla="*/ 32 w 104"/>
                <a:gd name="T7" fmla="*/ 10 h 93"/>
                <a:gd name="T8" fmla="*/ 0 w 104"/>
                <a:gd name="T9" fmla="*/ 59 h 93"/>
                <a:gd name="T10" fmla="*/ 0 w 104"/>
                <a:gd name="T11" fmla="*/ 93 h 93"/>
                <a:gd name="T12" fmla="*/ 39 w 104"/>
                <a:gd name="T13" fmla="*/ 93 h 93"/>
                <a:gd name="T14" fmla="*/ 104 w 104"/>
                <a:gd name="T15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3">
                  <a:moveTo>
                    <a:pt x="104" y="45"/>
                  </a:moveTo>
                  <a:lnTo>
                    <a:pt x="104" y="14"/>
                  </a:lnTo>
                  <a:lnTo>
                    <a:pt x="77" y="0"/>
                  </a:lnTo>
                  <a:lnTo>
                    <a:pt x="32" y="10"/>
                  </a:lnTo>
                  <a:lnTo>
                    <a:pt x="0" y="59"/>
                  </a:lnTo>
                  <a:lnTo>
                    <a:pt x="0" y="93"/>
                  </a:lnTo>
                  <a:lnTo>
                    <a:pt x="39" y="93"/>
                  </a:lnTo>
                  <a:lnTo>
                    <a:pt x="10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5033963" y="1647825"/>
              <a:ext cx="5621338" cy="3794125"/>
            </a:xfrm>
            <a:custGeom>
              <a:avLst/>
              <a:gdLst>
                <a:gd name="T0" fmla="*/ 736 w 1024"/>
                <a:gd name="T1" fmla="*/ 382 h 690"/>
                <a:gd name="T2" fmla="*/ 759 w 1024"/>
                <a:gd name="T3" fmla="*/ 359 h 690"/>
                <a:gd name="T4" fmla="*/ 787 w 1024"/>
                <a:gd name="T5" fmla="*/ 355 h 690"/>
                <a:gd name="T6" fmla="*/ 845 w 1024"/>
                <a:gd name="T7" fmla="*/ 279 h 690"/>
                <a:gd name="T8" fmla="*/ 886 w 1024"/>
                <a:gd name="T9" fmla="*/ 246 h 690"/>
                <a:gd name="T10" fmla="*/ 886 w 1024"/>
                <a:gd name="T11" fmla="*/ 167 h 690"/>
                <a:gd name="T12" fmla="*/ 881 w 1024"/>
                <a:gd name="T13" fmla="*/ 132 h 690"/>
                <a:gd name="T14" fmla="*/ 885 w 1024"/>
                <a:gd name="T15" fmla="*/ 105 h 690"/>
                <a:gd name="T16" fmla="*/ 961 w 1024"/>
                <a:gd name="T17" fmla="*/ 145 h 690"/>
                <a:gd name="T18" fmla="*/ 977 w 1024"/>
                <a:gd name="T19" fmla="*/ 81 h 690"/>
                <a:gd name="T20" fmla="*/ 1024 w 1024"/>
                <a:gd name="T21" fmla="*/ 62 h 690"/>
                <a:gd name="T22" fmla="*/ 737 w 1024"/>
                <a:gd name="T23" fmla="*/ 19 h 690"/>
                <a:gd name="T24" fmla="*/ 586 w 1024"/>
                <a:gd name="T25" fmla="*/ 0 h 690"/>
                <a:gd name="T26" fmla="*/ 453 w 1024"/>
                <a:gd name="T27" fmla="*/ 30 h 690"/>
                <a:gd name="T28" fmla="*/ 371 w 1024"/>
                <a:gd name="T29" fmla="*/ 41 h 690"/>
                <a:gd name="T30" fmla="*/ 310 w 1024"/>
                <a:gd name="T31" fmla="*/ 70 h 690"/>
                <a:gd name="T32" fmla="*/ 271 w 1024"/>
                <a:gd name="T33" fmla="*/ 30 h 690"/>
                <a:gd name="T34" fmla="*/ 141 w 1024"/>
                <a:gd name="T35" fmla="*/ 88 h 690"/>
                <a:gd name="T36" fmla="*/ 182 w 1024"/>
                <a:gd name="T37" fmla="*/ 131 h 690"/>
                <a:gd name="T38" fmla="*/ 104 w 1024"/>
                <a:gd name="T39" fmla="*/ 159 h 690"/>
                <a:gd name="T40" fmla="*/ 63 w 1024"/>
                <a:gd name="T41" fmla="*/ 194 h 690"/>
                <a:gd name="T42" fmla="*/ 110 w 1024"/>
                <a:gd name="T43" fmla="*/ 236 h 690"/>
                <a:gd name="T44" fmla="*/ 168 w 1024"/>
                <a:gd name="T45" fmla="*/ 195 h 690"/>
                <a:gd name="T46" fmla="*/ 200 w 1024"/>
                <a:gd name="T47" fmla="*/ 235 h 690"/>
                <a:gd name="T48" fmla="*/ 188 w 1024"/>
                <a:gd name="T49" fmla="*/ 196 h 690"/>
                <a:gd name="T50" fmla="*/ 226 w 1024"/>
                <a:gd name="T51" fmla="*/ 217 h 690"/>
                <a:gd name="T52" fmla="*/ 277 w 1024"/>
                <a:gd name="T53" fmla="*/ 238 h 690"/>
                <a:gd name="T54" fmla="*/ 274 w 1024"/>
                <a:gd name="T55" fmla="*/ 276 h 690"/>
                <a:gd name="T56" fmla="*/ 213 w 1024"/>
                <a:gd name="T57" fmla="*/ 270 h 690"/>
                <a:gd name="T58" fmla="*/ 85 w 1024"/>
                <a:gd name="T59" fmla="*/ 247 h 690"/>
                <a:gd name="T60" fmla="*/ 4 w 1024"/>
                <a:gd name="T61" fmla="*/ 337 h 690"/>
                <a:gd name="T62" fmla="*/ 48 w 1024"/>
                <a:gd name="T63" fmla="*/ 443 h 690"/>
                <a:gd name="T64" fmla="*/ 131 w 1024"/>
                <a:gd name="T65" fmla="*/ 431 h 690"/>
                <a:gd name="T66" fmla="*/ 182 w 1024"/>
                <a:gd name="T67" fmla="*/ 571 h 690"/>
                <a:gd name="T68" fmla="*/ 214 w 1024"/>
                <a:gd name="T69" fmla="*/ 690 h 690"/>
                <a:gd name="T70" fmla="*/ 332 w 1024"/>
                <a:gd name="T71" fmla="*/ 607 h 690"/>
                <a:gd name="T72" fmla="*/ 392 w 1024"/>
                <a:gd name="T73" fmla="*/ 463 h 690"/>
                <a:gd name="T74" fmla="*/ 317 w 1024"/>
                <a:gd name="T75" fmla="*/ 299 h 690"/>
                <a:gd name="T76" fmla="*/ 409 w 1024"/>
                <a:gd name="T77" fmla="*/ 386 h 690"/>
                <a:gd name="T78" fmla="*/ 399 w 1024"/>
                <a:gd name="T79" fmla="*/ 296 h 690"/>
                <a:gd name="T80" fmla="*/ 472 w 1024"/>
                <a:gd name="T81" fmla="*/ 306 h 690"/>
                <a:gd name="T82" fmla="*/ 587 w 1024"/>
                <a:gd name="T83" fmla="*/ 419 h 690"/>
                <a:gd name="T84" fmla="*/ 645 w 1024"/>
                <a:gd name="T85" fmla="*/ 329 h 690"/>
                <a:gd name="T86" fmla="*/ 225 w 1024"/>
                <a:gd name="T87" fmla="*/ 74 h 690"/>
                <a:gd name="T88" fmla="*/ 189 w 1024"/>
                <a:gd name="T89" fmla="*/ 128 h 690"/>
                <a:gd name="T90" fmla="*/ 247 w 1024"/>
                <a:gd name="T91" fmla="*/ 51 h 690"/>
                <a:gd name="T92" fmla="*/ 278 w 1024"/>
                <a:gd name="T93" fmla="*/ 199 h 690"/>
                <a:gd name="T94" fmla="*/ 318 w 1024"/>
                <a:gd name="T95" fmla="*/ 185 h 690"/>
                <a:gd name="T96" fmla="*/ 430 w 1024"/>
                <a:gd name="T97" fmla="*/ 233 h 690"/>
                <a:gd name="T98" fmla="*/ 393 w 1024"/>
                <a:gd name="T99" fmla="*/ 226 h 690"/>
                <a:gd name="T100" fmla="*/ 387 w 1024"/>
                <a:gd name="T101" fmla="*/ 170 h 690"/>
                <a:gd name="T102" fmla="*/ 397 w 1024"/>
                <a:gd name="T103" fmla="*/ 19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4" h="690">
                  <a:moveTo>
                    <a:pt x="719" y="420"/>
                  </a:moveTo>
                  <a:cubicBezTo>
                    <a:pt x="773" y="472"/>
                    <a:pt x="773" y="472"/>
                    <a:pt x="773" y="472"/>
                  </a:cubicBezTo>
                  <a:cubicBezTo>
                    <a:pt x="776" y="463"/>
                    <a:pt x="776" y="463"/>
                    <a:pt x="776" y="463"/>
                  </a:cubicBezTo>
                  <a:cubicBezTo>
                    <a:pt x="732" y="401"/>
                    <a:pt x="732" y="401"/>
                    <a:pt x="732" y="401"/>
                  </a:cubicBezTo>
                  <a:cubicBezTo>
                    <a:pt x="736" y="382"/>
                    <a:pt x="736" y="382"/>
                    <a:pt x="736" y="382"/>
                  </a:cubicBezTo>
                  <a:cubicBezTo>
                    <a:pt x="760" y="409"/>
                    <a:pt x="760" y="409"/>
                    <a:pt x="760" y="409"/>
                  </a:cubicBezTo>
                  <a:cubicBezTo>
                    <a:pt x="773" y="410"/>
                    <a:pt x="773" y="410"/>
                    <a:pt x="773" y="410"/>
                  </a:cubicBezTo>
                  <a:cubicBezTo>
                    <a:pt x="790" y="399"/>
                    <a:pt x="790" y="399"/>
                    <a:pt x="790" y="399"/>
                  </a:cubicBezTo>
                  <a:cubicBezTo>
                    <a:pt x="787" y="382"/>
                    <a:pt x="787" y="382"/>
                    <a:pt x="787" y="382"/>
                  </a:cubicBezTo>
                  <a:cubicBezTo>
                    <a:pt x="759" y="359"/>
                    <a:pt x="759" y="359"/>
                    <a:pt x="759" y="359"/>
                  </a:cubicBezTo>
                  <a:cubicBezTo>
                    <a:pt x="758" y="339"/>
                    <a:pt x="758" y="339"/>
                    <a:pt x="758" y="339"/>
                  </a:cubicBezTo>
                  <a:cubicBezTo>
                    <a:pt x="766" y="328"/>
                    <a:pt x="766" y="328"/>
                    <a:pt x="766" y="328"/>
                  </a:cubicBezTo>
                  <a:cubicBezTo>
                    <a:pt x="780" y="332"/>
                    <a:pt x="780" y="332"/>
                    <a:pt x="780" y="332"/>
                  </a:cubicBezTo>
                  <a:cubicBezTo>
                    <a:pt x="779" y="342"/>
                    <a:pt x="779" y="342"/>
                    <a:pt x="779" y="342"/>
                  </a:cubicBezTo>
                  <a:cubicBezTo>
                    <a:pt x="787" y="355"/>
                    <a:pt x="787" y="355"/>
                    <a:pt x="787" y="355"/>
                  </a:cubicBezTo>
                  <a:cubicBezTo>
                    <a:pt x="794" y="349"/>
                    <a:pt x="794" y="349"/>
                    <a:pt x="794" y="349"/>
                  </a:cubicBezTo>
                  <a:cubicBezTo>
                    <a:pt x="790" y="335"/>
                    <a:pt x="790" y="335"/>
                    <a:pt x="790" y="335"/>
                  </a:cubicBezTo>
                  <a:cubicBezTo>
                    <a:pt x="830" y="320"/>
                    <a:pt x="830" y="320"/>
                    <a:pt x="830" y="320"/>
                  </a:cubicBezTo>
                  <a:cubicBezTo>
                    <a:pt x="847" y="306"/>
                    <a:pt x="847" y="306"/>
                    <a:pt x="847" y="306"/>
                  </a:cubicBezTo>
                  <a:cubicBezTo>
                    <a:pt x="845" y="279"/>
                    <a:pt x="845" y="279"/>
                    <a:pt x="845" y="279"/>
                  </a:cubicBezTo>
                  <a:cubicBezTo>
                    <a:pt x="810" y="243"/>
                    <a:pt x="810" y="243"/>
                    <a:pt x="810" y="243"/>
                  </a:cubicBezTo>
                  <a:cubicBezTo>
                    <a:pt x="809" y="214"/>
                    <a:pt x="809" y="214"/>
                    <a:pt x="809" y="214"/>
                  </a:cubicBezTo>
                  <a:cubicBezTo>
                    <a:pt x="825" y="214"/>
                    <a:pt x="825" y="214"/>
                    <a:pt x="825" y="214"/>
                  </a:cubicBezTo>
                  <a:cubicBezTo>
                    <a:pt x="872" y="250"/>
                    <a:pt x="872" y="250"/>
                    <a:pt x="872" y="250"/>
                  </a:cubicBezTo>
                  <a:cubicBezTo>
                    <a:pt x="886" y="246"/>
                    <a:pt x="886" y="246"/>
                    <a:pt x="886" y="246"/>
                  </a:cubicBezTo>
                  <a:cubicBezTo>
                    <a:pt x="877" y="235"/>
                    <a:pt x="877" y="235"/>
                    <a:pt x="877" y="235"/>
                  </a:cubicBezTo>
                  <a:cubicBezTo>
                    <a:pt x="851" y="219"/>
                    <a:pt x="851" y="219"/>
                    <a:pt x="851" y="219"/>
                  </a:cubicBezTo>
                  <a:cubicBezTo>
                    <a:pt x="853" y="196"/>
                    <a:pt x="853" y="196"/>
                    <a:pt x="853" y="196"/>
                  </a:cubicBezTo>
                  <a:cubicBezTo>
                    <a:pt x="883" y="196"/>
                    <a:pt x="883" y="196"/>
                    <a:pt x="883" y="196"/>
                  </a:cubicBezTo>
                  <a:cubicBezTo>
                    <a:pt x="886" y="167"/>
                    <a:pt x="886" y="167"/>
                    <a:pt x="886" y="167"/>
                  </a:cubicBezTo>
                  <a:cubicBezTo>
                    <a:pt x="874" y="152"/>
                    <a:pt x="874" y="152"/>
                    <a:pt x="874" y="152"/>
                  </a:cubicBezTo>
                  <a:cubicBezTo>
                    <a:pt x="881" y="145"/>
                    <a:pt x="881" y="145"/>
                    <a:pt x="881" y="145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900" y="153"/>
                    <a:pt x="900" y="153"/>
                    <a:pt x="900" y="153"/>
                  </a:cubicBezTo>
                  <a:cubicBezTo>
                    <a:pt x="881" y="132"/>
                    <a:pt x="881" y="132"/>
                    <a:pt x="881" y="132"/>
                  </a:cubicBezTo>
                  <a:cubicBezTo>
                    <a:pt x="834" y="126"/>
                    <a:pt x="834" y="126"/>
                    <a:pt x="834" y="126"/>
                  </a:cubicBezTo>
                  <a:cubicBezTo>
                    <a:pt x="828" y="113"/>
                    <a:pt x="828" y="113"/>
                    <a:pt x="828" y="113"/>
                  </a:cubicBezTo>
                  <a:cubicBezTo>
                    <a:pt x="842" y="94"/>
                    <a:pt x="842" y="94"/>
                    <a:pt x="842" y="94"/>
                  </a:cubicBezTo>
                  <a:cubicBezTo>
                    <a:pt x="852" y="102"/>
                    <a:pt x="852" y="102"/>
                    <a:pt x="852" y="102"/>
                  </a:cubicBezTo>
                  <a:cubicBezTo>
                    <a:pt x="885" y="105"/>
                    <a:pt x="885" y="105"/>
                    <a:pt x="885" y="105"/>
                  </a:cubicBezTo>
                  <a:cubicBezTo>
                    <a:pt x="926" y="78"/>
                    <a:pt x="926" y="78"/>
                    <a:pt x="926" y="78"/>
                  </a:cubicBezTo>
                  <a:cubicBezTo>
                    <a:pt x="933" y="86"/>
                    <a:pt x="933" y="86"/>
                    <a:pt x="933" y="86"/>
                  </a:cubicBezTo>
                  <a:cubicBezTo>
                    <a:pt x="924" y="100"/>
                    <a:pt x="924" y="100"/>
                    <a:pt x="924" y="100"/>
                  </a:cubicBezTo>
                  <a:cubicBezTo>
                    <a:pt x="924" y="115"/>
                    <a:pt x="924" y="115"/>
                    <a:pt x="924" y="115"/>
                  </a:cubicBezTo>
                  <a:cubicBezTo>
                    <a:pt x="961" y="145"/>
                    <a:pt x="961" y="145"/>
                    <a:pt x="961" y="145"/>
                  </a:cubicBezTo>
                  <a:cubicBezTo>
                    <a:pt x="973" y="139"/>
                    <a:pt x="973" y="139"/>
                    <a:pt x="973" y="139"/>
                  </a:cubicBezTo>
                  <a:cubicBezTo>
                    <a:pt x="968" y="119"/>
                    <a:pt x="968" y="119"/>
                    <a:pt x="968" y="119"/>
                  </a:cubicBezTo>
                  <a:cubicBezTo>
                    <a:pt x="942" y="94"/>
                    <a:pt x="942" y="94"/>
                    <a:pt x="942" y="94"/>
                  </a:cubicBezTo>
                  <a:cubicBezTo>
                    <a:pt x="977" y="91"/>
                    <a:pt x="977" y="91"/>
                    <a:pt x="977" y="91"/>
                  </a:cubicBezTo>
                  <a:cubicBezTo>
                    <a:pt x="977" y="81"/>
                    <a:pt x="977" y="81"/>
                    <a:pt x="977" y="81"/>
                  </a:cubicBezTo>
                  <a:cubicBezTo>
                    <a:pt x="994" y="78"/>
                    <a:pt x="994" y="78"/>
                    <a:pt x="994" y="78"/>
                  </a:cubicBezTo>
                  <a:cubicBezTo>
                    <a:pt x="981" y="69"/>
                    <a:pt x="981" y="69"/>
                    <a:pt x="981" y="69"/>
                  </a:cubicBezTo>
                  <a:cubicBezTo>
                    <a:pt x="982" y="62"/>
                    <a:pt x="982" y="62"/>
                    <a:pt x="982" y="62"/>
                  </a:cubicBezTo>
                  <a:cubicBezTo>
                    <a:pt x="1017" y="68"/>
                    <a:pt x="1017" y="68"/>
                    <a:pt x="1017" y="68"/>
                  </a:cubicBezTo>
                  <a:cubicBezTo>
                    <a:pt x="1024" y="62"/>
                    <a:pt x="1024" y="62"/>
                    <a:pt x="1024" y="62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800" y="32"/>
                    <a:pt x="800" y="32"/>
                    <a:pt x="800" y="32"/>
                  </a:cubicBezTo>
                  <a:cubicBezTo>
                    <a:pt x="783" y="24"/>
                    <a:pt x="783" y="24"/>
                    <a:pt x="783" y="24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37" y="19"/>
                    <a:pt x="737" y="19"/>
                    <a:pt x="737" y="19"/>
                  </a:cubicBezTo>
                  <a:cubicBezTo>
                    <a:pt x="719" y="37"/>
                    <a:pt x="719" y="37"/>
                    <a:pt x="719" y="37"/>
                  </a:cubicBezTo>
                  <a:cubicBezTo>
                    <a:pt x="712" y="37"/>
                    <a:pt x="712" y="37"/>
                    <a:pt x="712" y="37"/>
                  </a:cubicBezTo>
                  <a:cubicBezTo>
                    <a:pt x="688" y="19"/>
                    <a:pt x="688" y="19"/>
                    <a:pt x="688" y="19"/>
                  </a:cubicBezTo>
                  <a:cubicBezTo>
                    <a:pt x="618" y="19"/>
                    <a:pt x="618" y="19"/>
                    <a:pt x="618" y="19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21" y="4"/>
                    <a:pt x="521" y="4"/>
                    <a:pt x="521" y="4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53" y="30"/>
                    <a:pt x="453" y="30"/>
                    <a:pt x="453" y="30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31" y="17"/>
                    <a:pt x="431" y="17"/>
                    <a:pt x="431" y="17"/>
                  </a:cubicBezTo>
                  <a:cubicBezTo>
                    <a:pt x="427" y="33"/>
                    <a:pt x="427" y="33"/>
                    <a:pt x="427" y="33"/>
                  </a:cubicBezTo>
                  <a:cubicBezTo>
                    <a:pt x="432" y="45"/>
                    <a:pt x="432" y="45"/>
                    <a:pt x="432" y="45"/>
                  </a:cubicBezTo>
                  <a:cubicBezTo>
                    <a:pt x="371" y="41"/>
                    <a:pt x="371" y="41"/>
                    <a:pt x="371" y="41"/>
                  </a:cubicBezTo>
                  <a:cubicBezTo>
                    <a:pt x="342" y="55"/>
                    <a:pt x="342" y="55"/>
                    <a:pt x="342" y="55"/>
                  </a:cubicBezTo>
                  <a:cubicBezTo>
                    <a:pt x="338" y="42"/>
                    <a:pt x="338" y="42"/>
                    <a:pt x="338" y="42"/>
                  </a:cubicBezTo>
                  <a:cubicBezTo>
                    <a:pt x="331" y="44"/>
                    <a:pt x="331" y="44"/>
                    <a:pt x="331" y="44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10" y="70"/>
                    <a:pt x="310" y="70"/>
                    <a:pt x="310" y="70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1" y="61"/>
                    <a:pt x="271" y="61"/>
                    <a:pt x="271" y="61"/>
                  </a:cubicBezTo>
                  <a:cubicBezTo>
                    <a:pt x="310" y="59"/>
                    <a:pt x="310" y="59"/>
                    <a:pt x="310" y="59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271" y="30"/>
                    <a:pt x="271" y="30"/>
                    <a:pt x="271" y="30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183" y="48"/>
                    <a:pt x="183" y="48"/>
                    <a:pt x="183" y="48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4" y="100"/>
                    <a:pt x="154" y="100"/>
                    <a:pt x="154" y="100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11" y="181"/>
                    <a:pt x="111" y="181"/>
                    <a:pt x="111" y="181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84" y="189"/>
                    <a:pt x="84" y="189"/>
                    <a:pt x="84" y="189"/>
                  </a:cubicBezTo>
                  <a:cubicBezTo>
                    <a:pt x="63" y="194"/>
                    <a:pt x="63" y="194"/>
                    <a:pt x="63" y="194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62" y="231"/>
                    <a:pt x="62" y="231"/>
                    <a:pt x="62" y="231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96" y="237"/>
                    <a:pt x="96" y="237"/>
                    <a:pt x="96" y="237"/>
                  </a:cubicBezTo>
                  <a:cubicBezTo>
                    <a:pt x="110" y="236"/>
                    <a:pt x="110" y="236"/>
                    <a:pt x="110" y="236"/>
                  </a:cubicBezTo>
                  <a:cubicBezTo>
                    <a:pt x="114" y="224"/>
                    <a:pt x="114" y="224"/>
                    <a:pt x="114" y="224"/>
                  </a:cubicBezTo>
                  <a:cubicBezTo>
                    <a:pt x="137" y="195"/>
                    <a:pt x="137" y="195"/>
                    <a:pt x="137" y="195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66" y="185"/>
                    <a:pt x="166" y="185"/>
                    <a:pt x="166" y="185"/>
                  </a:cubicBezTo>
                  <a:cubicBezTo>
                    <a:pt x="168" y="195"/>
                    <a:pt x="168" y="195"/>
                    <a:pt x="168" y="195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0" y="225"/>
                    <a:pt x="200" y="225"/>
                    <a:pt x="200" y="225"/>
                  </a:cubicBezTo>
                  <a:cubicBezTo>
                    <a:pt x="184" y="224"/>
                    <a:pt x="184" y="224"/>
                    <a:pt x="184" y="224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200" y="235"/>
                    <a:pt x="200" y="235"/>
                    <a:pt x="200" y="235"/>
                  </a:cubicBezTo>
                  <a:cubicBezTo>
                    <a:pt x="211" y="231"/>
                    <a:pt x="211" y="231"/>
                    <a:pt x="211" y="231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6" y="214"/>
                    <a:pt x="216" y="214"/>
                    <a:pt x="216" y="214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188" y="196"/>
                    <a:pt x="188" y="196"/>
                    <a:pt x="188" y="196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225" y="200"/>
                    <a:pt x="225" y="200"/>
                    <a:pt x="225" y="200"/>
                  </a:cubicBezTo>
                  <a:cubicBezTo>
                    <a:pt x="226" y="217"/>
                    <a:pt x="226" y="217"/>
                    <a:pt x="226" y="217"/>
                  </a:cubicBezTo>
                  <a:cubicBezTo>
                    <a:pt x="244" y="236"/>
                    <a:pt x="244" y="236"/>
                    <a:pt x="244" y="236"/>
                  </a:cubicBezTo>
                  <a:cubicBezTo>
                    <a:pt x="250" y="211"/>
                    <a:pt x="250" y="211"/>
                    <a:pt x="250" y="211"/>
                  </a:cubicBezTo>
                  <a:cubicBezTo>
                    <a:pt x="262" y="204"/>
                    <a:pt x="262" y="204"/>
                    <a:pt x="262" y="204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77" y="238"/>
                    <a:pt x="277" y="238"/>
                    <a:pt x="277" y="238"/>
                  </a:cubicBezTo>
                  <a:cubicBezTo>
                    <a:pt x="313" y="237"/>
                    <a:pt x="313" y="237"/>
                    <a:pt x="313" y="237"/>
                  </a:cubicBezTo>
                  <a:cubicBezTo>
                    <a:pt x="323" y="245"/>
                    <a:pt x="323" y="245"/>
                    <a:pt x="323" y="245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0" y="276"/>
                    <a:pt x="310" y="276"/>
                    <a:pt x="310" y="276"/>
                  </a:cubicBezTo>
                  <a:cubicBezTo>
                    <a:pt x="274" y="276"/>
                    <a:pt x="274" y="276"/>
                    <a:pt x="274" y="276"/>
                  </a:cubicBezTo>
                  <a:cubicBezTo>
                    <a:pt x="252" y="260"/>
                    <a:pt x="252" y="260"/>
                    <a:pt x="252" y="260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28" y="276"/>
                    <a:pt x="228" y="276"/>
                    <a:pt x="228" y="276"/>
                  </a:cubicBezTo>
                  <a:cubicBezTo>
                    <a:pt x="221" y="276"/>
                    <a:pt x="221" y="276"/>
                    <a:pt x="221" y="276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34"/>
                    <a:pt x="172" y="234"/>
                    <a:pt x="172" y="234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05" y="247"/>
                    <a:pt x="105" y="247"/>
                    <a:pt x="105" y="247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50" y="259"/>
                    <a:pt x="50" y="259"/>
                    <a:pt x="50" y="259"/>
                  </a:cubicBezTo>
                  <a:cubicBezTo>
                    <a:pt x="50" y="285"/>
                    <a:pt x="50" y="285"/>
                    <a:pt x="50" y="285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4" y="337"/>
                    <a:pt x="4" y="337"/>
                    <a:pt x="4" y="337"/>
                  </a:cubicBezTo>
                  <a:cubicBezTo>
                    <a:pt x="14" y="337"/>
                    <a:pt x="14" y="337"/>
                    <a:pt x="14" y="337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5" y="354"/>
                    <a:pt x="5" y="354"/>
                    <a:pt x="5" y="354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8" y="443"/>
                    <a:pt x="48" y="443"/>
                    <a:pt x="48" y="443"/>
                  </a:cubicBezTo>
                  <a:cubicBezTo>
                    <a:pt x="67" y="443"/>
                    <a:pt x="67" y="443"/>
                    <a:pt x="67" y="443"/>
                  </a:cubicBezTo>
                  <a:cubicBezTo>
                    <a:pt x="68" y="440"/>
                    <a:pt x="68" y="440"/>
                    <a:pt x="68" y="440"/>
                  </a:cubicBezTo>
                  <a:cubicBezTo>
                    <a:pt x="102" y="440"/>
                    <a:pt x="102" y="440"/>
                    <a:pt x="102" y="440"/>
                  </a:cubicBezTo>
                  <a:cubicBezTo>
                    <a:pt x="112" y="431"/>
                    <a:pt x="112" y="431"/>
                    <a:pt x="112" y="431"/>
                  </a:cubicBezTo>
                  <a:cubicBezTo>
                    <a:pt x="131" y="431"/>
                    <a:pt x="131" y="431"/>
                    <a:pt x="131" y="431"/>
                  </a:cubicBezTo>
                  <a:cubicBezTo>
                    <a:pt x="142" y="441"/>
                    <a:pt x="142" y="441"/>
                    <a:pt x="142" y="441"/>
                  </a:cubicBezTo>
                  <a:cubicBezTo>
                    <a:pt x="171" y="444"/>
                    <a:pt x="171" y="444"/>
                    <a:pt x="171" y="444"/>
                  </a:cubicBezTo>
                  <a:cubicBezTo>
                    <a:pt x="167" y="482"/>
                    <a:pt x="167" y="482"/>
                    <a:pt x="167" y="482"/>
                  </a:cubicBezTo>
                  <a:cubicBezTo>
                    <a:pt x="199" y="539"/>
                    <a:pt x="199" y="539"/>
                    <a:pt x="199" y="539"/>
                  </a:cubicBezTo>
                  <a:cubicBezTo>
                    <a:pt x="182" y="571"/>
                    <a:pt x="182" y="571"/>
                    <a:pt x="182" y="571"/>
                  </a:cubicBezTo>
                  <a:cubicBezTo>
                    <a:pt x="183" y="586"/>
                    <a:pt x="183" y="586"/>
                    <a:pt x="183" y="586"/>
                  </a:cubicBezTo>
                  <a:cubicBezTo>
                    <a:pt x="196" y="600"/>
                    <a:pt x="196" y="600"/>
                    <a:pt x="196" y="600"/>
                  </a:cubicBezTo>
                  <a:cubicBezTo>
                    <a:pt x="196" y="636"/>
                    <a:pt x="196" y="636"/>
                    <a:pt x="196" y="636"/>
                  </a:cubicBezTo>
                  <a:cubicBezTo>
                    <a:pt x="214" y="659"/>
                    <a:pt x="214" y="659"/>
                    <a:pt x="214" y="659"/>
                  </a:cubicBezTo>
                  <a:cubicBezTo>
                    <a:pt x="214" y="690"/>
                    <a:pt x="214" y="690"/>
                    <a:pt x="214" y="690"/>
                  </a:cubicBezTo>
                  <a:cubicBezTo>
                    <a:pt x="265" y="690"/>
                    <a:pt x="265" y="690"/>
                    <a:pt x="265" y="690"/>
                  </a:cubicBezTo>
                  <a:cubicBezTo>
                    <a:pt x="304" y="650"/>
                    <a:pt x="304" y="650"/>
                    <a:pt x="304" y="650"/>
                  </a:cubicBezTo>
                  <a:cubicBezTo>
                    <a:pt x="316" y="628"/>
                    <a:pt x="316" y="628"/>
                    <a:pt x="316" y="628"/>
                  </a:cubicBezTo>
                  <a:cubicBezTo>
                    <a:pt x="332" y="625"/>
                    <a:pt x="332" y="625"/>
                    <a:pt x="332" y="625"/>
                  </a:cubicBezTo>
                  <a:cubicBezTo>
                    <a:pt x="332" y="607"/>
                    <a:pt x="332" y="607"/>
                    <a:pt x="332" y="607"/>
                  </a:cubicBezTo>
                  <a:cubicBezTo>
                    <a:pt x="342" y="595"/>
                    <a:pt x="342" y="595"/>
                    <a:pt x="342" y="595"/>
                  </a:cubicBezTo>
                  <a:cubicBezTo>
                    <a:pt x="364" y="565"/>
                    <a:pt x="364" y="565"/>
                    <a:pt x="364" y="565"/>
                  </a:cubicBezTo>
                  <a:cubicBezTo>
                    <a:pt x="359" y="520"/>
                    <a:pt x="359" y="520"/>
                    <a:pt x="359" y="520"/>
                  </a:cubicBezTo>
                  <a:cubicBezTo>
                    <a:pt x="349" y="503"/>
                    <a:pt x="349" y="503"/>
                    <a:pt x="349" y="503"/>
                  </a:cubicBezTo>
                  <a:cubicBezTo>
                    <a:pt x="392" y="463"/>
                    <a:pt x="392" y="463"/>
                    <a:pt x="392" y="463"/>
                  </a:cubicBezTo>
                  <a:cubicBezTo>
                    <a:pt x="439" y="396"/>
                    <a:pt x="439" y="396"/>
                    <a:pt x="439" y="396"/>
                  </a:cubicBezTo>
                  <a:cubicBezTo>
                    <a:pt x="430" y="391"/>
                    <a:pt x="430" y="391"/>
                    <a:pt x="430" y="391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69" y="396"/>
                    <a:pt x="369" y="396"/>
                    <a:pt x="369" y="396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21" y="295"/>
                    <a:pt x="321" y="295"/>
                    <a:pt x="321" y="295"/>
                  </a:cubicBezTo>
                  <a:cubicBezTo>
                    <a:pt x="372" y="357"/>
                    <a:pt x="372" y="357"/>
                    <a:pt x="372" y="357"/>
                  </a:cubicBezTo>
                  <a:cubicBezTo>
                    <a:pt x="373" y="376"/>
                    <a:pt x="373" y="376"/>
                    <a:pt x="373" y="376"/>
                  </a:cubicBezTo>
                  <a:cubicBezTo>
                    <a:pt x="385" y="387"/>
                    <a:pt x="385" y="387"/>
                    <a:pt x="385" y="387"/>
                  </a:cubicBezTo>
                  <a:cubicBezTo>
                    <a:pt x="409" y="386"/>
                    <a:pt x="409" y="386"/>
                    <a:pt x="409" y="386"/>
                  </a:cubicBezTo>
                  <a:cubicBezTo>
                    <a:pt x="458" y="350"/>
                    <a:pt x="458" y="350"/>
                    <a:pt x="458" y="350"/>
                  </a:cubicBezTo>
                  <a:cubicBezTo>
                    <a:pt x="474" y="339"/>
                    <a:pt x="474" y="339"/>
                    <a:pt x="474" y="339"/>
                  </a:cubicBezTo>
                  <a:cubicBezTo>
                    <a:pt x="474" y="327"/>
                    <a:pt x="474" y="327"/>
                    <a:pt x="474" y="327"/>
                  </a:cubicBezTo>
                  <a:cubicBezTo>
                    <a:pt x="457" y="325"/>
                    <a:pt x="457" y="325"/>
                    <a:pt x="457" y="325"/>
                  </a:cubicBezTo>
                  <a:cubicBezTo>
                    <a:pt x="457" y="325"/>
                    <a:pt x="399" y="297"/>
                    <a:pt x="399" y="296"/>
                  </a:cubicBezTo>
                  <a:cubicBezTo>
                    <a:pt x="399" y="295"/>
                    <a:pt x="399" y="272"/>
                    <a:pt x="399" y="272"/>
                  </a:cubicBezTo>
                  <a:cubicBezTo>
                    <a:pt x="412" y="272"/>
                    <a:pt x="412" y="272"/>
                    <a:pt x="412" y="272"/>
                  </a:cubicBezTo>
                  <a:cubicBezTo>
                    <a:pt x="414" y="289"/>
                    <a:pt x="414" y="289"/>
                    <a:pt x="414" y="289"/>
                  </a:cubicBezTo>
                  <a:cubicBezTo>
                    <a:pt x="441" y="304"/>
                    <a:pt x="441" y="304"/>
                    <a:pt x="441" y="304"/>
                  </a:cubicBezTo>
                  <a:cubicBezTo>
                    <a:pt x="472" y="306"/>
                    <a:pt x="472" y="306"/>
                    <a:pt x="472" y="306"/>
                  </a:cubicBezTo>
                  <a:cubicBezTo>
                    <a:pt x="539" y="317"/>
                    <a:pt x="539" y="317"/>
                    <a:pt x="539" y="317"/>
                  </a:cubicBezTo>
                  <a:cubicBezTo>
                    <a:pt x="555" y="327"/>
                    <a:pt x="555" y="327"/>
                    <a:pt x="555" y="327"/>
                  </a:cubicBezTo>
                  <a:cubicBezTo>
                    <a:pt x="555" y="342"/>
                    <a:pt x="555" y="342"/>
                    <a:pt x="555" y="342"/>
                  </a:cubicBezTo>
                  <a:cubicBezTo>
                    <a:pt x="553" y="363"/>
                    <a:pt x="553" y="363"/>
                    <a:pt x="553" y="363"/>
                  </a:cubicBezTo>
                  <a:cubicBezTo>
                    <a:pt x="587" y="419"/>
                    <a:pt x="587" y="419"/>
                    <a:pt x="587" y="419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5" y="360"/>
                    <a:pt x="615" y="360"/>
                    <a:pt x="615" y="360"/>
                  </a:cubicBezTo>
                  <a:cubicBezTo>
                    <a:pt x="627" y="336"/>
                    <a:pt x="627" y="336"/>
                    <a:pt x="627" y="336"/>
                  </a:cubicBezTo>
                  <a:cubicBezTo>
                    <a:pt x="645" y="329"/>
                    <a:pt x="645" y="329"/>
                    <a:pt x="645" y="329"/>
                  </a:cubicBezTo>
                  <a:cubicBezTo>
                    <a:pt x="678" y="332"/>
                    <a:pt x="678" y="332"/>
                    <a:pt x="678" y="332"/>
                  </a:cubicBezTo>
                  <a:cubicBezTo>
                    <a:pt x="719" y="368"/>
                    <a:pt x="719" y="368"/>
                    <a:pt x="719" y="368"/>
                  </a:cubicBezTo>
                  <a:lnTo>
                    <a:pt x="719" y="420"/>
                  </a:lnTo>
                  <a:close/>
                  <a:moveTo>
                    <a:pt x="247" y="61"/>
                  </a:moveTo>
                  <a:cubicBezTo>
                    <a:pt x="225" y="74"/>
                    <a:pt x="225" y="74"/>
                    <a:pt x="225" y="74"/>
                  </a:cubicBezTo>
                  <a:cubicBezTo>
                    <a:pt x="225" y="83"/>
                    <a:pt x="225" y="83"/>
                    <a:pt x="225" y="83"/>
                  </a:cubicBezTo>
                  <a:cubicBezTo>
                    <a:pt x="237" y="89"/>
                    <a:pt x="237" y="89"/>
                    <a:pt x="237" y="89"/>
                  </a:cubicBezTo>
                  <a:cubicBezTo>
                    <a:pt x="238" y="102"/>
                    <a:pt x="238" y="102"/>
                    <a:pt x="238" y="102"/>
                  </a:cubicBezTo>
                  <a:cubicBezTo>
                    <a:pt x="220" y="129"/>
                    <a:pt x="220" y="129"/>
                    <a:pt x="220" y="129"/>
                  </a:cubicBezTo>
                  <a:cubicBezTo>
                    <a:pt x="189" y="128"/>
                    <a:pt x="189" y="128"/>
                    <a:pt x="189" y="128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47" y="51"/>
                    <a:pt x="247" y="51"/>
                    <a:pt x="247" y="51"/>
                  </a:cubicBezTo>
                  <a:lnTo>
                    <a:pt x="247" y="61"/>
                  </a:lnTo>
                  <a:close/>
                  <a:moveTo>
                    <a:pt x="317" y="219"/>
                  </a:moveTo>
                  <a:cubicBezTo>
                    <a:pt x="287" y="217"/>
                    <a:pt x="287" y="217"/>
                    <a:pt x="287" y="217"/>
                  </a:cubicBezTo>
                  <a:cubicBezTo>
                    <a:pt x="278" y="219"/>
                    <a:pt x="278" y="219"/>
                    <a:pt x="278" y="219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85" y="191"/>
                    <a:pt x="285" y="191"/>
                    <a:pt x="285" y="191"/>
                  </a:cubicBezTo>
                  <a:cubicBezTo>
                    <a:pt x="292" y="189"/>
                    <a:pt x="292" y="189"/>
                    <a:pt x="292" y="189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11" y="182"/>
                    <a:pt x="311" y="182"/>
                    <a:pt x="311" y="182"/>
                  </a:cubicBezTo>
                  <a:cubicBezTo>
                    <a:pt x="318" y="185"/>
                    <a:pt x="318" y="185"/>
                    <a:pt x="318" y="185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36" y="210"/>
                    <a:pt x="336" y="210"/>
                    <a:pt x="336" y="210"/>
                  </a:cubicBezTo>
                  <a:cubicBezTo>
                    <a:pt x="337" y="219"/>
                    <a:pt x="337" y="219"/>
                    <a:pt x="337" y="219"/>
                  </a:cubicBezTo>
                  <a:lnTo>
                    <a:pt x="317" y="219"/>
                  </a:lnTo>
                  <a:close/>
                  <a:moveTo>
                    <a:pt x="430" y="233"/>
                  </a:moveTo>
                  <a:cubicBezTo>
                    <a:pt x="425" y="238"/>
                    <a:pt x="425" y="238"/>
                    <a:pt x="425" y="238"/>
                  </a:cubicBezTo>
                  <a:cubicBezTo>
                    <a:pt x="413" y="237"/>
                    <a:pt x="413" y="237"/>
                    <a:pt x="413" y="237"/>
                  </a:cubicBezTo>
                  <a:cubicBezTo>
                    <a:pt x="411" y="233"/>
                    <a:pt x="411" y="233"/>
                    <a:pt x="411" y="233"/>
                  </a:cubicBezTo>
                  <a:cubicBezTo>
                    <a:pt x="392" y="232"/>
                    <a:pt x="392" y="232"/>
                    <a:pt x="392" y="232"/>
                  </a:cubicBezTo>
                  <a:cubicBezTo>
                    <a:pt x="393" y="226"/>
                    <a:pt x="393" y="226"/>
                    <a:pt x="393" y="226"/>
                  </a:cubicBezTo>
                  <a:cubicBezTo>
                    <a:pt x="403" y="217"/>
                    <a:pt x="403" y="217"/>
                    <a:pt x="403" y="217"/>
                  </a:cubicBezTo>
                  <a:cubicBezTo>
                    <a:pt x="403" y="210"/>
                    <a:pt x="403" y="210"/>
                    <a:pt x="403" y="210"/>
                  </a:cubicBezTo>
                  <a:cubicBezTo>
                    <a:pt x="384" y="196"/>
                    <a:pt x="384" y="196"/>
                    <a:pt x="384" y="196"/>
                  </a:cubicBezTo>
                  <a:cubicBezTo>
                    <a:pt x="383" y="179"/>
                    <a:pt x="383" y="179"/>
                    <a:pt x="383" y="179"/>
                  </a:cubicBezTo>
                  <a:cubicBezTo>
                    <a:pt x="387" y="170"/>
                    <a:pt x="387" y="170"/>
                    <a:pt x="387" y="170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16" y="174"/>
                    <a:pt x="416" y="174"/>
                    <a:pt x="416" y="174"/>
                  </a:cubicBezTo>
                  <a:cubicBezTo>
                    <a:pt x="416" y="183"/>
                    <a:pt x="416" y="183"/>
                    <a:pt x="416" y="183"/>
                  </a:cubicBezTo>
                  <a:cubicBezTo>
                    <a:pt x="398" y="182"/>
                    <a:pt x="398" y="182"/>
                    <a:pt x="398" y="182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420" y="206"/>
                    <a:pt x="420" y="206"/>
                    <a:pt x="420" y="206"/>
                  </a:cubicBezTo>
                  <a:cubicBezTo>
                    <a:pt x="420" y="218"/>
                    <a:pt x="420" y="218"/>
                    <a:pt x="420" y="218"/>
                  </a:cubicBezTo>
                  <a:cubicBezTo>
                    <a:pt x="430" y="225"/>
                    <a:pt x="430" y="225"/>
                    <a:pt x="430" y="225"/>
                  </a:cubicBezTo>
                  <a:lnTo>
                    <a:pt x="430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4051300" y="2603500"/>
              <a:ext cx="147638" cy="93663"/>
            </a:xfrm>
            <a:custGeom>
              <a:avLst/>
              <a:gdLst>
                <a:gd name="T0" fmla="*/ 13 w 27"/>
                <a:gd name="T1" fmla="*/ 7 h 17"/>
                <a:gd name="T2" fmla="*/ 0 w 27"/>
                <a:gd name="T3" fmla="*/ 7 h 17"/>
                <a:gd name="T4" fmla="*/ 0 w 27"/>
                <a:gd name="T5" fmla="*/ 14 h 17"/>
                <a:gd name="T6" fmla="*/ 4 w 27"/>
                <a:gd name="T7" fmla="*/ 14 h 17"/>
                <a:gd name="T8" fmla="*/ 4 w 27"/>
                <a:gd name="T9" fmla="*/ 17 h 17"/>
                <a:gd name="T10" fmla="*/ 12 w 27"/>
                <a:gd name="T11" fmla="*/ 17 h 17"/>
                <a:gd name="T12" fmla="*/ 17 w 27"/>
                <a:gd name="T13" fmla="*/ 13 h 17"/>
                <a:gd name="T14" fmla="*/ 18 w 27"/>
                <a:gd name="T15" fmla="*/ 7 h 17"/>
                <a:gd name="T16" fmla="*/ 25 w 27"/>
                <a:gd name="T17" fmla="*/ 7 h 17"/>
                <a:gd name="T18" fmla="*/ 27 w 27"/>
                <a:gd name="T19" fmla="*/ 1 h 17"/>
                <a:gd name="T20" fmla="*/ 21 w 27"/>
                <a:gd name="T21" fmla="*/ 0 h 17"/>
                <a:gd name="T22" fmla="*/ 16 w 27"/>
                <a:gd name="T23" fmla="*/ 0 h 17"/>
                <a:gd name="T24" fmla="*/ 13 w 27"/>
                <a:gd name="T25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7">
                  <a:moveTo>
                    <a:pt x="13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3952875" y="2643188"/>
              <a:ext cx="53975" cy="65088"/>
            </a:xfrm>
            <a:custGeom>
              <a:avLst/>
              <a:gdLst>
                <a:gd name="T0" fmla="*/ 0 w 34"/>
                <a:gd name="T1" fmla="*/ 41 h 41"/>
                <a:gd name="T2" fmla="*/ 31 w 34"/>
                <a:gd name="T3" fmla="*/ 38 h 41"/>
                <a:gd name="T4" fmla="*/ 34 w 34"/>
                <a:gd name="T5" fmla="*/ 17 h 41"/>
                <a:gd name="T6" fmla="*/ 17 w 34"/>
                <a:gd name="T7" fmla="*/ 0 h 41"/>
                <a:gd name="T8" fmla="*/ 0 w 34"/>
                <a:gd name="T9" fmla="*/ 20 h 41"/>
                <a:gd name="T10" fmla="*/ 0 w 3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1">
                  <a:moveTo>
                    <a:pt x="0" y="41"/>
                  </a:moveTo>
                  <a:lnTo>
                    <a:pt x="31" y="38"/>
                  </a:lnTo>
                  <a:lnTo>
                    <a:pt x="34" y="17"/>
                  </a:lnTo>
                  <a:lnTo>
                    <a:pt x="17" y="0"/>
                  </a:lnTo>
                  <a:lnTo>
                    <a:pt x="0" y="20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53" name="Freeform 24"/>
            <p:cNvSpPr>
              <a:spLocks noEditPoints="1"/>
            </p:cNvSpPr>
            <p:nvPr/>
          </p:nvSpPr>
          <p:spPr bwMode="auto">
            <a:xfrm>
              <a:off x="1543050" y="1690688"/>
              <a:ext cx="3254375" cy="4492625"/>
            </a:xfrm>
            <a:custGeom>
              <a:avLst/>
              <a:gdLst>
                <a:gd name="T0" fmla="*/ 479 w 593"/>
                <a:gd name="T1" fmla="*/ 424 h 817"/>
                <a:gd name="T2" fmla="*/ 392 w 593"/>
                <a:gd name="T3" fmla="*/ 399 h 817"/>
                <a:gd name="T4" fmla="*/ 291 w 593"/>
                <a:gd name="T5" fmla="*/ 360 h 817"/>
                <a:gd name="T6" fmla="*/ 216 w 593"/>
                <a:gd name="T7" fmla="*/ 344 h 817"/>
                <a:gd name="T8" fmla="*/ 306 w 593"/>
                <a:gd name="T9" fmla="*/ 273 h 817"/>
                <a:gd name="T10" fmla="*/ 366 w 593"/>
                <a:gd name="T11" fmla="*/ 238 h 817"/>
                <a:gd name="T12" fmla="*/ 443 w 593"/>
                <a:gd name="T13" fmla="*/ 158 h 817"/>
                <a:gd name="T14" fmla="*/ 455 w 593"/>
                <a:gd name="T15" fmla="*/ 153 h 817"/>
                <a:gd name="T16" fmla="*/ 466 w 593"/>
                <a:gd name="T17" fmla="*/ 141 h 817"/>
                <a:gd name="T18" fmla="*/ 490 w 593"/>
                <a:gd name="T19" fmla="*/ 146 h 817"/>
                <a:gd name="T20" fmla="*/ 493 w 593"/>
                <a:gd name="T21" fmla="*/ 153 h 817"/>
                <a:gd name="T22" fmla="*/ 525 w 593"/>
                <a:gd name="T23" fmla="*/ 158 h 817"/>
                <a:gd name="T24" fmla="*/ 504 w 593"/>
                <a:gd name="T25" fmla="*/ 111 h 817"/>
                <a:gd name="T26" fmla="*/ 440 w 593"/>
                <a:gd name="T27" fmla="*/ 68 h 817"/>
                <a:gd name="T28" fmla="*/ 382 w 593"/>
                <a:gd name="T29" fmla="*/ 139 h 817"/>
                <a:gd name="T30" fmla="*/ 384 w 593"/>
                <a:gd name="T31" fmla="*/ 62 h 817"/>
                <a:gd name="T32" fmla="*/ 430 w 593"/>
                <a:gd name="T33" fmla="*/ 60 h 817"/>
                <a:gd name="T34" fmla="*/ 447 w 593"/>
                <a:gd name="T35" fmla="*/ 38 h 817"/>
                <a:gd name="T36" fmla="*/ 493 w 593"/>
                <a:gd name="T37" fmla="*/ 43 h 817"/>
                <a:gd name="T38" fmla="*/ 534 w 593"/>
                <a:gd name="T39" fmla="*/ 44 h 817"/>
                <a:gd name="T40" fmla="*/ 432 w 593"/>
                <a:gd name="T41" fmla="*/ 17 h 817"/>
                <a:gd name="T42" fmla="*/ 399 w 593"/>
                <a:gd name="T43" fmla="*/ 7 h 817"/>
                <a:gd name="T44" fmla="*/ 376 w 593"/>
                <a:gd name="T45" fmla="*/ 35 h 817"/>
                <a:gd name="T46" fmla="*/ 382 w 593"/>
                <a:gd name="T47" fmla="*/ 11 h 817"/>
                <a:gd name="T48" fmla="*/ 303 w 593"/>
                <a:gd name="T49" fmla="*/ 0 h 817"/>
                <a:gd name="T50" fmla="*/ 324 w 593"/>
                <a:gd name="T51" fmla="*/ 34 h 817"/>
                <a:gd name="T52" fmla="*/ 266 w 593"/>
                <a:gd name="T53" fmla="*/ 25 h 817"/>
                <a:gd name="T54" fmla="*/ 155 w 593"/>
                <a:gd name="T55" fmla="*/ 23 h 817"/>
                <a:gd name="T56" fmla="*/ 47 w 593"/>
                <a:gd name="T57" fmla="*/ 60 h 817"/>
                <a:gd name="T58" fmla="*/ 64 w 593"/>
                <a:gd name="T59" fmla="*/ 90 h 817"/>
                <a:gd name="T60" fmla="*/ 134 w 593"/>
                <a:gd name="T61" fmla="*/ 126 h 817"/>
                <a:gd name="T62" fmla="*/ 110 w 593"/>
                <a:gd name="T63" fmla="*/ 251 h 817"/>
                <a:gd name="T64" fmla="*/ 128 w 593"/>
                <a:gd name="T65" fmla="*/ 283 h 817"/>
                <a:gd name="T66" fmla="*/ 158 w 593"/>
                <a:gd name="T67" fmla="*/ 332 h 817"/>
                <a:gd name="T68" fmla="*/ 228 w 593"/>
                <a:gd name="T69" fmla="*/ 374 h 817"/>
                <a:gd name="T70" fmla="*/ 325 w 593"/>
                <a:gd name="T71" fmla="*/ 443 h 817"/>
                <a:gd name="T72" fmla="*/ 334 w 593"/>
                <a:gd name="T73" fmla="*/ 559 h 817"/>
                <a:gd name="T74" fmla="*/ 379 w 593"/>
                <a:gd name="T75" fmla="*/ 699 h 817"/>
                <a:gd name="T76" fmla="*/ 467 w 593"/>
                <a:gd name="T77" fmla="*/ 817 h 817"/>
                <a:gd name="T78" fmla="*/ 455 w 593"/>
                <a:gd name="T79" fmla="*/ 763 h 817"/>
                <a:gd name="T80" fmla="*/ 435 w 593"/>
                <a:gd name="T81" fmla="*/ 731 h 817"/>
                <a:gd name="T82" fmla="*/ 518 w 593"/>
                <a:gd name="T83" fmla="*/ 655 h 817"/>
                <a:gd name="T84" fmla="*/ 570 w 593"/>
                <a:gd name="T85" fmla="*/ 543 h 817"/>
                <a:gd name="T86" fmla="*/ 358 w 593"/>
                <a:gd name="T87" fmla="*/ 197 h 817"/>
                <a:gd name="T88" fmla="*/ 347 w 593"/>
                <a:gd name="T89" fmla="*/ 190 h 817"/>
                <a:gd name="T90" fmla="*/ 346 w 593"/>
                <a:gd name="T91" fmla="*/ 185 h 817"/>
                <a:gd name="T92" fmla="*/ 381 w 593"/>
                <a:gd name="T93" fmla="*/ 173 h 817"/>
                <a:gd name="T94" fmla="*/ 366 w 593"/>
                <a:gd name="T95" fmla="*/ 180 h 817"/>
                <a:gd name="T96" fmla="*/ 365 w 593"/>
                <a:gd name="T97" fmla="*/ 180 h 817"/>
                <a:gd name="T98" fmla="*/ 314 w 593"/>
                <a:gd name="T99" fmla="*/ 157 h 817"/>
                <a:gd name="T100" fmla="*/ 348 w 593"/>
                <a:gd name="T101" fmla="*/ 167 h 817"/>
                <a:gd name="T102" fmla="*/ 321 w 593"/>
                <a:gd name="T103" fmla="*/ 170 h 817"/>
                <a:gd name="T104" fmla="*/ 297 w 593"/>
                <a:gd name="T105" fmla="*/ 117 h 817"/>
                <a:gd name="T106" fmla="*/ 297 w 593"/>
                <a:gd name="T107" fmla="*/ 117 h 817"/>
                <a:gd name="T108" fmla="*/ 270 w 593"/>
                <a:gd name="T109" fmla="*/ 44 h 817"/>
                <a:gd name="T110" fmla="*/ 259 w 593"/>
                <a:gd name="T111" fmla="*/ 71 h 817"/>
                <a:gd name="T112" fmla="*/ 259 w 593"/>
                <a:gd name="T113" fmla="*/ 71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" h="817">
                  <a:moveTo>
                    <a:pt x="564" y="478"/>
                  </a:moveTo>
                  <a:cubicBezTo>
                    <a:pt x="523" y="477"/>
                    <a:pt x="523" y="477"/>
                    <a:pt x="523" y="477"/>
                  </a:cubicBezTo>
                  <a:cubicBezTo>
                    <a:pt x="492" y="465"/>
                    <a:pt x="492" y="465"/>
                    <a:pt x="492" y="465"/>
                  </a:cubicBezTo>
                  <a:cubicBezTo>
                    <a:pt x="490" y="442"/>
                    <a:pt x="490" y="442"/>
                    <a:pt x="490" y="442"/>
                  </a:cubicBezTo>
                  <a:cubicBezTo>
                    <a:pt x="479" y="424"/>
                    <a:pt x="479" y="424"/>
                    <a:pt x="479" y="424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34" y="397"/>
                    <a:pt x="434" y="397"/>
                    <a:pt x="434" y="397"/>
                  </a:cubicBezTo>
                  <a:cubicBezTo>
                    <a:pt x="419" y="390"/>
                    <a:pt x="419" y="390"/>
                    <a:pt x="419" y="390"/>
                  </a:cubicBezTo>
                  <a:cubicBezTo>
                    <a:pt x="418" y="398"/>
                    <a:pt x="418" y="398"/>
                    <a:pt x="418" y="398"/>
                  </a:cubicBezTo>
                  <a:cubicBezTo>
                    <a:pt x="392" y="399"/>
                    <a:pt x="392" y="399"/>
                    <a:pt x="392" y="399"/>
                  </a:cubicBezTo>
                  <a:cubicBezTo>
                    <a:pt x="382" y="386"/>
                    <a:pt x="382" y="386"/>
                    <a:pt x="382" y="386"/>
                  </a:cubicBezTo>
                  <a:cubicBezTo>
                    <a:pt x="354" y="380"/>
                    <a:pt x="354" y="380"/>
                    <a:pt x="354" y="380"/>
                  </a:cubicBezTo>
                  <a:cubicBezTo>
                    <a:pt x="330" y="407"/>
                    <a:pt x="330" y="407"/>
                    <a:pt x="330" y="407"/>
                  </a:cubicBezTo>
                  <a:cubicBezTo>
                    <a:pt x="294" y="401"/>
                    <a:pt x="294" y="401"/>
                    <a:pt x="294" y="401"/>
                  </a:cubicBezTo>
                  <a:cubicBezTo>
                    <a:pt x="291" y="360"/>
                    <a:pt x="291" y="360"/>
                    <a:pt x="291" y="360"/>
                  </a:cubicBezTo>
                  <a:cubicBezTo>
                    <a:pt x="265" y="355"/>
                    <a:pt x="265" y="355"/>
                    <a:pt x="265" y="355"/>
                  </a:cubicBezTo>
                  <a:cubicBezTo>
                    <a:pt x="276" y="335"/>
                    <a:pt x="276" y="335"/>
                    <a:pt x="276" y="335"/>
                  </a:cubicBezTo>
                  <a:cubicBezTo>
                    <a:pt x="272" y="323"/>
                    <a:pt x="272" y="323"/>
                    <a:pt x="272" y="323"/>
                  </a:cubicBezTo>
                  <a:cubicBezTo>
                    <a:pt x="238" y="347"/>
                    <a:pt x="238" y="347"/>
                    <a:pt x="238" y="347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25" y="287"/>
                    <a:pt x="225" y="287"/>
                    <a:pt x="225" y="287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306" y="273"/>
                    <a:pt x="306" y="273"/>
                    <a:pt x="306" y="273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4" y="270"/>
                    <a:pt x="324" y="270"/>
                    <a:pt x="324" y="270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66" y="238"/>
                    <a:pt x="366" y="238"/>
                    <a:pt x="366" y="238"/>
                  </a:cubicBezTo>
                  <a:cubicBezTo>
                    <a:pt x="368" y="225"/>
                    <a:pt x="368" y="225"/>
                    <a:pt x="368" y="225"/>
                  </a:cubicBezTo>
                  <a:cubicBezTo>
                    <a:pt x="396" y="195"/>
                    <a:pt x="396" y="195"/>
                    <a:pt x="396" y="195"/>
                  </a:cubicBezTo>
                  <a:cubicBezTo>
                    <a:pt x="426" y="179"/>
                    <a:pt x="426" y="179"/>
                    <a:pt x="426" y="179"/>
                  </a:cubicBezTo>
                  <a:cubicBezTo>
                    <a:pt x="423" y="177"/>
                    <a:pt x="423" y="177"/>
                    <a:pt x="423" y="177"/>
                  </a:cubicBezTo>
                  <a:cubicBezTo>
                    <a:pt x="443" y="158"/>
                    <a:pt x="443" y="158"/>
                    <a:pt x="443" y="158"/>
                  </a:cubicBezTo>
                  <a:cubicBezTo>
                    <a:pt x="451" y="160"/>
                    <a:pt x="451" y="160"/>
                    <a:pt x="451" y="160"/>
                  </a:cubicBezTo>
                  <a:cubicBezTo>
                    <a:pt x="454" y="164"/>
                    <a:pt x="454" y="164"/>
                    <a:pt x="454" y="164"/>
                  </a:cubicBezTo>
                  <a:cubicBezTo>
                    <a:pt x="462" y="156"/>
                    <a:pt x="462" y="156"/>
                    <a:pt x="462" y="156"/>
                  </a:cubicBezTo>
                  <a:cubicBezTo>
                    <a:pt x="464" y="155"/>
                    <a:pt x="464" y="155"/>
                    <a:pt x="464" y="155"/>
                  </a:cubicBezTo>
                  <a:cubicBezTo>
                    <a:pt x="455" y="153"/>
                    <a:pt x="455" y="153"/>
                    <a:pt x="455" y="153"/>
                  </a:cubicBezTo>
                  <a:cubicBezTo>
                    <a:pt x="447" y="151"/>
                    <a:pt x="447" y="151"/>
                    <a:pt x="447" y="151"/>
                  </a:cubicBezTo>
                  <a:cubicBezTo>
                    <a:pt x="447" y="142"/>
                    <a:pt x="447" y="142"/>
                    <a:pt x="447" y="142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1" y="139"/>
                    <a:pt x="461" y="139"/>
                    <a:pt x="461" y="139"/>
                  </a:cubicBezTo>
                  <a:cubicBezTo>
                    <a:pt x="466" y="141"/>
                    <a:pt x="466" y="141"/>
                    <a:pt x="466" y="141"/>
                  </a:cubicBezTo>
                  <a:cubicBezTo>
                    <a:pt x="470" y="149"/>
                    <a:pt x="470" y="149"/>
                    <a:pt x="470" y="149"/>
                  </a:cubicBezTo>
                  <a:cubicBezTo>
                    <a:pt x="475" y="148"/>
                    <a:pt x="475" y="148"/>
                    <a:pt x="475" y="148"/>
                  </a:cubicBezTo>
                  <a:cubicBezTo>
                    <a:pt x="475" y="147"/>
                    <a:pt x="475" y="147"/>
                    <a:pt x="475" y="147"/>
                  </a:cubicBezTo>
                  <a:cubicBezTo>
                    <a:pt x="476" y="148"/>
                    <a:pt x="476" y="148"/>
                    <a:pt x="476" y="148"/>
                  </a:cubicBezTo>
                  <a:cubicBezTo>
                    <a:pt x="490" y="146"/>
                    <a:pt x="490" y="146"/>
                    <a:pt x="490" y="146"/>
                  </a:cubicBezTo>
                  <a:cubicBezTo>
                    <a:pt x="492" y="139"/>
                    <a:pt x="492" y="139"/>
                    <a:pt x="492" y="139"/>
                  </a:cubicBezTo>
                  <a:cubicBezTo>
                    <a:pt x="500" y="141"/>
                    <a:pt x="500" y="141"/>
                    <a:pt x="500" y="141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4" y="161"/>
                    <a:pt x="494" y="161"/>
                    <a:pt x="494" y="161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25" y="169"/>
                    <a:pt x="525" y="169"/>
                    <a:pt x="525" y="169"/>
                  </a:cubicBezTo>
                  <a:cubicBezTo>
                    <a:pt x="525" y="158"/>
                    <a:pt x="525" y="158"/>
                    <a:pt x="525" y="158"/>
                  </a:cubicBezTo>
                  <a:cubicBezTo>
                    <a:pt x="505" y="149"/>
                    <a:pt x="505" y="149"/>
                    <a:pt x="505" y="149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2" y="122"/>
                    <a:pt x="522" y="122"/>
                    <a:pt x="522" y="122"/>
                  </a:cubicBezTo>
                  <a:cubicBezTo>
                    <a:pt x="504" y="111"/>
                    <a:pt x="504" y="111"/>
                    <a:pt x="504" y="111"/>
                  </a:cubicBezTo>
                  <a:cubicBezTo>
                    <a:pt x="503" y="84"/>
                    <a:pt x="503" y="84"/>
                    <a:pt x="503" y="84"/>
                  </a:cubicBezTo>
                  <a:cubicBezTo>
                    <a:pt x="479" y="96"/>
                    <a:pt x="479" y="96"/>
                    <a:pt x="479" y="96"/>
                  </a:cubicBezTo>
                  <a:cubicBezTo>
                    <a:pt x="470" y="96"/>
                    <a:pt x="470" y="96"/>
                    <a:pt x="470" y="96"/>
                  </a:cubicBezTo>
                  <a:cubicBezTo>
                    <a:pt x="473" y="76"/>
                    <a:pt x="473" y="76"/>
                    <a:pt x="473" y="76"/>
                  </a:cubicBezTo>
                  <a:cubicBezTo>
                    <a:pt x="440" y="68"/>
                    <a:pt x="440" y="68"/>
                    <a:pt x="440" y="68"/>
                  </a:cubicBezTo>
                  <a:cubicBezTo>
                    <a:pt x="427" y="78"/>
                    <a:pt x="427" y="78"/>
                    <a:pt x="427" y="78"/>
                  </a:cubicBezTo>
                  <a:cubicBezTo>
                    <a:pt x="427" y="109"/>
                    <a:pt x="427" y="109"/>
                    <a:pt x="427" y="109"/>
                  </a:cubicBezTo>
                  <a:cubicBezTo>
                    <a:pt x="403" y="117"/>
                    <a:pt x="403" y="117"/>
                    <a:pt x="403" y="117"/>
                  </a:cubicBezTo>
                  <a:cubicBezTo>
                    <a:pt x="393" y="137"/>
                    <a:pt x="393" y="137"/>
                    <a:pt x="393" y="137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2" y="113"/>
                    <a:pt x="382" y="113"/>
                    <a:pt x="382" y="113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48" y="102"/>
                    <a:pt x="348" y="102"/>
                    <a:pt x="348" y="102"/>
                  </a:cubicBezTo>
                  <a:cubicBezTo>
                    <a:pt x="344" y="86"/>
                    <a:pt x="344" y="86"/>
                    <a:pt x="344" y="86"/>
                  </a:cubicBezTo>
                  <a:cubicBezTo>
                    <a:pt x="384" y="62"/>
                    <a:pt x="384" y="62"/>
                    <a:pt x="384" y="62"/>
                  </a:cubicBezTo>
                  <a:cubicBezTo>
                    <a:pt x="404" y="56"/>
                    <a:pt x="404" y="56"/>
                    <a:pt x="404" y="56"/>
                  </a:cubicBezTo>
                  <a:cubicBezTo>
                    <a:pt x="406" y="69"/>
                    <a:pt x="406" y="69"/>
                    <a:pt x="406" y="69"/>
                  </a:cubicBezTo>
                  <a:cubicBezTo>
                    <a:pt x="417" y="68"/>
                    <a:pt x="417" y="68"/>
                    <a:pt x="417" y="68"/>
                  </a:cubicBezTo>
                  <a:cubicBezTo>
                    <a:pt x="418" y="62"/>
                    <a:pt x="418" y="62"/>
                    <a:pt x="418" y="62"/>
                  </a:cubicBezTo>
                  <a:cubicBezTo>
                    <a:pt x="430" y="60"/>
                    <a:pt x="430" y="60"/>
                    <a:pt x="430" y="60"/>
                  </a:cubicBezTo>
                  <a:cubicBezTo>
                    <a:pt x="430" y="58"/>
                    <a:pt x="430" y="58"/>
                    <a:pt x="430" y="58"/>
                  </a:cubicBezTo>
                  <a:cubicBezTo>
                    <a:pt x="425" y="56"/>
                    <a:pt x="425" y="56"/>
                    <a:pt x="425" y="56"/>
                  </a:cubicBezTo>
                  <a:cubicBezTo>
                    <a:pt x="424" y="49"/>
                    <a:pt x="424" y="49"/>
                    <a:pt x="424" y="49"/>
                  </a:cubicBezTo>
                  <a:cubicBezTo>
                    <a:pt x="438" y="47"/>
                    <a:pt x="438" y="47"/>
                    <a:pt x="438" y="47"/>
                  </a:cubicBezTo>
                  <a:cubicBezTo>
                    <a:pt x="447" y="38"/>
                    <a:pt x="447" y="38"/>
                    <a:pt x="447" y="38"/>
                  </a:cubicBezTo>
                  <a:cubicBezTo>
                    <a:pt x="447" y="38"/>
                    <a:pt x="447" y="38"/>
                    <a:pt x="447" y="38"/>
                  </a:cubicBezTo>
                  <a:cubicBezTo>
                    <a:pt x="447" y="38"/>
                    <a:pt x="447" y="38"/>
                    <a:pt x="447" y="38"/>
                  </a:cubicBezTo>
                  <a:cubicBezTo>
                    <a:pt x="450" y="35"/>
                    <a:pt x="450" y="35"/>
                    <a:pt x="450" y="35"/>
                  </a:cubicBezTo>
                  <a:cubicBezTo>
                    <a:pt x="480" y="31"/>
                    <a:pt x="480" y="31"/>
                    <a:pt x="480" y="31"/>
                  </a:cubicBezTo>
                  <a:cubicBezTo>
                    <a:pt x="493" y="43"/>
                    <a:pt x="493" y="43"/>
                    <a:pt x="493" y="43"/>
                  </a:cubicBezTo>
                  <a:cubicBezTo>
                    <a:pt x="458" y="61"/>
                    <a:pt x="458" y="61"/>
                    <a:pt x="458" y="61"/>
                  </a:cubicBezTo>
                  <a:cubicBezTo>
                    <a:pt x="503" y="72"/>
                    <a:pt x="503" y="72"/>
                    <a:pt x="503" y="72"/>
                  </a:cubicBezTo>
                  <a:cubicBezTo>
                    <a:pt x="508" y="57"/>
                    <a:pt x="508" y="57"/>
                    <a:pt x="50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34" y="44"/>
                    <a:pt x="534" y="44"/>
                    <a:pt x="534" y="44"/>
                  </a:cubicBezTo>
                  <a:cubicBezTo>
                    <a:pt x="521" y="40"/>
                    <a:pt x="521" y="40"/>
                    <a:pt x="521" y="40"/>
                  </a:cubicBezTo>
                  <a:cubicBezTo>
                    <a:pt x="521" y="24"/>
                    <a:pt x="521" y="24"/>
                    <a:pt x="521" y="24"/>
                  </a:cubicBezTo>
                  <a:cubicBezTo>
                    <a:pt x="478" y="5"/>
                    <a:pt x="478" y="5"/>
                    <a:pt x="478" y="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3" y="39"/>
                    <a:pt x="433" y="39"/>
                    <a:pt x="433" y="39"/>
                  </a:cubicBezTo>
                  <a:cubicBezTo>
                    <a:pt x="415" y="36"/>
                    <a:pt x="415" y="36"/>
                    <a:pt x="415" y="36"/>
                  </a:cubicBezTo>
                  <a:cubicBezTo>
                    <a:pt x="413" y="24"/>
                    <a:pt x="413" y="24"/>
                    <a:pt x="413" y="24"/>
                  </a:cubicBezTo>
                  <a:cubicBezTo>
                    <a:pt x="429" y="9"/>
                    <a:pt x="429" y="9"/>
                    <a:pt x="429" y="9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87" y="20"/>
                    <a:pt x="387" y="20"/>
                    <a:pt x="387" y="20"/>
                  </a:cubicBezTo>
                  <a:cubicBezTo>
                    <a:pt x="398" y="22"/>
                    <a:pt x="398" y="22"/>
                    <a:pt x="398" y="22"/>
                  </a:cubicBezTo>
                  <a:cubicBezTo>
                    <a:pt x="396" y="34"/>
                    <a:pt x="396" y="34"/>
                    <a:pt x="396" y="34"/>
                  </a:cubicBezTo>
                  <a:cubicBezTo>
                    <a:pt x="376" y="35"/>
                    <a:pt x="376" y="35"/>
                    <a:pt x="376" y="35"/>
                  </a:cubicBezTo>
                  <a:cubicBezTo>
                    <a:pt x="373" y="42"/>
                    <a:pt x="373" y="42"/>
                    <a:pt x="373" y="42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3"/>
                    <a:pt x="345" y="27"/>
                    <a:pt x="343" y="27"/>
                  </a:cubicBezTo>
                  <a:cubicBezTo>
                    <a:pt x="342" y="27"/>
                    <a:pt x="365" y="27"/>
                    <a:pt x="365" y="27"/>
                  </a:cubicBezTo>
                  <a:cubicBezTo>
                    <a:pt x="382" y="11"/>
                    <a:pt x="382" y="11"/>
                    <a:pt x="382" y="11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6" y="35"/>
                    <a:pt x="296" y="35"/>
                    <a:pt x="296" y="35"/>
                  </a:cubicBezTo>
                  <a:cubicBezTo>
                    <a:pt x="276" y="31"/>
                    <a:pt x="276" y="31"/>
                    <a:pt x="276" y="31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07" y="39"/>
                    <a:pt x="207" y="39"/>
                    <a:pt x="207" y="39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91" y="202"/>
                    <a:pt x="91" y="202"/>
                    <a:pt x="91" y="202"/>
                  </a:cubicBezTo>
                  <a:cubicBezTo>
                    <a:pt x="91" y="242"/>
                    <a:pt x="91" y="242"/>
                    <a:pt x="91" y="242"/>
                  </a:cubicBezTo>
                  <a:cubicBezTo>
                    <a:pt x="110" y="251"/>
                    <a:pt x="110" y="251"/>
                    <a:pt x="110" y="251"/>
                  </a:cubicBezTo>
                  <a:cubicBezTo>
                    <a:pt x="110" y="287"/>
                    <a:pt x="110" y="287"/>
                    <a:pt x="110" y="287"/>
                  </a:cubicBezTo>
                  <a:cubicBezTo>
                    <a:pt x="128" y="318"/>
                    <a:pt x="128" y="318"/>
                    <a:pt x="128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5" y="310"/>
                    <a:pt x="145" y="310"/>
                    <a:pt x="145" y="310"/>
                  </a:cubicBezTo>
                  <a:cubicBezTo>
                    <a:pt x="128" y="283"/>
                    <a:pt x="128" y="283"/>
                    <a:pt x="128" y="283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9" y="283"/>
                    <a:pt x="139" y="283"/>
                    <a:pt x="139" y="283"/>
                  </a:cubicBezTo>
                  <a:cubicBezTo>
                    <a:pt x="164" y="320"/>
                    <a:pt x="164" y="320"/>
                    <a:pt x="164" y="320"/>
                  </a:cubicBezTo>
                  <a:cubicBezTo>
                    <a:pt x="158" y="332"/>
                    <a:pt x="158" y="332"/>
                    <a:pt x="158" y="332"/>
                  </a:cubicBezTo>
                  <a:cubicBezTo>
                    <a:pt x="174" y="357"/>
                    <a:pt x="174" y="357"/>
                    <a:pt x="174" y="35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3" y="360"/>
                    <a:pt x="213" y="360"/>
                    <a:pt x="213" y="360"/>
                  </a:cubicBezTo>
                  <a:cubicBezTo>
                    <a:pt x="229" y="362"/>
                    <a:pt x="229" y="362"/>
                    <a:pt x="229" y="362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40" y="376"/>
                    <a:pt x="240" y="376"/>
                    <a:pt x="240" y="376"/>
                  </a:cubicBezTo>
                  <a:cubicBezTo>
                    <a:pt x="260" y="381"/>
                    <a:pt x="260" y="381"/>
                    <a:pt x="260" y="381"/>
                  </a:cubicBezTo>
                  <a:cubicBezTo>
                    <a:pt x="287" y="412"/>
                    <a:pt x="287" y="412"/>
                    <a:pt x="287" y="412"/>
                  </a:cubicBezTo>
                  <a:cubicBezTo>
                    <a:pt x="322" y="415"/>
                    <a:pt x="322" y="415"/>
                    <a:pt x="322" y="415"/>
                  </a:cubicBezTo>
                  <a:cubicBezTo>
                    <a:pt x="325" y="443"/>
                    <a:pt x="325" y="443"/>
                    <a:pt x="325" y="443"/>
                  </a:cubicBezTo>
                  <a:cubicBezTo>
                    <a:pt x="301" y="460"/>
                    <a:pt x="301" y="460"/>
                    <a:pt x="301" y="460"/>
                  </a:cubicBezTo>
                  <a:cubicBezTo>
                    <a:pt x="300" y="485"/>
                    <a:pt x="300" y="485"/>
                    <a:pt x="300" y="485"/>
                  </a:cubicBezTo>
                  <a:cubicBezTo>
                    <a:pt x="297" y="501"/>
                    <a:pt x="297" y="501"/>
                    <a:pt x="297" y="501"/>
                  </a:cubicBezTo>
                  <a:cubicBezTo>
                    <a:pt x="331" y="544"/>
                    <a:pt x="331" y="544"/>
                    <a:pt x="331" y="544"/>
                  </a:cubicBezTo>
                  <a:cubicBezTo>
                    <a:pt x="334" y="559"/>
                    <a:pt x="334" y="559"/>
                    <a:pt x="334" y="559"/>
                  </a:cubicBezTo>
                  <a:cubicBezTo>
                    <a:pt x="334" y="559"/>
                    <a:pt x="346" y="562"/>
                    <a:pt x="348" y="562"/>
                  </a:cubicBezTo>
                  <a:cubicBezTo>
                    <a:pt x="349" y="562"/>
                    <a:pt x="376" y="582"/>
                    <a:pt x="376" y="582"/>
                  </a:cubicBezTo>
                  <a:cubicBezTo>
                    <a:pt x="376" y="661"/>
                    <a:pt x="376" y="661"/>
                    <a:pt x="376" y="661"/>
                  </a:cubicBezTo>
                  <a:cubicBezTo>
                    <a:pt x="385" y="663"/>
                    <a:pt x="385" y="663"/>
                    <a:pt x="385" y="663"/>
                  </a:cubicBezTo>
                  <a:cubicBezTo>
                    <a:pt x="379" y="699"/>
                    <a:pt x="379" y="699"/>
                    <a:pt x="379" y="699"/>
                  </a:cubicBezTo>
                  <a:cubicBezTo>
                    <a:pt x="395" y="720"/>
                    <a:pt x="395" y="720"/>
                    <a:pt x="395" y="720"/>
                  </a:cubicBezTo>
                  <a:cubicBezTo>
                    <a:pt x="392" y="756"/>
                    <a:pt x="392" y="756"/>
                    <a:pt x="392" y="756"/>
                  </a:cubicBezTo>
                  <a:cubicBezTo>
                    <a:pt x="413" y="793"/>
                    <a:pt x="413" y="793"/>
                    <a:pt x="413" y="793"/>
                  </a:cubicBezTo>
                  <a:cubicBezTo>
                    <a:pt x="440" y="817"/>
                    <a:pt x="440" y="817"/>
                    <a:pt x="440" y="817"/>
                  </a:cubicBezTo>
                  <a:cubicBezTo>
                    <a:pt x="467" y="817"/>
                    <a:pt x="467" y="817"/>
                    <a:pt x="467" y="817"/>
                  </a:cubicBezTo>
                  <a:cubicBezTo>
                    <a:pt x="470" y="809"/>
                    <a:pt x="470" y="809"/>
                    <a:pt x="470" y="809"/>
                  </a:cubicBezTo>
                  <a:cubicBezTo>
                    <a:pt x="450" y="792"/>
                    <a:pt x="450" y="792"/>
                    <a:pt x="450" y="792"/>
                  </a:cubicBezTo>
                  <a:cubicBezTo>
                    <a:pt x="451" y="783"/>
                    <a:pt x="451" y="783"/>
                    <a:pt x="451" y="783"/>
                  </a:cubicBezTo>
                  <a:cubicBezTo>
                    <a:pt x="455" y="773"/>
                    <a:pt x="455" y="773"/>
                    <a:pt x="455" y="773"/>
                  </a:cubicBezTo>
                  <a:cubicBezTo>
                    <a:pt x="455" y="763"/>
                    <a:pt x="455" y="763"/>
                    <a:pt x="455" y="763"/>
                  </a:cubicBezTo>
                  <a:cubicBezTo>
                    <a:pt x="442" y="762"/>
                    <a:pt x="442" y="762"/>
                    <a:pt x="442" y="762"/>
                  </a:cubicBezTo>
                  <a:cubicBezTo>
                    <a:pt x="435" y="754"/>
                    <a:pt x="435" y="754"/>
                    <a:pt x="435" y="754"/>
                  </a:cubicBezTo>
                  <a:cubicBezTo>
                    <a:pt x="446" y="743"/>
                    <a:pt x="446" y="743"/>
                    <a:pt x="446" y="743"/>
                  </a:cubicBezTo>
                  <a:cubicBezTo>
                    <a:pt x="448" y="735"/>
                    <a:pt x="448" y="735"/>
                    <a:pt x="448" y="735"/>
                  </a:cubicBezTo>
                  <a:cubicBezTo>
                    <a:pt x="435" y="731"/>
                    <a:pt x="435" y="731"/>
                    <a:pt x="435" y="731"/>
                  </a:cubicBezTo>
                  <a:cubicBezTo>
                    <a:pt x="436" y="724"/>
                    <a:pt x="436" y="724"/>
                    <a:pt x="436" y="724"/>
                  </a:cubicBezTo>
                  <a:cubicBezTo>
                    <a:pt x="454" y="721"/>
                    <a:pt x="454" y="721"/>
                    <a:pt x="454" y="721"/>
                  </a:cubicBezTo>
                  <a:cubicBezTo>
                    <a:pt x="481" y="708"/>
                    <a:pt x="481" y="708"/>
                    <a:pt x="481" y="708"/>
                  </a:cubicBezTo>
                  <a:cubicBezTo>
                    <a:pt x="490" y="691"/>
                    <a:pt x="490" y="691"/>
                    <a:pt x="490" y="691"/>
                  </a:cubicBezTo>
                  <a:cubicBezTo>
                    <a:pt x="518" y="655"/>
                    <a:pt x="518" y="655"/>
                    <a:pt x="518" y="655"/>
                  </a:cubicBezTo>
                  <a:cubicBezTo>
                    <a:pt x="512" y="626"/>
                    <a:pt x="512" y="626"/>
                    <a:pt x="512" y="626"/>
                  </a:cubicBezTo>
                  <a:cubicBezTo>
                    <a:pt x="521" y="611"/>
                    <a:pt x="521" y="611"/>
                    <a:pt x="521" y="611"/>
                  </a:cubicBezTo>
                  <a:cubicBezTo>
                    <a:pt x="547" y="612"/>
                    <a:pt x="547" y="612"/>
                    <a:pt x="547" y="612"/>
                  </a:cubicBezTo>
                  <a:cubicBezTo>
                    <a:pt x="565" y="598"/>
                    <a:pt x="565" y="598"/>
                    <a:pt x="565" y="598"/>
                  </a:cubicBezTo>
                  <a:cubicBezTo>
                    <a:pt x="570" y="543"/>
                    <a:pt x="570" y="543"/>
                    <a:pt x="570" y="543"/>
                  </a:cubicBezTo>
                  <a:cubicBezTo>
                    <a:pt x="590" y="518"/>
                    <a:pt x="590" y="518"/>
                    <a:pt x="590" y="518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75" y="497"/>
                    <a:pt x="575" y="497"/>
                    <a:pt x="575" y="497"/>
                  </a:cubicBezTo>
                  <a:lnTo>
                    <a:pt x="564" y="478"/>
                  </a:lnTo>
                  <a:close/>
                  <a:moveTo>
                    <a:pt x="358" y="197"/>
                  </a:moveTo>
                  <a:cubicBezTo>
                    <a:pt x="351" y="204"/>
                    <a:pt x="351" y="204"/>
                    <a:pt x="351" y="204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9" y="194"/>
                    <a:pt x="339" y="194"/>
                    <a:pt x="339" y="194"/>
                  </a:cubicBezTo>
                  <a:cubicBezTo>
                    <a:pt x="346" y="193"/>
                    <a:pt x="346" y="193"/>
                    <a:pt x="346" y="193"/>
                  </a:cubicBezTo>
                  <a:cubicBezTo>
                    <a:pt x="347" y="190"/>
                    <a:pt x="347" y="190"/>
                    <a:pt x="347" y="190"/>
                  </a:cubicBezTo>
                  <a:cubicBezTo>
                    <a:pt x="358" y="188"/>
                    <a:pt x="358" y="188"/>
                    <a:pt x="358" y="188"/>
                  </a:cubicBezTo>
                  <a:lnTo>
                    <a:pt x="358" y="197"/>
                  </a:lnTo>
                  <a:close/>
                  <a:moveTo>
                    <a:pt x="361" y="179"/>
                  </a:moveTo>
                  <a:cubicBezTo>
                    <a:pt x="354" y="184"/>
                    <a:pt x="354" y="184"/>
                    <a:pt x="354" y="184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6" y="185"/>
                    <a:pt x="346" y="172"/>
                    <a:pt x="346" y="170"/>
                  </a:cubicBezTo>
                  <a:cubicBezTo>
                    <a:pt x="361" y="170"/>
                    <a:pt x="361" y="170"/>
                    <a:pt x="361" y="170"/>
                  </a:cubicBezTo>
                  <a:lnTo>
                    <a:pt x="361" y="179"/>
                  </a:lnTo>
                  <a:close/>
                  <a:moveTo>
                    <a:pt x="374" y="169"/>
                  </a:moveTo>
                  <a:cubicBezTo>
                    <a:pt x="381" y="173"/>
                    <a:pt x="381" y="173"/>
                    <a:pt x="381" y="173"/>
                  </a:cubicBezTo>
                  <a:cubicBezTo>
                    <a:pt x="375" y="178"/>
                    <a:pt x="375" y="178"/>
                    <a:pt x="375" y="178"/>
                  </a:cubicBezTo>
                  <a:cubicBezTo>
                    <a:pt x="370" y="173"/>
                    <a:pt x="370" y="173"/>
                    <a:pt x="370" y="173"/>
                  </a:cubicBezTo>
                  <a:lnTo>
                    <a:pt x="374" y="169"/>
                  </a:lnTo>
                  <a:close/>
                  <a:moveTo>
                    <a:pt x="365" y="180"/>
                  </a:moveTo>
                  <a:cubicBezTo>
                    <a:pt x="366" y="180"/>
                    <a:pt x="366" y="180"/>
                    <a:pt x="366" y="180"/>
                  </a:cubicBezTo>
                  <a:cubicBezTo>
                    <a:pt x="383" y="185"/>
                    <a:pt x="383" y="185"/>
                    <a:pt x="383" y="185"/>
                  </a:cubicBezTo>
                  <a:cubicBezTo>
                    <a:pt x="383" y="194"/>
                    <a:pt x="383" y="194"/>
                    <a:pt x="383" y="194"/>
                  </a:cubicBezTo>
                  <a:cubicBezTo>
                    <a:pt x="369" y="194"/>
                    <a:pt x="369" y="194"/>
                    <a:pt x="369" y="194"/>
                  </a:cubicBezTo>
                  <a:cubicBezTo>
                    <a:pt x="365" y="188"/>
                    <a:pt x="365" y="188"/>
                    <a:pt x="365" y="188"/>
                  </a:cubicBezTo>
                  <a:lnTo>
                    <a:pt x="365" y="180"/>
                  </a:lnTo>
                  <a:close/>
                  <a:moveTo>
                    <a:pt x="353" y="156"/>
                  </a:moveTo>
                  <a:cubicBezTo>
                    <a:pt x="363" y="164"/>
                    <a:pt x="363" y="164"/>
                    <a:pt x="363" y="164"/>
                  </a:cubicBezTo>
                  <a:cubicBezTo>
                    <a:pt x="353" y="167"/>
                    <a:pt x="353" y="167"/>
                    <a:pt x="353" y="167"/>
                  </a:cubicBezTo>
                  <a:lnTo>
                    <a:pt x="353" y="156"/>
                  </a:lnTo>
                  <a:close/>
                  <a:moveTo>
                    <a:pt x="314" y="157"/>
                  </a:moveTo>
                  <a:cubicBezTo>
                    <a:pt x="327" y="152"/>
                    <a:pt x="327" y="152"/>
                    <a:pt x="327" y="152"/>
                  </a:cubicBezTo>
                  <a:cubicBezTo>
                    <a:pt x="345" y="152"/>
                    <a:pt x="345" y="152"/>
                    <a:pt x="345" y="152"/>
                  </a:cubicBezTo>
                  <a:cubicBezTo>
                    <a:pt x="345" y="157"/>
                    <a:pt x="345" y="157"/>
                    <a:pt x="345" y="157"/>
                  </a:cubicBezTo>
                  <a:cubicBezTo>
                    <a:pt x="348" y="157"/>
                    <a:pt x="348" y="157"/>
                    <a:pt x="348" y="157"/>
                  </a:cubicBezTo>
                  <a:cubicBezTo>
                    <a:pt x="348" y="167"/>
                    <a:pt x="348" y="167"/>
                    <a:pt x="348" y="167"/>
                  </a:cubicBezTo>
                  <a:cubicBezTo>
                    <a:pt x="321" y="167"/>
                    <a:pt x="321" y="167"/>
                    <a:pt x="321" y="167"/>
                  </a:cubicBezTo>
                  <a:cubicBezTo>
                    <a:pt x="311" y="164"/>
                    <a:pt x="311" y="164"/>
                    <a:pt x="311" y="164"/>
                  </a:cubicBezTo>
                  <a:lnTo>
                    <a:pt x="314" y="157"/>
                  </a:lnTo>
                  <a:close/>
                  <a:moveTo>
                    <a:pt x="311" y="182"/>
                  </a:moveTo>
                  <a:cubicBezTo>
                    <a:pt x="321" y="170"/>
                    <a:pt x="321" y="170"/>
                    <a:pt x="321" y="170"/>
                  </a:cubicBezTo>
                  <a:cubicBezTo>
                    <a:pt x="337" y="170"/>
                    <a:pt x="337" y="170"/>
                    <a:pt x="337" y="170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09" y="193"/>
                    <a:pt x="309" y="193"/>
                    <a:pt x="309" y="193"/>
                  </a:cubicBezTo>
                  <a:lnTo>
                    <a:pt x="311" y="182"/>
                  </a:lnTo>
                  <a:close/>
                  <a:moveTo>
                    <a:pt x="297" y="117"/>
                  </a:moveTo>
                  <a:cubicBezTo>
                    <a:pt x="308" y="120"/>
                    <a:pt x="308" y="120"/>
                    <a:pt x="308" y="120"/>
                  </a:cubicBezTo>
                  <a:cubicBezTo>
                    <a:pt x="304" y="134"/>
                    <a:pt x="304" y="134"/>
                    <a:pt x="304" y="134"/>
                  </a:cubicBezTo>
                  <a:cubicBezTo>
                    <a:pt x="292" y="138"/>
                    <a:pt x="292" y="138"/>
                    <a:pt x="292" y="138"/>
                  </a:cubicBezTo>
                  <a:cubicBezTo>
                    <a:pt x="285" y="123"/>
                    <a:pt x="285" y="123"/>
                    <a:pt x="285" y="123"/>
                  </a:cubicBezTo>
                  <a:lnTo>
                    <a:pt x="297" y="117"/>
                  </a:lnTo>
                  <a:close/>
                  <a:moveTo>
                    <a:pt x="243" y="49"/>
                  </a:moveTo>
                  <a:cubicBezTo>
                    <a:pt x="243" y="48"/>
                    <a:pt x="243" y="48"/>
                    <a:pt x="243" y="48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5" y="58"/>
                    <a:pt x="265" y="58"/>
                    <a:pt x="265" y="58"/>
                  </a:cubicBezTo>
                  <a:cubicBezTo>
                    <a:pt x="243" y="58"/>
                    <a:pt x="243" y="58"/>
                    <a:pt x="243" y="58"/>
                  </a:cubicBezTo>
                  <a:lnTo>
                    <a:pt x="243" y="49"/>
                  </a:lnTo>
                  <a:close/>
                  <a:moveTo>
                    <a:pt x="259" y="71"/>
                  </a:moveTo>
                  <a:cubicBezTo>
                    <a:pt x="259" y="71"/>
                    <a:pt x="269" y="69"/>
                    <a:pt x="270" y="69"/>
                  </a:cubicBezTo>
                  <a:cubicBezTo>
                    <a:pt x="271" y="69"/>
                    <a:pt x="270" y="79"/>
                    <a:pt x="270" y="79"/>
                  </a:cubicBezTo>
                  <a:cubicBezTo>
                    <a:pt x="247" y="80"/>
                    <a:pt x="247" y="80"/>
                    <a:pt x="247" y="80"/>
                  </a:cubicBezTo>
                  <a:cubicBezTo>
                    <a:pt x="243" y="75"/>
                    <a:pt x="243" y="75"/>
                    <a:pt x="243" y="75"/>
                  </a:cubicBezTo>
                  <a:lnTo>
                    <a:pt x="25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5019" y="487017"/>
            <a:ext cx="7394446" cy="1162879"/>
          </a:xfrm>
        </p:spPr>
        <p:txBody>
          <a:bodyPr/>
          <a:lstStyle/>
          <a:p>
            <a:r>
              <a:rPr lang="zh-TW" altLang="en-US" sz="6000" b="1" dirty="0">
                <a:solidFill>
                  <a:schemeClr val="bg1"/>
                </a:solidFill>
              </a:rPr>
              <a:t>聯絡資訊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55749" y="1742900"/>
            <a:ext cx="2571755" cy="1552160"/>
            <a:chOff x="466268" y="2478321"/>
            <a:chExt cx="1928816" cy="1164121"/>
          </a:xfrm>
        </p:grpSpPr>
        <p:sp>
          <p:nvSpPr>
            <p:cNvPr id="74" name="텍스트 개체 틀 2"/>
            <p:cNvSpPr txBox="1">
              <a:spLocks/>
            </p:cNvSpPr>
            <p:nvPr/>
          </p:nvSpPr>
          <p:spPr>
            <a:xfrm>
              <a:off x="466268" y="2700626"/>
              <a:ext cx="1928816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en-US" altLang="zh-TW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25137</a:t>
              </a:r>
            </a:p>
            <a:p>
              <a:pPr algn="l"/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新北市淡水區</a:t>
              </a:r>
              <a:endPara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l"/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英專路</a:t>
              </a:r>
              <a:r>
                <a:rPr lang="en-US" altLang="zh-TW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151</a:t>
              </a:r>
              <a:r>
                <a:rPr lang="zh-TW" altLang="en-US" sz="1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號</a:t>
              </a:r>
            </a:p>
          </p:txBody>
        </p:sp>
        <p:sp>
          <p:nvSpPr>
            <p:cNvPr id="75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Address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955759" y="3338170"/>
            <a:ext cx="2571744" cy="1552160"/>
            <a:chOff x="466268" y="2478321"/>
            <a:chExt cx="1928808" cy="1164121"/>
          </a:xfrm>
        </p:grpSpPr>
        <p:sp>
          <p:nvSpPr>
            <p:cNvPr id="77" name="텍스트 개체 틀 2"/>
            <p:cNvSpPr txBox="1">
              <a:spLocks/>
            </p:cNvSpPr>
            <p:nvPr/>
          </p:nvSpPr>
          <p:spPr>
            <a:xfrm>
              <a:off x="466268" y="2700626"/>
              <a:ext cx="1928808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en-US" altLang="ko-KR" sz="12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prstClr val="white">
                      <a:lumMod val="75000"/>
                    </a:prstClr>
                  </a:solidFill>
                  <a:latin typeface="Consolas" panose="020B0609020204030204" pitchFamily="49" charset="0"/>
                  <a:ea typeface="Lato" panose="020F0502020204030203" pitchFamily="34" charset="0"/>
                  <a:cs typeface="Arial" panose="020B0604020202020204" pitchFamily="34" charset="0"/>
                </a:rPr>
                <a:t>0909396698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prstClr val="white">
                      <a:lumMod val="75000"/>
                    </a:prstClr>
                  </a:solidFill>
                  <a:latin typeface="Consolas" panose="020B0609020204030204" pitchFamily="49" charset="0"/>
                  <a:ea typeface="Lato" panose="020F0502020204030203" pitchFamily="34" charset="0"/>
                  <a:cs typeface="Arial" panose="020B0604020202020204" pitchFamily="34" charset="0"/>
                </a:rPr>
                <a:t>alanwalker@gms.tku.edu.tw</a:t>
              </a:r>
              <a:endParaRPr lang="en-US" altLang="ko-KR" sz="1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 &amp; Email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955759" y="4740098"/>
            <a:ext cx="2362187" cy="1552159"/>
            <a:chOff x="466268" y="2478321"/>
            <a:chExt cx="1771640" cy="1164120"/>
          </a:xfrm>
        </p:grpSpPr>
        <p:sp>
          <p:nvSpPr>
            <p:cNvPr id="80" name="텍스트 개체 틀 2"/>
            <p:cNvSpPr txBox="1">
              <a:spLocks/>
            </p:cNvSpPr>
            <p:nvPr/>
          </p:nvSpPr>
          <p:spPr>
            <a:xfrm>
              <a:off x="466268" y="2700625"/>
              <a:ext cx="1771640" cy="941816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en-US" altLang="ko-KR" sz="12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ko-KR" sz="1200" dirty="0">
                  <a:solidFill>
                    <a:prstClr val="white">
                      <a:lumMod val="75000"/>
                    </a:prstClr>
                  </a:solidFill>
                  <a:latin typeface="Consolas" panose="020B0609020204030204" pitchFamily="49" charset="0"/>
                  <a:ea typeface="Lato" panose="020F0502020204030203" pitchFamily="34" charset="0"/>
                  <a:cs typeface="Arial" panose="020B0604020202020204" pitchFamily="34" charset="0"/>
                </a:rPr>
                <a:t>Facebook or Line or twitter</a:t>
              </a:r>
            </a:p>
          </p:txBody>
        </p:sp>
        <p:sp>
          <p:nvSpPr>
            <p:cNvPr id="81" name="텍스트 개체 틀 2"/>
            <p:cNvSpPr txBox="1">
              <a:spLocks/>
            </p:cNvSpPr>
            <p:nvPr/>
          </p:nvSpPr>
          <p:spPr>
            <a:xfrm>
              <a:off x="466269" y="2478321"/>
              <a:ext cx="1636716" cy="414851"/>
            </a:xfrm>
            <a:prstGeom prst="rect">
              <a:avLst/>
            </a:prstGeom>
          </p:spPr>
          <p:txBody>
            <a:bodyPr vert="horz" lIns="121920" tIns="60960" rIns="121920" bIns="60960" rtlCol="0" anchor="t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</a:t>
              </a:r>
            </a:p>
          </p:txBody>
        </p:sp>
      </p:grpSp>
      <p:sp>
        <p:nvSpPr>
          <p:cNvPr id="55" name="Freeform 9"/>
          <p:cNvSpPr>
            <a:spLocks/>
          </p:cNvSpPr>
          <p:nvPr/>
        </p:nvSpPr>
        <p:spPr bwMode="auto">
          <a:xfrm>
            <a:off x="7089125" y="3506023"/>
            <a:ext cx="99982" cy="108714"/>
          </a:xfrm>
          <a:custGeom>
            <a:avLst/>
            <a:gdLst>
              <a:gd name="T0" fmla="*/ 0 w 125"/>
              <a:gd name="T1" fmla="*/ 73 h 80"/>
              <a:gd name="T2" fmla="*/ 66 w 125"/>
              <a:gd name="T3" fmla="*/ 80 h 80"/>
              <a:gd name="T4" fmla="*/ 121 w 125"/>
              <a:gd name="T5" fmla="*/ 49 h 80"/>
              <a:gd name="T6" fmla="*/ 125 w 125"/>
              <a:gd name="T7" fmla="*/ 7 h 80"/>
              <a:gd name="T8" fmla="*/ 63 w 125"/>
              <a:gd name="T9" fmla="*/ 0 h 80"/>
              <a:gd name="T10" fmla="*/ 0 w 125"/>
              <a:gd name="T11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80">
                <a:moveTo>
                  <a:pt x="0" y="73"/>
                </a:moveTo>
                <a:lnTo>
                  <a:pt x="66" y="80"/>
                </a:lnTo>
                <a:lnTo>
                  <a:pt x="121" y="49"/>
                </a:lnTo>
                <a:lnTo>
                  <a:pt x="125" y="7"/>
                </a:lnTo>
                <a:lnTo>
                  <a:pt x="63" y="0"/>
                </a:lnTo>
                <a:lnTo>
                  <a:pt x="0" y="73"/>
                </a:ln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8" name="Freeform 28"/>
          <p:cNvSpPr>
            <a:spLocks noEditPoints="1"/>
          </p:cNvSpPr>
          <p:nvPr/>
        </p:nvSpPr>
        <p:spPr bwMode="auto">
          <a:xfrm>
            <a:off x="7001325" y="2999478"/>
            <a:ext cx="384175" cy="504825"/>
          </a:xfrm>
          <a:custGeom>
            <a:avLst/>
            <a:gdLst>
              <a:gd name="T0" fmla="*/ 50 w 100"/>
              <a:gd name="T1" fmla="*/ 0 h 132"/>
              <a:gd name="T2" fmla="*/ 0 w 100"/>
              <a:gd name="T3" fmla="*/ 50 h 132"/>
              <a:gd name="T4" fmla="*/ 50 w 100"/>
              <a:gd name="T5" fmla="*/ 132 h 132"/>
              <a:gd name="T6" fmla="*/ 100 w 100"/>
              <a:gd name="T7" fmla="*/ 50 h 132"/>
              <a:gd name="T8" fmla="*/ 50 w 100"/>
              <a:gd name="T9" fmla="*/ 0 h 132"/>
              <a:gd name="T10" fmla="*/ 50 w 100"/>
              <a:gd name="T11" fmla="*/ 66 h 132"/>
              <a:gd name="T12" fmla="*/ 30 w 100"/>
              <a:gd name="T13" fmla="*/ 46 h 132"/>
              <a:gd name="T14" fmla="*/ 50 w 100"/>
              <a:gd name="T15" fmla="*/ 26 h 132"/>
              <a:gd name="T16" fmla="*/ 70 w 100"/>
              <a:gd name="T17" fmla="*/ 46 h 132"/>
              <a:gd name="T18" fmla="*/ 50 w 100"/>
              <a:gd name="T19" fmla="*/ 6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32">
                <a:moveTo>
                  <a:pt x="50" y="0"/>
                </a:move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50" y="132"/>
                  <a:pt x="50" y="132"/>
                </a:cubicBezTo>
                <a:cubicBezTo>
                  <a:pt x="50" y="132"/>
                  <a:pt x="100" y="78"/>
                  <a:pt x="100" y="50"/>
                </a:cubicBezTo>
                <a:cubicBezTo>
                  <a:pt x="100" y="22"/>
                  <a:pt x="78" y="0"/>
                  <a:pt x="50" y="0"/>
                </a:cubicBezTo>
                <a:close/>
                <a:moveTo>
                  <a:pt x="50" y="66"/>
                </a:moveTo>
                <a:cubicBezTo>
                  <a:pt x="39" y="66"/>
                  <a:pt x="30" y="57"/>
                  <a:pt x="30" y="46"/>
                </a:cubicBezTo>
                <a:cubicBezTo>
                  <a:pt x="30" y="35"/>
                  <a:pt x="39" y="26"/>
                  <a:pt x="50" y="26"/>
                </a:cubicBezTo>
                <a:cubicBezTo>
                  <a:pt x="61" y="26"/>
                  <a:pt x="70" y="35"/>
                  <a:pt x="70" y="46"/>
                </a:cubicBezTo>
                <a:cubicBezTo>
                  <a:pt x="70" y="57"/>
                  <a:pt x="61" y="66"/>
                  <a:pt x="50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1" name="Freeform 28"/>
          <p:cNvSpPr>
            <a:spLocks noEditPoints="1"/>
          </p:cNvSpPr>
          <p:nvPr/>
        </p:nvSpPr>
        <p:spPr bwMode="auto">
          <a:xfrm>
            <a:off x="6918807" y="3106806"/>
            <a:ext cx="384175" cy="504825"/>
          </a:xfrm>
          <a:custGeom>
            <a:avLst/>
            <a:gdLst>
              <a:gd name="T0" fmla="*/ 50 w 100"/>
              <a:gd name="T1" fmla="*/ 0 h 132"/>
              <a:gd name="T2" fmla="*/ 0 w 100"/>
              <a:gd name="T3" fmla="*/ 50 h 132"/>
              <a:gd name="T4" fmla="*/ 50 w 100"/>
              <a:gd name="T5" fmla="*/ 132 h 132"/>
              <a:gd name="T6" fmla="*/ 100 w 100"/>
              <a:gd name="T7" fmla="*/ 50 h 132"/>
              <a:gd name="T8" fmla="*/ 50 w 100"/>
              <a:gd name="T9" fmla="*/ 0 h 132"/>
              <a:gd name="T10" fmla="*/ 50 w 100"/>
              <a:gd name="T11" fmla="*/ 66 h 132"/>
              <a:gd name="T12" fmla="*/ 30 w 100"/>
              <a:gd name="T13" fmla="*/ 46 h 132"/>
              <a:gd name="T14" fmla="*/ 50 w 100"/>
              <a:gd name="T15" fmla="*/ 26 h 132"/>
              <a:gd name="T16" fmla="*/ 70 w 100"/>
              <a:gd name="T17" fmla="*/ 46 h 132"/>
              <a:gd name="T18" fmla="*/ 50 w 100"/>
              <a:gd name="T19" fmla="*/ 6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32">
                <a:moveTo>
                  <a:pt x="50" y="0"/>
                </a:move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50" y="132"/>
                  <a:pt x="50" y="132"/>
                </a:cubicBezTo>
                <a:cubicBezTo>
                  <a:pt x="50" y="132"/>
                  <a:pt x="100" y="78"/>
                  <a:pt x="100" y="50"/>
                </a:cubicBezTo>
                <a:cubicBezTo>
                  <a:pt x="100" y="22"/>
                  <a:pt x="78" y="0"/>
                  <a:pt x="50" y="0"/>
                </a:cubicBezTo>
                <a:close/>
                <a:moveTo>
                  <a:pt x="50" y="66"/>
                </a:moveTo>
                <a:cubicBezTo>
                  <a:pt x="39" y="66"/>
                  <a:pt x="30" y="57"/>
                  <a:pt x="30" y="46"/>
                </a:cubicBezTo>
                <a:cubicBezTo>
                  <a:pt x="30" y="35"/>
                  <a:pt x="39" y="26"/>
                  <a:pt x="50" y="26"/>
                </a:cubicBezTo>
                <a:cubicBezTo>
                  <a:pt x="61" y="26"/>
                  <a:pt x="70" y="35"/>
                  <a:pt x="70" y="46"/>
                </a:cubicBezTo>
                <a:cubicBezTo>
                  <a:pt x="70" y="57"/>
                  <a:pt x="61" y="66"/>
                  <a:pt x="50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5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圖: 接點 19"/>
          <p:cNvSpPr/>
          <p:nvPr/>
        </p:nvSpPr>
        <p:spPr>
          <a:xfrm>
            <a:off x="9659939" y="4757158"/>
            <a:ext cx="1033988" cy="105215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5019" y="596349"/>
            <a:ext cx="7394446" cy="1043608"/>
          </a:xfrm>
        </p:spPr>
        <p:txBody>
          <a:bodyPr/>
          <a:lstStyle/>
          <a:p>
            <a:r>
              <a:rPr lang="zh-TW" altLang="en-US" sz="6000" dirty="0"/>
              <a:t>專題時程安排</a:t>
            </a:r>
            <a:endParaRPr lang="en-US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18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關於</a:t>
            </a:r>
            <a:r>
              <a:rPr lang="zh-TW" altLang="en-US" sz="18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時程</a:t>
            </a:r>
            <a:endParaRPr lang="en-US" sz="18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Chevron 1"/>
          <p:cNvSpPr/>
          <p:nvPr/>
        </p:nvSpPr>
        <p:spPr>
          <a:xfrm>
            <a:off x="2831254" y="3818032"/>
            <a:ext cx="1632373" cy="33031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19" name="Chevron 18"/>
          <p:cNvSpPr/>
          <p:nvPr/>
        </p:nvSpPr>
        <p:spPr>
          <a:xfrm>
            <a:off x="4463627" y="3818032"/>
            <a:ext cx="1632373" cy="33031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22" name="Chevron 21"/>
          <p:cNvSpPr/>
          <p:nvPr/>
        </p:nvSpPr>
        <p:spPr>
          <a:xfrm>
            <a:off x="6096000" y="3818032"/>
            <a:ext cx="1632373" cy="33031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</a:p>
        </p:txBody>
      </p:sp>
      <p:sp>
        <p:nvSpPr>
          <p:cNvPr id="24" name="Chevron 23"/>
          <p:cNvSpPr/>
          <p:nvPr/>
        </p:nvSpPr>
        <p:spPr>
          <a:xfrm>
            <a:off x="7728374" y="3818032"/>
            <a:ext cx="1632373" cy="33031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</a:p>
        </p:txBody>
      </p:sp>
      <p:sp>
        <p:nvSpPr>
          <p:cNvPr id="26" name="Chevron 25"/>
          <p:cNvSpPr/>
          <p:nvPr/>
        </p:nvSpPr>
        <p:spPr>
          <a:xfrm>
            <a:off x="9360747" y="3818032"/>
            <a:ext cx="1632373" cy="33031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</a:p>
        </p:txBody>
      </p:sp>
      <p:sp>
        <p:nvSpPr>
          <p:cNvPr id="28" name="Chevron 27"/>
          <p:cNvSpPr/>
          <p:nvPr/>
        </p:nvSpPr>
        <p:spPr>
          <a:xfrm>
            <a:off x="1198880" y="3818032"/>
            <a:ext cx="1632373" cy="33031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81141" y="2030778"/>
            <a:ext cx="2780631" cy="1668949"/>
            <a:chOff x="1481141" y="2030778"/>
            <a:chExt cx="2780631" cy="1668949"/>
          </a:xfrm>
        </p:grpSpPr>
        <p:sp>
          <p:nvSpPr>
            <p:cNvPr id="39" name="Oval 38"/>
            <p:cNvSpPr/>
            <p:nvPr/>
          </p:nvSpPr>
          <p:spPr>
            <a:xfrm>
              <a:off x="1481141" y="2030778"/>
              <a:ext cx="1033988" cy="1052152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998133" y="3270296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29399" y="2030779"/>
              <a:ext cx="1632373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使用各式的 </a:t>
              </a:r>
              <a:r>
                <a:rPr lang="en-US" altLang="zh-TW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Sensor </a:t>
              </a:r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蒐集我們所需的環境變數</a:t>
              </a:r>
              <a:r>
                <a:rPr 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1721628" y="2278891"/>
              <a:ext cx="553009" cy="538763"/>
            </a:xfrm>
            <a:custGeom>
              <a:avLst/>
              <a:gdLst>
                <a:gd name="T0" fmla="*/ 180 w 180"/>
                <a:gd name="T1" fmla="*/ 95 h 176"/>
                <a:gd name="T2" fmla="*/ 179 w 180"/>
                <a:gd name="T3" fmla="*/ 93 h 176"/>
                <a:gd name="T4" fmla="*/ 178 w 180"/>
                <a:gd name="T5" fmla="*/ 92 h 176"/>
                <a:gd name="T6" fmla="*/ 135 w 180"/>
                <a:gd name="T7" fmla="*/ 74 h 176"/>
                <a:gd name="T8" fmla="*/ 135 w 180"/>
                <a:gd name="T9" fmla="*/ 21 h 176"/>
                <a:gd name="T10" fmla="*/ 135 w 180"/>
                <a:gd name="T11" fmla="*/ 21 h 176"/>
                <a:gd name="T12" fmla="*/ 134 w 180"/>
                <a:gd name="T13" fmla="*/ 19 h 176"/>
                <a:gd name="T14" fmla="*/ 133 w 180"/>
                <a:gd name="T15" fmla="*/ 18 h 176"/>
                <a:gd name="T16" fmla="*/ 92 w 180"/>
                <a:gd name="T17" fmla="*/ 0 h 176"/>
                <a:gd name="T18" fmla="*/ 48 w 180"/>
                <a:gd name="T19" fmla="*/ 18 h 176"/>
                <a:gd name="T20" fmla="*/ 47 w 180"/>
                <a:gd name="T21" fmla="*/ 18 h 176"/>
                <a:gd name="T22" fmla="*/ 46 w 180"/>
                <a:gd name="T23" fmla="*/ 19 h 176"/>
                <a:gd name="T24" fmla="*/ 45 w 180"/>
                <a:gd name="T25" fmla="*/ 21 h 176"/>
                <a:gd name="T26" fmla="*/ 45 w 180"/>
                <a:gd name="T27" fmla="*/ 21 h 176"/>
                <a:gd name="T28" fmla="*/ 3 w 180"/>
                <a:gd name="T29" fmla="*/ 92 h 176"/>
                <a:gd name="T30" fmla="*/ 2 w 180"/>
                <a:gd name="T31" fmla="*/ 92 h 176"/>
                <a:gd name="T32" fmla="*/ 1 w 180"/>
                <a:gd name="T33" fmla="*/ 93 h 176"/>
                <a:gd name="T34" fmla="*/ 0 w 180"/>
                <a:gd name="T35" fmla="*/ 95 h 176"/>
                <a:gd name="T36" fmla="*/ 0 w 180"/>
                <a:gd name="T37" fmla="*/ 95 h 176"/>
                <a:gd name="T38" fmla="*/ 3 w 180"/>
                <a:gd name="T39" fmla="*/ 157 h 176"/>
                <a:gd name="T40" fmla="*/ 49 w 180"/>
                <a:gd name="T41" fmla="*/ 176 h 176"/>
                <a:gd name="T42" fmla="*/ 90 w 180"/>
                <a:gd name="T43" fmla="*/ 158 h 176"/>
                <a:gd name="T44" fmla="*/ 131 w 180"/>
                <a:gd name="T45" fmla="*/ 176 h 176"/>
                <a:gd name="T46" fmla="*/ 177 w 180"/>
                <a:gd name="T47" fmla="*/ 157 h 176"/>
                <a:gd name="T48" fmla="*/ 180 w 180"/>
                <a:gd name="T49" fmla="*/ 95 h 176"/>
                <a:gd name="T50" fmla="*/ 131 w 180"/>
                <a:gd name="T51" fmla="*/ 81 h 176"/>
                <a:gd name="T52" fmla="*/ 150 w 180"/>
                <a:gd name="T53" fmla="*/ 102 h 176"/>
                <a:gd name="T54" fmla="*/ 116 w 180"/>
                <a:gd name="T55" fmla="*/ 103 h 176"/>
                <a:gd name="T56" fmla="*/ 100 w 180"/>
                <a:gd name="T57" fmla="*/ 95 h 176"/>
                <a:gd name="T58" fmla="*/ 128 w 180"/>
                <a:gd name="T59" fmla="*/ 74 h 176"/>
                <a:gd name="T60" fmla="*/ 94 w 180"/>
                <a:gd name="T61" fmla="*/ 41 h 176"/>
                <a:gd name="T62" fmla="*/ 128 w 180"/>
                <a:gd name="T63" fmla="*/ 74 h 176"/>
                <a:gd name="T64" fmla="*/ 86 w 180"/>
                <a:gd name="T65" fmla="*/ 89 h 176"/>
                <a:gd name="T66" fmla="*/ 53 w 180"/>
                <a:gd name="T67" fmla="*/ 27 h 176"/>
                <a:gd name="T68" fmla="*/ 86 w 180"/>
                <a:gd name="T69" fmla="*/ 41 h 176"/>
                <a:gd name="T70" fmla="*/ 122 w 180"/>
                <a:gd name="T71" fmla="*/ 21 h 176"/>
                <a:gd name="T72" fmla="*/ 59 w 180"/>
                <a:gd name="T73" fmla="*/ 21 h 176"/>
                <a:gd name="T74" fmla="*/ 49 w 180"/>
                <a:gd name="T75" fmla="*/ 81 h 176"/>
                <a:gd name="T76" fmla="*/ 49 w 180"/>
                <a:gd name="T77" fmla="*/ 109 h 176"/>
                <a:gd name="T78" fmla="*/ 49 w 180"/>
                <a:gd name="T79" fmla="*/ 81 h 176"/>
                <a:gd name="T80" fmla="*/ 9 w 180"/>
                <a:gd name="T81" fmla="*/ 101 h 176"/>
                <a:gd name="T82" fmla="*/ 45 w 180"/>
                <a:gd name="T83" fmla="*/ 167 h 176"/>
                <a:gd name="T84" fmla="*/ 8 w 180"/>
                <a:gd name="T85" fmla="*/ 101 h 176"/>
                <a:gd name="T86" fmla="*/ 86 w 180"/>
                <a:gd name="T87" fmla="*/ 101 h 176"/>
                <a:gd name="T88" fmla="*/ 53 w 180"/>
                <a:gd name="T89" fmla="*/ 166 h 176"/>
                <a:gd name="T90" fmla="*/ 94 w 180"/>
                <a:gd name="T91" fmla="*/ 101 h 176"/>
                <a:gd name="T92" fmla="*/ 128 w 180"/>
                <a:gd name="T93" fmla="*/ 166 h 176"/>
                <a:gd name="T94" fmla="*/ 94 w 180"/>
                <a:gd name="T95" fmla="*/ 101 h 176"/>
                <a:gd name="T96" fmla="*/ 135 w 180"/>
                <a:gd name="T97" fmla="*/ 167 h 176"/>
                <a:gd name="T98" fmla="*/ 172 w 180"/>
                <a:gd name="T99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0" h="176">
                  <a:moveTo>
                    <a:pt x="180" y="95"/>
                  </a:moveTo>
                  <a:cubicBezTo>
                    <a:pt x="180" y="95"/>
                    <a:pt x="180" y="95"/>
                    <a:pt x="180" y="95"/>
                  </a:cubicBezTo>
                  <a:cubicBezTo>
                    <a:pt x="180" y="94"/>
                    <a:pt x="179" y="94"/>
                    <a:pt x="179" y="9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2"/>
                    <a:pt x="177" y="92"/>
                    <a:pt x="177" y="92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1"/>
                    <a:pt x="135" y="20"/>
                    <a:pt x="135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4" y="19"/>
                    <a:pt x="134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1" y="157"/>
                    <a:pt x="3" y="157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8" y="176"/>
                    <a:pt x="49" y="176"/>
                    <a:pt x="49" y="176"/>
                  </a:cubicBezTo>
                  <a:cubicBezTo>
                    <a:pt x="50" y="176"/>
                    <a:pt x="50" y="176"/>
                    <a:pt x="51" y="176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1" y="176"/>
                    <a:pt x="131" y="176"/>
                  </a:cubicBezTo>
                  <a:cubicBezTo>
                    <a:pt x="132" y="176"/>
                    <a:pt x="132" y="176"/>
                    <a:pt x="133" y="176"/>
                  </a:cubicBezTo>
                  <a:cubicBezTo>
                    <a:pt x="177" y="157"/>
                    <a:pt x="177" y="157"/>
                    <a:pt x="177" y="157"/>
                  </a:cubicBezTo>
                  <a:cubicBezTo>
                    <a:pt x="179" y="157"/>
                    <a:pt x="180" y="155"/>
                    <a:pt x="180" y="154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80" y="95"/>
                    <a:pt x="180" y="95"/>
                    <a:pt x="180" y="95"/>
                  </a:cubicBezTo>
                  <a:close/>
                  <a:moveTo>
                    <a:pt x="131" y="81"/>
                  </a:moveTo>
                  <a:cubicBezTo>
                    <a:pt x="166" y="95"/>
                    <a:pt x="166" y="95"/>
                    <a:pt x="166" y="95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100" y="95"/>
                    <a:pt x="100" y="95"/>
                    <a:pt x="100" y="95"/>
                  </a:cubicBezTo>
                  <a:lnTo>
                    <a:pt x="131" y="81"/>
                  </a:lnTo>
                  <a:close/>
                  <a:moveTo>
                    <a:pt x="128" y="74"/>
                  </a:moveTo>
                  <a:cubicBezTo>
                    <a:pt x="94" y="89"/>
                    <a:pt x="94" y="89"/>
                    <a:pt x="94" y="89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128" y="27"/>
                    <a:pt x="128" y="27"/>
                    <a:pt x="128" y="27"/>
                  </a:cubicBezTo>
                  <a:lnTo>
                    <a:pt x="128" y="74"/>
                  </a:lnTo>
                  <a:close/>
                  <a:moveTo>
                    <a:pt x="86" y="41"/>
                  </a:moveTo>
                  <a:cubicBezTo>
                    <a:pt x="86" y="89"/>
                    <a:pt x="86" y="89"/>
                    <a:pt x="86" y="89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5" y="37"/>
                    <a:pt x="75" y="37"/>
                    <a:pt x="75" y="37"/>
                  </a:cubicBezTo>
                  <a:lnTo>
                    <a:pt x="86" y="41"/>
                  </a:lnTo>
                  <a:close/>
                  <a:moveTo>
                    <a:pt x="90" y="8"/>
                  </a:moveTo>
                  <a:cubicBezTo>
                    <a:pt x="122" y="21"/>
                    <a:pt x="122" y="21"/>
                    <a:pt x="122" y="21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59" y="21"/>
                    <a:pt x="59" y="21"/>
                    <a:pt x="59" y="21"/>
                  </a:cubicBezTo>
                  <a:lnTo>
                    <a:pt x="90" y="8"/>
                  </a:lnTo>
                  <a:close/>
                  <a:moveTo>
                    <a:pt x="49" y="81"/>
                  </a:moveTo>
                  <a:cubicBezTo>
                    <a:pt x="81" y="95"/>
                    <a:pt x="81" y="95"/>
                    <a:pt x="81" y="9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49" y="81"/>
                  </a:lnTo>
                  <a:close/>
                  <a:moveTo>
                    <a:pt x="8" y="101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8" y="151"/>
                    <a:pt x="8" y="151"/>
                    <a:pt x="8" y="151"/>
                  </a:cubicBezTo>
                  <a:lnTo>
                    <a:pt x="8" y="101"/>
                  </a:lnTo>
                  <a:close/>
                  <a:moveTo>
                    <a:pt x="53" y="116"/>
                  </a:moveTo>
                  <a:cubicBezTo>
                    <a:pt x="86" y="101"/>
                    <a:pt x="86" y="101"/>
                    <a:pt x="86" y="10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53" y="166"/>
                    <a:pt x="53" y="166"/>
                    <a:pt x="53" y="166"/>
                  </a:cubicBezTo>
                  <a:lnTo>
                    <a:pt x="53" y="116"/>
                  </a:lnTo>
                  <a:close/>
                  <a:moveTo>
                    <a:pt x="94" y="101"/>
                  </a:moveTo>
                  <a:cubicBezTo>
                    <a:pt x="128" y="116"/>
                    <a:pt x="128" y="116"/>
                    <a:pt x="128" y="11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94" y="151"/>
                    <a:pt x="94" y="151"/>
                    <a:pt x="94" y="151"/>
                  </a:cubicBezTo>
                  <a:lnTo>
                    <a:pt x="94" y="101"/>
                  </a:lnTo>
                  <a:close/>
                  <a:moveTo>
                    <a:pt x="172" y="151"/>
                  </a:moveTo>
                  <a:cubicBezTo>
                    <a:pt x="135" y="167"/>
                    <a:pt x="135" y="167"/>
                    <a:pt x="135" y="167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72" y="101"/>
                    <a:pt x="172" y="101"/>
                    <a:pt x="172" y="101"/>
                  </a:cubicBezTo>
                  <a:lnTo>
                    <a:pt x="172" y="151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34559" y="2030778"/>
            <a:ext cx="2798769" cy="4075822"/>
            <a:chOff x="4734559" y="2030778"/>
            <a:chExt cx="2798769" cy="4075822"/>
          </a:xfrm>
        </p:grpSpPr>
        <p:sp>
          <p:nvSpPr>
            <p:cNvPr id="63" name="Oval 62"/>
            <p:cNvSpPr/>
            <p:nvPr/>
          </p:nvSpPr>
          <p:spPr>
            <a:xfrm>
              <a:off x="4734559" y="2030778"/>
              <a:ext cx="1033988" cy="1052152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ato" panose="020F0502020204030203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251552" y="3270296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Freeform 89"/>
            <p:cNvSpPr>
              <a:spLocks noEditPoints="1"/>
            </p:cNvSpPr>
            <p:nvPr/>
          </p:nvSpPr>
          <p:spPr bwMode="auto">
            <a:xfrm>
              <a:off x="6661674" y="5763991"/>
              <a:ext cx="377319" cy="342609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00955" y="2030779"/>
              <a:ext cx="1632373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使用 </a:t>
              </a:r>
              <a:r>
                <a:rPr lang="en-US" altLang="zh-TW" sz="1400" dirty="0" err="1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ThingSpeak</a:t>
              </a:r>
              <a:r>
                <a:rPr lang="en-US" altLang="zh-TW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將 </a:t>
              </a:r>
              <a:r>
                <a:rPr lang="en-US" altLang="zh-TW" sz="1400" dirty="0" err="1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FireBase</a:t>
              </a:r>
              <a:r>
                <a:rPr lang="en-US" altLang="zh-TW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得到的資訊繪製成圖表</a:t>
              </a:r>
              <a:endParaRPr lang="en-US" sz="14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014059" y="2263278"/>
              <a:ext cx="474987" cy="554376"/>
            </a:xfrm>
            <a:custGeom>
              <a:avLst/>
              <a:gdLst>
                <a:gd name="T0" fmla="*/ 149 w 149"/>
                <a:gd name="T1" fmla="*/ 22 h 174"/>
                <a:gd name="T2" fmla="*/ 95 w 149"/>
                <a:gd name="T3" fmla="*/ 0 h 174"/>
                <a:gd name="T4" fmla="*/ 42 w 149"/>
                <a:gd name="T5" fmla="*/ 21 h 174"/>
                <a:gd name="T6" fmla="*/ 42 w 149"/>
                <a:gd name="T7" fmla="*/ 22 h 174"/>
                <a:gd name="T8" fmla="*/ 42 w 149"/>
                <a:gd name="T9" fmla="*/ 23 h 174"/>
                <a:gd name="T10" fmla="*/ 0 w 149"/>
                <a:gd name="T11" fmla="*/ 46 h 174"/>
                <a:gd name="T12" fmla="*/ 0 w 149"/>
                <a:gd name="T13" fmla="*/ 152 h 174"/>
                <a:gd name="T14" fmla="*/ 53 w 149"/>
                <a:gd name="T15" fmla="*/ 174 h 174"/>
                <a:gd name="T16" fmla="*/ 106 w 149"/>
                <a:gd name="T17" fmla="*/ 152 h 174"/>
                <a:gd name="T18" fmla="*/ 148 w 149"/>
                <a:gd name="T19" fmla="*/ 131 h 174"/>
                <a:gd name="T20" fmla="*/ 149 w 149"/>
                <a:gd name="T21" fmla="*/ 22 h 174"/>
                <a:gd name="T22" fmla="*/ 53 w 149"/>
                <a:gd name="T23" fmla="*/ 65 h 174"/>
                <a:gd name="T24" fmla="*/ 99 w 149"/>
                <a:gd name="T25" fmla="*/ 80 h 174"/>
                <a:gd name="T26" fmla="*/ 7 w 149"/>
                <a:gd name="T27" fmla="*/ 80 h 174"/>
                <a:gd name="T28" fmla="*/ 53 w 149"/>
                <a:gd name="T29" fmla="*/ 65 h 174"/>
                <a:gd name="T30" fmla="*/ 106 w 149"/>
                <a:gd name="T31" fmla="*/ 69 h 174"/>
                <a:gd name="T32" fmla="*/ 106 w 149"/>
                <a:gd name="T33" fmla="*/ 46 h 174"/>
                <a:gd name="T34" fmla="*/ 106 w 149"/>
                <a:gd name="T35" fmla="*/ 46 h 174"/>
                <a:gd name="T36" fmla="*/ 106 w 149"/>
                <a:gd name="T37" fmla="*/ 44 h 174"/>
                <a:gd name="T38" fmla="*/ 141 w 149"/>
                <a:gd name="T39" fmla="*/ 30 h 174"/>
                <a:gd name="T40" fmla="*/ 7 w 149"/>
                <a:gd name="T41" fmla="*/ 90 h 174"/>
                <a:gd name="T42" fmla="*/ 99 w 149"/>
                <a:gd name="T43" fmla="*/ 90 h 174"/>
                <a:gd name="T44" fmla="*/ 53 w 149"/>
                <a:gd name="T45" fmla="*/ 129 h 174"/>
                <a:gd name="T46" fmla="*/ 7 w 149"/>
                <a:gd name="T47" fmla="*/ 90 h 174"/>
                <a:gd name="T48" fmla="*/ 141 w 149"/>
                <a:gd name="T49" fmla="*/ 66 h 174"/>
                <a:gd name="T50" fmla="*/ 106 w 149"/>
                <a:gd name="T51" fmla="*/ 105 h 174"/>
                <a:gd name="T52" fmla="*/ 95 w 149"/>
                <a:gd name="T53" fmla="*/ 7 h 174"/>
                <a:gd name="T54" fmla="*/ 98 w 149"/>
                <a:gd name="T55" fmla="*/ 33 h 174"/>
                <a:gd name="T56" fmla="*/ 50 w 149"/>
                <a:gd name="T57" fmla="*/ 24 h 174"/>
                <a:gd name="T58" fmla="*/ 50 w 149"/>
                <a:gd name="T59" fmla="*/ 22 h 174"/>
                <a:gd name="T60" fmla="*/ 95 w 149"/>
                <a:gd name="T61" fmla="*/ 7 h 174"/>
                <a:gd name="T62" fmla="*/ 99 w 149"/>
                <a:gd name="T63" fmla="*/ 45 h 174"/>
                <a:gd name="T64" fmla="*/ 7 w 149"/>
                <a:gd name="T65" fmla="*/ 45 h 174"/>
                <a:gd name="T66" fmla="*/ 53 w 149"/>
                <a:gd name="T67" fmla="*/ 167 h 174"/>
                <a:gd name="T68" fmla="*/ 7 w 149"/>
                <a:gd name="T69" fmla="*/ 126 h 174"/>
                <a:gd name="T70" fmla="*/ 99 w 149"/>
                <a:gd name="T71" fmla="*/ 126 h 174"/>
                <a:gd name="T72" fmla="*/ 53 w 149"/>
                <a:gd name="T73" fmla="*/ 167 h 174"/>
                <a:gd name="T74" fmla="*/ 106 w 149"/>
                <a:gd name="T75" fmla="*/ 112 h 174"/>
                <a:gd name="T76" fmla="*/ 141 w 149"/>
                <a:gd name="T77" fmla="*/ 12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9" h="174">
                  <a:moveTo>
                    <a:pt x="149" y="22"/>
                  </a:moveTo>
                  <a:cubicBezTo>
                    <a:pt x="149" y="22"/>
                    <a:pt x="149" y="22"/>
                    <a:pt x="149" y="22"/>
                  </a:cubicBezTo>
                  <a:cubicBezTo>
                    <a:pt x="149" y="21"/>
                    <a:pt x="149" y="21"/>
                    <a:pt x="149" y="20"/>
                  </a:cubicBezTo>
                  <a:cubicBezTo>
                    <a:pt x="146" y="5"/>
                    <a:pt x="119" y="0"/>
                    <a:pt x="95" y="0"/>
                  </a:cubicBezTo>
                  <a:cubicBezTo>
                    <a:pt x="72" y="0"/>
                    <a:pt x="45" y="5"/>
                    <a:pt x="42" y="20"/>
                  </a:cubicBezTo>
                  <a:cubicBezTo>
                    <a:pt x="42" y="20"/>
                    <a:pt x="42" y="21"/>
                    <a:pt x="42" y="21"/>
                  </a:cubicBezTo>
                  <a:cubicBezTo>
                    <a:pt x="42" y="21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21" y="26"/>
                    <a:pt x="0" y="32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4" y="169"/>
                    <a:pt x="31" y="174"/>
                    <a:pt x="53" y="174"/>
                  </a:cubicBezTo>
                  <a:cubicBezTo>
                    <a:pt x="75" y="174"/>
                    <a:pt x="103" y="169"/>
                    <a:pt x="106" y="155"/>
                  </a:cubicBezTo>
                  <a:cubicBezTo>
                    <a:pt x="106" y="154"/>
                    <a:pt x="106" y="153"/>
                    <a:pt x="106" y="152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19" y="149"/>
                    <a:pt x="145" y="146"/>
                    <a:pt x="148" y="131"/>
                  </a:cubicBezTo>
                  <a:cubicBezTo>
                    <a:pt x="149" y="130"/>
                    <a:pt x="149" y="129"/>
                    <a:pt x="149" y="128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lose/>
                  <a:moveTo>
                    <a:pt x="53" y="65"/>
                  </a:moveTo>
                  <a:cubicBezTo>
                    <a:pt x="74" y="65"/>
                    <a:pt x="90" y="60"/>
                    <a:pt x="99" y="54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7" y="83"/>
                    <a:pt x="83" y="93"/>
                    <a:pt x="53" y="93"/>
                  </a:cubicBezTo>
                  <a:cubicBezTo>
                    <a:pt x="23" y="93"/>
                    <a:pt x="9" y="84"/>
                    <a:pt x="7" y="80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6" y="60"/>
                    <a:pt x="31" y="65"/>
                    <a:pt x="53" y="65"/>
                  </a:cubicBezTo>
                  <a:close/>
                  <a:moveTo>
                    <a:pt x="141" y="57"/>
                  </a:moveTo>
                  <a:cubicBezTo>
                    <a:pt x="140" y="59"/>
                    <a:pt x="129" y="67"/>
                    <a:pt x="106" y="69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7" y="45"/>
                    <a:pt x="106" y="44"/>
                    <a:pt x="106" y="44"/>
                  </a:cubicBezTo>
                  <a:cubicBezTo>
                    <a:pt x="106" y="43"/>
                    <a:pt x="106" y="41"/>
                    <a:pt x="105" y="40"/>
                  </a:cubicBezTo>
                  <a:cubicBezTo>
                    <a:pt x="121" y="39"/>
                    <a:pt x="134" y="35"/>
                    <a:pt x="141" y="30"/>
                  </a:cubicBezTo>
                  <a:lnTo>
                    <a:pt x="141" y="57"/>
                  </a:lnTo>
                  <a:close/>
                  <a:moveTo>
                    <a:pt x="7" y="90"/>
                  </a:moveTo>
                  <a:cubicBezTo>
                    <a:pt x="16" y="96"/>
                    <a:pt x="31" y="101"/>
                    <a:pt x="53" y="101"/>
                  </a:cubicBezTo>
                  <a:cubicBezTo>
                    <a:pt x="74" y="101"/>
                    <a:pt x="90" y="96"/>
                    <a:pt x="99" y="90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7" y="119"/>
                    <a:pt x="82" y="129"/>
                    <a:pt x="53" y="129"/>
                  </a:cubicBezTo>
                  <a:cubicBezTo>
                    <a:pt x="23" y="129"/>
                    <a:pt x="9" y="119"/>
                    <a:pt x="7" y="116"/>
                  </a:cubicBezTo>
                  <a:lnTo>
                    <a:pt x="7" y="90"/>
                  </a:lnTo>
                  <a:close/>
                  <a:moveTo>
                    <a:pt x="106" y="76"/>
                  </a:moveTo>
                  <a:cubicBezTo>
                    <a:pt x="122" y="75"/>
                    <a:pt x="134" y="71"/>
                    <a:pt x="141" y="66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5"/>
                    <a:pt x="129" y="103"/>
                    <a:pt x="106" y="105"/>
                  </a:cubicBezTo>
                  <a:lnTo>
                    <a:pt x="106" y="76"/>
                  </a:lnTo>
                  <a:close/>
                  <a:moveTo>
                    <a:pt x="95" y="7"/>
                  </a:moveTo>
                  <a:cubicBezTo>
                    <a:pt x="120" y="7"/>
                    <a:pt x="139" y="13"/>
                    <a:pt x="141" y="21"/>
                  </a:cubicBezTo>
                  <a:cubicBezTo>
                    <a:pt x="139" y="24"/>
                    <a:pt x="125" y="32"/>
                    <a:pt x="98" y="33"/>
                  </a:cubicBezTo>
                  <a:cubicBezTo>
                    <a:pt x="88" y="26"/>
                    <a:pt x="70" y="24"/>
                    <a:pt x="53" y="24"/>
                  </a:cubicBezTo>
                  <a:cubicBezTo>
                    <a:pt x="52" y="24"/>
                    <a:pt x="51" y="24"/>
                    <a:pt x="50" y="24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14"/>
                    <a:pt x="70" y="7"/>
                    <a:pt x="95" y="7"/>
                  </a:cubicBezTo>
                  <a:close/>
                  <a:moveTo>
                    <a:pt x="53" y="31"/>
                  </a:moveTo>
                  <a:cubicBezTo>
                    <a:pt x="78" y="31"/>
                    <a:pt x="97" y="37"/>
                    <a:pt x="99" y="45"/>
                  </a:cubicBezTo>
                  <a:cubicBezTo>
                    <a:pt x="97" y="48"/>
                    <a:pt x="82" y="57"/>
                    <a:pt x="53" y="57"/>
                  </a:cubicBezTo>
                  <a:cubicBezTo>
                    <a:pt x="24" y="57"/>
                    <a:pt x="10" y="48"/>
                    <a:pt x="7" y="45"/>
                  </a:cubicBezTo>
                  <a:cubicBezTo>
                    <a:pt x="10" y="37"/>
                    <a:pt x="29" y="31"/>
                    <a:pt x="53" y="31"/>
                  </a:cubicBezTo>
                  <a:close/>
                  <a:moveTo>
                    <a:pt x="53" y="167"/>
                  </a:moveTo>
                  <a:cubicBezTo>
                    <a:pt x="29" y="167"/>
                    <a:pt x="9" y="161"/>
                    <a:pt x="7" y="152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16" y="132"/>
                    <a:pt x="31" y="137"/>
                    <a:pt x="53" y="137"/>
                  </a:cubicBezTo>
                  <a:cubicBezTo>
                    <a:pt x="74" y="137"/>
                    <a:pt x="90" y="132"/>
                    <a:pt x="99" y="126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7" y="161"/>
                    <a:pt x="77" y="167"/>
                    <a:pt x="53" y="167"/>
                  </a:cubicBezTo>
                  <a:close/>
                  <a:moveTo>
                    <a:pt x="106" y="143"/>
                  </a:moveTo>
                  <a:cubicBezTo>
                    <a:pt x="106" y="112"/>
                    <a:pt x="106" y="112"/>
                    <a:pt x="106" y="112"/>
                  </a:cubicBezTo>
                  <a:cubicBezTo>
                    <a:pt x="122" y="111"/>
                    <a:pt x="134" y="107"/>
                    <a:pt x="141" y="102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0" y="136"/>
                    <a:pt x="126" y="141"/>
                    <a:pt x="106" y="143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42907" y="4266651"/>
            <a:ext cx="2743635" cy="1811576"/>
            <a:chOff x="1342907" y="4266651"/>
            <a:chExt cx="2743635" cy="1811576"/>
          </a:xfrm>
        </p:grpSpPr>
        <p:sp>
          <p:nvSpPr>
            <p:cNvPr id="41" name="Oval 40"/>
            <p:cNvSpPr/>
            <p:nvPr/>
          </p:nvSpPr>
          <p:spPr>
            <a:xfrm>
              <a:off x="3052554" y="4804032"/>
              <a:ext cx="1033988" cy="1052152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ato" panose="020F050202020403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42907" y="4804032"/>
              <a:ext cx="1632373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透過 </a:t>
              </a:r>
              <a:r>
                <a:rPr lang="en-US" altLang="zh-TW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ESP8266</a:t>
              </a:r>
              <a:r>
                <a:rPr lang="zh-TW" altLang="en-US" sz="16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 將感測訊息使用無線傳輸方式送入 </a:t>
              </a:r>
              <a:r>
                <a:rPr lang="en-US" altLang="zh-TW" sz="1600" dirty="0" err="1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FireBase</a:t>
              </a:r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3569547" y="4266651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319367" y="5035868"/>
              <a:ext cx="500361" cy="503995"/>
            </a:xfrm>
            <a:custGeom>
              <a:avLst/>
              <a:gdLst>
                <a:gd name="T0" fmla="*/ 169 w 174"/>
                <a:gd name="T1" fmla="*/ 50 h 176"/>
                <a:gd name="T2" fmla="*/ 174 w 174"/>
                <a:gd name="T3" fmla="*/ 37 h 176"/>
                <a:gd name="T4" fmla="*/ 169 w 174"/>
                <a:gd name="T5" fmla="*/ 24 h 176"/>
                <a:gd name="T6" fmla="*/ 152 w 174"/>
                <a:gd name="T7" fmla="*/ 7 h 176"/>
                <a:gd name="T8" fmla="*/ 128 w 174"/>
                <a:gd name="T9" fmla="*/ 7 h 176"/>
                <a:gd name="T10" fmla="*/ 21 w 174"/>
                <a:gd name="T11" fmla="*/ 113 h 176"/>
                <a:gd name="T12" fmla="*/ 20 w 174"/>
                <a:gd name="T13" fmla="*/ 115 h 176"/>
                <a:gd name="T14" fmla="*/ 1 w 174"/>
                <a:gd name="T15" fmla="*/ 163 h 176"/>
                <a:gd name="T16" fmla="*/ 3 w 174"/>
                <a:gd name="T17" fmla="*/ 173 h 176"/>
                <a:gd name="T18" fmla="*/ 10 w 174"/>
                <a:gd name="T19" fmla="*/ 176 h 176"/>
                <a:gd name="T20" fmla="*/ 13 w 174"/>
                <a:gd name="T21" fmla="*/ 175 h 176"/>
                <a:gd name="T22" fmla="*/ 61 w 174"/>
                <a:gd name="T23" fmla="*/ 156 h 176"/>
                <a:gd name="T24" fmla="*/ 63 w 174"/>
                <a:gd name="T25" fmla="*/ 155 h 176"/>
                <a:gd name="T26" fmla="*/ 169 w 174"/>
                <a:gd name="T27" fmla="*/ 50 h 176"/>
                <a:gd name="T28" fmla="*/ 31 w 174"/>
                <a:gd name="T29" fmla="*/ 160 h 176"/>
                <a:gd name="T30" fmla="*/ 16 w 174"/>
                <a:gd name="T31" fmla="*/ 145 h 176"/>
                <a:gd name="T32" fmla="*/ 25 w 174"/>
                <a:gd name="T33" fmla="*/ 123 h 176"/>
                <a:gd name="T34" fmla="*/ 54 w 174"/>
                <a:gd name="T35" fmla="*/ 151 h 176"/>
                <a:gd name="T36" fmla="*/ 31 w 174"/>
                <a:gd name="T37" fmla="*/ 160 h 176"/>
                <a:gd name="T38" fmla="*/ 133 w 174"/>
                <a:gd name="T39" fmla="*/ 12 h 176"/>
                <a:gd name="T40" fmla="*/ 146 w 174"/>
                <a:gd name="T41" fmla="*/ 12 h 176"/>
                <a:gd name="T42" fmla="*/ 163 w 174"/>
                <a:gd name="T43" fmla="*/ 29 h 176"/>
                <a:gd name="T44" fmla="*/ 167 w 174"/>
                <a:gd name="T45" fmla="*/ 37 h 176"/>
                <a:gd name="T46" fmla="*/ 163 w 174"/>
                <a:gd name="T47" fmla="*/ 45 h 176"/>
                <a:gd name="T48" fmla="*/ 61 w 174"/>
                <a:gd name="T49" fmla="*/ 147 h 176"/>
                <a:gd name="T50" fmla="*/ 50 w 174"/>
                <a:gd name="T51" fmla="*/ 137 h 176"/>
                <a:gd name="T52" fmla="*/ 134 w 174"/>
                <a:gd name="T53" fmla="*/ 53 h 176"/>
                <a:gd name="T54" fmla="*/ 134 w 174"/>
                <a:gd name="T55" fmla="*/ 47 h 176"/>
                <a:gd name="T56" fmla="*/ 129 w 174"/>
                <a:gd name="T57" fmla="*/ 47 h 176"/>
                <a:gd name="T58" fmla="*/ 45 w 174"/>
                <a:gd name="T59" fmla="*/ 132 h 176"/>
                <a:gd name="T60" fmla="*/ 29 w 174"/>
                <a:gd name="T61" fmla="*/ 116 h 176"/>
                <a:gd name="T62" fmla="*/ 133 w 174"/>
                <a:gd name="T63" fmla="*/ 12 h 176"/>
                <a:gd name="T64" fmla="*/ 10 w 174"/>
                <a:gd name="T65" fmla="*/ 168 h 176"/>
                <a:gd name="T66" fmla="*/ 9 w 174"/>
                <a:gd name="T67" fmla="*/ 168 h 176"/>
                <a:gd name="T68" fmla="*/ 8 w 174"/>
                <a:gd name="T69" fmla="*/ 166 h 176"/>
                <a:gd name="T70" fmla="*/ 13 w 174"/>
                <a:gd name="T71" fmla="*/ 153 h 176"/>
                <a:gd name="T72" fmla="*/ 24 w 174"/>
                <a:gd name="T73" fmla="*/ 163 h 176"/>
                <a:gd name="T74" fmla="*/ 10 w 174"/>
                <a:gd name="T75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176">
                  <a:moveTo>
                    <a:pt x="169" y="50"/>
                  </a:moveTo>
                  <a:cubicBezTo>
                    <a:pt x="172" y="47"/>
                    <a:pt x="174" y="42"/>
                    <a:pt x="174" y="37"/>
                  </a:cubicBezTo>
                  <a:cubicBezTo>
                    <a:pt x="174" y="32"/>
                    <a:pt x="172" y="27"/>
                    <a:pt x="169" y="24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5" y="0"/>
                    <a:pt x="134" y="0"/>
                    <a:pt x="128" y="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14"/>
                    <a:pt x="20" y="115"/>
                    <a:pt x="20" y="115"/>
                  </a:cubicBezTo>
                  <a:cubicBezTo>
                    <a:pt x="19" y="119"/>
                    <a:pt x="14" y="130"/>
                    <a:pt x="1" y="163"/>
                  </a:cubicBezTo>
                  <a:cubicBezTo>
                    <a:pt x="0" y="166"/>
                    <a:pt x="1" y="170"/>
                    <a:pt x="3" y="173"/>
                  </a:cubicBezTo>
                  <a:cubicBezTo>
                    <a:pt x="5" y="175"/>
                    <a:pt x="8" y="176"/>
                    <a:pt x="10" y="176"/>
                  </a:cubicBezTo>
                  <a:cubicBezTo>
                    <a:pt x="11" y="176"/>
                    <a:pt x="12" y="176"/>
                    <a:pt x="13" y="175"/>
                  </a:cubicBezTo>
                  <a:cubicBezTo>
                    <a:pt x="47" y="162"/>
                    <a:pt x="57" y="158"/>
                    <a:pt x="61" y="156"/>
                  </a:cubicBezTo>
                  <a:cubicBezTo>
                    <a:pt x="62" y="156"/>
                    <a:pt x="63" y="156"/>
                    <a:pt x="63" y="155"/>
                  </a:cubicBezTo>
                  <a:lnTo>
                    <a:pt x="169" y="50"/>
                  </a:lnTo>
                  <a:close/>
                  <a:moveTo>
                    <a:pt x="31" y="160"/>
                  </a:moveTo>
                  <a:cubicBezTo>
                    <a:pt x="16" y="145"/>
                    <a:pt x="16" y="145"/>
                    <a:pt x="16" y="145"/>
                  </a:cubicBezTo>
                  <a:cubicBezTo>
                    <a:pt x="20" y="136"/>
                    <a:pt x="23" y="128"/>
                    <a:pt x="25" y="123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49" y="153"/>
                    <a:pt x="40" y="157"/>
                    <a:pt x="31" y="160"/>
                  </a:cubicBezTo>
                  <a:close/>
                  <a:moveTo>
                    <a:pt x="133" y="12"/>
                  </a:moveTo>
                  <a:cubicBezTo>
                    <a:pt x="137" y="8"/>
                    <a:pt x="143" y="8"/>
                    <a:pt x="146" y="12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5" y="31"/>
                    <a:pt x="167" y="34"/>
                    <a:pt x="167" y="37"/>
                  </a:cubicBezTo>
                  <a:cubicBezTo>
                    <a:pt x="167" y="40"/>
                    <a:pt x="165" y="43"/>
                    <a:pt x="163" y="45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6" y="51"/>
                    <a:pt x="136" y="49"/>
                    <a:pt x="134" y="47"/>
                  </a:cubicBezTo>
                  <a:cubicBezTo>
                    <a:pt x="133" y="46"/>
                    <a:pt x="131" y="46"/>
                    <a:pt x="129" y="47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29" y="116"/>
                    <a:pt x="29" y="116"/>
                    <a:pt x="29" y="116"/>
                  </a:cubicBezTo>
                  <a:lnTo>
                    <a:pt x="133" y="12"/>
                  </a:lnTo>
                  <a:close/>
                  <a:moveTo>
                    <a:pt x="10" y="168"/>
                  </a:moveTo>
                  <a:cubicBezTo>
                    <a:pt x="10" y="168"/>
                    <a:pt x="9" y="168"/>
                    <a:pt x="9" y="168"/>
                  </a:cubicBezTo>
                  <a:cubicBezTo>
                    <a:pt x="8" y="167"/>
                    <a:pt x="8" y="167"/>
                    <a:pt x="8" y="166"/>
                  </a:cubicBezTo>
                  <a:cubicBezTo>
                    <a:pt x="10" y="162"/>
                    <a:pt x="12" y="157"/>
                    <a:pt x="13" y="153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19" y="165"/>
                    <a:pt x="14" y="167"/>
                    <a:pt x="10" y="168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4463" y="4266651"/>
            <a:ext cx="2736826" cy="1626910"/>
            <a:chOff x="4614463" y="4266651"/>
            <a:chExt cx="2736826" cy="1626910"/>
          </a:xfrm>
        </p:grpSpPr>
        <p:sp>
          <p:nvSpPr>
            <p:cNvPr id="68" name="Oval 67"/>
            <p:cNvSpPr/>
            <p:nvPr/>
          </p:nvSpPr>
          <p:spPr>
            <a:xfrm>
              <a:off x="6317301" y="4804032"/>
              <a:ext cx="1033988" cy="1052152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ato" panose="020F0502020204030203" pitchFamily="34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6834293" y="4266651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614463" y="4804032"/>
              <a:ext cx="163237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繪製成圖表後再將資料存入 </a:t>
              </a:r>
              <a:r>
                <a:rPr lang="en-US" altLang="zh-TW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MySQL  </a:t>
              </a: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資料庫做資料保存</a:t>
              </a:r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726862" y="5035859"/>
              <a:ext cx="245577" cy="99068"/>
            </a:xfrm>
            <a:custGeom>
              <a:avLst/>
              <a:gdLst>
                <a:gd name="T0" fmla="*/ 3 w 74"/>
                <a:gd name="T1" fmla="*/ 30 h 30"/>
                <a:gd name="T2" fmla="*/ 7 w 74"/>
                <a:gd name="T3" fmla="*/ 26 h 30"/>
                <a:gd name="T4" fmla="*/ 7 w 74"/>
                <a:gd name="T5" fmla="*/ 22 h 30"/>
                <a:gd name="T6" fmla="*/ 23 w 74"/>
                <a:gd name="T7" fmla="*/ 7 h 30"/>
                <a:gd name="T8" fmla="*/ 51 w 74"/>
                <a:gd name="T9" fmla="*/ 7 h 30"/>
                <a:gd name="T10" fmla="*/ 67 w 74"/>
                <a:gd name="T11" fmla="*/ 22 h 30"/>
                <a:gd name="T12" fmla="*/ 67 w 74"/>
                <a:gd name="T13" fmla="*/ 26 h 30"/>
                <a:gd name="T14" fmla="*/ 71 w 74"/>
                <a:gd name="T15" fmla="*/ 30 h 30"/>
                <a:gd name="T16" fmla="*/ 74 w 74"/>
                <a:gd name="T17" fmla="*/ 26 h 30"/>
                <a:gd name="T18" fmla="*/ 74 w 74"/>
                <a:gd name="T19" fmla="*/ 22 h 30"/>
                <a:gd name="T20" fmla="*/ 51 w 74"/>
                <a:gd name="T21" fmla="*/ 0 h 30"/>
                <a:gd name="T22" fmla="*/ 23 w 74"/>
                <a:gd name="T23" fmla="*/ 0 h 30"/>
                <a:gd name="T24" fmla="*/ 0 w 74"/>
                <a:gd name="T25" fmla="*/ 22 h 30"/>
                <a:gd name="T26" fmla="*/ 0 w 74"/>
                <a:gd name="T27" fmla="*/ 26 h 30"/>
                <a:gd name="T28" fmla="*/ 3 w 74"/>
                <a:gd name="T2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30">
                  <a:moveTo>
                    <a:pt x="3" y="30"/>
                  </a:moveTo>
                  <a:cubicBezTo>
                    <a:pt x="5" y="30"/>
                    <a:pt x="7" y="28"/>
                    <a:pt x="7" y="26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4"/>
                    <a:pt x="14" y="7"/>
                    <a:pt x="23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60" y="7"/>
                    <a:pt x="67" y="14"/>
                    <a:pt x="67" y="22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8"/>
                    <a:pt x="68" y="30"/>
                    <a:pt x="71" y="30"/>
                  </a:cubicBezTo>
                  <a:cubicBezTo>
                    <a:pt x="73" y="30"/>
                    <a:pt x="74" y="28"/>
                    <a:pt x="74" y="26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10"/>
                    <a:pt x="64" y="0"/>
                    <a:pt x="5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30"/>
                    <a:pt x="3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9306" y="2030778"/>
            <a:ext cx="2808890" cy="3638309"/>
            <a:chOff x="7999306" y="2030778"/>
            <a:chExt cx="2808890" cy="3638309"/>
          </a:xfrm>
        </p:grpSpPr>
        <p:sp>
          <p:nvSpPr>
            <p:cNvPr id="73" name="Oval 72"/>
            <p:cNvSpPr/>
            <p:nvPr/>
          </p:nvSpPr>
          <p:spPr>
            <a:xfrm>
              <a:off x="7999306" y="2030778"/>
              <a:ext cx="1033988" cy="1052152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ato" panose="020F0502020204030203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8516299" y="3270296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Freeform 170"/>
            <p:cNvSpPr>
              <a:spLocks noEditPoints="1"/>
            </p:cNvSpPr>
            <p:nvPr/>
          </p:nvSpPr>
          <p:spPr bwMode="auto">
            <a:xfrm>
              <a:off x="9869247" y="4991129"/>
              <a:ext cx="615371" cy="677958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Lato" panose="020F050202020403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75823" y="2030779"/>
              <a:ext cx="163237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計畫使用 </a:t>
              </a:r>
              <a:r>
                <a:rPr lang="en-US" altLang="zh-TW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Spark </a:t>
              </a: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平台做數據分析讓魚缸保持最佳狀態</a:t>
              </a:r>
              <a:r>
                <a:rPr lang="en-US" sz="1200" dirty="0">
                  <a:solidFill>
                    <a:prstClr val="white">
                      <a:lumMod val="75000"/>
                    </a:prst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3811" y="2395938"/>
              <a:ext cx="469155" cy="474297"/>
              <a:chOff x="11077576" y="11171238"/>
              <a:chExt cx="579437" cy="585788"/>
            </a:xfrm>
            <a:solidFill>
              <a:schemeClr val="accent5"/>
            </a:solidFill>
          </p:grpSpPr>
          <p:sp>
            <p:nvSpPr>
              <p:cNvPr id="48" name="Freeform 10"/>
              <p:cNvSpPr>
                <a:spLocks noEditPoints="1"/>
              </p:cNvSpPr>
              <p:nvPr/>
            </p:nvSpPr>
            <p:spPr bwMode="auto">
              <a:xfrm>
                <a:off x="11209338" y="11445875"/>
                <a:ext cx="184150" cy="180975"/>
              </a:xfrm>
              <a:custGeom>
                <a:avLst/>
                <a:gdLst>
                  <a:gd name="T0" fmla="*/ 24 w 49"/>
                  <a:gd name="T1" fmla="*/ 0 h 48"/>
                  <a:gd name="T2" fmla="*/ 0 w 49"/>
                  <a:gd name="T3" fmla="*/ 24 h 48"/>
                  <a:gd name="T4" fmla="*/ 24 w 49"/>
                  <a:gd name="T5" fmla="*/ 48 h 48"/>
                  <a:gd name="T6" fmla="*/ 49 w 49"/>
                  <a:gd name="T7" fmla="*/ 24 h 48"/>
                  <a:gd name="T8" fmla="*/ 24 w 49"/>
                  <a:gd name="T9" fmla="*/ 0 h 48"/>
                  <a:gd name="T10" fmla="*/ 24 w 49"/>
                  <a:gd name="T11" fmla="*/ 41 h 48"/>
                  <a:gd name="T12" fmla="*/ 8 w 49"/>
                  <a:gd name="T13" fmla="*/ 24 h 48"/>
                  <a:gd name="T14" fmla="*/ 24 w 49"/>
                  <a:gd name="T15" fmla="*/ 7 h 48"/>
                  <a:gd name="T16" fmla="*/ 41 w 49"/>
                  <a:gd name="T17" fmla="*/ 24 h 48"/>
                  <a:gd name="T18" fmla="*/ 24 w 49"/>
                  <a:gd name="T19" fmla="*/ 4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8" y="48"/>
                      <a:pt x="49" y="37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7"/>
                      <a:pt x="24" y="7"/>
                    </a:cubicBezTo>
                    <a:cubicBezTo>
                      <a:pt x="34" y="7"/>
                      <a:pt x="41" y="15"/>
                      <a:pt x="41" y="24"/>
                    </a:cubicBezTo>
                    <a:cubicBezTo>
                      <a:pt x="41" y="33"/>
                      <a:pt x="34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49" name="Freeform 11"/>
              <p:cNvSpPr>
                <a:spLocks noEditPoints="1"/>
              </p:cNvSpPr>
              <p:nvPr/>
            </p:nvSpPr>
            <p:spPr bwMode="auto">
              <a:xfrm>
                <a:off x="11077576" y="11314113"/>
                <a:ext cx="444500" cy="442913"/>
              </a:xfrm>
              <a:custGeom>
                <a:avLst/>
                <a:gdLst>
                  <a:gd name="T0" fmla="*/ 102 w 118"/>
                  <a:gd name="T1" fmla="*/ 46 h 118"/>
                  <a:gd name="T2" fmla="*/ 106 w 118"/>
                  <a:gd name="T3" fmla="*/ 28 h 118"/>
                  <a:gd name="T4" fmla="*/ 95 w 118"/>
                  <a:gd name="T5" fmla="*/ 12 h 118"/>
                  <a:gd name="T6" fmla="*/ 80 w 118"/>
                  <a:gd name="T7" fmla="*/ 20 h 118"/>
                  <a:gd name="T8" fmla="*/ 71 w 118"/>
                  <a:gd name="T9" fmla="*/ 4 h 118"/>
                  <a:gd name="T10" fmla="*/ 51 w 118"/>
                  <a:gd name="T11" fmla="*/ 1 h 118"/>
                  <a:gd name="T12" fmla="*/ 47 w 118"/>
                  <a:gd name="T13" fmla="*/ 16 h 118"/>
                  <a:gd name="T14" fmla="*/ 29 w 118"/>
                  <a:gd name="T15" fmla="*/ 12 h 118"/>
                  <a:gd name="T16" fmla="*/ 13 w 118"/>
                  <a:gd name="T17" fmla="*/ 24 h 118"/>
                  <a:gd name="T18" fmla="*/ 20 w 118"/>
                  <a:gd name="T19" fmla="*/ 38 h 118"/>
                  <a:gd name="T20" fmla="*/ 4 w 118"/>
                  <a:gd name="T21" fmla="*/ 48 h 118"/>
                  <a:gd name="T22" fmla="*/ 1 w 118"/>
                  <a:gd name="T23" fmla="*/ 67 h 118"/>
                  <a:gd name="T24" fmla="*/ 17 w 118"/>
                  <a:gd name="T25" fmla="*/ 72 h 118"/>
                  <a:gd name="T26" fmla="*/ 13 w 118"/>
                  <a:gd name="T27" fmla="*/ 90 h 118"/>
                  <a:gd name="T28" fmla="*/ 24 w 118"/>
                  <a:gd name="T29" fmla="*/ 106 h 118"/>
                  <a:gd name="T30" fmla="*/ 39 w 118"/>
                  <a:gd name="T31" fmla="*/ 98 h 118"/>
                  <a:gd name="T32" fmla="*/ 48 w 118"/>
                  <a:gd name="T33" fmla="*/ 114 h 118"/>
                  <a:gd name="T34" fmla="*/ 59 w 118"/>
                  <a:gd name="T35" fmla="*/ 118 h 118"/>
                  <a:gd name="T36" fmla="*/ 71 w 118"/>
                  <a:gd name="T37" fmla="*/ 114 h 118"/>
                  <a:gd name="T38" fmla="*/ 80 w 118"/>
                  <a:gd name="T39" fmla="*/ 98 h 118"/>
                  <a:gd name="T40" fmla="*/ 95 w 118"/>
                  <a:gd name="T41" fmla="*/ 106 h 118"/>
                  <a:gd name="T42" fmla="*/ 106 w 118"/>
                  <a:gd name="T43" fmla="*/ 90 h 118"/>
                  <a:gd name="T44" fmla="*/ 102 w 118"/>
                  <a:gd name="T45" fmla="*/ 72 h 118"/>
                  <a:gd name="T46" fmla="*/ 118 w 118"/>
                  <a:gd name="T47" fmla="*/ 67 h 118"/>
                  <a:gd name="T48" fmla="*/ 114 w 118"/>
                  <a:gd name="T49" fmla="*/ 48 h 118"/>
                  <a:gd name="T50" fmla="*/ 99 w 118"/>
                  <a:gd name="T51" fmla="*/ 65 h 118"/>
                  <a:gd name="T52" fmla="*/ 91 w 118"/>
                  <a:gd name="T53" fmla="*/ 78 h 118"/>
                  <a:gd name="T54" fmla="*/ 99 w 118"/>
                  <a:gd name="T55" fmla="*/ 92 h 118"/>
                  <a:gd name="T56" fmla="*/ 83 w 118"/>
                  <a:gd name="T57" fmla="*/ 91 h 118"/>
                  <a:gd name="T58" fmla="*/ 68 w 118"/>
                  <a:gd name="T59" fmla="*/ 95 h 118"/>
                  <a:gd name="T60" fmla="*/ 64 w 118"/>
                  <a:gd name="T61" fmla="*/ 110 h 118"/>
                  <a:gd name="T62" fmla="*/ 54 w 118"/>
                  <a:gd name="T63" fmla="*/ 98 h 118"/>
                  <a:gd name="T64" fmla="*/ 40 w 118"/>
                  <a:gd name="T65" fmla="*/ 91 h 118"/>
                  <a:gd name="T66" fmla="*/ 26 w 118"/>
                  <a:gd name="T67" fmla="*/ 98 h 118"/>
                  <a:gd name="T68" fmla="*/ 28 w 118"/>
                  <a:gd name="T69" fmla="*/ 83 h 118"/>
                  <a:gd name="T70" fmla="*/ 23 w 118"/>
                  <a:gd name="T71" fmla="*/ 68 h 118"/>
                  <a:gd name="T72" fmla="*/ 8 w 118"/>
                  <a:gd name="T73" fmla="*/ 63 h 118"/>
                  <a:gd name="T74" fmla="*/ 20 w 118"/>
                  <a:gd name="T75" fmla="*/ 53 h 118"/>
                  <a:gd name="T76" fmla="*/ 28 w 118"/>
                  <a:gd name="T77" fmla="*/ 40 h 118"/>
                  <a:gd name="T78" fmla="*/ 20 w 118"/>
                  <a:gd name="T79" fmla="*/ 26 h 118"/>
                  <a:gd name="T80" fmla="*/ 36 w 118"/>
                  <a:gd name="T81" fmla="*/ 27 h 118"/>
                  <a:gd name="T82" fmla="*/ 51 w 118"/>
                  <a:gd name="T83" fmla="*/ 23 h 118"/>
                  <a:gd name="T84" fmla="*/ 55 w 118"/>
                  <a:gd name="T85" fmla="*/ 8 h 118"/>
                  <a:gd name="T86" fmla="*/ 65 w 118"/>
                  <a:gd name="T87" fmla="*/ 20 h 118"/>
                  <a:gd name="T88" fmla="*/ 79 w 118"/>
                  <a:gd name="T89" fmla="*/ 27 h 118"/>
                  <a:gd name="T90" fmla="*/ 93 w 118"/>
                  <a:gd name="T91" fmla="*/ 20 h 118"/>
                  <a:gd name="T92" fmla="*/ 91 w 118"/>
                  <a:gd name="T93" fmla="*/ 35 h 118"/>
                  <a:gd name="T94" fmla="*/ 95 w 118"/>
                  <a:gd name="T95" fmla="*/ 50 h 118"/>
                  <a:gd name="T96" fmla="*/ 111 w 118"/>
                  <a:gd name="T97" fmla="*/ 5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18">
                    <a:moveTo>
                      <a:pt x="114" y="48"/>
                    </a:moveTo>
                    <a:cubicBezTo>
                      <a:pt x="102" y="46"/>
                      <a:pt x="102" y="46"/>
                      <a:pt x="102" y="46"/>
                    </a:cubicBezTo>
                    <a:cubicBezTo>
                      <a:pt x="101" y="43"/>
                      <a:pt x="100" y="41"/>
                      <a:pt x="99" y="38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7" y="27"/>
                      <a:pt x="107" y="25"/>
                      <a:pt x="106" y="24"/>
                    </a:cubicBezTo>
                    <a:cubicBezTo>
                      <a:pt x="103" y="19"/>
                      <a:pt x="99" y="15"/>
                      <a:pt x="95" y="12"/>
                    </a:cubicBezTo>
                    <a:cubicBezTo>
                      <a:pt x="93" y="11"/>
                      <a:pt x="92" y="11"/>
                      <a:pt x="90" y="12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78" y="18"/>
                      <a:pt x="75" y="17"/>
                      <a:pt x="72" y="16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2"/>
                      <a:pt x="69" y="1"/>
                      <a:pt x="68" y="1"/>
                    </a:cubicBezTo>
                    <a:cubicBezTo>
                      <a:pt x="62" y="0"/>
                      <a:pt x="57" y="0"/>
                      <a:pt x="51" y="1"/>
                    </a:cubicBezTo>
                    <a:cubicBezTo>
                      <a:pt x="50" y="1"/>
                      <a:pt x="48" y="2"/>
                      <a:pt x="48" y="4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4" y="17"/>
                      <a:pt x="41" y="18"/>
                      <a:pt x="39" y="2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7" y="11"/>
                      <a:pt x="25" y="11"/>
                      <a:pt x="24" y="12"/>
                    </a:cubicBezTo>
                    <a:cubicBezTo>
                      <a:pt x="20" y="15"/>
                      <a:pt x="16" y="19"/>
                      <a:pt x="13" y="24"/>
                    </a:cubicBezTo>
                    <a:cubicBezTo>
                      <a:pt x="12" y="25"/>
                      <a:pt x="12" y="27"/>
                      <a:pt x="13" y="2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9" y="41"/>
                      <a:pt x="18" y="43"/>
                      <a:pt x="17" y="46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3" y="48"/>
                      <a:pt x="1" y="49"/>
                      <a:pt x="1" y="51"/>
                    </a:cubicBezTo>
                    <a:cubicBezTo>
                      <a:pt x="0" y="56"/>
                      <a:pt x="0" y="62"/>
                      <a:pt x="1" y="67"/>
                    </a:cubicBezTo>
                    <a:cubicBezTo>
                      <a:pt x="1" y="69"/>
                      <a:pt x="3" y="70"/>
                      <a:pt x="4" y="70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18" y="75"/>
                      <a:pt x="19" y="77"/>
                      <a:pt x="20" y="80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12" y="91"/>
                      <a:pt x="12" y="93"/>
                      <a:pt x="13" y="94"/>
                    </a:cubicBezTo>
                    <a:cubicBezTo>
                      <a:pt x="16" y="99"/>
                      <a:pt x="20" y="103"/>
                      <a:pt x="24" y="106"/>
                    </a:cubicBezTo>
                    <a:cubicBezTo>
                      <a:pt x="25" y="107"/>
                      <a:pt x="27" y="107"/>
                      <a:pt x="29" y="106"/>
                    </a:cubicBezTo>
                    <a:cubicBezTo>
                      <a:pt x="39" y="98"/>
                      <a:pt x="39" y="98"/>
                      <a:pt x="39" y="98"/>
                    </a:cubicBezTo>
                    <a:cubicBezTo>
                      <a:pt x="41" y="100"/>
                      <a:pt x="44" y="101"/>
                      <a:pt x="47" y="102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6"/>
                      <a:pt x="50" y="117"/>
                      <a:pt x="51" y="117"/>
                    </a:cubicBezTo>
                    <a:cubicBezTo>
                      <a:pt x="54" y="118"/>
                      <a:pt x="57" y="118"/>
                      <a:pt x="59" y="118"/>
                    </a:cubicBezTo>
                    <a:cubicBezTo>
                      <a:pt x="62" y="118"/>
                      <a:pt x="65" y="118"/>
                      <a:pt x="68" y="117"/>
                    </a:cubicBezTo>
                    <a:cubicBezTo>
                      <a:pt x="69" y="117"/>
                      <a:pt x="71" y="116"/>
                      <a:pt x="71" y="114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5" y="101"/>
                      <a:pt x="78" y="100"/>
                      <a:pt x="80" y="98"/>
                    </a:cubicBezTo>
                    <a:cubicBezTo>
                      <a:pt x="90" y="106"/>
                      <a:pt x="90" y="106"/>
                      <a:pt x="90" y="106"/>
                    </a:cubicBezTo>
                    <a:cubicBezTo>
                      <a:pt x="92" y="107"/>
                      <a:pt x="93" y="107"/>
                      <a:pt x="95" y="106"/>
                    </a:cubicBezTo>
                    <a:cubicBezTo>
                      <a:pt x="99" y="103"/>
                      <a:pt x="103" y="99"/>
                      <a:pt x="106" y="94"/>
                    </a:cubicBezTo>
                    <a:cubicBezTo>
                      <a:pt x="107" y="93"/>
                      <a:pt x="107" y="91"/>
                      <a:pt x="106" y="9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77"/>
                      <a:pt x="101" y="75"/>
                      <a:pt x="102" y="72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6" y="70"/>
                      <a:pt x="117" y="69"/>
                      <a:pt x="118" y="67"/>
                    </a:cubicBezTo>
                    <a:cubicBezTo>
                      <a:pt x="118" y="62"/>
                      <a:pt x="118" y="56"/>
                      <a:pt x="118" y="51"/>
                    </a:cubicBezTo>
                    <a:cubicBezTo>
                      <a:pt x="117" y="49"/>
                      <a:pt x="116" y="48"/>
                      <a:pt x="114" y="48"/>
                    </a:cubicBezTo>
                    <a:close/>
                    <a:moveTo>
                      <a:pt x="111" y="63"/>
                    </a:move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65"/>
                      <a:pt x="96" y="66"/>
                      <a:pt x="95" y="68"/>
                    </a:cubicBezTo>
                    <a:cubicBezTo>
                      <a:pt x="94" y="71"/>
                      <a:pt x="93" y="75"/>
                      <a:pt x="91" y="78"/>
                    </a:cubicBezTo>
                    <a:cubicBezTo>
                      <a:pt x="90" y="80"/>
                      <a:pt x="90" y="81"/>
                      <a:pt x="91" y="82"/>
                    </a:cubicBezTo>
                    <a:cubicBezTo>
                      <a:pt x="99" y="92"/>
                      <a:pt x="99" y="92"/>
                      <a:pt x="99" y="92"/>
                    </a:cubicBezTo>
                    <a:cubicBezTo>
                      <a:pt x="97" y="94"/>
                      <a:pt x="95" y="96"/>
                      <a:pt x="93" y="98"/>
                    </a:cubicBezTo>
                    <a:cubicBezTo>
                      <a:pt x="83" y="91"/>
                      <a:pt x="83" y="91"/>
                      <a:pt x="83" y="91"/>
                    </a:cubicBezTo>
                    <a:cubicBezTo>
                      <a:pt x="82" y="90"/>
                      <a:pt x="80" y="90"/>
                      <a:pt x="79" y="91"/>
                    </a:cubicBezTo>
                    <a:cubicBezTo>
                      <a:pt x="75" y="93"/>
                      <a:pt x="72" y="94"/>
                      <a:pt x="68" y="95"/>
                    </a:cubicBezTo>
                    <a:cubicBezTo>
                      <a:pt x="67" y="95"/>
                      <a:pt x="65" y="97"/>
                      <a:pt x="65" y="98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1" y="110"/>
                      <a:pt x="58" y="110"/>
                      <a:pt x="55" y="110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3" y="97"/>
                      <a:pt x="52" y="95"/>
                      <a:pt x="51" y="95"/>
                    </a:cubicBezTo>
                    <a:cubicBezTo>
                      <a:pt x="47" y="94"/>
                      <a:pt x="43" y="93"/>
                      <a:pt x="40" y="91"/>
                    </a:cubicBezTo>
                    <a:cubicBezTo>
                      <a:pt x="39" y="90"/>
                      <a:pt x="37" y="90"/>
                      <a:pt x="36" y="91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4" y="96"/>
                      <a:pt x="22" y="94"/>
                      <a:pt x="20" y="9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9" y="81"/>
                      <a:pt x="29" y="80"/>
                      <a:pt x="28" y="78"/>
                    </a:cubicBezTo>
                    <a:cubicBezTo>
                      <a:pt x="26" y="75"/>
                      <a:pt x="24" y="71"/>
                      <a:pt x="23" y="68"/>
                    </a:cubicBezTo>
                    <a:cubicBezTo>
                      <a:pt x="23" y="66"/>
                      <a:pt x="22" y="65"/>
                      <a:pt x="20" y="65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8" y="60"/>
                      <a:pt x="8" y="58"/>
                      <a:pt x="8" y="55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2" y="53"/>
                      <a:pt x="23" y="52"/>
                      <a:pt x="23" y="50"/>
                    </a:cubicBezTo>
                    <a:cubicBezTo>
                      <a:pt x="24" y="47"/>
                      <a:pt x="26" y="43"/>
                      <a:pt x="28" y="40"/>
                    </a:cubicBezTo>
                    <a:cubicBezTo>
                      <a:pt x="29" y="38"/>
                      <a:pt x="29" y="37"/>
                      <a:pt x="28" y="3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2" y="24"/>
                      <a:pt x="24" y="22"/>
                      <a:pt x="26" y="20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9" y="28"/>
                      <a:pt x="40" y="27"/>
                    </a:cubicBezTo>
                    <a:cubicBezTo>
                      <a:pt x="43" y="25"/>
                      <a:pt x="47" y="24"/>
                      <a:pt x="51" y="23"/>
                    </a:cubicBezTo>
                    <a:cubicBezTo>
                      <a:pt x="52" y="23"/>
                      <a:pt x="53" y="21"/>
                      <a:pt x="54" y="20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8" y="8"/>
                      <a:pt x="61" y="8"/>
                      <a:pt x="64" y="8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7" y="23"/>
                      <a:pt x="68" y="23"/>
                    </a:cubicBezTo>
                    <a:cubicBezTo>
                      <a:pt x="72" y="24"/>
                      <a:pt x="75" y="25"/>
                      <a:pt x="79" y="27"/>
                    </a:cubicBezTo>
                    <a:cubicBezTo>
                      <a:pt x="80" y="28"/>
                      <a:pt x="82" y="28"/>
                      <a:pt x="83" y="27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5" y="22"/>
                      <a:pt x="97" y="24"/>
                      <a:pt x="99" y="26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90" y="37"/>
                      <a:pt x="90" y="38"/>
                      <a:pt x="91" y="40"/>
                    </a:cubicBezTo>
                    <a:cubicBezTo>
                      <a:pt x="93" y="43"/>
                      <a:pt x="94" y="47"/>
                      <a:pt x="95" y="50"/>
                    </a:cubicBezTo>
                    <a:cubicBezTo>
                      <a:pt x="96" y="52"/>
                      <a:pt x="97" y="53"/>
                      <a:pt x="99" y="53"/>
                    </a:cubicBezTo>
                    <a:cubicBezTo>
                      <a:pt x="111" y="55"/>
                      <a:pt x="111" y="55"/>
                      <a:pt x="111" y="55"/>
                    </a:cubicBezTo>
                    <a:cubicBezTo>
                      <a:pt x="111" y="58"/>
                      <a:pt x="111" y="60"/>
                      <a:pt x="111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11517313" y="11171238"/>
                <a:ext cx="139700" cy="139700"/>
              </a:xfrm>
              <a:custGeom>
                <a:avLst/>
                <a:gdLst>
                  <a:gd name="T0" fmla="*/ 26 w 37"/>
                  <a:gd name="T1" fmla="*/ 4 h 37"/>
                  <a:gd name="T2" fmla="*/ 4 w 37"/>
                  <a:gd name="T3" fmla="*/ 13 h 37"/>
                  <a:gd name="T4" fmla="*/ 13 w 37"/>
                  <a:gd name="T5" fmla="*/ 35 h 37"/>
                  <a:gd name="T6" fmla="*/ 19 w 37"/>
                  <a:gd name="T7" fmla="*/ 37 h 37"/>
                  <a:gd name="T8" fmla="*/ 35 w 37"/>
                  <a:gd name="T9" fmla="*/ 26 h 37"/>
                  <a:gd name="T10" fmla="*/ 35 w 37"/>
                  <a:gd name="T11" fmla="*/ 13 h 37"/>
                  <a:gd name="T12" fmla="*/ 26 w 37"/>
                  <a:gd name="T13" fmla="*/ 4 h 37"/>
                  <a:gd name="T14" fmla="*/ 28 w 37"/>
                  <a:gd name="T15" fmla="*/ 23 h 37"/>
                  <a:gd name="T16" fmla="*/ 16 w 37"/>
                  <a:gd name="T17" fmla="*/ 28 h 37"/>
                  <a:gd name="T18" fmla="*/ 10 w 37"/>
                  <a:gd name="T19" fmla="*/ 16 h 37"/>
                  <a:gd name="T20" fmla="*/ 19 w 37"/>
                  <a:gd name="T21" fmla="*/ 10 h 37"/>
                  <a:gd name="T22" fmla="*/ 23 w 37"/>
                  <a:gd name="T23" fmla="*/ 11 h 37"/>
                  <a:gd name="T24" fmla="*/ 28 w 37"/>
                  <a:gd name="T25" fmla="*/ 16 h 37"/>
                  <a:gd name="T26" fmla="*/ 28 w 37"/>
                  <a:gd name="T27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37">
                    <a:moveTo>
                      <a:pt x="26" y="4"/>
                    </a:moveTo>
                    <a:cubicBezTo>
                      <a:pt x="17" y="0"/>
                      <a:pt x="7" y="5"/>
                      <a:pt x="4" y="13"/>
                    </a:cubicBezTo>
                    <a:cubicBezTo>
                      <a:pt x="0" y="22"/>
                      <a:pt x="4" y="32"/>
                      <a:pt x="13" y="35"/>
                    </a:cubicBezTo>
                    <a:cubicBezTo>
                      <a:pt x="15" y="36"/>
                      <a:pt x="17" y="37"/>
                      <a:pt x="19" y="37"/>
                    </a:cubicBezTo>
                    <a:cubicBezTo>
                      <a:pt x="26" y="37"/>
                      <a:pt x="32" y="32"/>
                      <a:pt x="35" y="26"/>
                    </a:cubicBezTo>
                    <a:cubicBezTo>
                      <a:pt x="37" y="22"/>
                      <a:pt x="37" y="17"/>
                      <a:pt x="35" y="13"/>
                    </a:cubicBezTo>
                    <a:cubicBezTo>
                      <a:pt x="33" y="9"/>
                      <a:pt x="30" y="6"/>
                      <a:pt x="26" y="4"/>
                    </a:cubicBezTo>
                    <a:close/>
                    <a:moveTo>
                      <a:pt x="28" y="23"/>
                    </a:moveTo>
                    <a:cubicBezTo>
                      <a:pt x="26" y="28"/>
                      <a:pt x="20" y="30"/>
                      <a:pt x="16" y="28"/>
                    </a:cubicBezTo>
                    <a:cubicBezTo>
                      <a:pt x="11" y="26"/>
                      <a:pt x="8" y="21"/>
                      <a:pt x="10" y="16"/>
                    </a:cubicBezTo>
                    <a:cubicBezTo>
                      <a:pt x="12" y="12"/>
                      <a:pt x="15" y="10"/>
                      <a:pt x="19" y="10"/>
                    </a:cubicBezTo>
                    <a:cubicBezTo>
                      <a:pt x="20" y="10"/>
                      <a:pt x="22" y="10"/>
                      <a:pt x="23" y="11"/>
                    </a:cubicBezTo>
                    <a:cubicBezTo>
                      <a:pt x="25" y="12"/>
                      <a:pt x="27" y="14"/>
                      <a:pt x="28" y="16"/>
                    </a:cubicBezTo>
                    <a:cubicBezTo>
                      <a:pt x="29" y="18"/>
                      <a:pt x="29" y="21"/>
                      <a:pt x="2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889331" y="2120085"/>
            <a:ext cx="2212494" cy="3788929"/>
            <a:chOff x="7889331" y="2120085"/>
            <a:chExt cx="2212494" cy="3788929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0101825" y="4266651"/>
              <a:ext cx="0" cy="429431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Freeform 167"/>
            <p:cNvSpPr>
              <a:spLocks noEditPoints="1"/>
            </p:cNvSpPr>
            <p:nvPr/>
          </p:nvSpPr>
          <p:spPr bwMode="auto">
            <a:xfrm>
              <a:off x="8396324" y="2307895"/>
              <a:ext cx="239947" cy="524086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89331" y="4804032"/>
              <a:ext cx="1632373" cy="110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最後將分析完成的資料傳送到手機 </a:t>
              </a:r>
              <a:r>
                <a:rPr lang="en-US" altLang="zh-TW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App </a:t>
              </a:r>
              <a:r>
                <a:rPr lang="zh-TW" altLang="en-US" sz="1400" dirty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作為訊息的呈現介面</a:t>
              </a:r>
              <a:endParaRPr lang="en-US" sz="14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8075468" y="2120085"/>
              <a:ext cx="881661" cy="869098"/>
            </a:xfrm>
            <a:custGeom>
              <a:avLst/>
              <a:gdLst>
                <a:gd name="T0" fmla="*/ 38 w 76"/>
                <a:gd name="T1" fmla="*/ 0 h 76"/>
                <a:gd name="T2" fmla="*/ 0 w 76"/>
                <a:gd name="T3" fmla="*/ 38 h 76"/>
                <a:gd name="T4" fmla="*/ 38 w 76"/>
                <a:gd name="T5" fmla="*/ 76 h 76"/>
                <a:gd name="T6" fmla="*/ 76 w 76"/>
                <a:gd name="T7" fmla="*/ 38 h 76"/>
                <a:gd name="T8" fmla="*/ 38 w 76"/>
                <a:gd name="T9" fmla="*/ 0 h 76"/>
                <a:gd name="T10" fmla="*/ 38 w 76"/>
                <a:gd name="T11" fmla="*/ 69 h 76"/>
                <a:gd name="T12" fmla="*/ 8 w 76"/>
                <a:gd name="T13" fmla="*/ 38 h 76"/>
                <a:gd name="T14" fmla="*/ 38 w 76"/>
                <a:gd name="T15" fmla="*/ 8 h 76"/>
                <a:gd name="T16" fmla="*/ 69 w 76"/>
                <a:gd name="T17" fmla="*/ 38 h 76"/>
                <a:gd name="T18" fmla="*/ 38 w 76"/>
                <a:gd name="T19" fmla="*/ 6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69"/>
                  </a:moveTo>
                  <a:cubicBezTo>
                    <a:pt x="21" y="69"/>
                    <a:pt x="8" y="55"/>
                    <a:pt x="8" y="38"/>
                  </a:cubicBezTo>
                  <a:cubicBezTo>
                    <a:pt x="8" y="21"/>
                    <a:pt x="21" y="8"/>
                    <a:pt x="38" y="8"/>
                  </a:cubicBezTo>
                  <a:cubicBezTo>
                    <a:pt x="55" y="8"/>
                    <a:pt x="69" y="21"/>
                    <a:pt x="69" y="38"/>
                  </a:cubicBezTo>
                  <a:cubicBezTo>
                    <a:pt x="69" y="55"/>
                    <a:pt x="55" y="69"/>
                    <a:pt x="38" y="69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sp>
        <p:nvSpPr>
          <p:cNvPr id="59" name="Freeform 14"/>
          <p:cNvSpPr>
            <a:spLocks noEditPoints="1"/>
          </p:cNvSpPr>
          <p:nvPr/>
        </p:nvSpPr>
        <p:spPr bwMode="auto">
          <a:xfrm>
            <a:off x="6565255" y="5102272"/>
            <a:ext cx="570156" cy="455672"/>
          </a:xfrm>
          <a:custGeom>
            <a:avLst/>
            <a:gdLst>
              <a:gd name="T0" fmla="*/ 169 w 179"/>
              <a:gd name="T1" fmla="*/ 15 h 164"/>
              <a:gd name="T2" fmla="*/ 51 w 179"/>
              <a:gd name="T3" fmla="*/ 15 h 164"/>
              <a:gd name="T4" fmla="*/ 38 w 179"/>
              <a:gd name="T5" fmla="*/ 0 h 164"/>
              <a:gd name="T6" fmla="*/ 11 w 179"/>
              <a:gd name="T7" fmla="*/ 0 h 164"/>
              <a:gd name="T8" fmla="*/ 0 w 179"/>
              <a:gd name="T9" fmla="*/ 11 h 164"/>
              <a:gd name="T10" fmla="*/ 0 w 179"/>
              <a:gd name="T11" fmla="*/ 153 h 164"/>
              <a:gd name="T12" fmla="*/ 11 w 179"/>
              <a:gd name="T13" fmla="*/ 164 h 164"/>
              <a:gd name="T14" fmla="*/ 37 w 179"/>
              <a:gd name="T15" fmla="*/ 164 h 164"/>
              <a:gd name="T16" fmla="*/ 41 w 179"/>
              <a:gd name="T17" fmla="*/ 160 h 164"/>
              <a:gd name="T18" fmla="*/ 37 w 179"/>
              <a:gd name="T19" fmla="*/ 157 h 164"/>
              <a:gd name="T20" fmla="*/ 11 w 179"/>
              <a:gd name="T21" fmla="*/ 157 h 164"/>
              <a:gd name="T22" fmla="*/ 8 w 179"/>
              <a:gd name="T23" fmla="*/ 153 h 164"/>
              <a:gd name="T24" fmla="*/ 8 w 179"/>
              <a:gd name="T25" fmla="*/ 52 h 164"/>
              <a:gd name="T26" fmla="*/ 172 w 179"/>
              <a:gd name="T27" fmla="*/ 52 h 164"/>
              <a:gd name="T28" fmla="*/ 172 w 179"/>
              <a:gd name="T29" fmla="*/ 153 h 164"/>
              <a:gd name="T30" fmla="*/ 169 w 179"/>
              <a:gd name="T31" fmla="*/ 157 h 164"/>
              <a:gd name="T32" fmla="*/ 142 w 179"/>
              <a:gd name="T33" fmla="*/ 157 h 164"/>
              <a:gd name="T34" fmla="*/ 138 w 179"/>
              <a:gd name="T35" fmla="*/ 160 h 164"/>
              <a:gd name="T36" fmla="*/ 142 w 179"/>
              <a:gd name="T37" fmla="*/ 164 h 164"/>
              <a:gd name="T38" fmla="*/ 169 w 179"/>
              <a:gd name="T39" fmla="*/ 164 h 164"/>
              <a:gd name="T40" fmla="*/ 179 w 179"/>
              <a:gd name="T41" fmla="*/ 153 h 164"/>
              <a:gd name="T42" fmla="*/ 179 w 179"/>
              <a:gd name="T43" fmla="*/ 26 h 164"/>
              <a:gd name="T44" fmla="*/ 169 w 179"/>
              <a:gd name="T45" fmla="*/ 15 h 164"/>
              <a:gd name="T46" fmla="*/ 8 w 179"/>
              <a:gd name="T47" fmla="*/ 45 h 164"/>
              <a:gd name="T48" fmla="*/ 8 w 179"/>
              <a:gd name="T49" fmla="*/ 11 h 164"/>
              <a:gd name="T50" fmla="*/ 11 w 179"/>
              <a:gd name="T51" fmla="*/ 7 h 164"/>
              <a:gd name="T52" fmla="*/ 37 w 179"/>
              <a:gd name="T53" fmla="*/ 7 h 164"/>
              <a:gd name="T54" fmla="*/ 45 w 179"/>
              <a:gd name="T55" fmla="*/ 20 h 164"/>
              <a:gd name="T56" fmla="*/ 48 w 179"/>
              <a:gd name="T57" fmla="*/ 22 h 164"/>
              <a:gd name="T58" fmla="*/ 169 w 179"/>
              <a:gd name="T59" fmla="*/ 22 h 164"/>
              <a:gd name="T60" fmla="*/ 172 w 179"/>
              <a:gd name="T61" fmla="*/ 26 h 164"/>
              <a:gd name="T62" fmla="*/ 172 w 179"/>
              <a:gd name="T63" fmla="*/ 45 h 164"/>
              <a:gd name="T64" fmla="*/ 8 w 179"/>
              <a:gd name="T65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9" h="164">
                <a:moveTo>
                  <a:pt x="169" y="15"/>
                </a:moveTo>
                <a:cubicBezTo>
                  <a:pt x="51" y="15"/>
                  <a:pt x="51" y="15"/>
                  <a:pt x="51" y="15"/>
                </a:cubicBezTo>
                <a:cubicBezTo>
                  <a:pt x="43" y="0"/>
                  <a:pt x="39" y="0"/>
                  <a:pt x="3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9"/>
                  <a:pt x="5" y="164"/>
                  <a:pt x="11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9" y="164"/>
                  <a:pt x="41" y="162"/>
                  <a:pt x="41" y="160"/>
                </a:cubicBezTo>
                <a:cubicBezTo>
                  <a:pt x="41" y="158"/>
                  <a:pt x="39" y="157"/>
                  <a:pt x="37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9" y="157"/>
                  <a:pt x="8" y="155"/>
                  <a:pt x="8" y="153"/>
                </a:cubicBezTo>
                <a:cubicBezTo>
                  <a:pt x="8" y="52"/>
                  <a:pt x="8" y="52"/>
                  <a:pt x="8" y="52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72" y="155"/>
                  <a:pt x="170" y="157"/>
                  <a:pt x="169" y="15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140" y="157"/>
                  <a:pt x="138" y="158"/>
                  <a:pt x="138" y="160"/>
                </a:cubicBezTo>
                <a:cubicBezTo>
                  <a:pt x="138" y="162"/>
                  <a:pt x="140" y="164"/>
                  <a:pt x="142" y="164"/>
                </a:cubicBezTo>
                <a:cubicBezTo>
                  <a:pt x="169" y="164"/>
                  <a:pt x="169" y="164"/>
                  <a:pt x="169" y="164"/>
                </a:cubicBezTo>
                <a:cubicBezTo>
                  <a:pt x="175" y="164"/>
                  <a:pt x="179" y="159"/>
                  <a:pt x="179" y="153"/>
                </a:cubicBezTo>
                <a:cubicBezTo>
                  <a:pt x="179" y="26"/>
                  <a:pt x="179" y="26"/>
                  <a:pt x="179" y="26"/>
                </a:cubicBezTo>
                <a:cubicBezTo>
                  <a:pt x="179" y="20"/>
                  <a:pt x="175" y="15"/>
                  <a:pt x="169" y="15"/>
                </a:cubicBezTo>
                <a:close/>
                <a:moveTo>
                  <a:pt x="8" y="45"/>
                </a:moveTo>
                <a:cubicBezTo>
                  <a:pt x="8" y="11"/>
                  <a:pt x="8" y="11"/>
                  <a:pt x="8" y="11"/>
                </a:cubicBezTo>
                <a:cubicBezTo>
                  <a:pt x="8" y="9"/>
                  <a:pt x="9" y="7"/>
                  <a:pt x="11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8"/>
                  <a:pt x="42" y="14"/>
                  <a:pt x="45" y="20"/>
                </a:cubicBezTo>
                <a:cubicBezTo>
                  <a:pt x="45" y="22"/>
                  <a:pt x="47" y="22"/>
                  <a:pt x="48" y="22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70" y="22"/>
                  <a:pt x="172" y="24"/>
                  <a:pt x="172" y="26"/>
                </a:cubicBezTo>
                <a:cubicBezTo>
                  <a:pt x="172" y="45"/>
                  <a:pt x="172" y="45"/>
                  <a:pt x="172" y="45"/>
                </a:cubicBezTo>
                <a:lnTo>
                  <a:pt x="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60" name="Freeform 15"/>
          <p:cNvSpPr>
            <a:spLocks noEditPoints="1"/>
          </p:cNvSpPr>
          <p:nvPr/>
        </p:nvSpPr>
        <p:spPr bwMode="auto">
          <a:xfrm>
            <a:off x="6756744" y="5412672"/>
            <a:ext cx="187177" cy="182401"/>
          </a:xfrm>
          <a:custGeom>
            <a:avLst/>
            <a:gdLst>
              <a:gd name="T0" fmla="*/ 25 w 36"/>
              <a:gd name="T1" fmla="*/ 3 h 36"/>
              <a:gd name="T2" fmla="*/ 3 w 36"/>
              <a:gd name="T3" fmla="*/ 13 h 36"/>
              <a:gd name="T4" fmla="*/ 12 w 36"/>
              <a:gd name="T5" fmla="*/ 35 h 36"/>
              <a:gd name="T6" fmla="*/ 19 w 36"/>
              <a:gd name="T7" fmla="*/ 36 h 36"/>
              <a:gd name="T8" fmla="*/ 34 w 36"/>
              <a:gd name="T9" fmla="*/ 25 h 36"/>
              <a:gd name="T10" fmla="*/ 34 w 36"/>
              <a:gd name="T11" fmla="*/ 13 h 36"/>
              <a:gd name="T12" fmla="*/ 25 w 36"/>
              <a:gd name="T13" fmla="*/ 3 h 36"/>
              <a:gd name="T14" fmla="*/ 28 w 36"/>
              <a:gd name="T15" fmla="*/ 23 h 36"/>
              <a:gd name="T16" fmla="*/ 15 w 36"/>
              <a:gd name="T17" fmla="*/ 28 h 36"/>
              <a:gd name="T18" fmla="*/ 10 w 36"/>
              <a:gd name="T19" fmla="*/ 23 h 36"/>
              <a:gd name="T20" fmla="*/ 10 w 36"/>
              <a:gd name="T21" fmla="*/ 16 h 36"/>
              <a:gd name="T22" fmla="*/ 19 w 36"/>
              <a:gd name="T23" fmla="*/ 10 h 36"/>
              <a:gd name="T24" fmla="*/ 22 w 36"/>
              <a:gd name="T25" fmla="*/ 10 h 36"/>
              <a:gd name="T26" fmla="*/ 28 w 36"/>
              <a:gd name="T27" fmla="*/ 15 h 36"/>
              <a:gd name="T28" fmla="*/ 28 w 36"/>
              <a:gd name="T29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36">
                <a:moveTo>
                  <a:pt x="25" y="3"/>
                </a:moveTo>
                <a:cubicBezTo>
                  <a:pt x="17" y="0"/>
                  <a:pt x="7" y="4"/>
                  <a:pt x="3" y="13"/>
                </a:cubicBezTo>
                <a:cubicBezTo>
                  <a:pt x="0" y="21"/>
                  <a:pt x="4" y="31"/>
                  <a:pt x="12" y="35"/>
                </a:cubicBezTo>
                <a:cubicBezTo>
                  <a:pt x="15" y="36"/>
                  <a:pt x="17" y="36"/>
                  <a:pt x="19" y="36"/>
                </a:cubicBezTo>
                <a:cubicBezTo>
                  <a:pt x="26" y="36"/>
                  <a:pt x="32" y="32"/>
                  <a:pt x="34" y="25"/>
                </a:cubicBezTo>
                <a:cubicBezTo>
                  <a:pt x="36" y="21"/>
                  <a:pt x="36" y="17"/>
                  <a:pt x="34" y="13"/>
                </a:cubicBezTo>
                <a:cubicBezTo>
                  <a:pt x="33" y="8"/>
                  <a:pt x="29" y="5"/>
                  <a:pt x="25" y="3"/>
                </a:cubicBezTo>
                <a:close/>
                <a:moveTo>
                  <a:pt x="28" y="23"/>
                </a:moveTo>
                <a:cubicBezTo>
                  <a:pt x="26" y="27"/>
                  <a:pt x="20" y="30"/>
                  <a:pt x="15" y="28"/>
                </a:cubicBezTo>
                <a:cubicBezTo>
                  <a:pt x="13" y="27"/>
                  <a:pt x="11" y="25"/>
                  <a:pt x="10" y="23"/>
                </a:cubicBezTo>
                <a:cubicBezTo>
                  <a:pt x="9" y="20"/>
                  <a:pt x="9" y="18"/>
                  <a:pt x="10" y="16"/>
                </a:cubicBezTo>
                <a:cubicBezTo>
                  <a:pt x="12" y="12"/>
                  <a:pt x="15" y="10"/>
                  <a:pt x="19" y="10"/>
                </a:cubicBezTo>
                <a:cubicBezTo>
                  <a:pt x="20" y="10"/>
                  <a:pt x="21" y="10"/>
                  <a:pt x="22" y="10"/>
                </a:cubicBezTo>
                <a:cubicBezTo>
                  <a:pt x="25" y="11"/>
                  <a:pt x="27" y="13"/>
                  <a:pt x="28" y="15"/>
                </a:cubicBezTo>
                <a:cubicBezTo>
                  <a:pt x="28" y="18"/>
                  <a:pt x="29" y="20"/>
                  <a:pt x="28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234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1" b="19691"/>
          <a:stretch>
            <a:fillRect/>
          </a:stretch>
        </p:blipFill>
        <p:spPr/>
      </p:pic>
      <p:sp>
        <p:nvSpPr>
          <p:cNvPr id="15" name="Rectangle 14"/>
          <p:cNvSpPr/>
          <p:nvPr/>
        </p:nvSpPr>
        <p:spPr>
          <a:xfrm>
            <a:off x="1529680" y="0"/>
            <a:ext cx="3324708" cy="4927600"/>
          </a:xfrm>
          <a:prstGeom prst="rect">
            <a:avLst/>
          </a:prstGeom>
          <a:solidFill>
            <a:srgbClr val="333230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1268" y="1678970"/>
            <a:ext cx="3141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專題</a:t>
            </a:r>
            <a:endParaRPr lang="en-US" altLang="zh-TW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  <a:p>
            <a:pPr algn="ctr"/>
            <a:r>
              <a:rPr lang="zh-TW" altLang="en-US" sz="5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計畫摘要</a:t>
            </a:r>
            <a:endParaRPr lang="en-US" altLang="zh-TW" sz="5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  <a:p>
            <a:pPr algn="ctr"/>
            <a:endParaRPr lang="en-US" sz="4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"/>
          <p:cNvSpPr txBox="1">
            <a:spLocks/>
          </p:cNvSpPr>
          <p:nvPr/>
        </p:nvSpPr>
        <p:spPr>
          <a:xfrm>
            <a:off x="592830" y="5112160"/>
            <a:ext cx="11006341" cy="1060041"/>
          </a:xfrm>
          <a:prstGeom prst="rect">
            <a:avLst/>
          </a:prstGeom>
        </p:spPr>
        <p:txBody>
          <a:bodyPr vert="horz" lIns="121896" tIns="60948" rIns="121896" bIns="60948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spc="3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寵物對人類來說一直扮演著相當重要的腳色，人們飼養寵物不只是為了樂趣，因為有了寵物的陪伴，就像多了個朋友一樣，牠可以是你傾聽的對象，也可以是你玩樂的夥伴，但飼主不可能無時無刻都陪伴在寵物身邊，又或者偶爾出門在外又想與家中的寵物互動玩耍。在這樣的背景之下，我們對於「如何製作智慧居家寵物照護系統」產生了莫大的興趣。因此透過了教授的指導，我們決定專題以</a:t>
            </a:r>
            <a:r>
              <a:rPr lang="en-US" altLang="zh-TW" sz="1400" spc="3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Arduino</a:t>
            </a:r>
            <a:r>
              <a:rPr lang="zh-TW" altLang="en-US" sz="1400" spc="3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為基礎，配合市面上的各式感測元件及建模軟體來設計簡易的智慧魚缸系統</a:t>
            </a:r>
            <a:r>
              <a:rPr lang="zh-TW" altLang="en-US" sz="1200" spc="3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5155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0869" y="1798983"/>
            <a:ext cx="9074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7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zh-TW" altLang="en-US" sz="7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Ｑ ＆ Ａ 時間</a:t>
            </a:r>
            <a:endParaRPr lang="zh-TW" altLang="en-US" sz="7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7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62667" y="-1196719"/>
            <a:ext cx="11480799" cy="9398791"/>
            <a:chOff x="4984751" y="1228725"/>
            <a:chExt cx="7353299" cy="6019800"/>
          </a:xfrm>
          <a:solidFill>
            <a:schemeClr val="accent3">
              <a:lumMod val="60000"/>
              <a:lumOff val="40000"/>
              <a:alpha val="3000"/>
            </a:schemeClr>
          </a:solidFill>
        </p:grpSpPr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4984751" y="1228725"/>
              <a:ext cx="5903912" cy="6019800"/>
            </a:xfrm>
            <a:custGeom>
              <a:avLst/>
              <a:gdLst>
                <a:gd name="T0" fmla="*/ 1190 w 1210"/>
                <a:gd name="T1" fmla="*/ 572 h 1233"/>
                <a:gd name="T2" fmla="*/ 1005 w 1210"/>
                <a:gd name="T3" fmla="*/ 515 h 1233"/>
                <a:gd name="T4" fmla="*/ 933 w 1210"/>
                <a:gd name="T5" fmla="*/ 623 h 1233"/>
                <a:gd name="T6" fmla="*/ 781 w 1210"/>
                <a:gd name="T7" fmla="*/ 845 h 1233"/>
                <a:gd name="T8" fmla="*/ 388 w 1210"/>
                <a:gd name="T9" fmla="*/ 725 h 1233"/>
                <a:gd name="T10" fmla="*/ 507 w 1210"/>
                <a:gd name="T11" fmla="*/ 331 h 1233"/>
                <a:gd name="T12" fmla="*/ 776 w 1210"/>
                <a:gd name="T13" fmla="*/ 329 h 1233"/>
                <a:gd name="T14" fmla="*/ 780 w 1210"/>
                <a:gd name="T15" fmla="*/ 331 h 1233"/>
                <a:gd name="T16" fmla="*/ 782 w 1210"/>
                <a:gd name="T17" fmla="*/ 332 h 1233"/>
                <a:gd name="T18" fmla="*/ 782 w 1210"/>
                <a:gd name="T19" fmla="*/ 332 h 1233"/>
                <a:gd name="T20" fmla="*/ 905 w 1210"/>
                <a:gd name="T21" fmla="*/ 329 h 1233"/>
                <a:gd name="T22" fmla="*/ 961 w 1210"/>
                <a:gd name="T23" fmla="*/ 144 h 1233"/>
                <a:gd name="T24" fmla="*/ 902 w 1210"/>
                <a:gd name="T25" fmla="*/ 86 h 1233"/>
                <a:gd name="T26" fmla="*/ 902 w 1210"/>
                <a:gd name="T27" fmla="*/ 86 h 1233"/>
                <a:gd name="T28" fmla="*/ 379 w 1210"/>
                <a:gd name="T29" fmla="*/ 90 h 1233"/>
                <a:gd name="T30" fmla="*/ 146 w 1210"/>
                <a:gd name="T31" fmla="*/ 854 h 1233"/>
                <a:gd name="T32" fmla="*/ 910 w 1210"/>
                <a:gd name="T33" fmla="*/ 1086 h 1233"/>
                <a:gd name="T34" fmla="*/ 1203 w 1210"/>
                <a:gd name="T35" fmla="*/ 666 h 1233"/>
                <a:gd name="T36" fmla="*/ 1190 w 1210"/>
                <a:gd name="T37" fmla="*/ 57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0" h="1233">
                  <a:moveTo>
                    <a:pt x="1190" y="572"/>
                  </a:moveTo>
                  <a:cubicBezTo>
                    <a:pt x="1155" y="505"/>
                    <a:pt x="1072" y="480"/>
                    <a:pt x="1005" y="515"/>
                  </a:cubicBezTo>
                  <a:cubicBezTo>
                    <a:pt x="963" y="538"/>
                    <a:pt x="937" y="579"/>
                    <a:pt x="933" y="623"/>
                  </a:cubicBezTo>
                  <a:cubicBezTo>
                    <a:pt x="922" y="714"/>
                    <a:pt x="868" y="798"/>
                    <a:pt x="781" y="845"/>
                  </a:cubicBezTo>
                  <a:cubicBezTo>
                    <a:pt x="640" y="920"/>
                    <a:pt x="463" y="867"/>
                    <a:pt x="388" y="725"/>
                  </a:cubicBezTo>
                  <a:cubicBezTo>
                    <a:pt x="312" y="583"/>
                    <a:pt x="366" y="407"/>
                    <a:pt x="507" y="331"/>
                  </a:cubicBezTo>
                  <a:cubicBezTo>
                    <a:pt x="594" y="285"/>
                    <a:pt x="694" y="287"/>
                    <a:pt x="776" y="329"/>
                  </a:cubicBezTo>
                  <a:cubicBezTo>
                    <a:pt x="777" y="329"/>
                    <a:pt x="779" y="330"/>
                    <a:pt x="780" y="331"/>
                  </a:cubicBezTo>
                  <a:cubicBezTo>
                    <a:pt x="781" y="331"/>
                    <a:pt x="781" y="331"/>
                    <a:pt x="782" y="332"/>
                  </a:cubicBezTo>
                  <a:cubicBezTo>
                    <a:pt x="782" y="332"/>
                    <a:pt x="782" y="332"/>
                    <a:pt x="782" y="332"/>
                  </a:cubicBezTo>
                  <a:cubicBezTo>
                    <a:pt x="820" y="350"/>
                    <a:pt x="865" y="350"/>
                    <a:pt x="905" y="329"/>
                  </a:cubicBezTo>
                  <a:cubicBezTo>
                    <a:pt x="972" y="294"/>
                    <a:pt x="997" y="211"/>
                    <a:pt x="961" y="144"/>
                  </a:cubicBezTo>
                  <a:cubicBezTo>
                    <a:pt x="947" y="118"/>
                    <a:pt x="926" y="98"/>
                    <a:pt x="902" y="86"/>
                  </a:cubicBezTo>
                  <a:cubicBezTo>
                    <a:pt x="902" y="86"/>
                    <a:pt x="902" y="86"/>
                    <a:pt x="902" y="86"/>
                  </a:cubicBezTo>
                  <a:cubicBezTo>
                    <a:pt x="743" y="4"/>
                    <a:pt x="548" y="0"/>
                    <a:pt x="379" y="90"/>
                  </a:cubicBezTo>
                  <a:cubicBezTo>
                    <a:pt x="103" y="237"/>
                    <a:pt x="0" y="579"/>
                    <a:pt x="146" y="854"/>
                  </a:cubicBezTo>
                  <a:cubicBezTo>
                    <a:pt x="293" y="1129"/>
                    <a:pt x="635" y="1233"/>
                    <a:pt x="910" y="1086"/>
                  </a:cubicBezTo>
                  <a:cubicBezTo>
                    <a:pt x="1076" y="998"/>
                    <a:pt x="1179" y="839"/>
                    <a:pt x="1203" y="666"/>
                  </a:cubicBezTo>
                  <a:cubicBezTo>
                    <a:pt x="1210" y="635"/>
                    <a:pt x="1206" y="602"/>
                    <a:pt x="1190" y="5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6980238" y="1312863"/>
              <a:ext cx="5357812" cy="3938588"/>
            </a:xfrm>
            <a:custGeom>
              <a:avLst/>
              <a:gdLst>
                <a:gd name="T0" fmla="*/ 765 w 1098"/>
                <a:gd name="T1" fmla="*/ 54 h 807"/>
                <a:gd name="T2" fmla="*/ 656 w 1098"/>
                <a:gd name="T3" fmla="*/ 220 h 807"/>
                <a:gd name="T4" fmla="*/ 541 w 1098"/>
                <a:gd name="T5" fmla="*/ 390 h 807"/>
                <a:gd name="T6" fmla="*/ 351 w 1098"/>
                <a:gd name="T7" fmla="*/ 398 h 807"/>
                <a:gd name="T8" fmla="*/ 139 w 1098"/>
                <a:gd name="T9" fmla="*/ 388 h 807"/>
                <a:gd name="T10" fmla="*/ 54 w 1098"/>
                <a:gd name="T11" fmla="*/ 668 h 807"/>
                <a:gd name="T12" fmla="*/ 334 w 1098"/>
                <a:gd name="T13" fmla="*/ 753 h 807"/>
                <a:gd name="T14" fmla="*/ 443 w 1098"/>
                <a:gd name="T15" fmla="*/ 585 h 807"/>
                <a:gd name="T16" fmla="*/ 557 w 1098"/>
                <a:gd name="T17" fmla="*/ 420 h 807"/>
                <a:gd name="T18" fmla="*/ 763 w 1098"/>
                <a:gd name="T19" fmla="*/ 419 h 807"/>
                <a:gd name="T20" fmla="*/ 763 w 1098"/>
                <a:gd name="T21" fmla="*/ 418 h 807"/>
                <a:gd name="T22" fmla="*/ 959 w 1098"/>
                <a:gd name="T23" fmla="*/ 419 h 807"/>
                <a:gd name="T24" fmla="*/ 1045 w 1098"/>
                <a:gd name="T25" fmla="*/ 139 h 807"/>
                <a:gd name="T26" fmla="*/ 765 w 1098"/>
                <a:gd name="T27" fmla="*/ 54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8" h="807">
                  <a:moveTo>
                    <a:pt x="765" y="54"/>
                  </a:moveTo>
                  <a:cubicBezTo>
                    <a:pt x="700" y="88"/>
                    <a:pt x="662" y="152"/>
                    <a:pt x="656" y="220"/>
                  </a:cubicBezTo>
                  <a:cubicBezTo>
                    <a:pt x="649" y="290"/>
                    <a:pt x="608" y="355"/>
                    <a:pt x="541" y="390"/>
                  </a:cubicBezTo>
                  <a:cubicBezTo>
                    <a:pt x="480" y="423"/>
                    <a:pt x="410" y="423"/>
                    <a:pt x="351" y="398"/>
                  </a:cubicBezTo>
                  <a:cubicBezTo>
                    <a:pt x="289" y="357"/>
                    <a:pt x="209" y="351"/>
                    <a:pt x="139" y="388"/>
                  </a:cubicBezTo>
                  <a:cubicBezTo>
                    <a:pt x="39" y="442"/>
                    <a:pt x="0" y="567"/>
                    <a:pt x="54" y="668"/>
                  </a:cubicBezTo>
                  <a:cubicBezTo>
                    <a:pt x="108" y="769"/>
                    <a:pt x="233" y="807"/>
                    <a:pt x="334" y="753"/>
                  </a:cubicBezTo>
                  <a:cubicBezTo>
                    <a:pt x="399" y="718"/>
                    <a:pt x="438" y="654"/>
                    <a:pt x="443" y="585"/>
                  </a:cubicBezTo>
                  <a:cubicBezTo>
                    <a:pt x="452" y="517"/>
                    <a:pt x="492" y="454"/>
                    <a:pt x="557" y="420"/>
                  </a:cubicBezTo>
                  <a:cubicBezTo>
                    <a:pt x="624" y="384"/>
                    <a:pt x="700" y="386"/>
                    <a:pt x="763" y="419"/>
                  </a:cubicBezTo>
                  <a:cubicBezTo>
                    <a:pt x="763" y="418"/>
                    <a:pt x="763" y="418"/>
                    <a:pt x="763" y="418"/>
                  </a:cubicBezTo>
                  <a:cubicBezTo>
                    <a:pt x="822" y="450"/>
                    <a:pt x="896" y="453"/>
                    <a:pt x="959" y="419"/>
                  </a:cubicBezTo>
                  <a:cubicBezTo>
                    <a:pt x="1060" y="365"/>
                    <a:pt x="1098" y="240"/>
                    <a:pt x="1045" y="139"/>
                  </a:cubicBezTo>
                  <a:cubicBezTo>
                    <a:pt x="991" y="38"/>
                    <a:pt x="865" y="0"/>
                    <a:pt x="76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65" name="Text Placeholder 15"/>
          <p:cNvSpPr txBox="1">
            <a:spLocks/>
          </p:cNvSpPr>
          <p:nvPr/>
        </p:nvSpPr>
        <p:spPr>
          <a:xfrm>
            <a:off x="2925960" y="2881150"/>
            <a:ext cx="7394446" cy="249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	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57400" y="2030836"/>
            <a:ext cx="76431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謝謝大家</a:t>
            </a:r>
            <a:endParaRPr lang="en-US" altLang="zh-TW" sz="60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4948" y="3323498"/>
            <a:ext cx="10356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感謝大家的聆聽與指導</a:t>
            </a:r>
          </a:p>
        </p:txBody>
      </p:sp>
    </p:spTree>
    <p:extLst>
      <p:ext uri="{BB962C8B-B14F-4D97-AF65-F5344CB8AC3E}">
        <p14:creationId xmlns:p14="http://schemas.microsoft.com/office/powerpoint/2010/main" val="35123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018" y="288235"/>
            <a:ext cx="8081781" cy="1172817"/>
          </a:xfrm>
        </p:spPr>
        <p:txBody>
          <a:bodyPr/>
          <a:lstStyle/>
          <a:p>
            <a:r>
              <a:rPr lang="zh-TW" altLang="en-US" sz="6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專題成員介紹</a:t>
            </a:r>
            <a:endParaRPr lang="en-US" sz="60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40000" y="1786613"/>
            <a:ext cx="6260408" cy="64633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陳志遠</a:t>
            </a:r>
            <a:endParaRPr lang="en-US" altLang="zh-TW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  <a:p>
            <a:endParaRPr lang="en-US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8057" y="2155141"/>
            <a:ext cx="8853714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資工系進學三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在專題中負責硬體設計與規劃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及編寫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Arduino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所需程式碼</a:t>
            </a:r>
            <a:endParaRPr lang="en-US" sz="14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807819" y="1718405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807819" y="2841411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807819" y="3972671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807819" y="5089855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F33745"/>
              </a:solidFill>
              <a:latin typeface="Lato" panose="020F0502020204030203" pitchFamily="34" charset="0"/>
            </a:endParaRPr>
          </a:p>
        </p:txBody>
      </p:sp>
      <p:sp>
        <p:nvSpPr>
          <p:cNvPr id="19" name="Freeform 23"/>
          <p:cNvSpPr>
            <a:spLocks noEditPoints="1"/>
          </p:cNvSpPr>
          <p:nvPr/>
        </p:nvSpPr>
        <p:spPr bwMode="auto">
          <a:xfrm>
            <a:off x="1290457" y="1863330"/>
            <a:ext cx="553009" cy="538763"/>
          </a:xfrm>
          <a:custGeom>
            <a:avLst/>
            <a:gdLst>
              <a:gd name="T0" fmla="*/ 180 w 180"/>
              <a:gd name="T1" fmla="*/ 95 h 176"/>
              <a:gd name="T2" fmla="*/ 179 w 180"/>
              <a:gd name="T3" fmla="*/ 93 h 176"/>
              <a:gd name="T4" fmla="*/ 178 w 180"/>
              <a:gd name="T5" fmla="*/ 92 h 176"/>
              <a:gd name="T6" fmla="*/ 135 w 180"/>
              <a:gd name="T7" fmla="*/ 74 h 176"/>
              <a:gd name="T8" fmla="*/ 135 w 180"/>
              <a:gd name="T9" fmla="*/ 21 h 176"/>
              <a:gd name="T10" fmla="*/ 135 w 180"/>
              <a:gd name="T11" fmla="*/ 21 h 176"/>
              <a:gd name="T12" fmla="*/ 134 w 180"/>
              <a:gd name="T13" fmla="*/ 19 h 176"/>
              <a:gd name="T14" fmla="*/ 133 w 180"/>
              <a:gd name="T15" fmla="*/ 18 h 176"/>
              <a:gd name="T16" fmla="*/ 92 w 180"/>
              <a:gd name="T17" fmla="*/ 0 h 176"/>
              <a:gd name="T18" fmla="*/ 48 w 180"/>
              <a:gd name="T19" fmla="*/ 18 h 176"/>
              <a:gd name="T20" fmla="*/ 47 w 180"/>
              <a:gd name="T21" fmla="*/ 18 h 176"/>
              <a:gd name="T22" fmla="*/ 46 w 180"/>
              <a:gd name="T23" fmla="*/ 19 h 176"/>
              <a:gd name="T24" fmla="*/ 45 w 180"/>
              <a:gd name="T25" fmla="*/ 21 h 176"/>
              <a:gd name="T26" fmla="*/ 45 w 180"/>
              <a:gd name="T27" fmla="*/ 21 h 176"/>
              <a:gd name="T28" fmla="*/ 3 w 180"/>
              <a:gd name="T29" fmla="*/ 92 h 176"/>
              <a:gd name="T30" fmla="*/ 2 w 180"/>
              <a:gd name="T31" fmla="*/ 92 h 176"/>
              <a:gd name="T32" fmla="*/ 1 w 180"/>
              <a:gd name="T33" fmla="*/ 93 h 176"/>
              <a:gd name="T34" fmla="*/ 0 w 180"/>
              <a:gd name="T35" fmla="*/ 95 h 176"/>
              <a:gd name="T36" fmla="*/ 0 w 180"/>
              <a:gd name="T37" fmla="*/ 95 h 176"/>
              <a:gd name="T38" fmla="*/ 3 w 180"/>
              <a:gd name="T39" fmla="*/ 157 h 176"/>
              <a:gd name="T40" fmla="*/ 49 w 180"/>
              <a:gd name="T41" fmla="*/ 176 h 176"/>
              <a:gd name="T42" fmla="*/ 90 w 180"/>
              <a:gd name="T43" fmla="*/ 158 h 176"/>
              <a:gd name="T44" fmla="*/ 131 w 180"/>
              <a:gd name="T45" fmla="*/ 176 h 176"/>
              <a:gd name="T46" fmla="*/ 177 w 180"/>
              <a:gd name="T47" fmla="*/ 157 h 176"/>
              <a:gd name="T48" fmla="*/ 180 w 180"/>
              <a:gd name="T49" fmla="*/ 95 h 176"/>
              <a:gd name="T50" fmla="*/ 131 w 180"/>
              <a:gd name="T51" fmla="*/ 81 h 176"/>
              <a:gd name="T52" fmla="*/ 150 w 180"/>
              <a:gd name="T53" fmla="*/ 102 h 176"/>
              <a:gd name="T54" fmla="*/ 116 w 180"/>
              <a:gd name="T55" fmla="*/ 103 h 176"/>
              <a:gd name="T56" fmla="*/ 100 w 180"/>
              <a:gd name="T57" fmla="*/ 95 h 176"/>
              <a:gd name="T58" fmla="*/ 128 w 180"/>
              <a:gd name="T59" fmla="*/ 74 h 176"/>
              <a:gd name="T60" fmla="*/ 94 w 180"/>
              <a:gd name="T61" fmla="*/ 41 h 176"/>
              <a:gd name="T62" fmla="*/ 128 w 180"/>
              <a:gd name="T63" fmla="*/ 74 h 176"/>
              <a:gd name="T64" fmla="*/ 86 w 180"/>
              <a:gd name="T65" fmla="*/ 89 h 176"/>
              <a:gd name="T66" fmla="*/ 53 w 180"/>
              <a:gd name="T67" fmla="*/ 27 h 176"/>
              <a:gd name="T68" fmla="*/ 86 w 180"/>
              <a:gd name="T69" fmla="*/ 41 h 176"/>
              <a:gd name="T70" fmla="*/ 122 w 180"/>
              <a:gd name="T71" fmla="*/ 21 h 176"/>
              <a:gd name="T72" fmla="*/ 59 w 180"/>
              <a:gd name="T73" fmla="*/ 21 h 176"/>
              <a:gd name="T74" fmla="*/ 49 w 180"/>
              <a:gd name="T75" fmla="*/ 81 h 176"/>
              <a:gd name="T76" fmla="*/ 49 w 180"/>
              <a:gd name="T77" fmla="*/ 109 h 176"/>
              <a:gd name="T78" fmla="*/ 49 w 180"/>
              <a:gd name="T79" fmla="*/ 81 h 176"/>
              <a:gd name="T80" fmla="*/ 9 w 180"/>
              <a:gd name="T81" fmla="*/ 101 h 176"/>
              <a:gd name="T82" fmla="*/ 45 w 180"/>
              <a:gd name="T83" fmla="*/ 167 h 176"/>
              <a:gd name="T84" fmla="*/ 8 w 180"/>
              <a:gd name="T85" fmla="*/ 101 h 176"/>
              <a:gd name="T86" fmla="*/ 86 w 180"/>
              <a:gd name="T87" fmla="*/ 101 h 176"/>
              <a:gd name="T88" fmla="*/ 53 w 180"/>
              <a:gd name="T89" fmla="*/ 166 h 176"/>
              <a:gd name="T90" fmla="*/ 94 w 180"/>
              <a:gd name="T91" fmla="*/ 101 h 176"/>
              <a:gd name="T92" fmla="*/ 128 w 180"/>
              <a:gd name="T93" fmla="*/ 166 h 176"/>
              <a:gd name="T94" fmla="*/ 94 w 180"/>
              <a:gd name="T95" fmla="*/ 101 h 176"/>
              <a:gd name="T96" fmla="*/ 135 w 180"/>
              <a:gd name="T97" fmla="*/ 167 h 176"/>
              <a:gd name="T98" fmla="*/ 172 w 180"/>
              <a:gd name="T99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0" h="176">
                <a:moveTo>
                  <a:pt x="180" y="95"/>
                </a:moveTo>
                <a:cubicBezTo>
                  <a:pt x="180" y="95"/>
                  <a:pt x="180" y="95"/>
                  <a:pt x="180" y="95"/>
                </a:cubicBezTo>
                <a:cubicBezTo>
                  <a:pt x="180" y="94"/>
                  <a:pt x="179" y="94"/>
                  <a:pt x="179" y="93"/>
                </a:cubicBezTo>
                <a:cubicBezTo>
                  <a:pt x="179" y="93"/>
                  <a:pt x="179" y="93"/>
                  <a:pt x="179" y="93"/>
                </a:cubicBezTo>
                <a:cubicBezTo>
                  <a:pt x="178" y="92"/>
                  <a:pt x="178" y="92"/>
                  <a:pt x="178" y="92"/>
                </a:cubicBezTo>
                <a:cubicBezTo>
                  <a:pt x="178" y="92"/>
                  <a:pt x="178" y="92"/>
                  <a:pt x="178" y="92"/>
                </a:cubicBezTo>
                <a:cubicBezTo>
                  <a:pt x="178" y="92"/>
                  <a:pt x="177" y="92"/>
                  <a:pt x="177" y="92"/>
                </a:cubicBezTo>
                <a:cubicBezTo>
                  <a:pt x="135" y="74"/>
                  <a:pt x="135" y="74"/>
                  <a:pt x="135" y="7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1"/>
                  <a:pt x="135" y="20"/>
                  <a:pt x="135" y="19"/>
                </a:cubicBezTo>
                <a:cubicBezTo>
                  <a:pt x="134" y="19"/>
                  <a:pt x="134" y="19"/>
                  <a:pt x="134" y="19"/>
                </a:cubicBezTo>
                <a:cubicBezTo>
                  <a:pt x="134" y="19"/>
                  <a:pt x="134" y="18"/>
                  <a:pt x="133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92" y="0"/>
                  <a:pt x="92" y="0"/>
                  <a:pt x="92" y="0"/>
                </a:cubicBezTo>
                <a:cubicBezTo>
                  <a:pt x="91" y="0"/>
                  <a:pt x="90" y="0"/>
                  <a:pt x="89" y="0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7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0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74"/>
                  <a:pt x="45" y="74"/>
                  <a:pt x="45" y="74"/>
                </a:cubicBezTo>
                <a:cubicBezTo>
                  <a:pt x="3" y="92"/>
                  <a:pt x="3" y="92"/>
                  <a:pt x="3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1" y="93"/>
                </a:cubicBezTo>
                <a:cubicBezTo>
                  <a:pt x="1" y="93"/>
                  <a:pt x="1" y="93"/>
                  <a:pt x="1" y="93"/>
                </a:cubicBezTo>
                <a:cubicBezTo>
                  <a:pt x="1" y="94"/>
                  <a:pt x="0" y="94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1" y="157"/>
                  <a:pt x="3" y="157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76"/>
                  <a:pt x="49" y="176"/>
                  <a:pt x="49" y="176"/>
                </a:cubicBezTo>
                <a:cubicBezTo>
                  <a:pt x="50" y="176"/>
                  <a:pt x="50" y="176"/>
                  <a:pt x="51" y="176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30" y="176"/>
                  <a:pt x="131" y="176"/>
                  <a:pt x="131" y="176"/>
                </a:cubicBezTo>
                <a:cubicBezTo>
                  <a:pt x="132" y="176"/>
                  <a:pt x="132" y="176"/>
                  <a:pt x="133" y="176"/>
                </a:cubicBezTo>
                <a:cubicBezTo>
                  <a:pt x="177" y="157"/>
                  <a:pt x="177" y="157"/>
                  <a:pt x="177" y="157"/>
                </a:cubicBezTo>
                <a:cubicBezTo>
                  <a:pt x="179" y="157"/>
                  <a:pt x="180" y="155"/>
                  <a:pt x="180" y="154"/>
                </a:cubicBezTo>
                <a:cubicBezTo>
                  <a:pt x="180" y="95"/>
                  <a:pt x="180" y="95"/>
                  <a:pt x="180" y="95"/>
                </a:cubicBezTo>
                <a:cubicBezTo>
                  <a:pt x="180" y="95"/>
                  <a:pt x="180" y="95"/>
                  <a:pt x="180" y="95"/>
                </a:cubicBezTo>
                <a:close/>
                <a:moveTo>
                  <a:pt x="131" y="81"/>
                </a:moveTo>
                <a:cubicBezTo>
                  <a:pt x="166" y="95"/>
                  <a:pt x="166" y="95"/>
                  <a:pt x="166" y="95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99" y="95"/>
                  <a:pt x="99" y="95"/>
                  <a:pt x="99" y="95"/>
                </a:cubicBezTo>
                <a:cubicBezTo>
                  <a:pt x="100" y="95"/>
                  <a:pt x="100" y="95"/>
                  <a:pt x="100" y="95"/>
                </a:cubicBezTo>
                <a:lnTo>
                  <a:pt x="131" y="81"/>
                </a:lnTo>
                <a:close/>
                <a:moveTo>
                  <a:pt x="128" y="74"/>
                </a:moveTo>
                <a:cubicBezTo>
                  <a:pt x="94" y="89"/>
                  <a:pt x="94" y="89"/>
                  <a:pt x="94" y="89"/>
                </a:cubicBezTo>
                <a:cubicBezTo>
                  <a:pt x="94" y="41"/>
                  <a:pt x="94" y="41"/>
                  <a:pt x="94" y="41"/>
                </a:cubicBezTo>
                <a:cubicBezTo>
                  <a:pt x="128" y="27"/>
                  <a:pt x="128" y="27"/>
                  <a:pt x="128" y="27"/>
                </a:cubicBezTo>
                <a:lnTo>
                  <a:pt x="128" y="74"/>
                </a:lnTo>
                <a:close/>
                <a:moveTo>
                  <a:pt x="86" y="41"/>
                </a:moveTo>
                <a:cubicBezTo>
                  <a:pt x="86" y="89"/>
                  <a:pt x="86" y="89"/>
                  <a:pt x="86" y="89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27"/>
                  <a:pt x="53" y="27"/>
                  <a:pt x="53" y="27"/>
                </a:cubicBezTo>
                <a:cubicBezTo>
                  <a:pt x="75" y="37"/>
                  <a:pt x="75" y="37"/>
                  <a:pt x="75" y="37"/>
                </a:cubicBezTo>
                <a:lnTo>
                  <a:pt x="86" y="41"/>
                </a:lnTo>
                <a:close/>
                <a:moveTo>
                  <a:pt x="90" y="8"/>
                </a:moveTo>
                <a:cubicBezTo>
                  <a:pt x="122" y="21"/>
                  <a:pt x="122" y="21"/>
                  <a:pt x="122" y="21"/>
                </a:cubicBezTo>
                <a:cubicBezTo>
                  <a:pt x="90" y="35"/>
                  <a:pt x="90" y="35"/>
                  <a:pt x="90" y="35"/>
                </a:cubicBezTo>
                <a:cubicBezTo>
                  <a:pt x="59" y="21"/>
                  <a:pt x="59" y="21"/>
                  <a:pt x="59" y="21"/>
                </a:cubicBezTo>
                <a:lnTo>
                  <a:pt x="90" y="8"/>
                </a:lnTo>
                <a:close/>
                <a:moveTo>
                  <a:pt x="49" y="81"/>
                </a:moveTo>
                <a:cubicBezTo>
                  <a:pt x="81" y="95"/>
                  <a:pt x="81" y="95"/>
                  <a:pt x="81" y="95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14" y="95"/>
                  <a:pt x="14" y="95"/>
                  <a:pt x="14" y="95"/>
                </a:cubicBezTo>
                <a:lnTo>
                  <a:pt x="49" y="81"/>
                </a:lnTo>
                <a:close/>
                <a:moveTo>
                  <a:pt x="8" y="101"/>
                </a:moveTo>
                <a:cubicBezTo>
                  <a:pt x="9" y="101"/>
                  <a:pt x="9" y="101"/>
                  <a:pt x="9" y="101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8" y="151"/>
                  <a:pt x="8" y="151"/>
                  <a:pt x="8" y="151"/>
                </a:cubicBezTo>
                <a:lnTo>
                  <a:pt x="8" y="101"/>
                </a:lnTo>
                <a:close/>
                <a:moveTo>
                  <a:pt x="53" y="116"/>
                </a:moveTo>
                <a:cubicBezTo>
                  <a:pt x="86" y="101"/>
                  <a:pt x="86" y="101"/>
                  <a:pt x="86" y="101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53" y="166"/>
                  <a:pt x="53" y="166"/>
                  <a:pt x="53" y="166"/>
                </a:cubicBezTo>
                <a:lnTo>
                  <a:pt x="53" y="116"/>
                </a:lnTo>
                <a:close/>
                <a:moveTo>
                  <a:pt x="94" y="101"/>
                </a:moveTo>
                <a:cubicBezTo>
                  <a:pt x="128" y="116"/>
                  <a:pt x="128" y="116"/>
                  <a:pt x="128" y="116"/>
                </a:cubicBezTo>
                <a:cubicBezTo>
                  <a:pt x="128" y="166"/>
                  <a:pt x="128" y="166"/>
                  <a:pt x="128" y="166"/>
                </a:cubicBezTo>
                <a:cubicBezTo>
                  <a:pt x="94" y="151"/>
                  <a:pt x="94" y="151"/>
                  <a:pt x="94" y="151"/>
                </a:cubicBezTo>
                <a:lnTo>
                  <a:pt x="94" y="101"/>
                </a:lnTo>
                <a:close/>
                <a:moveTo>
                  <a:pt x="172" y="151"/>
                </a:moveTo>
                <a:cubicBezTo>
                  <a:pt x="135" y="167"/>
                  <a:pt x="135" y="167"/>
                  <a:pt x="135" y="167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72" y="101"/>
                  <a:pt x="172" y="101"/>
                  <a:pt x="172" y="101"/>
                </a:cubicBezTo>
                <a:lnTo>
                  <a:pt x="172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0000" y="2929336"/>
            <a:ext cx="626040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陳皇儒</a:t>
            </a:r>
            <a:endParaRPr lang="en-AU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8057" y="3285242"/>
            <a:ext cx="8853714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資工系進學三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 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在專題中負責感測器校正與系統整合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0000" y="4043011"/>
            <a:ext cx="626040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楊正安</a:t>
            </a:r>
            <a:endParaRPr lang="en-AU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8057" y="4440109"/>
            <a:ext cx="8969829" cy="52937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資工系進學三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Firebase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資料蒐集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以及數據統計</a:t>
            </a:r>
            <a:r>
              <a:rPr lang="en-US" altLang="zh-TW" sz="12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altLang="zh-TW" sz="12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200" dirty="0" smtClean="0">
                <a:solidFill>
                  <a:prstClr val="white">
                    <a:lumMod val="7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0000" y="5175359"/>
            <a:ext cx="626040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林定遠</a:t>
            </a:r>
            <a:endParaRPr lang="en-AU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8057" y="5613417"/>
            <a:ext cx="8969829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資工系進學三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 </a:t>
            </a:r>
            <a:r>
              <a:rPr lang="en-US" altLang="zh-TW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app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的設計及規劃</a:t>
            </a:r>
            <a:endParaRPr lang="en-US" sz="1400" dirty="0">
              <a:solidFill>
                <a:schemeClr val="bg2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32202" y="2976641"/>
            <a:ext cx="511264" cy="513687"/>
            <a:chOff x="12606338" y="10871200"/>
            <a:chExt cx="669925" cy="673100"/>
          </a:xfrm>
          <a:solidFill>
            <a:schemeClr val="bg1"/>
          </a:solidFill>
        </p:grpSpPr>
        <p:sp>
          <p:nvSpPr>
            <p:cNvPr id="27" name="Freeform 42"/>
            <p:cNvSpPr>
              <a:spLocks noEditPoints="1"/>
            </p:cNvSpPr>
            <p:nvPr/>
          </p:nvSpPr>
          <p:spPr bwMode="auto">
            <a:xfrm>
              <a:off x="12606338" y="10875963"/>
              <a:ext cx="655638" cy="660400"/>
            </a:xfrm>
            <a:custGeom>
              <a:avLst/>
              <a:gdLst>
                <a:gd name="T0" fmla="*/ 169 w 174"/>
                <a:gd name="T1" fmla="*/ 50 h 176"/>
                <a:gd name="T2" fmla="*/ 174 w 174"/>
                <a:gd name="T3" fmla="*/ 37 h 176"/>
                <a:gd name="T4" fmla="*/ 169 w 174"/>
                <a:gd name="T5" fmla="*/ 24 h 176"/>
                <a:gd name="T6" fmla="*/ 152 w 174"/>
                <a:gd name="T7" fmla="*/ 7 h 176"/>
                <a:gd name="T8" fmla="*/ 128 w 174"/>
                <a:gd name="T9" fmla="*/ 7 h 176"/>
                <a:gd name="T10" fmla="*/ 21 w 174"/>
                <a:gd name="T11" fmla="*/ 113 h 176"/>
                <a:gd name="T12" fmla="*/ 20 w 174"/>
                <a:gd name="T13" fmla="*/ 115 h 176"/>
                <a:gd name="T14" fmla="*/ 1 w 174"/>
                <a:gd name="T15" fmla="*/ 163 h 176"/>
                <a:gd name="T16" fmla="*/ 3 w 174"/>
                <a:gd name="T17" fmla="*/ 173 h 176"/>
                <a:gd name="T18" fmla="*/ 10 w 174"/>
                <a:gd name="T19" fmla="*/ 176 h 176"/>
                <a:gd name="T20" fmla="*/ 13 w 174"/>
                <a:gd name="T21" fmla="*/ 175 h 176"/>
                <a:gd name="T22" fmla="*/ 61 w 174"/>
                <a:gd name="T23" fmla="*/ 156 h 176"/>
                <a:gd name="T24" fmla="*/ 63 w 174"/>
                <a:gd name="T25" fmla="*/ 155 h 176"/>
                <a:gd name="T26" fmla="*/ 169 w 174"/>
                <a:gd name="T27" fmla="*/ 50 h 176"/>
                <a:gd name="T28" fmla="*/ 31 w 174"/>
                <a:gd name="T29" fmla="*/ 160 h 176"/>
                <a:gd name="T30" fmla="*/ 16 w 174"/>
                <a:gd name="T31" fmla="*/ 145 h 176"/>
                <a:gd name="T32" fmla="*/ 25 w 174"/>
                <a:gd name="T33" fmla="*/ 123 h 176"/>
                <a:gd name="T34" fmla="*/ 54 w 174"/>
                <a:gd name="T35" fmla="*/ 151 h 176"/>
                <a:gd name="T36" fmla="*/ 31 w 174"/>
                <a:gd name="T37" fmla="*/ 160 h 176"/>
                <a:gd name="T38" fmla="*/ 133 w 174"/>
                <a:gd name="T39" fmla="*/ 12 h 176"/>
                <a:gd name="T40" fmla="*/ 146 w 174"/>
                <a:gd name="T41" fmla="*/ 12 h 176"/>
                <a:gd name="T42" fmla="*/ 163 w 174"/>
                <a:gd name="T43" fmla="*/ 29 h 176"/>
                <a:gd name="T44" fmla="*/ 167 w 174"/>
                <a:gd name="T45" fmla="*/ 37 h 176"/>
                <a:gd name="T46" fmla="*/ 163 w 174"/>
                <a:gd name="T47" fmla="*/ 45 h 176"/>
                <a:gd name="T48" fmla="*/ 61 w 174"/>
                <a:gd name="T49" fmla="*/ 147 h 176"/>
                <a:gd name="T50" fmla="*/ 50 w 174"/>
                <a:gd name="T51" fmla="*/ 137 h 176"/>
                <a:gd name="T52" fmla="*/ 134 w 174"/>
                <a:gd name="T53" fmla="*/ 53 h 176"/>
                <a:gd name="T54" fmla="*/ 134 w 174"/>
                <a:gd name="T55" fmla="*/ 47 h 176"/>
                <a:gd name="T56" fmla="*/ 129 w 174"/>
                <a:gd name="T57" fmla="*/ 47 h 176"/>
                <a:gd name="T58" fmla="*/ 45 w 174"/>
                <a:gd name="T59" fmla="*/ 132 h 176"/>
                <a:gd name="T60" fmla="*/ 29 w 174"/>
                <a:gd name="T61" fmla="*/ 116 h 176"/>
                <a:gd name="T62" fmla="*/ 133 w 174"/>
                <a:gd name="T63" fmla="*/ 12 h 176"/>
                <a:gd name="T64" fmla="*/ 10 w 174"/>
                <a:gd name="T65" fmla="*/ 168 h 176"/>
                <a:gd name="T66" fmla="*/ 9 w 174"/>
                <a:gd name="T67" fmla="*/ 168 h 176"/>
                <a:gd name="T68" fmla="*/ 8 w 174"/>
                <a:gd name="T69" fmla="*/ 166 h 176"/>
                <a:gd name="T70" fmla="*/ 13 w 174"/>
                <a:gd name="T71" fmla="*/ 153 h 176"/>
                <a:gd name="T72" fmla="*/ 24 w 174"/>
                <a:gd name="T73" fmla="*/ 163 h 176"/>
                <a:gd name="T74" fmla="*/ 10 w 174"/>
                <a:gd name="T75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4" h="176">
                  <a:moveTo>
                    <a:pt x="169" y="50"/>
                  </a:moveTo>
                  <a:cubicBezTo>
                    <a:pt x="172" y="47"/>
                    <a:pt x="174" y="42"/>
                    <a:pt x="174" y="37"/>
                  </a:cubicBezTo>
                  <a:cubicBezTo>
                    <a:pt x="174" y="32"/>
                    <a:pt x="172" y="27"/>
                    <a:pt x="169" y="24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45" y="0"/>
                    <a:pt x="134" y="0"/>
                    <a:pt x="128" y="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1" y="114"/>
                    <a:pt x="20" y="115"/>
                    <a:pt x="20" y="115"/>
                  </a:cubicBezTo>
                  <a:cubicBezTo>
                    <a:pt x="19" y="119"/>
                    <a:pt x="14" y="130"/>
                    <a:pt x="1" y="163"/>
                  </a:cubicBezTo>
                  <a:cubicBezTo>
                    <a:pt x="0" y="166"/>
                    <a:pt x="1" y="170"/>
                    <a:pt x="3" y="173"/>
                  </a:cubicBezTo>
                  <a:cubicBezTo>
                    <a:pt x="5" y="175"/>
                    <a:pt x="8" y="176"/>
                    <a:pt x="10" y="176"/>
                  </a:cubicBezTo>
                  <a:cubicBezTo>
                    <a:pt x="11" y="176"/>
                    <a:pt x="12" y="176"/>
                    <a:pt x="13" y="175"/>
                  </a:cubicBezTo>
                  <a:cubicBezTo>
                    <a:pt x="47" y="162"/>
                    <a:pt x="57" y="158"/>
                    <a:pt x="61" y="156"/>
                  </a:cubicBezTo>
                  <a:cubicBezTo>
                    <a:pt x="62" y="156"/>
                    <a:pt x="63" y="156"/>
                    <a:pt x="63" y="155"/>
                  </a:cubicBezTo>
                  <a:lnTo>
                    <a:pt x="169" y="50"/>
                  </a:lnTo>
                  <a:close/>
                  <a:moveTo>
                    <a:pt x="31" y="160"/>
                  </a:moveTo>
                  <a:cubicBezTo>
                    <a:pt x="16" y="145"/>
                    <a:pt x="16" y="145"/>
                    <a:pt x="16" y="145"/>
                  </a:cubicBezTo>
                  <a:cubicBezTo>
                    <a:pt x="20" y="136"/>
                    <a:pt x="23" y="128"/>
                    <a:pt x="25" y="123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49" y="153"/>
                    <a:pt x="40" y="157"/>
                    <a:pt x="31" y="160"/>
                  </a:cubicBezTo>
                  <a:close/>
                  <a:moveTo>
                    <a:pt x="133" y="12"/>
                  </a:moveTo>
                  <a:cubicBezTo>
                    <a:pt x="137" y="8"/>
                    <a:pt x="143" y="8"/>
                    <a:pt x="146" y="12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5" y="31"/>
                    <a:pt x="167" y="34"/>
                    <a:pt x="167" y="37"/>
                  </a:cubicBezTo>
                  <a:cubicBezTo>
                    <a:pt x="167" y="40"/>
                    <a:pt x="165" y="43"/>
                    <a:pt x="163" y="45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6" y="51"/>
                    <a:pt x="136" y="49"/>
                    <a:pt x="134" y="47"/>
                  </a:cubicBezTo>
                  <a:cubicBezTo>
                    <a:pt x="133" y="46"/>
                    <a:pt x="131" y="46"/>
                    <a:pt x="129" y="47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29" y="116"/>
                    <a:pt x="29" y="116"/>
                    <a:pt x="29" y="116"/>
                  </a:cubicBezTo>
                  <a:lnTo>
                    <a:pt x="133" y="12"/>
                  </a:lnTo>
                  <a:close/>
                  <a:moveTo>
                    <a:pt x="10" y="168"/>
                  </a:moveTo>
                  <a:cubicBezTo>
                    <a:pt x="10" y="168"/>
                    <a:pt x="9" y="168"/>
                    <a:pt x="9" y="168"/>
                  </a:cubicBezTo>
                  <a:cubicBezTo>
                    <a:pt x="8" y="167"/>
                    <a:pt x="8" y="167"/>
                    <a:pt x="8" y="166"/>
                  </a:cubicBezTo>
                  <a:cubicBezTo>
                    <a:pt x="10" y="162"/>
                    <a:pt x="12" y="157"/>
                    <a:pt x="13" y="153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19" y="165"/>
                    <a:pt x="14" y="167"/>
                    <a:pt x="1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12606338" y="10871200"/>
              <a:ext cx="327025" cy="327025"/>
            </a:xfrm>
            <a:custGeom>
              <a:avLst/>
              <a:gdLst>
                <a:gd name="T0" fmla="*/ 36 w 87"/>
                <a:gd name="T1" fmla="*/ 86 h 87"/>
                <a:gd name="T2" fmla="*/ 39 w 87"/>
                <a:gd name="T3" fmla="*/ 87 h 87"/>
                <a:gd name="T4" fmla="*/ 41 w 87"/>
                <a:gd name="T5" fmla="*/ 86 h 87"/>
                <a:gd name="T6" fmla="*/ 41 w 87"/>
                <a:gd name="T7" fmla="*/ 80 h 87"/>
                <a:gd name="T8" fmla="*/ 36 w 87"/>
                <a:gd name="T9" fmla="*/ 75 h 87"/>
                <a:gd name="T10" fmla="*/ 43 w 87"/>
                <a:gd name="T11" fmla="*/ 68 h 87"/>
                <a:gd name="T12" fmla="*/ 43 w 87"/>
                <a:gd name="T13" fmla="*/ 63 h 87"/>
                <a:gd name="T14" fmla="*/ 38 w 87"/>
                <a:gd name="T15" fmla="*/ 63 h 87"/>
                <a:gd name="T16" fmla="*/ 31 w 87"/>
                <a:gd name="T17" fmla="*/ 70 h 87"/>
                <a:gd name="T18" fmla="*/ 23 w 87"/>
                <a:gd name="T19" fmla="*/ 62 h 87"/>
                <a:gd name="T20" fmla="*/ 45 w 87"/>
                <a:gd name="T21" fmla="*/ 41 h 87"/>
                <a:gd name="T22" fmla="*/ 45 w 87"/>
                <a:gd name="T23" fmla="*/ 35 h 87"/>
                <a:gd name="T24" fmla="*/ 39 w 87"/>
                <a:gd name="T25" fmla="*/ 35 h 87"/>
                <a:gd name="T26" fmla="*/ 18 w 87"/>
                <a:gd name="T27" fmla="*/ 57 h 87"/>
                <a:gd name="T28" fmla="*/ 9 w 87"/>
                <a:gd name="T29" fmla="*/ 48 h 87"/>
                <a:gd name="T30" fmla="*/ 48 w 87"/>
                <a:gd name="T31" fmla="*/ 10 h 87"/>
                <a:gd name="T32" fmla="*/ 80 w 87"/>
                <a:gd name="T33" fmla="*/ 42 h 87"/>
                <a:gd name="T34" fmla="*/ 85 w 87"/>
                <a:gd name="T35" fmla="*/ 42 h 87"/>
                <a:gd name="T36" fmla="*/ 85 w 87"/>
                <a:gd name="T37" fmla="*/ 37 h 87"/>
                <a:gd name="T38" fmla="*/ 50 w 87"/>
                <a:gd name="T39" fmla="*/ 2 h 87"/>
                <a:gd name="T40" fmla="*/ 48 w 87"/>
                <a:gd name="T41" fmla="*/ 0 h 87"/>
                <a:gd name="T42" fmla="*/ 45 w 87"/>
                <a:gd name="T43" fmla="*/ 2 h 87"/>
                <a:gd name="T44" fmla="*/ 1 w 87"/>
                <a:gd name="T45" fmla="*/ 45 h 87"/>
                <a:gd name="T46" fmla="*/ 1 w 87"/>
                <a:gd name="T47" fmla="*/ 51 h 87"/>
                <a:gd name="T48" fmla="*/ 36 w 87"/>
                <a:gd name="T49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7">
                  <a:moveTo>
                    <a:pt x="36" y="86"/>
                  </a:moveTo>
                  <a:cubicBezTo>
                    <a:pt x="37" y="86"/>
                    <a:pt x="38" y="87"/>
                    <a:pt x="39" y="87"/>
                  </a:cubicBezTo>
                  <a:cubicBezTo>
                    <a:pt x="40" y="87"/>
                    <a:pt x="41" y="86"/>
                    <a:pt x="41" y="86"/>
                  </a:cubicBezTo>
                  <a:cubicBezTo>
                    <a:pt x="43" y="84"/>
                    <a:pt x="43" y="82"/>
                    <a:pt x="41" y="80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5" y="67"/>
                    <a:pt x="45" y="64"/>
                    <a:pt x="43" y="63"/>
                  </a:cubicBezTo>
                  <a:cubicBezTo>
                    <a:pt x="42" y="61"/>
                    <a:pt x="39" y="61"/>
                    <a:pt x="38" y="63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39"/>
                    <a:pt x="46" y="37"/>
                    <a:pt x="45" y="35"/>
                  </a:cubicBezTo>
                  <a:cubicBezTo>
                    <a:pt x="43" y="34"/>
                    <a:pt x="41" y="34"/>
                    <a:pt x="39" y="35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1" y="43"/>
                    <a:pt x="84" y="43"/>
                    <a:pt x="85" y="42"/>
                  </a:cubicBezTo>
                  <a:cubicBezTo>
                    <a:pt x="87" y="40"/>
                    <a:pt x="87" y="38"/>
                    <a:pt x="85" y="37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47" y="0"/>
                    <a:pt x="46" y="1"/>
                    <a:pt x="45" y="2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7"/>
                    <a:pt x="0" y="49"/>
                    <a:pt x="1" y="51"/>
                  </a:cubicBezTo>
                  <a:lnTo>
                    <a:pt x="36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12949238" y="11214100"/>
              <a:ext cx="327025" cy="330200"/>
            </a:xfrm>
            <a:custGeom>
              <a:avLst/>
              <a:gdLst>
                <a:gd name="T0" fmla="*/ 86 w 87"/>
                <a:gd name="T1" fmla="*/ 38 h 88"/>
                <a:gd name="T2" fmla="*/ 50 w 87"/>
                <a:gd name="T3" fmla="*/ 2 h 88"/>
                <a:gd name="T4" fmla="*/ 45 w 87"/>
                <a:gd name="T5" fmla="*/ 2 h 88"/>
                <a:gd name="T6" fmla="*/ 45 w 87"/>
                <a:gd name="T7" fmla="*/ 7 h 88"/>
                <a:gd name="T8" fmla="*/ 78 w 87"/>
                <a:gd name="T9" fmla="*/ 40 h 88"/>
                <a:gd name="T10" fmla="*/ 40 w 87"/>
                <a:gd name="T11" fmla="*/ 79 h 88"/>
                <a:gd name="T12" fmla="*/ 31 w 87"/>
                <a:gd name="T13" fmla="*/ 70 h 88"/>
                <a:gd name="T14" fmla="*/ 53 w 87"/>
                <a:gd name="T15" fmla="*/ 49 h 88"/>
                <a:gd name="T16" fmla="*/ 53 w 87"/>
                <a:gd name="T17" fmla="*/ 44 h 88"/>
                <a:gd name="T18" fmla="*/ 48 w 87"/>
                <a:gd name="T19" fmla="*/ 44 h 88"/>
                <a:gd name="T20" fmla="*/ 26 w 87"/>
                <a:gd name="T21" fmla="*/ 65 h 88"/>
                <a:gd name="T22" fmla="*/ 18 w 87"/>
                <a:gd name="T23" fmla="*/ 57 h 88"/>
                <a:gd name="T24" fmla="*/ 25 w 87"/>
                <a:gd name="T25" fmla="*/ 50 h 88"/>
                <a:gd name="T26" fmla="*/ 25 w 87"/>
                <a:gd name="T27" fmla="*/ 44 h 88"/>
                <a:gd name="T28" fmla="*/ 20 w 87"/>
                <a:gd name="T29" fmla="*/ 44 h 88"/>
                <a:gd name="T30" fmla="*/ 12 w 87"/>
                <a:gd name="T31" fmla="*/ 51 h 88"/>
                <a:gd name="T32" fmla="*/ 6 w 87"/>
                <a:gd name="T33" fmla="*/ 45 h 88"/>
                <a:gd name="T34" fmla="*/ 1 w 87"/>
                <a:gd name="T35" fmla="*/ 45 h 88"/>
                <a:gd name="T36" fmla="*/ 1 w 87"/>
                <a:gd name="T37" fmla="*/ 51 h 88"/>
                <a:gd name="T38" fmla="*/ 37 w 87"/>
                <a:gd name="T39" fmla="*/ 87 h 88"/>
                <a:gd name="T40" fmla="*/ 40 w 87"/>
                <a:gd name="T41" fmla="*/ 88 h 88"/>
                <a:gd name="T42" fmla="*/ 42 w 87"/>
                <a:gd name="T43" fmla="*/ 87 h 88"/>
                <a:gd name="T44" fmla="*/ 86 w 87"/>
                <a:gd name="T45" fmla="*/ 43 h 88"/>
                <a:gd name="T46" fmla="*/ 87 w 87"/>
                <a:gd name="T47" fmla="*/ 40 h 88"/>
                <a:gd name="T48" fmla="*/ 86 w 87"/>
                <a:gd name="T49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8">
                  <a:moveTo>
                    <a:pt x="86" y="38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9" y="0"/>
                    <a:pt x="46" y="0"/>
                    <a:pt x="45" y="2"/>
                  </a:cubicBezTo>
                  <a:cubicBezTo>
                    <a:pt x="43" y="3"/>
                    <a:pt x="43" y="5"/>
                    <a:pt x="45" y="7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4" y="47"/>
                    <a:pt x="54" y="45"/>
                    <a:pt x="53" y="44"/>
                  </a:cubicBezTo>
                  <a:cubicBezTo>
                    <a:pt x="51" y="42"/>
                    <a:pt x="49" y="42"/>
                    <a:pt x="48" y="44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8"/>
                    <a:pt x="26" y="46"/>
                    <a:pt x="25" y="44"/>
                  </a:cubicBezTo>
                  <a:cubicBezTo>
                    <a:pt x="23" y="43"/>
                    <a:pt x="21" y="43"/>
                    <a:pt x="20" y="44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4"/>
                    <a:pt x="3" y="44"/>
                    <a:pt x="1" y="45"/>
                  </a:cubicBezTo>
                  <a:cubicBezTo>
                    <a:pt x="0" y="47"/>
                    <a:pt x="0" y="49"/>
                    <a:pt x="1" y="51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7"/>
                    <a:pt x="39" y="88"/>
                    <a:pt x="40" y="88"/>
                  </a:cubicBezTo>
                  <a:cubicBezTo>
                    <a:pt x="41" y="88"/>
                    <a:pt x="42" y="87"/>
                    <a:pt x="42" y="8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2"/>
                    <a:pt x="87" y="41"/>
                    <a:pt x="87" y="40"/>
                  </a:cubicBezTo>
                  <a:cubicBezTo>
                    <a:pt x="87" y="39"/>
                    <a:pt x="87" y="38"/>
                    <a:pt x="8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sp>
        <p:nvSpPr>
          <p:cNvPr id="35" name="Freeform 48"/>
          <p:cNvSpPr>
            <a:spLocks noEditPoints="1"/>
          </p:cNvSpPr>
          <p:nvPr/>
        </p:nvSpPr>
        <p:spPr bwMode="auto">
          <a:xfrm>
            <a:off x="1266691" y="4467070"/>
            <a:ext cx="567740" cy="190139"/>
          </a:xfrm>
          <a:custGeom>
            <a:avLst/>
            <a:gdLst>
              <a:gd name="T0" fmla="*/ 173 w 179"/>
              <a:gd name="T1" fmla="*/ 13 h 60"/>
              <a:gd name="T2" fmla="*/ 160 w 179"/>
              <a:gd name="T3" fmla="*/ 12 h 60"/>
              <a:gd name="T4" fmla="*/ 131 w 179"/>
              <a:gd name="T5" fmla="*/ 25 h 60"/>
              <a:gd name="T6" fmla="*/ 124 w 179"/>
              <a:gd name="T7" fmla="*/ 21 h 60"/>
              <a:gd name="T8" fmla="*/ 83 w 179"/>
              <a:gd name="T9" fmla="*/ 9 h 60"/>
              <a:gd name="T10" fmla="*/ 38 w 179"/>
              <a:gd name="T11" fmla="*/ 9 h 60"/>
              <a:gd name="T12" fmla="*/ 38 w 179"/>
              <a:gd name="T13" fmla="*/ 4 h 60"/>
              <a:gd name="T14" fmla="*/ 34 w 179"/>
              <a:gd name="T15" fmla="*/ 0 h 60"/>
              <a:gd name="T16" fmla="*/ 4 w 179"/>
              <a:gd name="T17" fmla="*/ 0 h 60"/>
              <a:gd name="T18" fmla="*/ 0 w 179"/>
              <a:gd name="T19" fmla="*/ 4 h 60"/>
              <a:gd name="T20" fmla="*/ 0 w 179"/>
              <a:gd name="T21" fmla="*/ 57 h 60"/>
              <a:gd name="T22" fmla="*/ 4 w 179"/>
              <a:gd name="T23" fmla="*/ 60 h 60"/>
              <a:gd name="T24" fmla="*/ 34 w 179"/>
              <a:gd name="T25" fmla="*/ 60 h 60"/>
              <a:gd name="T26" fmla="*/ 38 w 179"/>
              <a:gd name="T27" fmla="*/ 57 h 60"/>
              <a:gd name="T28" fmla="*/ 38 w 179"/>
              <a:gd name="T29" fmla="*/ 49 h 60"/>
              <a:gd name="T30" fmla="*/ 38 w 179"/>
              <a:gd name="T31" fmla="*/ 49 h 60"/>
              <a:gd name="T32" fmla="*/ 54 w 179"/>
              <a:gd name="T33" fmla="*/ 47 h 60"/>
              <a:gd name="T34" fmla="*/ 107 w 179"/>
              <a:gd name="T35" fmla="*/ 59 h 60"/>
              <a:gd name="T36" fmla="*/ 127 w 179"/>
              <a:gd name="T37" fmla="*/ 56 h 60"/>
              <a:gd name="T38" fmla="*/ 171 w 179"/>
              <a:gd name="T39" fmla="*/ 36 h 60"/>
              <a:gd name="T40" fmla="*/ 179 w 179"/>
              <a:gd name="T41" fmla="*/ 25 h 60"/>
              <a:gd name="T42" fmla="*/ 173 w 179"/>
              <a:gd name="T43" fmla="*/ 13 h 60"/>
              <a:gd name="T44" fmla="*/ 30 w 179"/>
              <a:gd name="T45" fmla="*/ 53 h 60"/>
              <a:gd name="T46" fmla="*/ 8 w 179"/>
              <a:gd name="T47" fmla="*/ 53 h 60"/>
              <a:gd name="T48" fmla="*/ 8 w 179"/>
              <a:gd name="T49" fmla="*/ 8 h 60"/>
              <a:gd name="T50" fmla="*/ 30 w 179"/>
              <a:gd name="T51" fmla="*/ 8 h 60"/>
              <a:gd name="T52" fmla="*/ 30 w 179"/>
              <a:gd name="T53" fmla="*/ 53 h 60"/>
              <a:gd name="T54" fmla="*/ 168 w 179"/>
              <a:gd name="T55" fmla="*/ 29 h 60"/>
              <a:gd name="T56" fmla="*/ 124 w 179"/>
              <a:gd name="T57" fmla="*/ 49 h 60"/>
              <a:gd name="T58" fmla="*/ 57 w 179"/>
              <a:gd name="T59" fmla="*/ 40 h 60"/>
              <a:gd name="T60" fmla="*/ 38 w 179"/>
              <a:gd name="T61" fmla="*/ 41 h 60"/>
              <a:gd name="T62" fmla="*/ 38 w 179"/>
              <a:gd name="T63" fmla="*/ 16 h 60"/>
              <a:gd name="T64" fmla="*/ 81 w 179"/>
              <a:gd name="T65" fmla="*/ 16 h 60"/>
              <a:gd name="T66" fmla="*/ 122 w 179"/>
              <a:gd name="T67" fmla="*/ 28 h 60"/>
              <a:gd name="T68" fmla="*/ 126 w 179"/>
              <a:gd name="T69" fmla="*/ 31 h 60"/>
              <a:gd name="T70" fmla="*/ 126 w 179"/>
              <a:gd name="T71" fmla="*/ 32 h 60"/>
              <a:gd name="T72" fmla="*/ 126 w 179"/>
              <a:gd name="T73" fmla="*/ 32 h 60"/>
              <a:gd name="T74" fmla="*/ 126 w 179"/>
              <a:gd name="T75" fmla="*/ 35 h 60"/>
              <a:gd name="T76" fmla="*/ 124 w 179"/>
              <a:gd name="T77" fmla="*/ 39 h 60"/>
              <a:gd name="T78" fmla="*/ 119 w 179"/>
              <a:gd name="T79" fmla="*/ 39 h 60"/>
              <a:gd name="T80" fmla="*/ 76 w 179"/>
              <a:gd name="T81" fmla="*/ 26 h 60"/>
              <a:gd name="T82" fmla="*/ 71 w 179"/>
              <a:gd name="T83" fmla="*/ 29 h 60"/>
              <a:gd name="T84" fmla="*/ 74 w 179"/>
              <a:gd name="T85" fmla="*/ 34 h 60"/>
              <a:gd name="T86" fmla="*/ 117 w 179"/>
              <a:gd name="T87" fmla="*/ 46 h 60"/>
              <a:gd name="T88" fmla="*/ 121 w 179"/>
              <a:gd name="T89" fmla="*/ 47 h 60"/>
              <a:gd name="T90" fmla="*/ 128 w 179"/>
              <a:gd name="T91" fmla="*/ 45 h 60"/>
              <a:gd name="T92" fmla="*/ 133 w 179"/>
              <a:gd name="T93" fmla="*/ 38 h 60"/>
              <a:gd name="T94" fmla="*/ 134 w 179"/>
              <a:gd name="T95" fmla="*/ 32 h 60"/>
              <a:gd name="T96" fmla="*/ 163 w 179"/>
              <a:gd name="T97" fmla="*/ 19 h 60"/>
              <a:gd name="T98" fmla="*/ 169 w 179"/>
              <a:gd name="T99" fmla="*/ 19 h 60"/>
              <a:gd name="T100" fmla="*/ 171 w 179"/>
              <a:gd name="T101" fmla="*/ 25 h 60"/>
              <a:gd name="T102" fmla="*/ 168 w 179"/>
              <a:gd name="T103" fmla="*/ 2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9" h="60">
                <a:moveTo>
                  <a:pt x="173" y="13"/>
                </a:moveTo>
                <a:cubicBezTo>
                  <a:pt x="169" y="10"/>
                  <a:pt x="165" y="10"/>
                  <a:pt x="160" y="12"/>
                </a:cubicBezTo>
                <a:cubicBezTo>
                  <a:pt x="131" y="25"/>
                  <a:pt x="131" y="25"/>
                  <a:pt x="131" y="25"/>
                </a:cubicBezTo>
                <a:cubicBezTo>
                  <a:pt x="129" y="24"/>
                  <a:pt x="127" y="22"/>
                  <a:pt x="124" y="21"/>
                </a:cubicBezTo>
                <a:cubicBezTo>
                  <a:pt x="83" y="9"/>
                  <a:pt x="83" y="9"/>
                  <a:pt x="83" y="9"/>
                </a:cubicBezTo>
                <a:cubicBezTo>
                  <a:pt x="76" y="7"/>
                  <a:pt x="57" y="6"/>
                  <a:pt x="38" y="9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2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9"/>
                  <a:pt x="2" y="60"/>
                  <a:pt x="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6" y="60"/>
                  <a:pt x="38" y="59"/>
                  <a:pt x="38" y="57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43" y="47"/>
                  <a:pt x="50" y="45"/>
                  <a:pt x="54" y="47"/>
                </a:cubicBezTo>
                <a:cubicBezTo>
                  <a:pt x="74" y="56"/>
                  <a:pt x="93" y="59"/>
                  <a:pt x="107" y="59"/>
                </a:cubicBezTo>
                <a:cubicBezTo>
                  <a:pt x="116" y="59"/>
                  <a:pt x="124" y="57"/>
                  <a:pt x="127" y="56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5" y="34"/>
                  <a:pt x="178" y="30"/>
                  <a:pt x="179" y="25"/>
                </a:cubicBezTo>
                <a:cubicBezTo>
                  <a:pt x="179" y="21"/>
                  <a:pt x="177" y="16"/>
                  <a:pt x="173" y="13"/>
                </a:cubicBezTo>
                <a:close/>
                <a:moveTo>
                  <a:pt x="30" y="53"/>
                </a:moveTo>
                <a:cubicBezTo>
                  <a:pt x="8" y="53"/>
                  <a:pt x="8" y="53"/>
                  <a:pt x="8" y="53"/>
                </a:cubicBezTo>
                <a:cubicBezTo>
                  <a:pt x="8" y="8"/>
                  <a:pt x="8" y="8"/>
                  <a:pt x="8" y="8"/>
                </a:cubicBezTo>
                <a:cubicBezTo>
                  <a:pt x="30" y="8"/>
                  <a:pt x="30" y="8"/>
                  <a:pt x="30" y="8"/>
                </a:cubicBezTo>
                <a:lnTo>
                  <a:pt x="30" y="53"/>
                </a:lnTo>
                <a:close/>
                <a:moveTo>
                  <a:pt x="168" y="29"/>
                </a:moveTo>
                <a:cubicBezTo>
                  <a:pt x="124" y="49"/>
                  <a:pt x="124" y="49"/>
                  <a:pt x="124" y="49"/>
                </a:cubicBezTo>
                <a:cubicBezTo>
                  <a:pt x="118" y="52"/>
                  <a:pt x="90" y="55"/>
                  <a:pt x="57" y="40"/>
                </a:cubicBezTo>
                <a:cubicBezTo>
                  <a:pt x="52" y="37"/>
                  <a:pt x="44" y="39"/>
                  <a:pt x="38" y="41"/>
                </a:cubicBezTo>
                <a:cubicBezTo>
                  <a:pt x="38" y="16"/>
                  <a:pt x="38" y="16"/>
                  <a:pt x="38" y="16"/>
                </a:cubicBezTo>
                <a:cubicBezTo>
                  <a:pt x="57" y="13"/>
                  <a:pt x="75" y="15"/>
                  <a:pt x="81" y="16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4" y="29"/>
                  <a:pt x="125" y="30"/>
                  <a:pt x="126" y="31"/>
                </a:cubicBezTo>
                <a:cubicBezTo>
                  <a:pt x="126" y="31"/>
                  <a:pt x="126" y="32"/>
                  <a:pt x="126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6" y="33"/>
                  <a:pt x="126" y="34"/>
                  <a:pt x="126" y="35"/>
                </a:cubicBezTo>
                <a:cubicBezTo>
                  <a:pt x="126" y="37"/>
                  <a:pt x="125" y="38"/>
                  <a:pt x="124" y="39"/>
                </a:cubicBezTo>
                <a:cubicBezTo>
                  <a:pt x="122" y="40"/>
                  <a:pt x="121" y="40"/>
                  <a:pt x="119" y="39"/>
                </a:cubicBezTo>
                <a:cubicBezTo>
                  <a:pt x="76" y="26"/>
                  <a:pt x="76" y="26"/>
                  <a:pt x="76" y="26"/>
                </a:cubicBezTo>
                <a:cubicBezTo>
                  <a:pt x="74" y="26"/>
                  <a:pt x="72" y="27"/>
                  <a:pt x="71" y="29"/>
                </a:cubicBezTo>
                <a:cubicBezTo>
                  <a:pt x="71" y="31"/>
                  <a:pt x="72" y="33"/>
                  <a:pt x="74" y="34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18" y="47"/>
                  <a:pt x="120" y="47"/>
                  <a:pt x="121" y="47"/>
                </a:cubicBezTo>
                <a:cubicBezTo>
                  <a:pt x="123" y="47"/>
                  <a:pt x="126" y="46"/>
                  <a:pt x="128" y="45"/>
                </a:cubicBezTo>
                <a:cubicBezTo>
                  <a:pt x="130" y="43"/>
                  <a:pt x="132" y="41"/>
                  <a:pt x="133" y="38"/>
                </a:cubicBezTo>
                <a:cubicBezTo>
                  <a:pt x="134" y="36"/>
                  <a:pt x="134" y="34"/>
                  <a:pt x="134" y="32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5" y="18"/>
                  <a:pt x="167" y="18"/>
                  <a:pt x="169" y="19"/>
                </a:cubicBezTo>
                <a:cubicBezTo>
                  <a:pt x="170" y="20"/>
                  <a:pt x="171" y="23"/>
                  <a:pt x="171" y="25"/>
                </a:cubicBezTo>
                <a:cubicBezTo>
                  <a:pt x="171" y="27"/>
                  <a:pt x="170" y="28"/>
                  <a:pt x="16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36" name="Freeform 47"/>
          <p:cNvSpPr>
            <a:spLocks noEditPoints="1"/>
          </p:cNvSpPr>
          <p:nvPr/>
        </p:nvSpPr>
        <p:spPr bwMode="auto">
          <a:xfrm>
            <a:off x="1360504" y="4073164"/>
            <a:ext cx="463297" cy="91053"/>
          </a:xfrm>
          <a:custGeom>
            <a:avLst/>
            <a:gdLst>
              <a:gd name="T0" fmla="*/ 4 w 146"/>
              <a:gd name="T1" fmla="*/ 29 h 29"/>
              <a:gd name="T2" fmla="*/ 142 w 146"/>
              <a:gd name="T3" fmla="*/ 29 h 29"/>
              <a:gd name="T4" fmla="*/ 142 w 146"/>
              <a:gd name="T5" fmla="*/ 29 h 29"/>
              <a:gd name="T6" fmla="*/ 146 w 146"/>
              <a:gd name="T7" fmla="*/ 25 h 29"/>
              <a:gd name="T8" fmla="*/ 144 w 146"/>
              <a:gd name="T9" fmla="*/ 22 h 29"/>
              <a:gd name="T10" fmla="*/ 122 w 146"/>
              <a:gd name="T11" fmla="*/ 1 h 29"/>
              <a:gd name="T12" fmla="*/ 120 w 146"/>
              <a:gd name="T13" fmla="*/ 0 h 29"/>
              <a:gd name="T14" fmla="*/ 26 w 146"/>
              <a:gd name="T15" fmla="*/ 0 h 29"/>
              <a:gd name="T16" fmla="*/ 24 w 146"/>
              <a:gd name="T17" fmla="*/ 1 h 29"/>
              <a:gd name="T18" fmla="*/ 1 w 146"/>
              <a:gd name="T19" fmla="*/ 23 h 29"/>
              <a:gd name="T20" fmla="*/ 0 w 146"/>
              <a:gd name="T21" fmla="*/ 27 h 29"/>
              <a:gd name="T22" fmla="*/ 4 w 146"/>
              <a:gd name="T23" fmla="*/ 29 h 29"/>
              <a:gd name="T24" fmla="*/ 28 w 146"/>
              <a:gd name="T25" fmla="*/ 7 h 29"/>
              <a:gd name="T26" fmla="*/ 118 w 146"/>
              <a:gd name="T27" fmla="*/ 7 h 29"/>
              <a:gd name="T28" fmla="*/ 133 w 146"/>
              <a:gd name="T29" fmla="*/ 22 h 29"/>
              <a:gd name="T30" fmla="*/ 13 w 146"/>
              <a:gd name="T31" fmla="*/ 22 h 29"/>
              <a:gd name="T32" fmla="*/ 28 w 146"/>
              <a:gd name="T33" fmla="*/ 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29">
                <a:moveTo>
                  <a:pt x="4" y="29"/>
                </a:moveTo>
                <a:cubicBezTo>
                  <a:pt x="142" y="29"/>
                  <a:pt x="142" y="29"/>
                  <a:pt x="142" y="29"/>
                </a:cubicBezTo>
                <a:cubicBezTo>
                  <a:pt x="142" y="29"/>
                  <a:pt x="142" y="29"/>
                  <a:pt x="142" y="29"/>
                </a:cubicBezTo>
                <a:cubicBezTo>
                  <a:pt x="144" y="29"/>
                  <a:pt x="146" y="28"/>
                  <a:pt x="146" y="25"/>
                </a:cubicBezTo>
                <a:cubicBezTo>
                  <a:pt x="146" y="24"/>
                  <a:pt x="145" y="23"/>
                  <a:pt x="144" y="22"/>
                </a:cubicBezTo>
                <a:cubicBezTo>
                  <a:pt x="122" y="1"/>
                  <a:pt x="122" y="1"/>
                  <a:pt x="122" y="1"/>
                </a:cubicBezTo>
                <a:cubicBezTo>
                  <a:pt x="122" y="0"/>
                  <a:pt x="121" y="0"/>
                  <a:pt x="1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4" y="1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4"/>
                  <a:pt x="0" y="25"/>
                  <a:pt x="0" y="27"/>
                </a:cubicBezTo>
                <a:cubicBezTo>
                  <a:pt x="1" y="28"/>
                  <a:pt x="2" y="29"/>
                  <a:pt x="4" y="29"/>
                </a:cubicBezTo>
                <a:close/>
                <a:moveTo>
                  <a:pt x="28" y="7"/>
                </a:moveTo>
                <a:cubicBezTo>
                  <a:pt x="118" y="7"/>
                  <a:pt x="118" y="7"/>
                  <a:pt x="118" y="7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" y="22"/>
                  <a:pt x="13" y="22"/>
                  <a:pt x="13" y="22"/>
                </a:cubicBezTo>
                <a:lnTo>
                  <a:pt x="2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1360504" y="4203158"/>
            <a:ext cx="463297" cy="72306"/>
          </a:xfrm>
          <a:custGeom>
            <a:avLst/>
            <a:gdLst>
              <a:gd name="T0" fmla="*/ 22 w 146"/>
              <a:gd name="T1" fmla="*/ 2 h 23"/>
              <a:gd name="T2" fmla="*/ 16 w 146"/>
              <a:gd name="T3" fmla="*/ 2 h 23"/>
              <a:gd name="T4" fmla="*/ 1 w 146"/>
              <a:gd name="T5" fmla="*/ 17 h 23"/>
              <a:gd name="T6" fmla="*/ 0 w 146"/>
              <a:gd name="T7" fmla="*/ 21 h 23"/>
              <a:gd name="T8" fmla="*/ 4 w 146"/>
              <a:gd name="T9" fmla="*/ 23 h 23"/>
              <a:gd name="T10" fmla="*/ 142 w 146"/>
              <a:gd name="T11" fmla="*/ 23 h 23"/>
              <a:gd name="T12" fmla="*/ 146 w 146"/>
              <a:gd name="T13" fmla="*/ 21 h 23"/>
              <a:gd name="T14" fmla="*/ 145 w 146"/>
              <a:gd name="T15" fmla="*/ 17 h 23"/>
              <a:gd name="T16" fmla="*/ 130 w 146"/>
              <a:gd name="T17" fmla="*/ 2 h 23"/>
              <a:gd name="T18" fmla="*/ 124 w 146"/>
              <a:gd name="T19" fmla="*/ 2 h 23"/>
              <a:gd name="T20" fmla="*/ 124 w 146"/>
              <a:gd name="T21" fmla="*/ 7 h 23"/>
              <a:gd name="T22" fmla="*/ 133 w 146"/>
              <a:gd name="T23" fmla="*/ 16 h 23"/>
              <a:gd name="T24" fmla="*/ 13 w 146"/>
              <a:gd name="T25" fmla="*/ 16 h 23"/>
              <a:gd name="T26" fmla="*/ 22 w 146"/>
              <a:gd name="T27" fmla="*/ 7 h 23"/>
              <a:gd name="T28" fmla="*/ 22 w 146"/>
              <a:gd name="T29" fmla="*/ 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23">
                <a:moveTo>
                  <a:pt x="22" y="2"/>
                </a:moveTo>
                <a:cubicBezTo>
                  <a:pt x="20" y="1"/>
                  <a:pt x="18" y="0"/>
                  <a:pt x="16" y="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1" y="22"/>
                  <a:pt x="2" y="23"/>
                  <a:pt x="4" y="23"/>
                </a:cubicBezTo>
                <a:cubicBezTo>
                  <a:pt x="142" y="23"/>
                  <a:pt x="142" y="23"/>
                  <a:pt x="142" y="23"/>
                </a:cubicBezTo>
                <a:cubicBezTo>
                  <a:pt x="144" y="23"/>
                  <a:pt x="145" y="22"/>
                  <a:pt x="146" y="21"/>
                </a:cubicBezTo>
                <a:cubicBezTo>
                  <a:pt x="146" y="19"/>
                  <a:pt x="146" y="18"/>
                  <a:pt x="145" y="17"/>
                </a:cubicBezTo>
                <a:cubicBezTo>
                  <a:pt x="130" y="2"/>
                  <a:pt x="130" y="2"/>
                  <a:pt x="130" y="2"/>
                </a:cubicBezTo>
                <a:cubicBezTo>
                  <a:pt x="128" y="0"/>
                  <a:pt x="126" y="0"/>
                  <a:pt x="124" y="2"/>
                </a:cubicBezTo>
                <a:cubicBezTo>
                  <a:pt x="123" y="3"/>
                  <a:pt x="123" y="6"/>
                  <a:pt x="124" y="7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6"/>
                  <a:pt x="23" y="3"/>
                  <a:pt x="2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1347958" y="4319776"/>
            <a:ext cx="463297" cy="72306"/>
          </a:xfrm>
          <a:custGeom>
            <a:avLst/>
            <a:gdLst>
              <a:gd name="T0" fmla="*/ 4 w 146"/>
              <a:gd name="T1" fmla="*/ 23 h 23"/>
              <a:gd name="T2" fmla="*/ 142 w 146"/>
              <a:gd name="T3" fmla="*/ 23 h 23"/>
              <a:gd name="T4" fmla="*/ 146 w 146"/>
              <a:gd name="T5" fmla="*/ 21 h 23"/>
              <a:gd name="T6" fmla="*/ 145 w 146"/>
              <a:gd name="T7" fmla="*/ 17 h 23"/>
              <a:gd name="T8" fmla="*/ 130 w 146"/>
              <a:gd name="T9" fmla="*/ 2 h 23"/>
              <a:gd name="T10" fmla="*/ 124 w 146"/>
              <a:gd name="T11" fmla="*/ 2 h 23"/>
              <a:gd name="T12" fmla="*/ 124 w 146"/>
              <a:gd name="T13" fmla="*/ 7 h 23"/>
              <a:gd name="T14" fmla="*/ 133 w 146"/>
              <a:gd name="T15" fmla="*/ 16 h 23"/>
              <a:gd name="T16" fmla="*/ 13 w 146"/>
              <a:gd name="T17" fmla="*/ 16 h 23"/>
              <a:gd name="T18" fmla="*/ 22 w 146"/>
              <a:gd name="T19" fmla="*/ 7 h 23"/>
              <a:gd name="T20" fmla="*/ 22 w 146"/>
              <a:gd name="T21" fmla="*/ 2 h 23"/>
              <a:gd name="T22" fmla="*/ 16 w 146"/>
              <a:gd name="T23" fmla="*/ 2 h 23"/>
              <a:gd name="T24" fmla="*/ 1 w 146"/>
              <a:gd name="T25" fmla="*/ 17 h 23"/>
              <a:gd name="T26" fmla="*/ 0 w 146"/>
              <a:gd name="T27" fmla="*/ 21 h 23"/>
              <a:gd name="T28" fmla="*/ 4 w 146"/>
              <a:gd name="T2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23">
                <a:moveTo>
                  <a:pt x="4" y="23"/>
                </a:moveTo>
                <a:cubicBezTo>
                  <a:pt x="142" y="23"/>
                  <a:pt x="142" y="23"/>
                  <a:pt x="142" y="23"/>
                </a:cubicBezTo>
                <a:cubicBezTo>
                  <a:pt x="144" y="23"/>
                  <a:pt x="145" y="22"/>
                  <a:pt x="146" y="21"/>
                </a:cubicBezTo>
                <a:cubicBezTo>
                  <a:pt x="146" y="19"/>
                  <a:pt x="146" y="18"/>
                  <a:pt x="145" y="17"/>
                </a:cubicBezTo>
                <a:cubicBezTo>
                  <a:pt x="130" y="2"/>
                  <a:pt x="130" y="2"/>
                  <a:pt x="130" y="2"/>
                </a:cubicBezTo>
                <a:cubicBezTo>
                  <a:pt x="128" y="0"/>
                  <a:pt x="126" y="0"/>
                  <a:pt x="124" y="2"/>
                </a:cubicBezTo>
                <a:cubicBezTo>
                  <a:pt x="123" y="3"/>
                  <a:pt x="123" y="6"/>
                  <a:pt x="124" y="7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6"/>
                  <a:pt x="23" y="3"/>
                  <a:pt x="22" y="2"/>
                </a:cubicBezTo>
                <a:cubicBezTo>
                  <a:pt x="20" y="0"/>
                  <a:pt x="18" y="0"/>
                  <a:pt x="16" y="2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1" y="22"/>
                  <a:pt x="2" y="23"/>
                  <a:pt x="4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54" name="Freeform 14"/>
          <p:cNvSpPr>
            <a:spLocks noEditPoints="1"/>
          </p:cNvSpPr>
          <p:nvPr/>
        </p:nvSpPr>
        <p:spPr bwMode="auto">
          <a:xfrm>
            <a:off x="1311560" y="5213794"/>
            <a:ext cx="564663" cy="515503"/>
          </a:xfrm>
          <a:custGeom>
            <a:avLst/>
            <a:gdLst>
              <a:gd name="T0" fmla="*/ 169 w 179"/>
              <a:gd name="T1" fmla="*/ 15 h 164"/>
              <a:gd name="T2" fmla="*/ 51 w 179"/>
              <a:gd name="T3" fmla="*/ 15 h 164"/>
              <a:gd name="T4" fmla="*/ 38 w 179"/>
              <a:gd name="T5" fmla="*/ 0 h 164"/>
              <a:gd name="T6" fmla="*/ 11 w 179"/>
              <a:gd name="T7" fmla="*/ 0 h 164"/>
              <a:gd name="T8" fmla="*/ 0 w 179"/>
              <a:gd name="T9" fmla="*/ 11 h 164"/>
              <a:gd name="T10" fmla="*/ 0 w 179"/>
              <a:gd name="T11" fmla="*/ 153 h 164"/>
              <a:gd name="T12" fmla="*/ 11 w 179"/>
              <a:gd name="T13" fmla="*/ 164 h 164"/>
              <a:gd name="T14" fmla="*/ 37 w 179"/>
              <a:gd name="T15" fmla="*/ 164 h 164"/>
              <a:gd name="T16" fmla="*/ 41 w 179"/>
              <a:gd name="T17" fmla="*/ 160 h 164"/>
              <a:gd name="T18" fmla="*/ 37 w 179"/>
              <a:gd name="T19" fmla="*/ 157 h 164"/>
              <a:gd name="T20" fmla="*/ 11 w 179"/>
              <a:gd name="T21" fmla="*/ 157 h 164"/>
              <a:gd name="T22" fmla="*/ 8 w 179"/>
              <a:gd name="T23" fmla="*/ 153 h 164"/>
              <a:gd name="T24" fmla="*/ 8 w 179"/>
              <a:gd name="T25" fmla="*/ 52 h 164"/>
              <a:gd name="T26" fmla="*/ 172 w 179"/>
              <a:gd name="T27" fmla="*/ 52 h 164"/>
              <a:gd name="T28" fmla="*/ 172 w 179"/>
              <a:gd name="T29" fmla="*/ 153 h 164"/>
              <a:gd name="T30" fmla="*/ 169 w 179"/>
              <a:gd name="T31" fmla="*/ 157 h 164"/>
              <a:gd name="T32" fmla="*/ 142 w 179"/>
              <a:gd name="T33" fmla="*/ 157 h 164"/>
              <a:gd name="T34" fmla="*/ 138 w 179"/>
              <a:gd name="T35" fmla="*/ 160 h 164"/>
              <a:gd name="T36" fmla="*/ 142 w 179"/>
              <a:gd name="T37" fmla="*/ 164 h 164"/>
              <a:gd name="T38" fmla="*/ 169 w 179"/>
              <a:gd name="T39" fmla="*/ 164 h 164"/>
              <a:gd name="T40" fmla="*/ 179 w 179"/>
              <a:gd name="T41" fmla="*/ 153 h 164"/>
              <a:gd name="T42" fmla="*/ 179 w 179"/>
              <a:gd name="T43" fmla="*/ 26 h 164"/>
              <a:gd name="T44" fmla="*/ 169 w 179"/>
              <a:gd name="T45" fmla="*/ 15 h 164"/>
              <a:gd name="T46" fmla="*/ 8 w 179"/>
              <a:gd name="T47" fmla="*/ 45 h 164"/>
              <a:gd name="T48" fmla="*/ 8 w 179"/>
              <a:gd name="T49" fmla="*/ 11 h 164"/>
              <a:gd name="T50" fmla="*/ 11 w 179"/>
              <a:gd name="T51" fmla="*/ 7 h 164"/>
              <a:gd name="T52" fmla="*/ 37 w 179"/>
              <a:gd name="T53" fmla="*/ 7 h 164"/>
              <a:gd name="T54" fmla="*/ 45 w 179"/>
              <a:gd name="T55" fmla="*/ 20 h 164"/>
              <a:gd name="T56" fmla="*/ 48 w 179"/>
              <a:gd name="T57" fmla="*/ 22 h 164"/>
              <a:gd name="T58" fmla="*/ 169 w 179"/>
              <a:gd name="T59" fmla="*/ 22 h 164"/>
              <a:gd name="T60" fmla="*/ 172 w 179"/>
              <a:gd name="T61" fmla="*/ 26 h 164"/>
              <a:gd name="T62" fmla="*/ 172 w 179"/>
              <a:gd name="T63" fmla="*/ 45 h 164"/>
              <a:gd name="T64" fmla="*/ 8 w 179"/>
              <a:gd name="T65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9" h="164">
                <a:moveTo>
                  <a:pt x="169" y="15"/>
                </a:moveTo>
                <a:cubicBezTo>
                  <a:pt x="51" y="15"/>
                  <a:pt x="51" y="15"/>
                  <a:pt x="51" y="15"/>
                </a:cubicBezTo>
                <a:cubicBezTo>
                  <a:pt x="43" y="0"/>
                  <a:pt x="39" y="0"/>
                  <a:pt x="3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9"/>
                  <a:pt x="5" y="164"/>
                  <a:pt x="11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9" y="164"/>
                  <a:pt x="41" y="162"/>
                  <a:pt x="41" y="160"/>
                </a:cubicBezTo>
                <a:cubicBezTo>
                  <a:pt x="41" y="158"/>
                  <a:pt x="39" y="157"/>
                  <a:pt x="37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9" y="157"/>
                  <a:pt x="8" y="155"/>
                  <a:pt x="8" y="153"/>
                </a:cubicBezTo>
                <a:cubicBezTo>
                  <a:pt x="8" y="52"/>
                  <a:pt x="8" y="52"/>
                  <a:pt x="8" y="52"/>
                </a:cubicBezTo>
                <a:cubicBezTo>
                  <a:pt x="172" y="52"/>
                  <a:pt x="172" y="52"/>
                  <a:pt x="172" y="52"/>
                </a:cubicBezTo>
                <a:cubicBezTo>
                  <a:pt x="172" y="153"/>
                  <a:pt x="172" y="153"/>
                  <a:pt x="172" y="153"/>
                </a:cubicBezTo>
                <a:cubicBezTo>
                  <a:pt x="172" y="155"/>
                  <a:pt x="170" y="157"/>
                  <a:pt x="169" y="157"/>
                </a:cubicBezTo>
                <a:cubicBezTo>
                  <a:pt x="142" y="157"/>
                  <a:pt x="142" y="157"/>
                  <a:pt x="142" y="157"/>
                </a:cubicBezTo>
                <a:cubicBezTo>
                  <a:pt x="140" y="157"/>
                  <a:pt x="138" y="158"/>
                  <a:pt x="138" y="160"/>
                </a:cubicBezTo>
                <a:cubicBezTo>
                  <a:pt x="138" y="162"/>
                  <a:pt x="140" y="164"/>
                  <a:pt x="142" y="164"/>
                </a:cubicBezTo>
                <a:cubicBezTo>
                  <a:pt x="169" y="164"/>
                  <a:pt x="169" y="164"/>
                  <a:pt x="169" y="164"/>
                </a:cubicBezTo>
                <a:cubicBezTo>
                  <a:pt x="175" y="164"/>
                  <a:pt x="179" y="159"/>
                  <a:pt x="179" y="153"/>
                </a:cubicBezTo>
                <a:cubicBezTo>
                  <a:pt x="179" y="26"/>
                  <a:pt x="179" y="26"/>
                  <a:pt x="179" y="26"/>
                </a:cubicBezTo>
                <a:cubicBezTo>
                  <a:pt x="179" y="20"/>
                  <a:pt x="175" y="15"/>
                  <a:pt x="169" y="15"/>
                </a:cubicBezTo>
                <a:close/>
                <a:moveTo>
                  <a:pt x="8" y="45"/>
                </a:moveTo>
                <a:cubicBezTo>
                  <a:pt x="8" y="11"/>
                  <a:pt x="8" y="11"/>
                  <a:pt x="8" y="11"/>
                </a:cubicBezTo>
                <a:cubicBezTo>
                  <a:pt x="8" y="9"/>
                  <a:pt x="9" y="7"/>
                  <a:pt x="11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8"/>
                  <a:pt x="42" y="14"/>
                  <a:pt x="45" y="20"/>
                </a:cubicBezTo>
                <a:cubicBezTo>
                  <a:pt x="45" y="22"/>
                  <a:pt x="47" y="22"/>
                  <a:pt x="48" y="22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70" y="22"/>
                  <a:pt x="172" y="24"/>
                  <a:pt x="172" y="26"/>
                </a:cubicBezTo>
                <a:cubicBezTo>
                  <a:pt x="172" y="45"/>
                  <a:pt x="172" y="45"/>
                  <a:pt x="172" y="45"/>
                </a:cubicBezTo>
                <a:lnTo>
                  <a:pt x="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55" name="Freeform 16"/>
          <p:cNvSpPr>
            <a:spLocks noEditPoints="1"/>
          </p:cNvSpPr>
          <p:nvPr/>
        </p:nvSpPr>
        <p:spPr bwMode="auto">
          <a:xfrm>
            <a:off x="1432793" y="5530481"/>
            <a:ext cx="293625" cy="289638"/>
          </a:xfrm>
          <a:custGeom>
            <a:avLst/>
            <a:gdLst>
              <a:gd name="T0" fmla="*/ 83 w 93"/>
              <a:gd name="T1" fmla="*/ 49 h 92"/>
              <a:gd name="T2" fmla="*/ 91 w 93"/>
              <a:gd name="T3" fmla="*/ 38 h 92"/>
              <a:gd name="T4" fmla="*/ 88 w 93"/>
              <a:gd name="T5" fmla="*/ 22 h 92"/>
              <a:gd name="T6" fmla="*/ 74 w 93"/>
              <a:gd name="T7" fmla="*/ 23 h 92"/>
              <a:gd name="T8" fmla="*/ 73 w 93"/>
              <a:gd name="T9" fmla="*/ 9 h 92"/>
              <a:gd name="T10" fmla="*/ 59 w 93"/>
              <a:gd name="T11" fmla="*/ 0 h 92"/>
              <a:gd name="T12" fmla="*/ 50 w 93"/>
              <a:gd name="T13" fmla="*/ 10 h 92"/>
              <a:gd name="T14" fmla="*/ 39 w 93"/>
              <a:gd name="T15" fmla="*/ 2 h 92"/>
              <a:gd name="T16" fmla="*/ 23 w 93"/>
              <a:gd name="T17" fmla="*/ 5 h 92"/>
              <a:gd name="T18" fmla="*/ 23 w 93"/>
              <a:gd name="T19" fmla="*/ 19 h 92"/>
              <a:gd name="T20" fmla="*/ 10 w 93"/>
              <a:gd name="T21" fmla="*/ 20 h 92"/>
              <a:gd name="T22" fmla="*/ 1 w 93"/>
              <a:gd name="T23" fmla="*/ 34 h 92"/>
              <a:gd name="T24" fmla="*/ 11 w 93"/>
              <a:gd name="T25" fmla="*/ 43 h 92"/>
              <a:gd name="T26" fmla="*/ 3 w 93"/>
              <a:gd name="T27" fmla="*/ 54 h 92"/>
              <a:gd name="T28" fmla="*/ 6 w 93"/>
              <a:gd name="T29" fmla="*/ 70 h 92"/>
              <a:gd name="T30" fmla="*/ 19 w 93"/>
              <a:gd name="T31" fmla="*/ 70 h 92"/>
              <a:gd name="T32" fmla="*/ 21 w 93"/>
              <a:gd name="T33" fmla="*/ 83 h 92"/>
              <a:gd name="T34" fmla="*/ 35 w 93"/>
              <a:gd name="T35" fmla="*/ 92 h 92"/>
              <a:gd name="T36" fmla="*/ 39 w 93"/>
              <a:gd name="T37" fmla="*/ 90 h 92"/>
              <a:gd name="T38" fmla="*/ 50 w 93"/>
              <a:gd name="T39" fmla="*/ 82 h 92"/>
              <a:gd name="T40" fmla="*/ 59 w 93"/>
              <a:gd name="T41" fmla="*/ 92 h 92"/>
              <a:gd name="T42" fmla="*/ 73 w 93"/>
              <a:gd name="T43" fmla="*/ 83 h 92"/>
              <a:gd name="T44" fmla="*/ 75 w 93"/>
              <a:gd name="T45" fmla="*/ 69 h 92"/>
              <a:gd name="T46" fmla="*/ 88 w 93"/>
              <a:gd name="T47" fmla="*/ 70 h 92"/>
              <a:gd name="T48" fmla="*/ 91 w 93"/>
              <a:gd name="T49" fmla="*/ 54 h 92"/>
              <a:gd name="T50" fmla="*/ 74 w 93"/>
              <a:gd name="T51" fmla="*/ 61 h 92"/>
              <a:gd name="T52" fmla="*/ 64 w 93"/>
              <a:gd name="T53" fmla="*/ 69 h 92"/>
              <a:gd name="T54" fmla="*/ 65 w 93"/>
              <a:gd name="T55" fmla="*/ 82 h 92"/>
              <a:gd name="T56" fmla="*/ 55 w 93"/>
              <a:gd name="T57" fmla="*/ 76 h 92"/>
              <a:gd name="T58" fmla="*/ 43 w 93"/>
              <a:gd name="T59" fmla="*/ 74 h 92"/>
              <a:gd name="T60" fmla="*/ 34 w 93"/>
              <a:gd name="T61" fmla="*/ 84 h 92"/>
              <a:gd name="T62" fmla="*/ 32 w 93"/>
              <a:gd name="T63" fmla="*/ 73 h 92"/>
              <a:gd name="T64" fmla="*/ 24 w 93"/>
              <a:gd name="T65" fmla="*/ 63 h 92"/>
              <a:gd name="T66" fmla="*/ 11 w 93"/>
              <a:gd name="T67" fmla="*/ 64 h 92"/>
              <a:gd name="T68" fmla="*/ 17 w 93"/>
              <a:gd name="T69" fmla="*/ 54 h 92"/>
              <a:gd name="T70" fmla="*/ 19 w 93"/>
              <a:gd name="T71" fmla="*/ 42 h 92"/>
              <a:gd name="T72" fmla="*/ 9 w 93"/>
              <a:gd name="T73" fmla="*/ 33 h 92"/>
              <a:gd name="T74" fmla="*/ 20 w 93"/>
              <a:gd name="T75" fmla="*/ 31 h 92"/>
              <a:gd name="T76" fmla="*/ 30 w 93"/>
              <a:gd name="T77" fmla="*/ 23 h 92"/>
              <a:gd name="T78" fmla="*/ 29 w 93"/>
              <a:gd name="T79" fmla="*/ 10 h 92"/>
              <a:gd name="T80" fmla="*/ 38 w 93"/>
              <a:gd name="T81" fmla="*/ 16 h 92"/>
              <a:gd name="T82" fmla="*/ 51 w 93"/>
              <a:gd name="T83" fmla="*/ 18 h 92"/>
              <a:gd name="T84" fmla="*/ 59 w 93"/>
              <a:gd name="T85" fmla="*/ 8 h 92"/>
              <a:gd name="T86" fmla="*/ 62 w 93"/>
              <a:gd name="T87" fmla="*/ 19 h 92"/>
              <a:gd name="T88" fmla="*/ 70 w 93"/>
              <a:gd name="T89" fmla="*/ 29 h 92"/>
              <a:gd name="T90" fmla="*/ 83 w 93"/>
              <a:gd name="T91" fmla="*/ 28 h 92"/>
              <a:gd name="T92" fmla="*/ 77 w 93"/>
              <a:gd name="T93" fmla="*/ 38 h 92"/>
              <a:gd name="T94" fmla="*/ 75 w 93"/>
              <a:gd name="T95" fmla="*/ 50 h 92"/>
              <a:gd name="T96" fmla="*/ 85 w 93"/>
              <a:gd name="T97" fmla="*/ 5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3" h="92">
                <a:moveTo>
                  <a:pt x="91" y="54"/>
                </a:moveTo>
                <a:cubicBezTo>
                  <a:pt x="83" y="49"/>
                  <a:pt x="83" y="49"/>
                  <a:pt x="83" y="49"/>
                </a:cubicBezTo>
                <a:cubicBezTo>
                  <a:pt x="83" y="47"/>
                  <a:pt x="83" y="45"/>
                  <a:pt x="83" y="43"/>
                </a:cubicBezTo>
                <a:cubicBezTo>
                  <a:pt x="91" y="38"/>
                  <a:pt x="91" y="38"/>
                  <a:pt x="91" y="38"/>
                </a:cubicBezTo>
                <a:cubicBezTo>
                  <a:pt x="93" y="37"/>
                  <a:pt x="93" y="36"/>
                  <a:pt x="93" y="34"/>
                </a:cubicBezTo>
                <a:cubicBezTo>
                  <a:pt x="92" y="30"/>
                  <a:pt x="90" y="26"/>
                  <a:pt x="88" y="22"/>
                </a:cubicBezTo>
                <a:cubicBezTo>
                  <a:pt x="87" y="20"/>
                  <a:pt x="85" y="20"/>
                  <a:pt x="84" y="20"/>
                </a:cubicBezTo>
                <a:cubicBezTo>
                  <a:pt x="74" y="23"/>
                  <a:pt x="74" y="23"/>
                  <a:pt x="74" y="23"/>
                </a:cubicBezTo>
                <a:cubicBezTo>
                  <a:pt x="73" y="21"/>
                  <a:pt x="72" y="20"/>
                  <a:pt x="70" y="18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8"/>
                  <a:pt x="72" y="6"/>
                  <a:pt x="71" y="5"/>
                </a:cubicBezTo>
                <a:cubicBezTo>
                  <a:pt x="67" y="3"/>
                  <a:pt x="63" y="1"/>
                  <a:pt x="59" y="0"/>
                </a:cubicBezTo>
                <a:cubicBezTo>
                  <a:pt x="57" y="0"/>
                  <a:pt x="55" y="0"/>
                  <a:pt x="54" y="2"/>
                </a:cubicBezTo>
                <a:cubicBezTo>
                  <a:pt x="50" y="10"/>
                  <a:pt x="50" y="10"/>
                  <a:pt x="50" y="10"/>
                </a:cubicBezTo>
                <a:cubicBezTo>
                  <a:pt x="48" y="10"/>
                  <a:pt x="46" y="10"/>
                  <a:pt x="44" y="10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0"/>
                  <a:pt x="36" y="0"/>
                  <a:pt x="35" y="0"/>
                </a:cubicBezTo>
                <a:cubicBezTo>
                  <a:pt x="31" y="1"/>
                  <a:pt x="26" y="3"/>
                  <a:pt x="23" y="5"/>
                </a:cubicBezTo>
                <a:cubicBezTo>
                  <a:pt x="21" y="6"/>
                  <a:pt x="20" y="8"/>
                  <a:pt x="21" y="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20"/>
                  <a:pt x="20" y="21"/>
                  <a:pt x="19" y="23"/>
                </a:cubicBezTo>
                <a:cubicBezTo>
                  <a:pt x="10" y="20"/>
                  <a:pt x="10" y="20"/>
                  <a:pt x="10" y="20"/>
                </a:cubicBezTo>
                <a:cubicBezTo>
                  <a:pt x="8" y="20"/>
                  <a:pt x="7" y="21"/>
                  <a:pt x="6" y="22"/>
                </a:cubicBezTo>
                <a:cubicBezTo>
                  <a:pt x="4" y="26"/>
                  <a:pt x="2" y="30"/>
                  <a:pt x="1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11" y="43"/>
                  <a:pt x="11" y="43"/>
                  <a:pt x="11" y="43"/>
                </a:cubicBezTo>
                <a:cubicBezTo>
                  <a:pt x="11" y="45"/>
                  <a:pt x="11" y="47"/>
                  <a:pt x="11" y="49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5"/>
                  <a:pt x="1" y="57"/>
                  <a:pt x="1" y="58"/>
                </a:cubicBezTo>
                <a:cubicBezTo>
                  <a:pt x="2" y="62"/>
                  <a:pt x="4" y="67"/>
                  <a:pt x="6" y="70"/>
                </a:cubicBezTo>
                <a:cubicBezTo>
                  <a:pt x="7" y="72"/>
                  <a:pt x="9" y="72"/>
                  <a:pt x="10" y="72"/>
                </a:cubicBezTo>
                <a:cubicBezTo>
                  <a:pt x="19" y="70"/>
                  <a:pt x="19" y="70"/>
                  <a:pt x="19" y="70"/>
                </a:cubicBezTo>
                <a:cubicBezTo>
                  <a:pt x="21" y="71"/>
                  <a:pt x="22" y="72"/>
                  <a:pt x="24" y="74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5"/>
                  <a:pt x="22" y="86"/>
                  <a:pt x="23" y="87"/>
                </a:cubicBezTo>
                <a:cubicBezTo>
                  <a:pt x="27" y="89"/>
                  <a:pt x="31" y="91"/>
                  <a:pt x="35" y="92"/>
                </a:cubicBezTo>
                <a:cubicBezTo>
                  <a:pt x="35" y="92"/>
                  <a:pt x="36" y="92"/>
                  <a:pt x="36" y="92"/>
                </a:cubicBezTo>
                <a:cubicBezTo>
                  <a:pt x="37" y="92"/>
                  <a:pt x="39" y="92"/>
                  <a:pt x="39" y="90"/>
                </a:cubicBezTo>
                <a:cubicBezTo>
                  <a:pt x="44" y="82"/>
                  <a:pt x="44" y="82"/>
                  <a:pt x="44" y="82"/>
                </a:cubicBezTo>
                <a:cubicBezTo>
                  <a:pt x="46" y="82"/>
                  <a:pt x="48" y="82"/>
                  <a:pt x="50" y="82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92"/>
                  <a:pt x="57" y="92"/>
                  <a:pt x="59" y="92"/>
                </a:cubicBezTo>
                <a:cubicBezTo>
                  <a:pt x="63" y="91"/>
                  <a:pt x="67" y="89"/>
                  <a:pt x="71" y="87"/>
                </a:cubicBezTo>
                <a:cubicBezTo>
                  <a:pt x="73" y="86"/>
                  <a:pt x="73" y="84"/>
                  <a:pt x="73" y="83"/>
                </a:cubicBezTo>
                <a:cubicBezTo>
                  <a:pt x="70" y="74"/>
                  <a:pt x="70" y="74"/>
                  <a:pt x="70" y="74"/>
                </a:cubicBezTo>
                <a:cubicBezTo>
                  <a:pt x="72" y="72"/>
                  <a:pt x="73" y="71"/>
                  <a:pt x="75" y="69"/>
                </a:cubicBezTo>
                <a:cubicBezTo>
                  <a:pt x="84" y="72"/>
                  <a:pt x="84" y="72"/>
                  <a:pt x="84" y="72"/>
                </a:cubicBezTo>
                <a:cubicBezTo>
                  <a:pt x="85" y="72"/>
                  <a:pt x="87" y="71"/>
                  <a:pt x="88" y="70"/>
                </a:cubicBezTo>
                <a:cubicBezTo>
                  <a:pt x="90" y="66"/>
                  <a:pt x="92" y="62"/>
                  <a:pt x="93" y="58"/>
                </a:cubicBezTo>
                <a:cubicBezTo>
                  <a:pt x="93" y="56"/>
                  <a:pt x="93" y="54"/>
                  <a:pt x="91" y="54"/>
                </a:cubicBezTo>
                <a:close/>
                <a:moveTo>
                  <a:pt x="83" y="64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1"/>
                  <a:pt x="71" y="62"/>
                  <a:pt x="70" y="63"/>
                </a:cubicBezTo>
                <a:cubicBezTo>
                  <a:pt x="68" y="65"/>
                  <a:pt x="66" y="67"/>
                  <a:pt x="64" y="69"/>
                </a:cubicBezTo>
                <a:cubicBezTo>
                  <a:pt x="63" y="70"/>
                  <a:pt x="62" y="72"/>
                  <a:pt x="62" y="73"/>
                </a:cubicBezTo>
                <a:cubicBezTo>
                  <a:pt x="65" y="82"/>
                  <a:pt x="65" y="82"/>
                  <a:pt x="65" y="82"/>
                </a:cubicBezTo>
                <a:cubicBezTo>
                  <a:pt x="63" y="83"/>
                  <a:pt x="62" y="83"/>
                  <a:pt x="60" y="84"/>
                </a:cubicBezTo>
                <a:cubicBezTo>
                  <a:pt x="55" y="76"/>
                  <a:pt x="55" y="76"/>
                  <a:pt x="55" y="76"/>
                </a:cubicBezTo>
                <a:cubicBezTo>
                  <a:pt x="54" y="75"/>
                  <a:pt x="53" y="74"/>
                  <a:pt x="51" y="74"/>
                </a:cubicBezTo>
                <a:cubicBezTo>
                  <a:pt x="49" y="75"/>
                  <a:pt x="46" y="75"/>
                  <a:pt x="43" y="74"/>
                </a:cubicBezTo>
                <a:cubicBezTo>
                  <a:pt x="41" y="74"/>
                  <a:pt x="40" y="75"/>
                  <a:pt x="39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3" y="83"/>
                  <a:pt x="31" y="83"/>
                  <a:pt x="29" y="82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72"/>
                  <a:pt x="31" y="70"/>
                  <a:pt x="30" y="69"/>
                </a:cubicBezTo>
                <a:cubicBezTo>
                  <a:pt x="28" y="68"/>
                  <a:pt x="26" y="65"/>
                  <a:pt x="24" y="63"/>
                </a:cubicBezTo>
                <a:cubicBezTo>
                  <a:pt x="23" y="62"/>
                  <a:pt x="21" y="61"/>
                  <a:pt x="20" y="62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2"/>
                  <a:pt x="10" y="61"/>
                  <a:pt x="9" y="59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4"/>
                  <a:pt x="19" y="52"/>
                  <a:pt x="19" y="51"/>
                </a:cubicBezTo>
                <a:cubicBezTo>
                  <a:pt x="18" y="48"/>
                  <a:pt x="18" y="45"/>
                  <a:pt x="19" y="42"/>
                </a:cubicBezTo>
                <a:cubicBezTo>
                  <a:pt x="19" y="40"/>
                  <a:pt x="18" y="39"/>
                  <a:pt x="17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10" y="30"/>
                  <a:pt x="11" y="28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3" y="31"/>
                  <a:pt x="24" y="29"/>
                </a:cubicBezTo>
                <a:cubicBezTo>
                  <a:pt x="25" y="27"/>
                  <a:pt x="28" y="25"/>
                  <a:pt x="30" y="23"/>
                </a:cubicBezTo>
                <a:cubicBezTo>
                  <a:pt x="31" y="22"/>
                  <a:pt x="32" y="20"/>
                  <a:pt x="31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1" y="9"/>
                  <a:pt x="32" y="9"/>
                  <a:pt x="34" y="8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17"/>
                  <a:pt x="41" y="18"/>
                  <a:pt x="42" y="18"/>
                </a:cubicBezTo>
                <a:cubicBezTo>
                  <a:pt x="45" y="17"/>
                  <a:pt x="48" y="17"/>
                  <a:pt x="51" y="18"/>
                </a:cubicBezTo>
                <a:cubicBezTo>
                  <a:pt x="53" y="18"/>
                  <a:pt x="54" y="17"/>
                  <a:pt x="55" y="16"/>
                </a:cubicBezTo>
                <a:cubicBezTo>
                  <a:pt x="59" y="8"/>
                  <a:pt x="59" y="8"/>
                  <a:pt x="59" y="8"/>
                </a:cubicBezTo>
                <a:cubicBezTo>
                  <a:pt x="61" y="9"/>
                  <a:pt x="63" y="9"/>
                  <a:pt x="65" y="10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20"/>
                  <a:pt x="62" y="22"/>
                  <a:pt x="64" y="23"/>
                </a:cubicBezTo>
                <a:cubicBezTo>
                  <a:pt x="66" y="25"/>
                  <a:pt x="68" y="27"/>
                  <a:pt x="70" y="29"/>
                </a:cubicBezTo>
                <a:cubicBezTo>
                  <a:pt x="71" y="30"/>
                  <a:pt x="72" y="31"/>
                  <a:pt x="74" y="31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4" y="31"/>
                  <a:pt x="85" y="33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38"/>
                  <a:pt x="75" y="40"/>
                  <a:pt x="75" y="42"/>
                </a:cubicBezTo>
                <a:cubicBezTo>
                  <a:pt x="76" y="44"/>
                  <a:pt x="76" y="47"/>
                  <a:pt x="75" y="50"/>
                </a:cubicBezTo>
                <a:cubicBezTo>
                  <a:pt x="75" y="52"/>
                  <a:pt x="76" y="53"/>
                  <a:pt x="77" y="54"/>
                </a:cubicBezTo>
                <a:cubicBezTo>
                  <a:pt x="85" y="59"/>
                  <a:pt x="85" y="59"/>
                  <a:pt x="85" y="59"/>
                </a:cubicBezTo>
                <a:cubicBezTo>
                  <a:pt x="84" y="60"/>
                  <a:pt x="84" y="62"/>
                  <a:pt x="83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5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evron 37"/>
          <p:cNvSpPr/>
          <p:nvPr/>
        </p:nvSpPr>
        <p:spPr>
          <a:xfrm>
            <a:off x="807818" y="4019003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2">
                  <a:lumMod val="90000"/>
                  <a:lumOff val="1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5019" y="268357"/>
            <a:ext cx="7394446" cy="1242391"/>
          </a:xfrm>
        </p:spPr>
        <p:txBody>
          <a:bodyPr/>
          <a:lstStyle/>
          <a:p>
            <a:r>
              <a:rPr lang="zh-TW" altLang="en-US" sz="60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專題成員介紹</a:t>
            </a:r>
            <a:endParaRPr lang="en-US" sz="60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327025"/>
            <a:ext cx="431800" cy="388938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40000" y="1786613"/>
            <a:ext cx="626040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江運平</a:t>
            </a:r>
            <a:endParaRPr lang="en-AU" dirty="0">
              <a:solidFill>
                <a:schemeClr val="bg2">
                  <a:lumMod val="90000"/>
                  <a:lumOff val="1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0000" y="2155945"/>
            <a:ext cx="8853714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 資工</a:t>
            </a:r>
            <a:r>
              <a:rPr lang="zh-TW" altLang="en-US" sz="1400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系進學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三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具有財金背景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在專題中負責整體的經費核銷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及財務規劃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807819" y="1718405"/>
            <a:ext cx="1518287" cy="791386"/>
          </a:xfrm>
          <a:prstGeom prst="chevron">
            <a:avLst>
              <a:gd name="adj" fmla="val 27026"/>
            </a:avLst>
          </a:prstGeom>
          <a:solidFill>
            <a:srgbClr val="F58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$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807819" y="2841411"/>
            <a:ext cx="1518287" cy="791386"/>
          </a:xfrm>
          <a:prstGeom prst="chevron">
            <a:avLst>
              <a:gd name="adj" fmla="val 270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0000" y="2929336"/>
            <a:ext cx="626040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徐岑安</a:t>
            </a:r>
            <a:endParaRPr lang="en-AU" dirty="0">
              <a:solidFill>
                <a:schemeClr val="bg2">
                  <a:lumMod val="90000"/>
                  <a:lumOff val="1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8057" y="3325020"/>
            <a:ext cx="8853714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資工系進學三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在專題中負責成品整合</a:t>
            </a:r>
            <a:r>
              <a:rPr lang="en-US" sz="12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0000" y="4102703"/>
            <a:ext cx="89698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陳俊豪 </a:t>
            </a:r>
            <a:r>
              <a:rPr lang="en-US" altLang="zh-TW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Ph.D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15519" y="2941804"/>
            <a:ext cx="480297" cy="590599"/>
            <a:chOff x="11245851" y="9561513"/>
            <a:chExt cx="546100" cy="671513"/>
          </a:xfrm>
          <a:solidFill>
            <a:schemeClr val="bg1"/>
          </a:solidFill>
        </p:grpSpPr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11377613" y="10113963"/>
              <a:ext cx="73025" cy="71438"/>
            </a:xfrm>
            <a:custGeom>
              <a:avLst/>
              <a:gdLst>
                <a:gd name="T0" fmla="*/ 9 w 19"/>
                <a:gd name="T1" fmla="*/ 0 h 19"/>
                <a:gd name="T2" fmla="*/ 3 w 19"/>
                <a:gd name="T3" fmla="*/ 3 h 19"/>
                <a:gd name="T4" fmla="*/ 0 w 19"/>
                <a:gd name="T5" fmla="*/ 10 h 19"/>
                <a:gd name="T6" fmla="*/ 9 w 19"/>
                <a:gd name="T7" fmla="*/ 19 h 19"/>
                <a:gd name="T8" fmla="*/ 19 w 19"/>
                <a:gd name="T9" fmla="*/ 10 h 19"/>
                <a:gd name="T10" fmla="*/ 9 w 19"/>
                <a:gd name="T11" fmla="*/ 0 h 19"/>
                <a:gd name="T12" fmla="*/ 7 w 19"/>
                <a:gd name="T13" fmla="*/ 10 h 19"/>
                <a:gd name="T14" fmla="*/ 8 w 19"/>
                <a:gd name="T15" fmla="*/ 8 h 19"/>
                <a:gd name="T16" fmla="*/ 9 w 19"/>
                <a:gd name="T17" fmla="*/ 8 h 19"/>
                <a:gd name="T18" fmla="*/ 11 w 19"/>
                <a:gd name="T19" fmla="*/ 10 h 19"/>
                <a:gd name="T20" fmla="*/ 7 w 19"/>
                <a:gd name="T2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9"/>
                    <a:pt x="19" y="15"/>
                    <a:pt x="19" y="10"/>
                  </a:cubicBezTo>
                  <a:cubicBezTo>
                    <a:pt x="19" y="5"/>
                    <a:pt x="14" y="0"/>
                    <a:pt x="9" y="0"/>
                  </a:cubicBezTo>
                  <a:close/>
                  <a:moveTo>
                    <a:pt x="7" y="10"/>
                  </a:moveTo>
                  <a:cubicBezTo>
                    <a:pt x="7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1" y="9"/>
                    <a:pt x="11" y="10"/>
                  </a:cubicBezTo>
                  <a:cubicBezTo>
                    <a:pt x="11" y="12"/>
                    <a:pt x="7" y="12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>
              <a:off x="11245851" y="9566275"/>
              <a:ext cx="331788" cy="666750"/>
            </a:xfrm>
            <a:custGeom>
              <a:avLst/>
              <a:gdLst>
                <a:gd name="T0" fmla="*/ 68 w 88"/>
                <a:gd name="T1" fmla="*/ 1 h 178"/>
                <a:gd name="T2" fmla="*/ 64 w 88"/>
                <a:gd name="T3" fmla="*/ 1 h 178"/>
                <a:gd name="T4" fmla="*/ 63 w 88"/>
                <a:gd name="T5" fmla="*/ 4 h 178"/>
                <a:gd name="T6" fmla="*/ 63 w 88"/>
                <a:gd name="T7" fmla="*/ 29 h 178"/>
                <a:gd name="T8" fmla="*/ 54 w 88"/>
                <a:gd name="T9" fmla="*/ 42 h 178"/>
                <a:gd name="T10" fmla="*/ 34 w 88"/>
                <a:gd name="T11" fmla="*/ 42 h 178"/>
                <a:gd name="T12" fmla="*/ 25 w 88"/>
                <a:gd name="T13" fmla="*/ 29 h 178"/>
                <a:gd name="T14" fmla="*/ 25 w 88"/>
                <a:gd name="T15" fmla="*/ 4 h 178"/>
                <a:gd name="T16" fmla="*/ 23 w 88"/>
                <a:gd name="T17" fmla="*/ 1 h 178"/>
                <a:gd name="T18" fmla="*/ 20 w 88"/>
                <a:gd name="T19" fmla="*/ 1 h 178"/>
                <a:gd name="T20" fmla="*/ 0 w 88"/>
                <a:gd name="T21" fmla="*/ 37 h 178"/>
                <a:gd name="T22" fmla="*/ 24 w 88"/>
                <a:gd name="T23" fmla="*/ 72 h 178"/>
                <a:gd name="T24" fmla="*/ 19 w 88"/>
                <a:gd name="T25" fmla="*/ 153 h 178"/>
                <a:gd name="T26" fmla="*/ 44 w 88"/>
                <a:gd name="T27" fmla="*/ 178 h 178"/>
                <a:gd name="T28" fmla="*/ 69 w 88"/>
                <a:gd name="T29" fmla="*/ 153 h 178"/>
                <a:gd name="T30" fmla="*/ 63 w 88"/>
                <a:gd name="T31" fmla="*/ 72 h 178"/>
                <a:gd name="T32" fmla="*/ 88 w 88"/>
                <a:gd name="T33" fmla="*/ 37 h 178"/>
                <a:gd name="T34" fmla="*/ 68 w 88"/>
                <a:gd name="T35" fmla="*/ 1 h 178"/>
                <a:gd name="T36" fmla="*/ 58 w 88"/>
                <a:gd name="T37" fmla="*/ 67 h 178"/>
                <a:gd name="T38" fmla="*/ 56 w 88"/>
                <a:gd name="T39" fmla="*/ 70 h 178"/>
                <a:gd name="T40" fmla="*/ 62 w 88"/>
                <a:gd name="T41" fmla="*/ 153 h 178"/>
                <a:gd name="T42" fmla="*/ 44 w 88"/>
                <a:gd name="T43" fmla="*/ 170 h 178"/>
                <a:gd name="T44" fmla="*/ 26 w 88"/>
                <a:gd name="T45" fmla="*/ 153 h 178"/>
                <a:gd name="T46" fmla="*/ 32 w 88"/>
                <a:gd name="T47" fmla="*/ 70 h 178"/>
                <a:gd name="T48" fmla="*/ 30 w 88"/>
                <a:gd name="T49" fmla="*/ 67 h 178"/>
                <a:gd name="T50" fmla="*/ 8 w 88"/>
                <a:gd name="T51" fmla="*/ 37 h 178"/>
                <a:gd name="T52" fmla="*/ 18 w 88"/>
                <a:gd name="T53" fmla="*/ 12 h 178"/>
                <a:gd name="T54" fmla="*/ 18 w 88"/>
                <a:gd name="T55" fmla="*/ 30 h 178"/>
                <a:gd name="T56" fmla="*/ 19 w 88"/>
                <a:gd name="T57" fmla="*/ 32 h 178"/>
                <a:gd name="T58" fmla="*/ 29 w 88"/>
                <a:gd name="T59" fmla="*/ 48 h 178"/>
                <a:gd name="T60" fmla="*/ 32 w 88"/>
                <a:gd name="T61" fmla="*/ 50 h 178"/>
                <a:gd name="T62" fmla="*/ 56 w 88"/>
                <a:gd name="T63" fmla="*/ 50 h 178"/>
                <a:gd name="T64" fmla="*/ 59 w 88"/>
                <a:gd name="T65" fmla="*/ 48 h 178"/>
                <a:gd name="T66" fmla="*/ 69 w 88"/>
                <a:gd name="T67" fmla="*/ 32 h 178"/>
                <a:gd name="T68" fmla="*/ 70 w 88"/>
                <a:gd name="T69" fmla="*/ 30 h 178"/>
                <a:gd name="T70" fmla="*/ 70 w 88"/>
                <a:gd name="T71" fmla="*/ 12 h 178"/>
                <a:gd name="T72" fmla="*/ 80 w 88"/>
                <a:gd name="T73" fmla="*/ 37 h 178"/>
                <a:gd name="T74" fmla="*/ 58 w 88"/>
                <a:gd name="T75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178">
                  <a:moveTo>
                    <a:pt x="68" y="1"/>
                  </a:moveTo>
                  <a:cubicBezTo>
                    <a:pt x="67" y="0"/>
                    <a:pt x="66" y="0"/>
                    <a:pt x="64" y="1"/>
                  </a:cubicBezTo>
                  <a:cubicBezTo>
                    <a:pt x="63" y="2"/>
                    <a:pt x="63" y="3"/>
                    <a:pt x="63" y="4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2"/>
                    <a:pt x="23" y="1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7" y="9"/>
                    <a:pt x="0" y="23"/>
                    <a:pt x="0" y="37"/>
                  </a:cubicBezTo>
                  <a:cubicBezTo>
                    <a:pt x="0" y="54"/>
                    <a:pt x="17" y="67"/>
                    <a:pt x="24" y="7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67"/>
                    <a:pt x="30" y="178"/>
                    <a:pt x="44" y="178"/>
                  </a:cubicBezTo>
                  <a:cubicBezTo>
                    <a:pt x="58" y="178"/>
                    <a:pt x="69" y="167"/>
                    <a:pt x="69" y="153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1" y="67"/>
                    <a:pt x="88" y="54"/>
                    <a:pt x="88" y="37"/>
                  </a:cubicBezTo>
                  <a:cubicBezTo>
                    <a:pt x="88" y="23"/>
                    <a:pt x="81" y="9"/>
                    <a:pt x="68" y="1"/>
                  </a:cubicBezTo>
                  <a:close/>
                  <a:moveTo>
                    <a:pt x="58" y="67"/>
                  </a:moveTo>
                  <a:cubicBezTo>
                    <a:pt x="56" y="68"/>
                    <a:pt x="56" y="69"/>
                    <a:pt x="56" y="70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163"/>
                    <a:pt x="54" y="170"/>
                    <a:pt x="44" y="170"/>
                  </a:cubicBezTo>
                  <a:cubicBezTo>
                    <a:pt x="34" y="170"/>
                    <a:pt x="26" y="163"/>
                    <a:pt x="26" y="15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9"/>
                    <a:pt x="31" y="68"/>
                    <a:pt x="30" y="67"/>
                  </a:cubicBezTo>
                  <a:cubicBezTo>
                    <a:pt x="25" y="64"/>
                    <a:pt x="8" y="52"/>
                    <a:pt x="8" y="37"/>
                  </a:cubicBezTo>
                  <a:cubicBezTo>
                    <a:pt x="8" y="28"/>
                    <a:pt x="11" y="19"/>
                    <a:pt x="18" y="1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1"/>
                    <a:pt x="18" y="31"/>
                    <a:pt x="19" y="32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9"/>
                    <a:pt x="31" y="50"/>
                    <a:pt x="3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50"/>
                    <a:pt x="58" y="49"/>
                    <a:pt x="59" y="48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70" y="31"/>
                    <a:pt x="70" y="31"/>
                    <a:pt x="70" y="30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7" y="19"/>
                    <a:pt x="80" y="28"/>
                    <a:pt x="80" y="37"/>
                  </a:cubicBezTo>
                  <a:cubicBezTo>
                    <a:pt x="80" y="52"/>
                    <a:pt x="63" y="64"/>
                    <a:pt x="58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5" name="Freeform 19"/>
            <p:cNvSpPr>
              <a:spLocks noEditPoints="1"/>
            </p:cNvSpPr>
            <p:nvPr/>
          </p:nvSpPr>
          <p:spPr bwMode="auto">
            <a:xfrm>
              <a:off x="11596688" y="9561513"/>
              <a:ext cx="195263" cy="671513"/>
            </a:xfrm>
            <a:custGeom>
              <a:avLst/>
              <a:gdLst>
                <a:gd name="T0" fmla="*/ 50 w 52"/>
                <a:gd name="T1" fmla="*/ 100 h 179"/>
                <a:gd name="T2" fmla="*/ 52 w 52"/>
                <a:gd name="T3" fmla="*/ 97 h 179"/>
                <a:gd name="T4" fmla="*/ 52 w 52"/>
                <a:gd name="T5" fmla="*/ 81 h 179"/>
                <a:gd name="T6" fmla="*/ 49 w 52"/>
                <a:gd name="T7" fmla="*/ 78 h 179"/>
                <a:gd name="T8" fmla="*/ 30 w 52"/>
                <a:gd name="T9" fmla="*/ 78 h 179"/>
                <a:gd name="T10" fmla="*/ 30 w 52"/>
                <a:gd name="T11" fmla="*/ 27 h 179"/>
                <a:gd name="T12" fmla="*/ 31 w 52"/>
                <a:gd name="T13" fmla="*/ 27 h 179"/>
                <a:gd name="T14" fmla="*/ 34 w 52"/>
                <a:gd name="T15" fmla="*/ 25 h 179"/>
                <a:gd name="T16" fmla="*/ 38 w 52"/>
                <a:gd name="T17" fmla="*/ 14 h 179"/>
                <a:gd name="T18" fmla="*/ 37 w 52"/>
                <a:gd name="T19" fmla="*/ 11 h 179"/>
                <a:gd name="T20" fmla="*/ 34 w 52"/>
                <a:gd name="T21" fmla="*/ 3 h 179"/>
                <a:gd name="T22" fmla="*/ 31 w 52"/>
                <a:gd name="T23" fmla="*/ 0 h 179"/>
                <a:gd name="T24" fmla="*/ 22 w 52"/>
                <a:gd name="T25" fmla="*/ 0 h 179"/>
                <a:gd name="T26" fmla="*/ 18 w 52"/>
                <a:gd name="T27" fmla="*/ 3 h 179"/>
                <a:gd name="T28" fmla="*/ 15 w 52"/>
                <a:gd name="T29" fmla="*/ 11 h 179"/>
                <a:gd name="T30" fmla="*/ 14 w 52"/>
                <a:gd name="T31" fmla="*/ 14 h 179"/>
                <a:gd name="T32" fmla="*/ 18 w 52"/>
                <a:gd name="T33" fmla="*/ 25 h 179"/>
                <a:gd name="T34" fmla="*/ 22 w 52"/>
                <a:gd name="T35" fmla="*/ 27 h 179"/>
                <a:gd name="T36" fmla="*/ 22 w 52"/>
                <a:gd name="T37" fmla="*/ 27 h 179"/>
                <a:gd name="T38" fmla="*/ 22 w 52"/>
                <a:gd name="T39" fmla="*/ 78 h 179"/>
                <a:gd name="T40" fmla="*/ 3 w 52"/>
                <a:gd name="T41" fmla="*/ 78 h 179"/>
                <a:gd name="T42" fmla="*/ 0 w 52"/>
                <a:gd name="T43" fmla="*/ 81 h 179"/>
                <a:gd name="T44" fmla="*/ 0 w 52"/>
                <a:gd name="T45" fmla="*/ 97 h 179"/>
                <a:gd name="T46" fmla="*/ 2 w 52"/>
                <a:gd name="T47" fmla="*/ 100 h 179"/>
                <a:gd name="T48" fmla="*/ 6 w 52"/>
                <a:gd name="T49" fmla="*/ 106 h 179"/>
                <a:gd name="T50" fmla="*/ 2 w 52"/>
                <a:gd name="T51" fmla="*/ 112 h 179"/>
                <a:gd name="T52" fmla="*/ 0 w 52"/>
                <a:gd name="T53" fmla="*/ 115 h 179"/>
                <a:gd name="T54" fmla="*/ 0 w 52"/>
                <a:gd name="T55" fmla="*/ 157 h 179"/>
                <a:gd name="T56" fmla="*/ 26 w 52"/>
                <a:gd name="T57" fmla="*/ 179 h 179"/>
                <a:gd name="T58" fmla="*/ 52 w 52"/>
                <a:gd name="T59" fmla="*/ 157 h 179"/>
                <a:gd name="T60" fmla="*/ 52 w 52"/>
                <a:gd name="T61" fmla="*/ 115 h 179"/>
                <a:gd name="T62" fmla="*/ 50 w 52"/>
                <a:gd name="T63" fmla="*/ 112 h 179"/>
                <a:gd name="T64" fmla="*/ 46 w 52"/>
                <a:gd name="T65" fmla="*/ 106 h 179"/>
                <a:gd name="T66" fmla="*/ 50 w 52"/>
                <a:gd name="T67" fmla="*/ 100 h 179"/>
                <a:gd name="T68" fmla="*/ 24 w 52"/>
                <a:gd name="T69" fmla="*/ 8 h 179"/>
                <a:gd name="T70" fmla="*/ 28 w 52"/>
                <a:gd name="T71" fmla="*/ 8 h 179"/>
                <a:gd name="T72" fmla="*/ 30 w 52"/>
                <a:gd name="T73" fmla="*/ 13 h 179"/>
                <a:gd name="T74" fmla="*/ 28 w 52"/>
                <a:gd name="T75" fmla="*/ 20 h 179"/>
                <a:gd name="T76" fmla="*/ 24 w 52"/>
                <a:gd name="T77" fmla="*/ 20 h 179"/>
                <a:gd name="T78" fmla="*/ 22 w 52"/>
                <a:gd name="T79" fmla="*/ 13 h 179"/>
                <a:gd name="T80" fmla="*/ 24 w 52"/>
                <a:gd name="T81" fmla="*/ 8 h 179"/>
                <a:gd name="T82" fmla="*/ 45 w 52"/>
                <a:gd name="T83" fmla="*/ 95 h 179"/>
                <a:gd name="T84" fmla="*/ 38 w 52"/>
                <a:gd name="T85" fmla="*/ 106 h 179"/>
                <a:gd name="T86" fmla="*/ 45 w 52"/>
                <a:gd name="T87" fmla="*/ 117 h 179"/>
                <a:gd name="T88" fmla="*/ 45 w 52"/>
                <a:gd name="T89" fmla="*/ 157 h 179"/>
                <a:gd name="T90" fmla="*/ 26 w 52"/>
                <a:gd name="T91" fmla="*/ 172 h 179"/>
                <a:gd name="T92" fmla="*/ 7 w 52"/>
                <a:gd name="T93" fmla="*/ 157 h 179"/>
                <a:gd name="T94" fmla="*/ 7 w 52"/>
                <a:gd name="T95" fmla="*/ 117 h 179"/>
                <a:gd name="T96" fmla="*/ 14 w 52"/>
                <a:gd name="T97" fmla="*/ 106 h 179"/>
                <a:gd name="T98" fmla="*/ 7 w 52"/>
                <a:gd name="T99" fmla="*/ 95 h 179"/>
                <a:gd name="T100" fmla="*/ 7 w 52"/>
                <a:gd name="T101" fmla="*/ 85 h 179"/>
                <a:gd name="T102" fmla="*/ 45 w 52"/>
                <a:gd name="T103" fmla="*/ 85 h 179"/>
                <a:gd name="T104" fmla="*/ 45 w 52"/>
                <a:gd name="T105" fmla="*/ 9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79">
                  <a:moveTo>
                    <a:pt x="50" y="100"/>
                  </a:moveTo>
                  <a:cubicBezTo>
                    <a:pt x="52" y="100"/>
                    <a:pt x="52" y="98"/>
                    <a:pt x="52" y="97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79"/>
                    <a:pt x="51" y="78"/>
                    <a:pt x="49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7"/>
                    <a:pt x="34" y="26"/>
                    <a:pt x="34" y="2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1"/>
                    <a:pt x="32" y="0"/>
                    <a:pt x="3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9" y="1"/>
                    <a:pt x="18" y="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2"/>
                    <a:pt x="14" y="13"/>
                    <a:pt x="14" y="1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78"/>
                    <a:pt x="0" y="79"/>
                    <a:pt x="0" y="8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100"/>
                    <a:pt x="2" y="100"/>
                  </a:cubicBezTo>
                  <a:cubicBezTo>
                    <a:pt x="4" y="101"/>
                    <a:pt x="6" y="104"/>
                    <a:pt x="6" y="106"/>
                  </a:cubicBezTo>
                  <a:cubicBezTo>
                    <a:pt x="6" y="108"/>
                    <a:pt x="4" y="110"/>
                    <a:pt x="2" y="112"/>
                  </a:cubicBezTo>
                  <a:cubicBezTo>
                    <a:pt x="0" y="112"/>
                    <a:pt x="0" y="114"/>
                    <a:pt x="0" y="1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11" y="179"/>
                    <a:pt x="26" y="179"/>
                  </a:cubicBezTo>
                  <a:cubicBezTo>
                    <a:pt x="41" y="179"/>
                    <a:pt x="52" y="169"/>
                    <a:pt x="52" y="157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52" y="114"/>
                    <a:pt x="52" y="112"/>
                    <a:pt x="50" y="112"/>
                  </a:cubicBezTo>
                  <a:cubicBezTo>
                    <a:pt x="48" y="110"/>
                    <a:pt x="46" y="108"/>
                    <a:pt x="46" y="106"/>
                  </a:cubicBezTo>
                  <a:cubicBezTo>
                    <a:pt x="46" y="104"/>
                    <a:pt x="48" y="101"/>
                    <a:pt x="50" y="100"/>
                  </a:cubicBezTo>
                  <a:close/>
                  <a:moveTo>
                    <a:pt x="24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13"/>
                    <a:pt x="22" y="13"/>
                    <a:pt x="22" y="13"/>
                  </a:cubicBezTo>
                  <a:lnTo>
                    <a:pt x="24" y="8"/>
                  </a:lnTo>
                  <a:close/>
                  <a:moveTo>
                    <a:pt x="45" y="95"/>
                  </a:moveTo>
                  <a:cubicBezTo>
                    <a:pt x="41" y="97"/>
                    <a:pt x="38" y="101"/>
                    <a:pt x="38" y="106"/>
                  </a:cubicBezTo>
                  <a:cubicBezTo>
                    <a:pt x="38" y="110"/>
                    <a:pt x="41" y="115"/>
                    <a:pt x="45" y="117"/>
                  </a:cubicBezTo>
                  <a:cubicBezTo>
                    <a:pt x="45" y="157"/>
                    <a:pt x="45" y="157"/>
                    <a:pt x="45" y="157"/>
                  </a:cubicBezTo>
                  <a:cubicBezTo>
                    <a:pt x="45" y="165"/>
                    <a:pt x="36" y="172"/>
                    <a:pt x="26" y="172"/>
                  </a:cubicBezTo>
                  <a:cubicBezTo>
                    <a:pt x="16" y="172"/>
                    <a:pt x="7" y="165"/>
                    <a:pt x="7" y="157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1" y="115"/>
                    <a:pt x="14" y="110"/>
                    <a:pt x="14" y="106"/>
                  </a:cubicBezTo>
                  <a:cubicBezTo>
                    <a:pt x="14" y="101"/>
                    <a:pt x="11" y="97"/>
                    <a:pt x="7" y="9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45" y="85"/>
                    <a:pt x="45" y="85"/>
                    <a:pt x="45" y="85"/>
                  </a:cubicBezTo>
                  <a:lnTo>
                    <a:pt x="45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11679238" y="10004425"/>
              <a:ext cx="30163" cy="158750"/>
            </a:xfrm>
            <a:custGeom>
              <a:avLst/>
              <a:gdLst>
                <a:gd name="T0" fmla="*/ 0 w 8"/>
                <a:gd name="T1" fmla="*/ 4 h 42"/>
                <a:gd name="T2" fmla="*/ 0 w 8"/>
                <a:gd name="T3" fmla="*/ 39 h 42"/>
                <a:gd name="T4" fmla="*/ 4 w 8"/>
                <a:gd name="T5" fmla="*/ 42 h 42"/>
                <a:gd name="T6" fmla="*/ 8 w 8"/>
                <a:gd name="T7" fmla="*/ 39 h 42"/>
                <a:gd name="T8" fmla="*/ 8 w 8"/>
                <a:gd name="T9" fmla="*/ 4 h 42"/>
                <a:gd name="T10" fmla="*/ 4 w 8"/>
                <a:gd name="T11" fmla="*/ 0 h 42"/>
                <a:gd name="T12" fmla="*/ 0 w 8"/>
                <a:gd name="T13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2">
                  <a:moveTo>
                    <a:pt x="0" y="4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2"/>
                    <a:pt x="4" y="42"/>
                  </a:cubicBezTo>
                  <a:cubicBezTo>
                    <a:pt x="6" y="42"/>
                    <a:pt x="8" y="41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latin typeface="Lato" panose="020F0502020204030203" pitchFamily="34" charset="0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xmlns="" id="{FFEBAD54-814A-4C10-9E30-3D6F5E5E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77" y="3923024"/>
            <a:ext cx="962168" cy="962168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2598057" y="4538805"/>
            <a:ext cx="8853714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資工系教授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本專題的指導教授 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也是團隊的最強後盾</a:t>
            </a:r>
            <a:r>
              <a:rPr lang="en-US" altLang="zh-TW" sz="1400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9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19" y="487017"/>
            <a:ext cx="7394446" cy="1222513"/>
          </a:xfrm>
        </p:spPr>
        <p:txBody>
          <a:bodyPr/>
          <a:lstStyle/>
          <a:p>
            <a:r>
              <a:rPr lang="zh-TW" altLang="en-US" sz="6000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組織結構圖</a:t>
            </a:r>
            <a:endParaRPr lang="en-US" sz="60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關於我們</a:t>
            </a: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Lato" panose="020F0502020204030203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Lato" panose="020F0502020204030203" pitchFamily="34" charset="0"/>
            </a:endParaRPr>
          </a:p>
        </p:txBody>
      </p:sp>
      <p:cxnSp>
        <p:nvCxnSpPr>
          <p:cNvPr id="56" name="Elbow Connector 55"/>
          <p:cNvCxnSpPr/>
          <p:nvPr/>
        </p:nvCxnSpPr>
        <p:spPr>
          <a:xfrm>
            <a:off x="3516038" y="2556307"/>
            <a:ext cx="1139396" cy="708228"/>
          </a:xfrm>
          <a:prstGeom prst="bentConnector3">
            <a:avLst>
              <a:gd name="adj1" fmla="val 50000"/>
            </a:avLst>
          </a:prstGeom>
          <a:ln w="15875" cmpd="sng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 flipV="1">
            <a:off x="6728079" y="2556307"/>
            <a:ext cx="1214209" cy="708228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2" idx="1"/>
            <a:endCxn id="76" idx="3"/>
          </p:cNvCxnSpPr>
          <p:nvPr/>
        </p:nvCxnSpPr>
        <p:spPr>
          <a:xfrm flipH="1" flipV="1">
            <a:off x="6728074" y="3764501"/>
            <a:ext cx="1214213" cy="5169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3" idx="1"/>
          </p:cNvCxnSpPr>
          <p:nvPr/>
        </p:nvCxnSpPr>
        <p:spPr>
          <a:xfrm rot="10800000">
            <a:off x="6728076" y="4273826"/>
            <a:ext cx="1217630" cy="994297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2178308" y="3627250"/>
            <a:ext cx="365759" cy="3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2178308" y="4860565"/>
            <a:ext cx="365759" cy="3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55434" y="2809461"/>
            <a:ext cx="2072640" cy="1910080"/>
            <a:chOff x="3789680" y="1838960"/>
            <a:chExt cx="1554480" cy="1432560"/>
          </a:xfrm>
        </p:grpSpPr>
        <p:sp>
          <p:nvSpPr>
            <p:cNvPr id="75" name="TextBox 74"/>
            <p:cNvSpPr txBox="1"/>
            <p:nvPr/>
          </p:nvSpPr>
          <p:spPr>
            <a:xfrm>
              <a:off x="3837940" y="2755517"/>
              <a:ext cx="1457960" cy="484748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2"/>
                </a:buClr>
              </a:pPr>
              <a:r>
                <a:rPr lang="zh-TW" altLang="en-US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陳俊豪 </a:t>
              </a:r>
              <a:r>
                <a:rPr lang="en-US" altLang="zh-TW" dirty="0" err="1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Ph.D</a:t>
              </a:r>
              <a:endPara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buClr>
                  <a:schemeClr val="accent2"/>
                </a:buClr>
              </a:pPr>
              <a:r>
                <a:rPr lang="en-US" dirty="0" smtClean="0">
                  <a:solidFill>
                    <a:schemeClr val="bg2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" panose="020B0604020202020204" pitchFamily="34" charset="0"/>
                </a:rPr>
                <a:t>Thesis advisor</a:t>
              </a:r>
              <a:endParaRPr 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89680" y="1838960"/>
              <a:ext cx="1554480" cy="1432560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72092" y="2025247"/>
            <a:ext cx="1943947" cy="792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陳志遠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altLang="zh-TW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52344" y="3379694"/>
            <a:ext cx="1943947" cy="800219"/>
          </a:xfrm>
          <a:prstGeom prst="rect">
            <a:avLst/>
          </a:prstGeom>
          <a:noFill/>
          <a:ln w="25400" cmpd="sng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陳皇儒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altLang="zh-TW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52345" y="4860565"/>
            <a:ext cx="1943947" cy="800219"/>
          </a:xfrm>
          <a:prstGeom prst="rect">
            <a:avLst/>
          </a:prstGeom>
          <a:noFill/>
          <a:ln w="25400" cmpd="sng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江運平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dirty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Financial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45706" y="2025248"/>
            <a:ext cx="1943947" cy="80021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楊正安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Data </a:t>
            </a:r>
            <a:r>
              <a:rPr lang="en-US" altLang="zh-TW" dirty="0">
                <a:solidFill>
                  <a:schemeClr val="bg2"/>
                </a:solidFill>
                <a:latin typeface="Consolas" panose="020B0609020204030204" pitchFamily="49" charset="0"/>
              </a:rPr>
              <a:t>Analysis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42287" y="3369560"/>
            <a:ext cx="1943947" cy="80021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徐岑安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altLang="zh-TW" dirty="0" smtClean="0">
                <a:solidFill>
                  <a:schemeClr val="bg2"/>
                </a:solidFill>
              </a:rPr>
              <a:t>Integration</a:t>
            </a:r>
            <a:endParaRPr lang="en-US" dirty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45706" y="4868012"/>
            <a:ext cx="1943947" cy="80021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lIns="121920" tIns="121920" rIns="121920" bIns="121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zh-TW" alt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林定遠</a:t>
            </a:r>
            <a:endParaRPr lang="en-US" altLang="zh-TW" dirty="0" smtClean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dirty="0" smtClean="0">
                <a:solidFill>
                  <a:schemeClr val="bg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software</a:t>
            </a:r>
            <a:endParaRPr lang="en-US" dirty="0">
              <a:solidFill>
                <a:schemeClr val="bg2"/>
              </a:solidFill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98" y="3016178"/>
            <a:ext cx="863912" cy="863912"/>
          </a:xfrm>
          <a:prstGeom prst="rect">
            <a:avLst/>
          </a:prstGeom>
        </p:spPr>
      </p:pic>
      <p:cxnSp>
        <p:nvCxnSpPr>
          <p:cNvPr id="99" name="Elbow Connector 60"/>
          <p:cNvCxnSpPr>
            <a:endCxn id="79" idx="3"/>
          </p:cNvCxnSpPr>
          <p:nvPr/>
        </p:nvCxnSpPr>
        <p:spPr>
          <a:xfrm rot="10800000" flipV="1">
            <a:off x="3496292" y="4266377"/>
            <a:ext cx="1159142" cy="994298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59"/>
          <p:cNvCxnSpPr/>
          <p:nvPr/>
        </p:nvCxnSpPr>
        <p:spPr>
          <a:xfrm flipH="1" flipV="1">
            <a:off x="3468755" y="3750407"/>
            <a:ext cx="1214213" cy="5169"/>
          </a:xfrm>
          <a:prstGeom prst="line">
            <a:avLst/>
          </a:prstGeom>
          <a:ln w="15875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78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r="37288"/>
          <a:stretch>
            <a:fillRect/>
          </a:stretch>
        </p:blipFill>
        <p:spPr/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402319" y="417443"/>
            <a:ext cx="7394446" cy="934279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專題相關流程說明</a:t>
            </a: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5845"/>
            <a:ext cx="3995738" cy="6858000"/>
          </a:xfrm>
          <a:prstGeom prst="rect">
            <a:avLst/>
          </a:prstGeom>
          <a:solidFill>
            <a:srgbClr val="080808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003004" y="1871302"/>
            <a:ext cx="227295" cy="226617"/>
            <a:chOff x="5918994" y="3280833"/>
            <a:chExt cx="354012" cy="352956"/>
          </a:xfrm>
          <a:solidFill>
            <a:schemeClr val="accent1"/>
          </a:solidFill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373900" y="1738395"/>
            <a:ext cx="6183100" cy="307764"/>
          </a:xfrm>
          <a:prstGeom prst="rect">
            <a:avLst/>
          </a:prstGeom>
          <a:noFill/>
        </p:spPr>
        <p:txBody>
          <a:bodyPr wrap="square" lIns="60948" tIns="30474" rIns="60948" bIns="30474" rtlCol="0">
            <a:spAutoFit/>
          </a:bodyPr>
          <a:lstStyle/>
          <a:p>
            <a:pPr defTabSz="457200">
              <a:defRPr/>
            </a:pP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專題題目選定及工作分配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包含資訊蒐集 作業規劃 探索技術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…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等 </a:t>
            </a:r>
            <a:endParaRPr lang="en-US" sz="1600" b="1" dirty="0">
              <a:solidFill>
                <a:prstClr val="white">
                  <a:lumMod val="75000"/>
                </a:prst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3900" y="2739693"/>
            <a:ext cx="6183100" cy="553986"/>
          </a:xfrm>
          <a:prstGeom prst="rect">
            <a:avLst/>
          </a:prstGeom>
          <a:noFill/>
        </p:spPr>
        <p:txBody>
          <a:bodyPr wrap="square" lIns="60948" tIns="30474" rIns="60948" bIns="30474" rtlCol="0">
            <a:spAutoFit/>
          </a:bodyPr>
          <a:lstStyle/>
          <a:p>
            <a:pPr defTabSz="457200">
              <a:defRPr/>
            </a:pP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硬體部分採用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Arduino Uno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與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ESP8266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等開發板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搭配各式感測器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最後選用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LCD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面板作為資訊呈現</a:t>
            </a:r>
            <a:endParaRPr lang="en-US" sz="16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3900" y="3662956"/>
            <a:ext cx="6183100" cy="307764"/>
          </a:xfrm>
          <a:prstGeom prst="rect">
            <a:avLst/>
          </a:prstGeom>
          <a:noFill/>
        </p:spPr>
        <p:txBody>
          <a:bodyPr wrap="square" lIns="60948" tIns="30474" rIns="60948" bIns="30474" rtlCol="0">
            <a:spAutoFit/>
          </a:bodyPr>
          <a:lstStyle/>
          <a:p>
            <a:pPr defTabSz="457200">
              <a:defRPr/>
            </a:pP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數據</a:t>
            </a:r>
            <a:r>
              <a:rPr lang="zh-TW" altLang="en-US" sz="1600" b="1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接收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後</a:t>
            </a:r>
            <a:r>
              <a:rPr lang="zh-TW" altLang="en-US" sz="1600" b="1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，將數據傳入資料庫，</a:t>
            </a:r>
            <a:r>
              <a:rPr lang="en-US" altLang="zh-TW" sz="1600" b="1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app</a:t>
            </a:r>
            <a:r>
              <a:rPr lang="zh-TW" altLang="en-US" sz="1600" b="1" dirty="0" smtClean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讀取資料庫資料</a:t>
            </a:r>
            <a:endParaRPr lang="en-US" sz="16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73900" y="4613911"/>
            <a:ext cx="6183100" cy="553986"/>
          </a:xfrm>
          <a:prstGeom prst="rect">
            <a:avLst/>
          </a:prstGeom>
          <a:noFill/>
        </p:spPr>
        <p:txBody>
          <a:bodyPr wrap="square" lIns="60948" tIns="30474" rIns="60948" bIns="30474" rtlCol="0">
            <a:spAutoFit/>
          </a:bodyPr>
          <a:lstStyle/>
          <a:p>
            <a:pPr defTabSz="457200">
              <a:defRPr/>
            </a:pP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呈現介面選用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App , 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可即時觀看溫度 餵食等相關設定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並可即時調整相關參數 </a:t>
            </a:r>
            <a:r>
              <a:rPr lang="en-US" altLang="zh-TW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,</a:t>
            </a:r>
            <a:r>
              <a:rPr lang="zh-TW" altLang="en-US" sz="1600" b="1" dirty="0">
                <a:solidFill>
                  <a:schemeClr val="bg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 實現遠端控制</a:t>
            </a:r>
            <a:r>
              <a:rPr lang="en-US" sz="1600" b="1" dirty="0">
                <a:solidFill>
                  <a:prstClr val="white">
                    <a:lumMod val="75000"/>
                  </a:prst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73900" y="5564866"/>
            <a:ext cx="6183100" cy="307764"/>
          </a:xfrm>
          <a:prstGeom prst="rect">
            <a:avLst/>
          </a:prstGeom>
          <a:noFill/>
        </p:spPr>
        <p:txBody>
          <a:bodyPr wrap="square" lIns="60948" tIns="30474" rIns="60948" bIns="30474" rtlCol="0">
            <a:spAutoFit/>
          </a:bodyPr>
          <a:lstStyle/>
          <a:p>
            <a:r>
              <a:rPr lang="zh-TW" alt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將各式分工模組整合 </a:t>
            </a:r>
            <a:r>
              <a:rPr lang="en-US" altLang="zh-TW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, </a:t>
            </a:r>
            <a:r>
              <a:rPr lang="zh-TW" alt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並校正相關設定 </a:t>
            </a:r>
            <a:r>
              <a:rPr lang="en-US" altLang="zh-TW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, </a:t>
            </a:r>
            <a:r>
              <a:rPr lang="zh-TW" altLang="en-US" sz="16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Lato" panose="020F0502020204030203" pitchFamily="34" charset="0"/>
              </a:rPr>
              <a:t>完成智慧魚缸成品</a:t>
            </a:r>
            <a:endParaRPr lang="en-US" sz="1600" b="1" dirty="0">
              <a:solidFill>
                <a:schemeClr val="bg2">
                  <a:lumMod val="90000"/>
                  <a:lumOff val="1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Lato" panose="020F050202020403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03004" y="2839077"/>
            <a:ext cx="227295" cy="226617"/>
            <a:chOff x="5918994" y="3280833"/>
            <a:chExt cx="354012" cy="352956"/>
          </a:xfrm>
          <a:solidFill>
            <a:schemeClr val="accent2"/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03004" y="3806852"/>
            <a:ext cx="227295" cy="226617"/>
            <a:chOff x="5918994" y="3280833"/>
            <a:chExt cx="354012" cy="352956"/>
          </a:xfrm>
          <a:solidFill>
            <a:schemeClr val="accent3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03004" y="4774628"/>
            <a:ext cx="227295" cy="226617"/>
            <a:chOff x="5918994" y="3280833"/>
            <a:chExt cx="354012" cy="352956"/>
          </a:xfrm>
          <a:solidFill>
            <a:schemeClr val="accent4"/>
          </a:solidFill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003004" y="5742403"/>
            <a:ext cx="227295" cy="226617"/>
            <a:chOff x="5918994" y="3280833"/>
            <a:chExt cx="354012" cy="352956"/>
          </a:xfrm>
          <a:solidFill>
            <a:schemeClr val="accent5"/>
          </a:solidFill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89"/>
              <a:endParaRPr lang="id-ID" sz="1867" dirty="0">
                <a:solidFill>
                  <a:schemeClr val="bg2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5105222" y="2097918"/>
            <a:ext cx="22860" cy="741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05222" y="3065455"/>
            <a:ext cx="22860" cy="74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05222" y="4033469"/>
            <a:ext cx="22860" cy="741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05222" y="5001244"/>
            <a:ext cx="22860" cy="741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71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1" dirty="0" smtClean="0"/>
              <a:t>研 究 方 法</a:t>
            </a:r>
            <a:endParaRPr lang="zh-TW" altLang="en-US" sz="60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5" y="1613745"/>
            <a:ext cx="1710202" cy="171020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67739" y="2245727"/>
            <a:ext cx="11374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30" y="1333352"/>
            <a:ext cx="2405270" cy="24052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03" y="3793431"/>
            <a:ext cx="3160643" cy="23704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9" y="4116597"/>
            <a:ext cx="1661714" cy="1735003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10485779" y="3476148"/>
            <a:ext cx="546653" cy="1064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267739" y="4731026"/>
            <a:ext cx="1302026" cy="536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16305" y="3553956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TW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ensor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測量環境變數</a:t>
            </a:r>
            <a:endParaRPr lang="zh-TW" alt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06475" y="3476148"/>
            <a:ext cx="28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透過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Arduino </a:t>
            </a:r>
            <a:r>
              <a:rPr lang="en-US" altLang="zh-TW" dirty="0" err="1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wifi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將資料傳至雲端</a:t>
            </a:r>
            <a:endParaRPr lang="zh-TW" alt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37343" y="6014826"/>
            <a:ext cx="326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firebase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作為接收資料的雲端資料庫</a:t>
            </a:r>
            <a:endParaRPr lang="zh-TW" alt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79974" y="6014826"/>
            <a:ext cx="473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手機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 inventor2 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開發，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讀取</a:t>
            </a:r>
            <a:r>
              <a:rPr lang="en-US" altLang="zh-TW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firebase</a:t>
            </a:r>
            <a:r>
              <a:rPr lang="zh-TW" altLang="en-US" dirty="0" smtClean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的資料，並顯示在手機畫面上</a:t>
            </a:r>
            <a:endParaRPr lang="zh-TW" altLang="en-US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8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ChangeAspect="1"/>
          </p:cNvSpPr>
          <p:nvPr/>
        </p:nvSpPr>
        <p:spPr>
          <a:xfrm rot="16200000">
            <a:off x="5992812" y="636587"/>
            <a:ext cx="6858002" cy="5584825"/>
          </a:xfrm>
          <a:prstGeom prst="rect">
            <a:avLst/>
          </a:prstGeom>
          <a:solidFill>
            <a:srgbClr val="080808">
              <a:alpha val="8784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38901" y="427704"/>
            <a:ext cx="5803900" cy="809583"/>
            <a:chOff x="12877801" y="1501984"/>
            <a:chExt cx="11607800" cy="1134678"/>
          </a:xfrm>
          <a:solidFill>
            <a:schemeClr val="accent6"/>
          </a:solidFill>
        </p:grpSpPr>
        <p:sp>
          <p:nvSpPr>
            <p:cNvPr id="30" name="Rectangle 29"/>
            <p:cNvSpPr/>
            <p:nvPr/>
          </p:nvSpPr>
          <p:spPr>
            <a:xfrm>
              <a:off x="12877801" y="1501984"/>
              <a:ext cx="11607800" cy="874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10800000">
              <a:off x="12877801" y="2376594"/>
              <a:ext cx="381000" cy="26006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7443" y="208721"/>
            <a:ext cx="6211957" cy="15070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dirty="0" smtClean="0">
                <a:latin typeface="Cooper Black" panose="0208090404030B020404" pitchFamily="18" charset="0"/>
              </a:rPr>
              <a:t>Arduino Uno</a:t>
            </a:r>
            <a:endParaRPr lang="en-US" sz="5400" dirty="0">
              <a:latin typeface="Cooper Black" panose="0208090404030B0204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38901" y="3528339"/>
            <a:ext cx="5803900" cy="809583"/>
            <a:chOff x="12877801" y="1501984"/>
            <a:chExt cx="11607800" cy="1134678"/>
          </a:xfrm>
        </p:grpSpPr>
        <p:sp>
          <p:nvSpPr>
            <p:cNvPr id="18" name="Rectangle 17"/>
            <p:cNvSpPr/>
            <p:nvPr/>
          </p:nvSpPr>
          <p:spPr>
            <a:xfrm>
              <a:off x="12877801" y="1501984"/>
              <a:ext cx="11607800" cy="8746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0800000">
              <a:off x="12877801" y="2376594"/>
              <a:ext cx="381000" cy="260068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957053" y="1338210"/>
            <a:ext cx="4930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Uno </a:t>
            </a:r>
            <a:r>
              <a:rPr lang="zh-TW" altLang="en-US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板非常適合入門 </a:t>
            </a:r>
            <a:r>
              <a:rPr lang="en-US" altLang="zh-TW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TW" altLang="en-US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性能上非常平衡 </a:t>
            </a:r>
            <a:r>
              <a:rPr lang="en-US" altLang="zh-TW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TW" altLang="en-US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價格非常便宜 </a:t>
            </a:r>
            <a:r>
              <a:rPr lang="en-US" altLang="zh-TW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TW" altLang="en-US" sz="1200" dirty="0" smtClean="0">
                <a:solidFill>
                  <a:prstClr val="white">
                    <a:lumMod val="7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體積也偏小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7053" y="4396066"/>
            <a:ext cx="4930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Arduino - 1.6.7 in Windows</a:t>
            </a:r>
          </a:p>
          <a:p>
            <a:pPr defTabSz="457200"/>
            <a:r>
              <a:rPr lang="en-US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CH341SER Driver</a:t>
            </a:r>
          </a:p>
          <a:p>
            <a:pPr defTabSz="457200"/>
            <a:r>
              <a:rPr lang="en-US" altLang="zh-TW" sz="14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CH341SER </a:t>
            </a:r>
            <a:r>
              <a:rPr lang="en-US" altLang="zh-TW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Driver 2</a:t>
            </a:r>
            <a:endParaRPr lang="en-US" altLang="zh-TW" sz="14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defTabSz="457200"/>
            <a:r>
              <a:rPr lang="en-US" altLang="zh-TW" sz="14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CH341SER </a:t>
            </a:r>
            <a:r>
              <a:rPr lang="en-US" altLang="zh-TW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Driver 3</a:t>
            </a:r>
          </a:p>
          <a:p>
            <a:pPr defTabSz="457200"/>
            <a:r>
              <a:rPr lang="en-US" altLang="zh-TW" sz="1400" dirty="0" err="1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SoftwareSerial</a:t>
            </a:r>
            <a:r>
              <a:rPr lang="zh-TW" altLang="en-US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header file</a:t>
            </a:r>
          </a:p>
          <a:p>
            <a:pPr defTabSz="457200"/>
            <a:r>
              <a:rPr lang="en-US" altLang="zh-TW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ea typeface="Lato" panose="020F0502020204030203" pitchFamily="34" charset="0"/>
                <a:cs typeface="Arial" panose="020B0604020202020204" pitchFamily="34" charset="0"/>
              </a:rPr>
              <a:t>LiquidCrystal_I2C header file</a:t>
            </a:r>
          </a:p>
          <a:p>
            <a:pPr defTabSz="457200"/>
            <a:r>
              <a:rPr lang="en-US" altLang="zh-TW" sz="1400" dirty="0" err="1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OneWire</a:t>
            </a:r>
            <a:r>
              <a:rPr lang="en-US" altLang="zh-TW" sz="1400" dirty="0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use in DS18B820</a:t>
            </a:r>
          </a:p>
          <a:p>
            <a:pPr defTabSz="457200"/>
            <a:r>
              <a:rPr lang="en-US" altLang="zh-TW" sz="1400" dirty="0" err="1" smtClean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DallasTemperature</a:t>
            </a:r>
            <a:r>
              <a:rPr lang="en-US" altLang="zh-TW" sz="1400" dirty="0" smtClean="0">
                <a:latin typeface="Consolas" panose="020B0609020204030204" pitchFamily="49" charset="0"/>
              </a:rPr>
              <a:t> </a:t>
            </a:r>
          </a:p>
          <a:p>
            <a:pPr defTabSz="457200"/>
            <a:endParaRPr lang="en-US" altLang="zh-TW" sz="1400" dirty="0" smtClean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5777" y="537481"/>
            <a:ext cx="4930148" cy="461663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altLang="zh-TW" sz="2400" b="1" dirty="0" smtClean="0">
                <a:latin typeface="Consolas" panose="020B0609020204030204" pitchFamily="49" charset="0"/>
              </a:rPr>
              <a:t>Strengths</a:t>
            </a:r>
            <a:endParaRPr lang="id-ID" sz="2400" b="1" dirty="0">
              <a:solidFill>
                <a:schemeClr val="bg1"/>
              </a:solidFill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5777" y="3634611"/>
            <a:ext cx="4930148" cy="461663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Software version</a:t>
            </a:r>
            <a:endParaRPr lang="id-ID" sz="2400" b="1" dirty="0">
              <a:solidFill>
                <a:schemeClr val="bg1"/>
              </a:solidFill>
              <a:latin typeface="Consolas" panose="020B0609020204030204" pitchFamily="49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263" y="2031676"/>
            <a:ext cx="4984841" cy="664779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TW" altLang="en-US" sz="1200" dirty="0" smtClean="0">
                <a:solidFill>
                  <a:schemeClr val="bg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工作電壓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5V</a:t>
            </a: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輸入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電壓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: 5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V</a:t>
            </a: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數位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I/O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埠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最大承受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: 5V</a:t>
            </a:r>
            <a:endParaRPr lang="en-US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 rot="10800000" flipH="1">
            <a:off x="660263" y="2941659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51" name="Round Same Side Corner Rectangle 50"/>
          <p:cNvSpPr/>
          <p:nvPr/>
        </p:nvSpPr>
        <p:spPr>
          <a:xfrm rot="10800000" flipH="1">
            <a:off x="660263" y="3761428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52" name="Round Same Side Corner Rectangle 51"/>
          <p:cNvSpPr/>
          <p:nvPr/>
        </p:nvSpPr>
        <p:spPr>
          <a:xfrm rot="10800000" flipH="1">
            <a:off x="660262" y="4550428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 rot="10800000" flipH="1">
            <a:off x="664755" y="2137496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 rot="10800000" flipH="1">
            <a:off x="660261" y="536556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604" y="2863560"/>
            <a:ext cx="4984841" cy="4801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 I/O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數位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輸入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輸出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0~13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腳位</a:t>
            </a:r>
            <a:endParaRPr lang="en-US" altLang="zh-TW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Analog I/O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類比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輸入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輸出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0~5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腳位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也可當成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</a:t>
            </a:r>
            <a:endParaRPr lang="en-US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9604" y="3634611"/>
            <a:ext cx="4984841" cy="664779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介面協定及供電 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不需外接電源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200" dirty="0" smtClean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ISP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下載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 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支援單片機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TX/RX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端子</a:t>
            </a:r>
            <a:endParaRPr lang="en-US" altLang="zh-TW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轉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TTL </a:t>
            </a:r>
            <a:endParaRPr lang="en-US" altLang="zh-TW" sz="1200" dirty="0" smtClean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604" y="4460020"/>
            <a:ext cx="4984841" cy="664779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TX / RX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端子</a:t>
            </a:r>
            <a:endParaRPr lang="en-US" altLang="zh-TW" sz="1200" dirty="0" smtClean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AREF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端子</a:t>
            </a:r>
            <a:endParaRPr lang="en-US" altLang="zh-TW" sz="1200" dirty="0" smtClean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支援六組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PWM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端子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Pin11,Pin10,Pin9,Pin6,Pin5,Pin3)</a:t>
            </a:r>
            <a:r>
              <a:rPr lang="en-US" altLang="zh-TW" sz="1200" dirty="0" smtClean="0"/>
              <a:t>)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9604" y="5241889"/>
            <a:ext cx="4973701" cy="664779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輸入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電壓：接上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時無須外部供電或外部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5V~9V DC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輸入</a:t>
            </a:r>
            <a:endParaRPr lang="en-US" altLang="zh-TW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輸出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電壓：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5V DC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輸出和</a:t>
            </a:r>
            <a:r>
              <a:rPr lang="en-US" altLang="zh-TW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3.3V DC</a:t>
            </a:r>
            <a:r>
              <a:rPr lang="zh-TW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輸出 和外部電源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輸入</a:t>
            </a:r>
            <a:endParaRPr lang="en-US" altLang="zh-TW" sz="1200" dirty="0" smtClean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採用 </a:t>
            </a:r>
            <a:r>
              <a:rPr lang="en-US" altLang="zh-TW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ATmega328 MCU</a:t>
            </a:r>
            <a:r>
              <a:rPr lang="zh-TW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單晶片</a:t>
            </a:r>
            <a:endParaRPr lang="en-US" sz="1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51" y="1715747"/>
            <a:ext cx="2316174" cy="16827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00" y="1903893"/>
            <a:ext cx="1919787" cy="1306416"/>
          </a:xfrm>
          <a:prstGeom prst="rect">
            <a:avLst/>
          </a:prstGeom>
        </p:spPr>
      </p:pic>
      <p:sp>
        <p:nvSpPr>
          <p:cNvPr id="27" name="Text Placeholder 81"/>
          <p:cNvSpPr>
            <a:spLocks noGrp="1"/>
          </p:cNvSpPr>
          <p:nvPr>
            <p:ph type="body" sz="quarter" idx="11"/>
          </p:nvPr>
        </p:nvSpPr>
        <p:spPr>
          <a:xfrm>
            <a:off x="515567" y="338446"/>
            <a:ext cx="7394446" cy="249052"/>
          </a:xfrm>
        </p:spPr>
        <p:txBody>
          <a:bodyPr/>
          <a:lstStyle/>
          <a:p>
            <a:r>
              <a:rPr lang="zh-TW" altLang="en-US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關於開發板</a:t>
            </a: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386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05019" y="556591"/>
            <a:ext cx="7684216" cy="1311965"/>
          </a:xfrm>
        </p:spPr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Arduino  State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關於硬體</a:t>
            </a:r>
            <a:endParaRPr 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7649" y="0"/>
            <a:ext cx="37443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47772" y="4725963"/>
            <a:ext cx="2885415" cy="1227055"/>
            <a:chOff x="17844302" y="8250130"/>
            <a:chExt cx="5770830" cy="2454110"/>
          </a:xfrm>
        </p:grpSpPr>
        <p:sp>
          <p:nvSpPr>
            <p:cNvPr id="11" name="Text Placeholder 32"/>
            <p:cNvSpPr txBox="1">
              <a:spLocks/>
            </p:cNvSpPr>
            <p:nvPr/>
          </p:nvSpPr>
          <p:spPr>
            <a:xfrm>
              <a:off x="17889739" y="9561358"/>
              <a:ext cx="5725393" cy="114288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Lorem Ipsum is simply dummy text of the printing and typesetting industry. Lorem Ipsum has been the industry's standard</a:t>
              </a:r>
            </a:p>
          </p:txBody>
        </p:sp>
        <p:sp>
          <p:nvSpPr>
            <p:cNvPr id="12" name="Text Placeholder 33"/>
            <p:cNvSpPr txBox="1">
              <a:spLocks/>
            </p:cNvSpPr>
            <p:nvPr/>
          </p:nvSpPr>
          <p:spPr>
            <a:xfrm>
              <a:off x="17844302" y="9097652"/>
              <a:ext cx="5748498" cy="467256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spcBef>
                  <a:spcPts val="1000"/>
                </a:spcBef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Lato" panose="020F0502020204030203" pitchFamily="34" charset="0"/>
                  <a:ea typeface="Lato" panose="020F0502020204030203" pitchFamily="34" charset="0"/>
                </a:rPr>
                <a:t>Customer Data Analysis</a:t>
              </a:r>
            </a:p>
          </p:txBody>
        </p:sp>
        <p:sp>
          <p:nvSpPr>
            <p:cNvPr id="13" name="Text Placeholder 33"/>
            <p:cNvSpPr txBox="1">
              <a:spLocks/>
            </p:cNvSpPr>
            <p:nvPr/>
          </p:nvSpPr>
          <p:spPr>
            <a:xfrm>
              <a:off x="17844303" y="8250130"/>
              <a:ext cx="2504436" cy="84752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AU" sz="3600" dirty="0">
                  <a:solidFill>
                    <a:schemeClr val="accent2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201</a:t>
              </a:r>
              <a:r>
                <a:rPr lang="en-US" altLang="zh-TW" sz="3600" dirty="0">
                  <a:solidFill>
                    <a:schemeClr val="accent2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9</a:t>
              </a:r>
              <a:endParaRPr lang="en-AU" sz="3600" dirty="0">
                <a:solidFill>
                  <a:schemeClr val="accent2"/>
                </a:solidFill>
                <a:latin typeface="Bebas Neue" panose="020B0606020202050201" pitchFamily="34" charset="0"/>
                <a:ea typeface="Lato" panose="020F0502020204030203" pitchFamily="34" charset="0"/>
                <a:cs typeface="+mj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936219" y="2728663"/>
            <a:ext cx="2885415" cy="1227055"/>
            <a:chOff x="17844302" y="8250130"/>
            <a:chExt cx="5770830" cy="2454110"/>
          </a:xfrm>
        </p:grpSpPr>
        <p:sp>
          <p:nvSpPr>
            <p:cNvPr id="15" name="Text Placeholder 32"/>
            <p:cNvSpPr txBox="1">
              <a:spLocks/>
            </p:cNvSpPr>
            <p:nvPr/>
          </p:nvSpPr>
          <p:spPr>
            <a:xfrm>
              <a:off x="17889739" y="9561358"/>
              <a:ext cx="5725393" cy="114288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Lorem Ipsum is simply dummy text of the printing and typesetting industry. Lorem Ipsum has been the industry's standard dummy text ever since</a:t>
              </a:r>
            </a:p>
          </p:txBody>
        </p:sp>
        <p:sp>
          <p:nvSpPr>
            <p:cNvPr id="16" name="Text Placeholder 33"/>
            <p:cNvSpPr txBox="1">
              <a:spLocks/>
            </p:cNvSpPr>
            <p:nvPr/>
          </p:nvSpPr>
          <p:spPr>
            <a:xfrm>
              <a:off x="17844302" y="9097652"/>
              <a:ext cx="5748498" cy="467256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spcBef>
                  <a:spcPts val="1000"/>
                </a:spcBef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</a:rPr>
                <a:t>Customer Data Analysis</a:t>
              </a:r>
            </a:p>
          </p:txBody>
        </p:sp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17844303" y="8250130"/>
              <a:ext cx="2504436" cy="84752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AU" sz="3600" dirty="0">
                  <a:solidFill>
                    <a:schemeClr val="accent1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201</a:t>
              </a:r>
              <a:r>
                <a:rPr lang="en-US" altLang="zh-TW" sz="3600" dirty="0">
                  <a:solidFill>
                    <a:schemeClr val="accent1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9</a:t>
              </a:r>
              <a:endParaRPr lang="en-AU" sz="3600" dirty="0">
                <a:solidFill>
                  <a:schemeClr val="accent1"/>
                </a:solidFill>
                <a:latin typeface="Bebas Neue" panose="020B0606020202050201" pitchFamily="34" charset="0"/>
                <a:ea typeface="Lato" panose="020F0502020204030203" pitchFamily="34" charset="0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58938" y="731363"/>
            <a:ext cx="2885415" cy="1227055"/>
            <a:chOff x="17844302" y="8250130"/>
            <a:chExt cx="5770830" cy="2454110"/>
          </a:xfrm>
        </p:grpSpPr>
        <p:sp>
          <p:nvSpPr>
            <p:cNvPr id="19" name="Text Placeholder 32"/>
            <p:cNvSpPr txBox="1">
              <a:spLocks/>
            </p:cNvSpPr>
            <p:nvPr/>
          </p:nvSpPr>
          <p:spPr>
            <a:xfrm>
              <a:off x="17889739" y="9561358"/>
              <a:ext cx="5725393" cy="1142882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20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Lorem Ipsum is simply dummy text of the printing and typesetting industry. Lorem Ipsum has been the industry's standard</a:t>
              </a:r>
            </a:p>
          </p:txBody>
        </p:sp>
        <p:sp>
          <p:nvSpPr>
            <p:cNvPr id="20" name="Text Placeholder 33"/>
            <p:cNvSpPr txBox="1">
              <a:spLocks/>
            </p:cNvSpPr>
            <p:nvPr/>
          </p:nvSpPr>
          <p:spPr>
            <a:xfrm>
              <a:off x="17844302" y="9097652"/>
              <a:ext cx="5748498" cy="467256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spcBef>
                  <a:spcPts val="1000"/>
                </a:spcBef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</a:rPr>
                <a:t>Customer Data Analysis</a:t>
              </a:r>
            </a:p>
          </p:txBody>
        </p:sp>
        <p:sp>
          <p:nvSpPr>
            <p:cNvPr id="21" name="Text Placeholder 33"/>
            <p:cNvSpPr txBox="1">
              <a:spLocks/>
            </p:cNvSpPr>
            <p:nvPr/>
          </p:nvSpPr>
          <p:spPr>
            <a:xfrm>
              <a:off x="17844304" y="8250130"/>
              <a:ext cx="5478836" cy="84752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AU" sz="3600" dirty="0">
                  <a:solidFill>
                    <a:schemeClr val="accent4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201</a:t>
              </a:r>
              <a:r>
                <a:rPr lang="en-US" altLang="zh-TW" sz="3600" dirty="0">
                  <a:solidFill>
                    <a:schemeClr val="accent4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8</a:t>
              </a:r>
              <a:r>
                <a:rPr lang="zh-TW" altLang="en-US" sz="3600" dirty="0">
                  <a:solidFill>
                    <a:schemeClr val="accent4"/>
                  </a:solidFill>
                  <a:latin typeface="Bebas Neue" panose="020B0606020202050201" pitchFamily="34" charset="0"/>
                  <a:ea typeface="Lato" panose="020F0502020204030203" pitchFamily="34" charset="0"/>
                  <a:cs typeface="+mj-cs"/>
                </a:rPr>
                <a:t>  </a:t>
              </a:r>
              <a:endParaRPr lang="en-AU" sz="3600" dirty="0">
                <a:solidFill>
                  <a:schemeClr val="accent4"/>
                </a:solidFill>
                <a:latin typeface="Bebas Neue" panose="020B0606020202050201" pitchFamily="34" charset="0"/>
                <a:ea typeface="Lato" panose="020F0502020204030203" pitchFamily="34" charset="0"/>
                <a:cs typeface="+mj-cs"/>
              </a:endParaRPr>
            </a:p>
          </p:txBody>
        </p:sp>
      </p:grp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672959772"/>
              </p:ext>
            </p:extLst>
          </p:nvPr>
        </p:nvGraphicFramePr>
        <p:xfrm>
          <a:off x="747980" y="3513909"/>
          <a:ext cx="7245646" cy="309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581343" y="1753365"/>
            <a:ext cx="7484774" cy="1595850"/>
          </a:xfrm>
          <a:prstGeom prst="rect">
            <a:avLst/>
          </a:prstGeom>
        </p:spPr>
        <p:txBody>
          <a:bodyPr vert="horz" lIns="121893" tIns="60946" rIns="121893" bIns="60946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狀態描述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Lato" panose="020F0502020204030203" pitchFamily="34" charset="0"/>
              </a:rPr>
              <a:t>如下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Lato" panose="020F0502020204030203" pitchFamily="34" charset="0"/>
            </a:endParaRPr>
          </a:p>
          <a:p>
            <a:pPr marL="0" indent="0">
              <a:buNone/>
              <a:defRPr/>
            </a:pP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專題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Uno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控制核心，負責讀取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DS18B20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溫度值，進行程式運算後，輸出結果至繼電器，進行調控，當溫度過高時，開啟風扇降溫，溫度過低時，開啟加熱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透過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ESP12E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將感測到的溫度數值</a:t>
            </a:r>
            <a:r>
              <a:rPr lang="zh-TW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傳至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FireBase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做資料儲存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另外連接一個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LCD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顯示面板將讀取到的溫度顯示至此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亦可直接使用按鈕對溫度設定做調整</a:t>
            </a:r>
            <a:endParaRPr lang="zh-TW" altLang="zh-TW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sz="12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Bazaar_Colored1_light">
      <a:dk1>
        <a:srgbClr val="FFFFFF"/>
      </a:dk1>
      <a:lt1>
        <a:srgbClr val="FFFFFF"/>
      </a:lt1>
      <a:dk2>
        <a:srgbClr val="FFFFFF"/>
      </a:dk2>
      <a:lt2>
        <a:srgbClr val="19252F"/>
      </a:lt2>
      <a:accent1>
        <a:srgbClr val="7FB34C"/>
      </a:accent1>
      <a:accent2>
        <a:srgbClr val="3891DE"/>
      </a:accent2>
      <a:accent3>
        <a:srgbClr val="485868"/>
      </a:accent3>
      <a:accent4>
        <a:srgbClr val="F1992D"/>
      </a:accent4>
      <a:accent5>
        <a:srgbClr val="EB223D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1377</Words>
  <Application>Microsoft Office PowerPoint</Application>
  <PresentationFormat>自訂</PresentationFormat>
  <Paragraphs>196</Paragraphs>
  <Slides>21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Theme</vt:lpstr>
      <vt:lpstr>PowerPoint 簡報</vt:lpstr>
      <vt:lpstr>PowerPoint 簡報</vt:lpstr>
      <vt:lpstr>專題成員介紹</vt:lpstr>
      <vt:lpstr>專題成員介紹</vt:lpstr>
      <vt:lpstr>組織結構圖</vt:lpstr>
      <vt:lpstr>專題相關流程說明</vt:lpstr>
      <vt:lpstr>研 究 方 法</vt:lpstr>
      <vt:lpstr>Arduino Uno</vt:lpstr>
      <vt:lpstr>Arduino  State</vt:lpstr>
      <vt:lpstr>Arduino component</vt:lpstr>
      <vt:lpstr>FireBase  State</vt:lpstr>
      <vt:lpstr>MIT App Inventor 2 </vt:lpstr>
      <vt:lpstr>App State</vt:lpstr>
      <vt:lpstr>專題成果</vt:lpstr>
      <vt:lpstr>未來願景</vt:lpstr>
      <vt:lpstr>  專題經費規劃</vt:lpstr>
      <vt:lpstr>專題優勢</vt:lpstr>
      <vt:lpstr>聯絡資訊</vt:lpstr>
      <vt:lpstr>專題時程安排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SlideBazaar</dc:creator>
  <cp:lastModifiedBy>User</cp:lastModifiedBy>
  <cp:revision>140</cp:revision>
  <dcterms:created xsi:type="dcterms:W3CDTF">2015-11-17T18:38:57Z</dcterms:created>
  <dcterms:modified xsi:type="dcterms:W3CDTF">2019-05-16T03:14:31Z</dcterms:modified>
</cp:coreProperties>
</file>