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189" autoAdjust="0"/>
    <p:restoredTop sz="98870"/>
  </p:normalViewPr>
  <p:slideViewPr>
    <p:cSldViewPr snapToGrid="0" showGuides="1">
      <p:cViewPr>
        <p:scale>
          <a:sx n="150" d="100"/>
          <a:sy n="150" d="100"/>
        </p:scale>
        <p:origin x="2136" y="-110"/>
      </p:cViewPr>
      <p:guideLst>
        <p:guide orient="horz" pos="3116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8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3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3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5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810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089F-BFA9-47A4-A1B3-75A0438C5C1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B479-FD55-4DA9-BBB6-2881A9C82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5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.png"  /><Relationship Id="rId11" Type="http://schemas.openxmlformats.org/officeDocument/2006/relationships/image" Target="../media/image5.png"  /><Relationship Id="rId12" Type="http://schemas.openxmlformats.org/officeDocument/2006/relationships/image" Target="../media/image6.png"  /><Relationship Id="rId13" Type="http://schemas.openxmlformats.org/officeDocument/2006/relationships/image" Target="../media/image7.png"  /><Relationship Id="rId14" Type="http://schemas.openxmlformats.org/officeDocument/2006/relationships/image" Target="../media/image8.png"  /><Relationship Id="rId15" Type="http://schemas.openxmlformats.org/officeDocument/2006/relationships/image" Target="../media/image9.png"  /><Relationship Id="rId16" Type="http://schemas.openxmlformats.org/officeDocument/2006/relationships/image" Target="../media/image10.png"  /><Relationship Id="rId17" Type="http://schemas.openxmlformats.org/officeDocument/2006/relationships/image" Target="../media/image11.png"  /><Relationship Id="rId18" Type="http://schemas.openxmlformats.org/officeDocument/2006/relationships/image" Target="../media/image12.png"  /><Relationship Id="rId19" Type="http://schemas.openxmlformats.org/officeDocument/2006/relationships/image" Target="../media/image13.png"  /><Relationship Id="rId2" Type="http://schemas.openxmlformats.org/officeDocument/2006/relationships/image" Target="../media/image1.png"  /><Relationship Id="rId20" Type="http://schemas.openxmlformats.org/officeDocument/2006/relationships/image" Target="../media/image14.png"  /><Relationship Id="rId21" Type="http://schemas.openxmlformats.org/officeDocument/2006/relationships/image" Target="../media/image15.png"  /><Relationship Id="rId22" Type="http://schemas.openxmlformats.org/officeDocument/2006/relationships/image" Target="../media/image13.png"  /><Relationship Id="rId23" Type="http://schemas.openxmlformats.org/officeDocument/2006/relationships/image" Target="../media/image2.png"  /><Relationship Id="rId24" Type="http://schemas.openxmlformats.org/officeDocument/2006/relationships/image" Target="../media/image9.png"  /><Relationship Id="rId25" Type="http://schemas.openxmlformats.org/officeDocument/2006/relationships/image" Target="../media/image6.png"  /><Relationship Id="rId26" Type="http://schemas.openxmlformats.org/officeDocument/2006/relationships/image" Target="../media/image16.png"  /><Relationship Id="rId27" Type="http://schemas.openxmlformats.org/officeDocument/2006/relationships/image" Target="../media/image17.png"  /><Relationship Id="rId28" Type="http://schemas.openxmlformats.org/officeDocument/2006/relationships/image" Target="../media/image18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3.png"  /><Relationship Id="rId9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rcRect l="810"/>
          <a:stretch>
            <a:fillRect/>
          </a:stretch>
        </p:blipFill>
        <p:spPr>
          <a:xfrm>
            <a:off x="-2" y="0"/>
            <a:ext cx="6858000" cy="114071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l="810"/>
          <a:stretch>
            <a:fillRect/>
          </a:stretch>
        </p:blipFill>
        <p:spPr>
          <a:xfrm rot="10800000">
            <a:off x="0" y="8801023"/>
            <a:ext cx="6858000" cy="1104977"/>
          </a:xfrm>
          <a:prstGeom prst="rect">
            <a:avLst/>
          </a:prstGeom>
        </p:spPr>
      </p:pic>
      <p:sp>
        <p:nvSpPr>
          <p:cNvPr id="42" name="Rectangle 7"/>
          <p:cNvSpPr>
            <a:spLocks noChangeArrowheads="1"/>
          </p:cNvSpPr>
          <p:nvPr/>
        </p:nvSpPr>
        <p:spPr>
          <a:xfrm>
            <a:off x="0" y="8801023"/>
            <a:ext cx="6858000" cy="3601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en-US" altLang="ko-KR" sz="18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520" y="1163620"/>
            <a:ext cx="6714957" cy="5846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어디든 전기차 충전 어댑터</a:t>
            </a:r>
            <a:endParaRPr lang="ko-KR" altLang="en-US" b="1"/>
          </a:p>
          <a:p>
            <a:pPr algn="ctr">
              <a:defRPr/>
            </a:pPr>
            <a:r>
              <a:rPr lang="en-US" altLang="ko-KR" b="1"/>
              <a:t>Anywhere electric vehicle adapter</a:t>
            </a:r>
            <a:endParaRPr lang="ko-KR" altLang="en-US" b="1"/>
          </a:p>
        </p:txBody>
      </p:sp>
      <p:sp>
        <p:nvSpPr>
          <p:cNvPr id="45" name="직사각형 44"/>
          <p:cNvSpPr/>
          <p:nvPr/>
        </p:nvSpPr>
        <p:spPr>
          <a:xfrm>
            <a:off x="68218" y="1833610"/>
            <a:ext cx="1025358" cy="246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목적 및 배경</a:t>
            </a:r>
            <a:endParaRPr lang="ko-KR" altLang="en-US" sz="1200" b="1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>
          <a:xfrm>
            <a:off x="4824661" y="54359"/>
            <a:ext cx="2033337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</a:rPr>
              <a:t>팀명 </a:t>
            </a:r>
            <a:r>
              <a:rPr lang="en-US" altLang="ko-KR" sz="1600" b="1">
                <a:solidFill>
                  <a:schemeClr val="bg1"/>
                </a:solidFill>
                <a:latin typeface="나눔고딕"/>
                <a:ea typeface="나눔고딕"/>
              </a:rPr>
              <a:t>: IOthing</a:t>
            </a:r>
            <a:endParaRPr lang="en-US" altLang="ko-KR" sz="1600" b="1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</a:rPr>
              <a:t>팀원 </a:t>
            </a:r>
            <a:r>
              <a:rPr lang="en-US" altLang="ko-KR" sz="1600" b="1">
                <a:solidFill>
                  <a:schemeClr val="bg1"/>
                </a:solidFill>
                <a:latin typeface="나눔고딕"/>
                <a:ea typeface="나눔고딕"/>
              </a:rPr>
              <a:t>: </a:t>
            </a: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</a:rPr>
              <a:t>유영학</a:t>
            </a:r>
            <a:r>
              <a:rPr lang="en-US" altLang="ko-KR" sz="1600" b="1"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</a:rPr>
              <a:t>최준혁</a:t>
            </a:r>
            <a:r>
              <a:rPr lang="en-US" altLang="ko-KR" sz="1600" b="1">
                <a:solidFill>
                  <a:schemeClr val="bg1"/>
                </a:solidFill>
                <a:latin typeface="나눔고딕"/>
                <a:ea typeface="나눔고딕"/>
              </a:rPr>
              <a:t>,   	  </a:t>
            </a: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</a:rPr>
              <a:t>손영준</a:t>
            </a:r>
            <a:r>
              <a:rPr lang="en-US" altLang="ko-KR" sz="1600" b="1"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</a:rPr>
              <a:t>홍민희</a:t>
            </a:r>
            <a:endParaRPr lang="ko-KR" altLang="en-US" sz="1600" b="1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</a:rPr>
              <a:t>지도교수 </a:t>
            </a:r>
            <a:r>
              <a:rPr lang="en-US" altLang="ko-KR" sz="1600" b="1">
                <a:solidFill>
                  <a:schemeClr val="bg1"/>
                </a:solidFill>
                <a:latin typeface="나눔고딕"/>
                <a:ea typeface="나눔고딕"/>
              </a:rPr>
              <a:t>: </a:t>
            </a:r>
            <a:r>
              <a:rPr lang="ko-KR" altLang="en-US" sz="1600" b="1">
                <a:solidFill>
                  <a:schemeClr val="bg1"/>
                </a:solidFill>
                <a:latin typeface="나눔고딕"/>
                <a:ea typeface="나눔고딕"/>
              </a:rPr>
              <a:t>박남홍</a:t>
            </a:r>
            <a:endParaRPr lang="en-US" altLang="ko-KR" sz="16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>
          <a:xfrm>
            <a:off x="1016670" y="302443"/>
            <a:ext cx="203333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ko-KR" altLang="en-US" sz="2800" b="1">
                <a:solidFill>
                  <a:schemeClr val="bg1"/>
                </a:solidFill>
                <a:latin typeface="나눔고딕"/>
                <a:ea typeface="나눔고딕"/>
              </a:rPr>
              <a:t>조선대학교</a:t>
            </a:r>
            <a:endParaRPr lang="en-US" altLang="ko-KR" sz="28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2082565"/>
            <a:ext cx="3429000" cy="10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700" b="1"/>
              <a:t>배경</a:t>
            </a:r>
            <a:endParaRPr lang="ko-KR" altLang="en-US" sz="700" b="1"/>
          </a:p>
          <a:p>
            <a:pPr latinLnBrk="1">
              <a:defRPr/>
            </a:pPr>
            <a:endParaRPr lang="en-US" altLang="ko-KR" sz="700" b="1"/>
          </a:p>
          <a:p>
            <a:pPr latinLnBrk="1">
              <a:defRPr/>
            </a:pPr>
            <a:r>
              <a:rPr lang="en-US" altLang="ko-KR" sz="700" b="1"/>
              <a:t>EU</a:t>
            </a:r>
            <a:r>
              <a:rPr lang="ko-KR" altLang="en-US" sz="700" b="1"/>
              <a:t>는 탄소 배출 감축 방안으로 </a:t>
            </a:r>
            <a:r>
              <a:rPr lang="en-US" altLang="ko-KR" sz="700" b="1"/>
              <a:t>2035</a:t>
            </a:r>
            <a:r>
              <a:rPr lang="ko-KR" altLang="en-US" sz="700" b="1"/>
              <a:t>년 내연기관 판매 금지 정책을 진행할 예정이고 전 세계 완성차 업체들은 이에 맞추어 전기차 개발과 판매에 집중하고 있지만 전기차 보급 대수에 비해서 전기차 충전소는 부족한 실정이다</a:t>
            </a:r>
            <a:r>
              <a:rPr lang="en-US" altLang="ko-KR" sz="700" b="1"/>
              <a:t>.</a:t>
            </a:r>
            <a:r>
              <a:rPr lang="ko-KR" altLang="en-US" sz="700" b="1"/>
              <a:t> 특히 큰 문제로 공용 주차 공간에서 </a:t>
            </a:r>
            <a:r>
              <a:rPr lang="en-US" altLang="ko-KR" sz="700" b="1"/>
              <a:t>220V</a:t>
            </a:r>
            <a:r>
              <a:rPr lang="ko-KR" altLang="en-US" sz="700" b="1"/>
              <a:t>  단자를 통해 무단으로 전기차를 충전</a:t>
            </a:r>
            <a:r>
              <a:rPr lang="en-US" altLang="ko-KR" sz="700" b="1"/>
              <a:t>,</a:t>
            </a:r>
            <a:r>
              <a:rPr lang="ko-KR" altLang="en-US" sz="700" b="1"/>
              <a:t> 공용전기요금이 많이 발생하게 되어 공용전기를 사용하는 사람들 간에 마찰이 생길 뿐 아니라 이를 추적하는 데에도 어려움이 있다</a:t>
            </a:r>
            <a:r>
              <a:rPr lang="en-US" altLang="ko-KR" sz="700" b="1"/>
              <a:t>.</a:t>
            </a:r>
            <a:r>
              <a:rPr lang="ko-KR" altLang="en-US" sz="700" b="1"/>
              <a:t> 우리는 전기차 충전소의 인프라를 넓히고 도전</a:t>
            </a:r>
            <a:r>
              <a:rPr lang="en-US" altLang="ko-KR" sz="700" b="1"/>
              <a:t>(</a:t>
            </a:r>
            <a:r>
              <a:rPr lang="ko-KR" altLang="en-US" sz="700" b="1"/>
              <a:t>盜電</a:t>
            </a:r>
            <a:r>
              <a:rPr lang="en-US" altLang="ko-KR" sz="700" b="1"/>
              <a:t>)</a:t>
            </a:r>
            <a:r>
              <a:rPr lang="ko-KR" altLang="en-US" sz="700" b="1"/>
              <a:t> 행위를 막기 위해 </a:t>
            </a:r>
            <a:r>
              <a:rPr lang="en-US" altLang="ko-KR" sz="700" b="1"/>
              <a:t>‘</a:t>
            </a:r>
            <a:r>
              <a:rPr lang="ko-KR" altLang="en-US" sz="700" b="1"/>
              <a:t>어디든 전기차 충전어댑터</a:t>
            </a:r>
            <a:r>
              <a:rPr lang="en-US" altLang="ko-KR" sz="700" b="1"/>
              <a:t>’</a:t>
            </a:r>
            <a:r>
              <a:rPr lang="ko-KR" altLang="en-US" sz="700" b="1"/>
              <a:t>를 만들었다</a:t>
            </a:r>
            <a:r>
              <a:rPr lang="en-US" altLang="ko-KR" sz="700" b="1"/>
              <a:t>.</a:t>
            </a:r>
            <a:endParaRPr lang="en-US" altLang="ko-KR" sz="700" b="1"/>
          </a:p>
        </p:txBody>
      </p:sp>
      <p:sp>
        <p:nvSpPr>
          <p:cNvPr id="85" name="직사각형 84"/>
          <p:cNvSpPr/>
          <p:nvPr/>
        </p:nvSpPr>
        <p:spPr>
          <a:xfrm>
            <a:off x="71520" y="3555890"/>
            <a:ext cx="2427479" cy="246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시스템 구성도 </a:t>
            </a:r>
            <a:r>
              <a:rPr lang="en-US" altLang="ko-KR" sz="1200" b="1"/>
              <a:t>&amp; </a:t>
            </a:r>
            <a:r>
              <a:rPr lang="ko-KR" altLang="en-US" sz="1200" b="1"/>
              <a:t>기능설명</a:t>
            </a:r>
            <a:endParaRPr lang="ko-KR" altLang="en-US" sz="1200" b="1"/>
          </a:p>
        </p:txBody>
      </p:sp>
      <p:sp>
        <p:nvSpPr>
          <p:cNvPr id="88" name="직사각형 87"/>
          <p:cNvSpPr/>
          <p:nvPr/>
        </p:nvSpPr>
        <p:spPr>
          <a:xfrm>
            <a:off x="63682" y="7227800"/>
            <a:ext cx="1025358" cy="214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응용분야</a:t>
            </a:r>
            <a:endParaRPr lang="ko-KR" altLang="en-US" sz="1200" b="1"/>
          </a:p>
        </p:txBody>
      </p:sp>
      <p:sp>
        <p:nvSpPr>
          <p:cNvPr id="89" name="직사각형 88"/>
          <p:cNvSpPr/>
          <p:nvPr/>
        </p:nvSpPr>
        <p:spPr>
          <a:xfrm>
            <a:off x="3428954" y="7211911"/>
            <a:ext cx="1025358" cy="2467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기대효과</a:t>
            </a:r>
            <a:endParaRPr lang="ko-KR" altLang="en-US" sz="1200" b="1"/>
          </a:p>
        </p:txBody>
      </p:sp>
      <p:sp>
        <p:nvSpPr>
          <p:cNvPr id="90" name="TextBox 89"/>
          <p:cNvSpPr txBox="1"/>
          <p:nvPr/>
        </p:nvSpPr>
        <p:spPr>
          <a:xfrm>
            <a:off x="3438354" y="7461073"/>
            <a:ext cx="3429002" cy="137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defRPr/>
            </a:pPr>
            <a:r>
              <a:rPr lang="ko-KR" altLang="en-US" sz="700" b="1"/>
              <a:t>충전소 부지를 확보하고 배선 작업을 할 필요 없이 </a:t>
            </a:r>
            <a:r>
              <a:rPr lang="en-US" altLang="ko-KR" sz="700" b="1"/>
              <a:t>220V</a:t>
            </a:r>
            <a:r>
              <a:rPr lang="ko-KR" altLang="en-US" sz="700" b="1"/>
              <a:t> 단자만 있다면 충전소를 쉽게 구축하여 빠르게 인프라를 확장할 수 있어 충전 문제로 고민하고 있는 소비자의 전기차 인식을 개선 할 수 있다</a:t>
            </a:r>
            <a:r>
              <a:rPr lang="en-US" altLang="ko-KR" sz="700" b="1"/>
              <a:t>.</a:t>
            </a:r>
            <a:endParaRPr lang="en-US" altLang="ko-KR" sz="700" b="1"/>
          </a:p>
          <a:p>
            <a:pPr algn="just" latinLnBrk="1">
              <a:defRPr/>
            </a:pPr>
            <a:endParaRPr lang="en-US" altLang="ko-KR" sz="700" b="1"/>
          </a:p>
          <a:p>
            <a:pPr algn="just" latinLnBrk="1">
              <a:defRPr/>
            </a:pPr>
            <a:r>
              <a:rPr lang="ko-KR" altLang="en-US" sz="700" b="1"/>
              <a:t>외부에 노출된 </a:t>
            </a:r>
            <a:r>
              <a:rPr lang="en-US" altLang="ko-KR" sz="700" b="1"/>
              <a:t>220V</a:t>
            </a:r>
            <a:r>
              <a:rPr lang="ko-KR" altLang="en-US" sz="700" b="1"/>
              <a:t> 단자를 통해 허락되지 않은 사용자가 사용하지 못하도록 하여 도전 현상을 방지할 수 있다</a:t>
            </a:r>
            <a:r>
              <a:rPr lang="en-US" altLang="ko-KR" sz="700" b="1"/>
              <a:t>.</a:t>
            </a:r>
            <a:endParaRPr lang="en-US" altLang="ko-KR" sz="700" b="1"/>
          </a:p>
          <a:p>
            <a:pPr algn="just" latinLnBrk="1">
              <a:defRPr/>
            </a:pPr>
            <a:endParaRPr lang="en-US" altLang="ko-KR" sz="700" b="1"/>
          </a:p>
          <a:p>
            <a:pPr algn="just" latinLnBrk="1">
              <a:defRPr/>
            </a:pPr>
            <a:r>
              <a:rPr lang="ko-KR" altLang="en-US" sz="700" b="1"/>
              <a:t>전기차 충전 용도로만 사용되는 주차공간이 필요 없기 때문에 충전 완료 시 자리를 비워야 하는 번거로움이 줄어들어 충전 스트레스를 줄일 수 있다</a:t>
            </a:r>
            <a:r>
              <a:rPr lang="en-US" altLang="ko-KR" sz="700" b="1"/>
              <a:t>.</a:t>
            </a:r>
            <a:endParaRPr lang="en-US" altLang="ko-KR" sz="700" b="1"/>
          </a:p>
          <a:p>
            <a:pPr algn="just" latinLnBrk="1">
              <a:defRPr/>
            </a:pPr>
            <a:endParaRPr lang="en-US" altLang="ko-KR" sz="700" b="1"/>
          </a:p>
          <a:p>
            <a:pPr algn="just" latinLnBrk="1">
              <a:defRPr/>
            </a:pPr>
            <a:r>
              <a:rPr lang="en-US" altLang="ko-KR" sz="700" b="1"/>
              <a:t>‘</a:t>
            </a:r>
            <a:r>
              <a:rPr lang="ko-KR" altLang="en-US" sz="700" b="1"/>
              <a:t>어디든 전기차 충전 어댑터</a:t>
            </a:r>
            <a:r>
              <a:rPr lang="en-US" altLang="ko-KR" sz="700" b="1"/>
              <a:t>’</a:t>
            </a:r>
            <a:r>
              <a:rPr lang="ko-KR" altLang="en-US" sz="700" b="1"/>
              <a:t>의 결제 시스템을 통해 다수에게 전기를 공유하여 다양한 용도로 전기를 활용할 수 있다</a:t>
            </a:r>
            <a:r>
              <a:rPr lang="en-US" altLang="ko-KR" sz="700" b="1"/>
              <a:t>.</a:t>
            </a:r>
            <a:endParaRPr lang="en-US" altLang="ko-KR" sz="700" b="1"/>
          </a:p>
        </p:txBody>
      </p:sp>
      <p:sp>
        <p:nvSpPr>
          <p:cNvPr id="163" name="TextBox 162"/>
          <p:cNvSpPr txBox="1"/>
          <p:nvPr/>
        </p:nvSpPr>
        <p:spPr>
          <a:xfrm>
            <a:off x="3428998" y="2079592"/>
            <a:ext cx="3406939" cy="1376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700" b="1"/>
              <a:t>목적</a:t>
            </a:r>
            <a:endParaRPr lang="ko-KR" altLang="en-US" sz="700" b="1"/>
          </a:p>
          <a:p>
            <a:pPr algn="just">
              <a:defRPr/>
            </a:pPr>
            <a:endParaRPr lang="ko-KR" altLang="en-US" sz="700" b="1"/>
          </a:p>
          <a:p>
            <a:pPr algn="just">
              <a:defRPr/>
            </a:pPr>
            <a:endParaRPr lang="ko-KR" altLang="en-US" sz="700" b="1"/>
          </a:p>
          <a:p>
            <a:pPr algn="just">
              <a:defRPr/>
            </a:pPr>
            <a:endParaRPr lang="ko-KR" altLang="en-US" sz="700" b="1"/>
          </a:p>
          <a:p>
            <a:pPr algn="just">
              <a:defRPr/>
            </a:pPr>
            <a:endParaRPr lang="ko-KR" altLang="en-US" sz="700" b="1"/>
          </a:p>
          <a:p>
            <a:pPr algn="just">
              <a:defRPr/>
            </a:pPr>
            <a:endParaRPr lang="ko-KR" altLang="en-US" sz="700" b="1"/>
          </a:p>
          <a:p>
            <a:pPr algn="just">
              <a:defRPr/>
            </a:pPr>
            <a:endParaRPr lang="en-US" altLang="ko-KR" sz="700" b="1"/>
          </a:p>
          <a:p>
            <a:pPr algn="just">
              <a:defRPr/>
            </a:pPr>
            <a:r>
              <a:rPr lang="en-US" altLang="ko-KR" sz="700" b="1"/>
              <a:t>-</a:t>
            </a:r>
            <a:r>
              <a:rPr lang="ko-KR" altLang="en-US" sz="700" b="1"/>
              <a:t> </a:t>
            </a:r>
            <a:r>
              <a:rPr lang="en-US" altLang="ko-KR" sz="700" b="1"/>
              <a:t>220V</a:t>
            </a:r>
            <a:r>
              <a:rPr lang="ko-KR" altLang="en-US" sz="700" b="1"/>
              <a:t> 단자를 활용하여 어디서든 간편하게 전기차 충전소를 구축</a:t>
            </a:r>
            <a:endParaRPr lang="en-US" altLang="ko-KR" sz="700" b="1"/>
          </a:p>
          <a:p>
            <a:pPr algn="just">
              <a:defRPr/>
            </a:pPr>
            <a:r>
              <a:rPr lang="en-US" altLang="ko-KR" sz="700" b="1"/>
              <a:t>-</a:t>
            </a:r>
            <a:r>
              <a:rPr lang="ko-KR" altLang="en-US" sz="700" b="1"/>
              <a:t> 전력차단 기능으로 허가된 사용자만 접근 하게하여 도전행위를 방지</a:t>
            </a:r>
            <a:endParaRPr lang="en-US" altLang="ko-KR" sz="700" b="1"/>
          </a:p>
          <a:p>
            <a:pPr algn="just">
              <a:defRPr/>
            </a:pPr>
            <a:r>
              <a:rPr lang="en-US" altLang="ko-KR" sz="700" b="1"/>
              <a:t>-</a:t>
            </a:r>
            <a:r>
              <a:rPr lang="ko-KR" altLang="en-US" sz="700" b="1"/>
              <a:t> 전력 측정센서로 얻은 데이터로 정확한 전력사용량을 앱을 통해 확인</a:t>
            </a:r>
            <a:endParaRPr lang="en-US" altLang="ko-KR" sz="700" b="1"/>
          </a:p>
          <a:p>
            <a:pPr algn="just">
              <a:defRPr/>
            </a:pPr>
            <a:r>
              <a:rPr lang="en-US" altLang="ko-KR" sz="700" b="1"/>
              <a:t>-</a:t>
            </a:r>
            <a:r>
              <a:rPr lang="ko-KR" altLang="en-US" sz="700" b="1"/>
              <a:t> 전력 사용량 만큼 </a:t>
            </a:r>
            <a:r>
              <a:rPr lang="en-US" altLang="ko-KR" sz="700" b="1"/>
              <a:t>NFC</a:t>
            </a:r>
            <a:r>
              <a:rPr lang="ko-KR" altLang="en-US" sz="700" b="1"/>
              <a:t>를 활용한 간편결제 시스템을 활용</a:t>
            </a:r>
            <a:r>
              <a:rPr lang="en-US" altLang="ko-KR" sz="700" b="1"/>
              <a:t>,</a:t>
            </a:r>
            <a:r>
              <a:rPr lang="ko-KR" altLang="en-US" sz="700" b="1"/>
              <a:t> 제공자와 사용자간</a:t>
            </a:r>
            <a:endParaRPr lang="ko-KR" altLang="en-US" sz="700" b="1"/>
          </a:p>
          <a:p>
            <a:pPr algn="just">
              <a:defRPr/>
            </a:pPr>
            <a:r>
              <a:rPr lang="ko-KR" altLang="en-US" sz="700" b="1"/>
              <a:t>  공정한 거래를 이루어 냄</a:t>
            </a:r>
            <a:endParaRPr lang="ko-KR" altLang="en-US" sz="700" b="1"/>
          </a:p>
        </p:txBody>
      </p:sp>
      <p:sp>
        <p:nvSpPr>
          <p:cNvPr id="165" name="TextBox 164"/>
          <p:cNvSpPr txBox="1"/>
          <p:nvPr/>
        </p:nvSpPr>
        <p:spPr>
          <a:xfrm>
            <a:off x="71520" y="6383438"/>
            <a:ext cx="4117853" cy="81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buClr>
                <a:schemeClr val="tx1"/>
              </a:buClr>
              <a:buNone/>
              <a:defRPr/>
            </a:pPr>
            <a:r>
              <a:rPr lang="en-US" altLang="ko-KR" sz="700" b="1">
                <a:solidFill>
                  <a:schemeClr val="tx1"/>
                </a:solidFill>
                <a:effectLst/>
              </a:rPr>
              <a:t>NFC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 결제 </a:t>
            </a:r>
            <a:endParaRPr lang="ko-KR" altLang="en-US" sz="700" b="1">
              <a:solidFill>
                <a:schemeClr val="tx1"/>
              </a:solidFill>
              <a:effectLst/>
            </a:endParaRPr>
          </a:p>
          <a:p>
            <a:pPr algn="just" latinLnBrk="1">
              <a:buClr>
                <a:schemeClr val="tx1"/>
              </a:buClr>
              <a:buNone/>
              <a:defRPr/>
            </a:pPr>
            <a:r>
              <a:rPr lang="en-US" altLang="ko-KR" sz="700" b="1">
                <a:solidFill>
                  <a:schemeClr val="tx1"/>
                </a:solidFill>
                <a:effectLst/>
              </a:rPr>
              <a:t>-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 사용자가 애플리케이션을 통해 공급받을 전력양를 설정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,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 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NFC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 결제 기능을 통해 결제한 뒤 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DB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에 연결된 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어디든 전기차 충전 어댑터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’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의 전력 측정 센서를 통해 설정한 양만큼 전기를 공급합니다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.</a:t>
            </a:r>
            <a:endParaRPr lang="en-US" altLang="ko-KR" sz="700" b="1">
              <a:solidFill>
                <a:schemeClr val="tx1"/>
              </a:solidFill>
              <a:effectLst/>
            </a:endParaRPr>
          </a:p>
          <a:p>
            <a:pPr algn="just" latinLnBrk="1">
              <a:defRPr/>
            </a:pPr>
            <a:endParaRPr lang="en-US" altLang="ko-KR" sz="600" b="1"/>
          </a:p>
          <a:p>
            <a:pPr algn="just" latinLnBrk="1">
              <a:buClr>
                <a:schemeClr val="tx1"/>
              </a:buClr>
              <a:buNone/>
              <a:defRPr/>
            </a:pPr>
            <a:r>
              <a:rPr lang="ko-KR" altLang="en-US" sz="700" b="1">
                <a:solidFill>
                  <a:schemeClr val="tx1"/>
                </a:solidFill>
                <a:effectLst/>
              </a:rPr>
              <a:t>전력사용량 측정</a:t>
            </a:r>
            <a:endParaRPr lang="ko-KR" altLang="en-US" sz="700" b="1">
              <a:solidFill>
                <a:schemeClr val="tx1"/>
              </a:solidFill>
              <a:effectLst/>
            </a:endParaRPr>
          </a:p>
          <a:p>
            <a:pPr algn="just" latinLnBrk="1">
              <a:buClr>
                <a:schemeClr val="tx1"/>
              </a:buClr>
              <a:buNone/>
              <a:defRPr/>
            </a:pPr>
            <a:r>
              <a:rPr lang="en-US" altLang="ko-KR" sz="700" b="1">
                <a:solidFill>
                  <a:schemeClr val="tx1"/>
                </a:solidFill>
                <a:effectLst/>
              </a:rPr>
              <a:t>-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 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어디든 전기차 어댑터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’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를 통해 제공한 전력량을 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DB</a:t>
            </a:r>
            <a:r>
              <a:rPr lang="ko-KR" altLang="en-US" sz="700" b="1">
                <a:solidFill>
                  <a:schemeClr val="tx1"/>
                </a:solidFill>
                <a:effectLst/>
              </a:rPr>
              <a:t>에 연동하여 사용자와 관리자가 실시간으로 사용량을 확인할 수 있습니다</a:t>
            </a:r>
            <a:r>
              <a:rPr lang="en-US" altLang="ko-KR" sz="700" b="1">
                <a:solidFill>
                  <a:schemeClr val="tx1"/>
                </a:solidFill>
                <a:effectLst/>
              </a:rPr>
              <a:t>.</a:t>
            </a:r>
            <a:endParaRPr lang="en-US" altLang="ko-KR" sz="700" b="1">
              <a:solidFill>
                <a:schemeClr val="tx1"/>
              </a:solidFill>
              <a:effectLst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0" y="7476746"/>
            <a:ext cx="3429002" cy="115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defRPr/>
            </a:pPr>
            <a:r>
              <a:rPr lang="ko-KR" altLang="en-US" sz="700" b="1"/>
              <a:t>전기차 산업 분야</a:t>
            </a:r>
            <a:endParaRPr lang="ko-KR" altLang="en-US" sz="700" b="1"/>
          </a:p>
          <a:p>
            <a:pPr algn="just" latinLnBrk="1">
              <a:defRPr/>
            </a:pPr>
            <a:r>
              <a:rPr lang="en-US" altLang="ko-KR" sz="700" b="1"/>
              <a:t>- </a:t>
            </a:r>
            <a:r>
              <a:rPr lang="ko-KR" altLang="en-US" sz="700" b="1"/>
              <a:t>쉽게 전기차 충전 인프라를 구축하여 전기차 충전시장을 확대할 수 있습니다</a:t>
            </a:r>
            <a:r>
              <a:rPr lang="en-US" altLang="ko-KR" sz="700" b="1"/>
              <a:t>.</a:t>
            </a:r>
            <a:endParaRPr lang="en-US" altLang="ko-KR" sz="700" b="1"/>
          </a:p>
          <a:p>
            <a:pPr algn="just" latinLnBrk="1">
              <a:defRPr/>
            </a:pPr>
            <a:endParaRPr lang="ko-KR" altLang="en-US" sz="700" b="1"/>
          </a:p>
          <a:p>
            <a:pPr algn="just" latinLnBrk="1">
              <a:defRPr/>
            </a:pPr>
            <a:r>
              <a:rPr lang="ko-KR" altLang="en-US" sz="700" b="1"/>
              <a:t>신재생에너지 분야</a:t>
            </a:r>
            <a:endParaRPr lang="ko-KR" altLang="en-US" sz="700" b="1"/>
          </a:p>
          <a:p>
            <a:pPr algn="just" latinLnBrk="1">
              <a:defRPr/>
            </a:pPr>
            <a:r>
              <a:rPr lang="en-US" altLang="ko-KR" sz="700" b="1"/>
              <a:t>- </a:t>
            </a:r>
            <a:r>
              <a:rPr lang="ko-KR" altLang="en-US" sz="700" b="1"/>
              <a:t>신재생에너지 발전으로 얻은 전기를 생산지역에서 바로 소비</a:t>
            </a:r>
            <a:r>
              <a:rPr lang="en-US" altLang="ko-KR" sz="700" b="1"/>
              <a:t>,</a:t>
            </a:r>
            <a:r>
              <a:rPr lang="ko-KR" altLang="en-US" sz="700" b="1"/>
              <a:t> 활용도를 높일 수 있습니다</a:t>
            </a:r>
            <a:r>
              <a:rPr lang="en-US" altLang="ko-KR" sz="700" b="1"/>
              <a:t>.</a:t>
            </a:r>
            <a:endParaRPr lang="en-US" altLang="ko-KR" sz="700" b="1"/>
          </a:p>
          <a:p>
            <a:pPr algn="just" latinLnBrk="1">
              <a:defRPr/>
            </a:pPr>
            <a:endParaRPr lang="en-US" altLang="ko-KR" sz="700" b="1"/>
          </a:p>
          <a:p>
            <a:pPr algn="just" latinLnBrk="1">
              <a:defRPr/>
            </a:pPr>
            <a:r>
              <a:rPr lang="ko-KR" altLang="en-US" sz="700" b="1"/>
              <a:t>공유 전기 분야</a:t>
            </a:r>
            <a:endParaRPr lang="ko-KR" altLang="en-US" sz="700" b="1"/>
          </a:p>
          <a:p>
            <a:pPr algn="just" latinLnBrk="1">
              <a:defRPr/>
            </a:pPr>
            <a:r>
              <a:rPr lang="en-US" altLang="ko-KR" sz="700" b="1"/>
              <a:t>- </a:t>
            </a:r>
            <a:r>
              <a:rPr lang="ko-KR" altLang="en-US" sz="700" b="1"/>
              <a:t>다중이용시설이나 공동 주택과 같은 곳에서 공유 전기 시장에서의 활용도를 높일 수 있습니다</a:t>
            </a:r>
            <a:r>
              <a:rPr lang="en-US" altLang="ko-KR" sz="700" b="1"/>
              <a:t>.</a:t>
            </a:r>
            <a:endParaRPr lang="en-US" altLang="ko-KR" sz="700" b="1"/>
          </a:p>
        </p:txBody>
      </p:sp>
      <p:grpSp>
        <p:nvGrpSpPr>
          <p:cNvPr id="421" name="그룹 420"/>
          <p:cNvGrpSpPr/>
          <p:nvPr/>
        </p:nvGrpSpPr>
        <p:grpSpPr>
          <a:xfrm rot="0">
            <a:off x="332020" y="3446286"/>
            <a:ext cx="6726006" cy="3457454"/>
            <a:chOff x="263271" y="-304673"/>
            <a:chExt cx="14280942" cy="7404124"/>
          </a:xfrm>
        </p:grpSpPr>
        <p:pic>
          <p:nvPicPr>
            <p:cNvPr id="422" name="그림 42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89926" y="2535464"/>
              <a:ext cx="1733016" cy="1784802"/>
            </a:xfrm>
            <a:prstGeom prst="rect">
              <a:avLst/>
            </a:prstGeom>
          </p:spPr>
        </p:pic>
        <p:pic>
          <p:nvPicPr>
            <p:cNvPr id="423" name="그림 4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1924888" y="2535465"/>
              <a:ext cx="2396108" cy="1784802"/>
            </a:xfrm>
            <a:prstGeom prst="rect">
              <a:avLst/>
            </a:prstGeom>
          </p:spPr>
        </p:pic>
        <p:pic>
          <p:nvPicPr>
            <p:cNvPr id="424" name="그림 42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8322012" y="832517"/>
              <a:ext cx="2396108" cy="1784802"/>
            </a:xfrm>
            <a:prstGeom prst="rect">
              <a:avLst/>
            </a:prstGeom>
          </p:spPr>
        </p:pic>
        <p:grpSp>
          <p:nvGrpSpPr>
            <p:cNvPr id="425" name="그룹 424"/>
            <p:cNvGrpSpPr/>
            <p:nvPr/>
          </p:nvGrpSpPr>
          <p:grpSpPr>
            <a:xfrm rot="0">
              <a:off x="4877017" y="2269080"/>
              <a:ext cx="2279757" cy="2220370"/>
              <a:chOff x="4877010" y="2269044"/>
              <a:chExt cx="2279757" cy="2220370"/>
            </a:xfrm>
          </p:grpSpPr>
          <p:pic>
            <p:nvPicPr>
              <p:cNvPr id="426" name="그림 42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 rot="10800442">
                <a:off x="4877010" y="2988158"/>
                <a:ext cx="879415" cy="879415"/>
              </a:xfrm>
              <a:prstGeom prst="rect">
                <a:avLst/>
              </a:prstGeom>
            </p:spPr>
          </p:pic>
          <p:pic>
            <p:nvPicPr>
              <p:cNvPr id="427" name="그림 42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 rot="18900000">
                <a:off x="6277352" y="2269044"/>
                <a:ext cx="879415" cy="879415"/>
              </a:xfrm>
              <a:prstGeom prst="rect">
                <a:avLst/>
              </a:prstGeom>
            </p:spPr>
          </p:pic>
          <p:pic>
            <p:nvPicPr>
              <p:cNvPr id="428" name="그림 427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 rot="2700000">
                <a:off x="6191253" y="3609999"/>
                <a:ext cx="879415" cy="879415"/>
              </a:xfrm>
              <a:prstGeom prst="rect">
                <a:avLst/>
              </a:prstGeom>
            </p:spPr>
          </p:pic>
        </p:grpSp>
        <p:pic>
          <p:nvPicPr>
            <p:cNvPr id="429" name="그림 428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587981" y="2894038"/>
              <a:ext cx="1069924" cy="1069924"/>
            </a:xfrm>
            <a:prstGeom prst="rect">
              <a:avLst/>
            </a:prstGeom>
          </p:spPr>
        </p:pic>
        <p:pic>
          <p:nvPicPr>
            <p:cNvPr id="430" name="그림 429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2587981" y="4735373"/>
              <a:ext cx="1069924" cy="1069924"/>
            </a:xfrm>
            <a:prstGeom prst="rect">
              <a:avLst/>
            </a:prstGeom>
          </p:spPr>
        </p:pic>
        <p:pic>
          <p:nvPicPr>
            <p:cNvPr id="431" name="그림 430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2587981" y="1052703"/>
              <a:ext cx="1069924" cy="1069924"/>
            </a:xfrm>
            <a:prstGeom prst="rect">
              <a:avLst/>
            </a:prstGeom>
          </p:spPr>
        </p:pic>
        <p:pic>
          <p:nvPicPr>
            <p:cNvPr id="432" name="그림 431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263271" y="2919764"/>
              <a:ext cx="1018470" cy="1018470"/>
            </a:xfrm>
            <a:prstGeom prst="rect">
              <a:avLst/>
            </a:prstGeom>
          </p:spPr>
        </p:pic>
        <p:pic>
          <p:nvPicPr>
            <p:cNvPr id="433" name="그림 43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5561038" y="2894038"/>
              <a:ext cx="1069923" cy="1069923"/>
            </a:xfrm>
            <a:prstGeom prst="rect">
              <a:avLst/>
            </a:prstGeom>
          </p:spPr>
        </p:pic>
        <p:pic>
          <p:nvPicPr>
            <p:cNvPr id="434" name="그림 433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7006324" y="1052703"/>
              <a:ext cx="1080135" cy="1080135"/>
            </a:xfrm>
            <a:prstGeom prst="rect">
              <a:avLst/>
            </a:prstGeom>
          </p:spPr>
        </p:pic>
        <p:pic>
          <p:nvPicPr>
            <p:cNvPr id="435" name="그림 434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9600802" y="116586"/>
              <a:ext cx="648081" cy="648081"/>
            </a:xfrm>
            <a:prstGeom prst="rect">
              <a:avLst/>
            </a:prstGeom>
          </p:spPr>
        </p:pic>
        <p:pic>
          <p:nvPicPr>
            <p:cNvPr id="436" name="그림 435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9600802" y="944689"/>
              <a:ext cx="540067" cy="540067"/>
            </a:xfrm>
            <a:prstGeom prst="rect">
              <a:avLst/>
            </a:prstGeom>
          </p:spPr>
        </p:pic>
        <p:pic>
          <p:nvPicPr>
            <p:cNvPr id="437" name="그림 436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9600802" y="1736788"/>
              <a:ext cx="540068" cy="540068"/>
            </a:xfrm>
            <a:prstGeom prst="rect">
              <a:avLst/>
            </a:prstGeom>
          </p:spPr>
        </p:pic>
        <p:pic>
          <p:nvPicPr>
            <p:cNvPr id="438" name="그림 437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9572467" y="2595669"/>
              <a:ext cx="596738" cy="596738"/>
            </a:xfrm>
            <a:prstGeom prst="rect">
              <a:avLst/>
            </a:prstGeom>
          </p:spPr>
        </p:pic>
        <p:pic>
          <p:nvPicPr>
            <p:cNvPr id="439" name="그림 438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9595575" y="4784241"/>
              <a:ext cx="545295" cy="545295"/>
            </a:xfrm>
            <a:prstGeom prst="rect">
              <a:avLst/>
            </a:prstGeom>
          </p:spPr>
        </p:pic>
        <p:pic>
          <p:nvPicPr>
            <p:cNvPr id="440" name="그림 439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9600802" y="3665593"/>
              <a:ext cx="596738" cy="596738"/>
            </a:xfrm>
            <a:prstGeom prst="rect">
              <a:avLst/>
            </a:prstGeom>
          </p:spPr>
        </p:pic>
        <p:pic>
          <p:nvPicPr>
            <p:cNvPr id="441" name="그림 440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9600802" y="5805297"/>
              <a:ext cx="596738" cy="596738"/>
            </a:xfrm>
            <a:prstGeom prst="rect">
              <a:avLst/>
            </a:prstGeom>
          </p:spPr>
        </p:pic>
        <p:grpSp>
          <p:nvGrpSpPr>
            <p:cNvPr id="442" name="그룹 441"/>
            <p:cNvGrpSpPr/>
            <p:nvPr/>
          </p:nvGrpSpPr>
          <p:grpSpPr>
            <a:xfrm rot="0">
              <a:off x="3602030" y="815561"/>
              <a:ext cx="2852283" cy="1877931"/>
              <a:chOff x="3519810" y="861450"/>
              <a:chExt cx="2852283" cy="1877931"/>
            </a:xfrm>
          </p:grpSpPr>
          <p:sp>
            <p:nvSpPr>
              <p:cNvPr id="443" name="TextBox 442"/>
              <p:cNvSpPr txBox="1"/>
              <p:nvPr/>
            </p:nvSpPr>
            <p:spPr>
              <a:xfrm>
                <a:off x="3519810" y="861450"/>
                <a:ext cx="2852283" cy="1877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NFC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리더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스마트폰에 내장되어 있는 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NFC</a:t>
                </a: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기능을 활용하거나 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NFC</a:t>
                </a: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카드와의 접촉으로 사용자의 포인트로 간편 결제가 진행됩니다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44" name="직선 연결선 443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45" name="그룹 444"/>
            <p:cNvGrpSpPr/>
            <p:nvPr/>
          </p:nvGrpSpPr>
          <p:grpSpPr>
            <a:xfrm rot="0">
              <a:off x="1004053" y="2716253"/>
              <a:ext cx="2304728" cy="2078231"/>
              <a:chOff x="3575685" y="916592"/>
              <a:chExt cx="2304729" cy="2078230"/>
            </a:xfrm>
          </p:grpSpPr>
          <p:sp>
            <p:nvSpPr>
              <p:cNvPr id="446" name="TextBox 445"/>
              <p:cNvSpPr txBox="1"/>
              <p:nvPr/>
            </p:nvSpPr>
            <p:spPr>
              <a:xfrm>
                <a:off x="3584240" y="916592"/>
                <a:ext cx="2296174" cy="2078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전력차단 회로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허가되지 않은 사용자가 전기를 사용하지 못하도록 아두이노로 제어되는 전력 차단회로가 작동하게 됩니다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47" name="직선 연결선 446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48" name="그룹 447"/>
            <p:cNvGrpSpPr/>
            <p:nvPr/>
          </p:nvGrpSpPr>
          <p:grpSpPr>
            <a:xfrm rot="0">
              <a:off x="3572596" y="2693630"/>
              <a:ext cx="2512306" cy="1427722"/>
              <a:chOff x="3490378" y="890762"/>
              <a:chExt cx="2512306" cy="1427722"/>
            </a:xfrm>
          </p:grpSpPr>
          <p:sp>
            <p:nvSpPr>
              <p:cNvPr id="449" name="TextBox 448"/>
              <p:cNvSpPr txBox="1"/>
              <p:nvPr/>
            </p:nvSpPr>
            <p:spPr>
              <a:xfrm>
                <a:off x="3490378" y="890762"/>
                <a:ext cx="2512306" cy="1427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어디든 전기차 충전 어댑터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cxnSp>
            <p:nvCxnSpPr>
              <p:cNvPr id="450" name="직선 연결선 449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51" name="그룹 450"/>
            <p:cNvGrpSpPr/>
            <p:nvPr/>
          </p:nvGrpSpPr>
          <p:grpSpPr>
            <a:xfrm rot="0">
              <a:off x="3537883" y="4511039"/>
              <a:ext cx="3291875" cy="1486890"/>
              <a:chOff x="3455647" y="895750"/>
              <a:chExt cx="3291877" cy="1486890"/>
            </a:xfrm>
          </p:grpSpPr>
          <p:sp>
            <p:nvSpPr>
              <p:cNvPr id="452" name="TextBox 451"/>
              <p:cNvSpPr txBox="1"/>
              <p:nvPr/>
            </p:nvSpPr>
            <p:spPr>
              <a:xfrm>
                <a:off x="3455647" y="895750"/>
                <a:ext cx="3291876" cy="1486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전력사용량 측정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전력 측정 센서를 통해 현재 출력되는 전력량을 계산합니다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53" name="직선 연결선 452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54" name="그룹 453"/>
            <p:cNvGrpSpPr/>
            <p:nvPr/>
          </p:nvGrpSpPr>
          <p:grpSpPr>
            <a:xfrm rot="0">
              <a:off x="6759459" y="2654634"/>
              <a:ext cx="2173904" cy="1691096"/>
              <a:chOff x="3575685" y="854965"/>
              <a:chExt cx="2173904" cy="1691096"/>
            </a:xfrm>
          </p:grpSpPr>
          <p:sp>
            <p:nvSpPr>
              <p:cNvPr id="455" name="TextBox 454"/>
              <p:cNvSpPr txBox="1"/>
              <p:nvPr/>
            </p:nvSpPr>
            <p:spPr>
              <a:xfrm>
                <a:off x="3657879" y="854965"/>
                <a:ext cx="2091710" cy="1691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DB</a:t>
                </a:r>
                <a:endPara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사용자 및 관리자 데이터를 서버에 저장하여 관리합니다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56" name="직선 연결선 455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57" name="그룹 456"/>
            <p:cNvGrpSpPr/>
            <p:nvPr/>
          </p:nvGrpSpPr>
          <p:grpSpPr>
            <a:xfrm rot="0">
              <a:off x="7944682" y="747668"/>
              <a:ext cx="1697320" cy="1109513"/>
              <a:chOff x="3516341" y="793716"/>
              <a:chExt cx="1697319" cy="1109513"/>
            </a:xfrm>
          </p:grpSpPr>
          <p:sp>
            <p:nvSpPr>
              <p:cNvPr id="458" name="TextBox 457"/>
              <p:cNvSpPr txBox="1"/>
              <p:nvPr/>
            </p:nvSpPr>
            <p:spPr>
              <a:xfrm>
                <a:off x="3516341" y="793716"/>
                <a:ext cx="1697319" cy="1109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사용자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cxnSp>
            <p:nvCxnSpPr>
              <p:cNvPr id="459" name="직선 연결선 458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60" name="그룹 459"/>
            <p:cNvGrpSpPr/>
            <p:nvPr/>
          </p:nvGrpSpPr>
          <p:grpSpPr>
            <a:xfrm rot="0">
              <a:off x="7924458" y="4498719"/>
              <a:ext cx="1697319" cy="1499240"/>
              <a:chOff x="3496106" y="834564"/>
              <a:chExt cx="1697319" cy="1499241"/>
            </a:xfrm>
          </p:grpSpPr>
          <p:sp>
            <p:nvSpPr>
              <p:cNvPr id="461" name="TextBox 460"/>
              <p:cNvSpPr txBox="1"/>
              <p:nvPr/>
            </p:nvSpPr>
            <p:spPr>
              <a:xfrm>
                <a:off x="3496106" y="834564"/>
                <a:ext cx="1697319" cy="149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관리자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cxnSp>
            <p:nvCxnSpPr>
              <p:cNvPr id="462" name="직선 연결선 461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63" name="그룹 462"/>
            <p:cNvGrpSpPr/>
            <p:nvPr/>
          </p:nvGrpSpPr>
          <p:grpSpPr>
            <a:xfrm rot="0">
              <a:off x="10312664" y="-304673"/>
              <a:ext cx="3401071" cy="1488750"/>
              <a:chOff x="3475883" y="815444"/>
              <a:chExt cx="3401070" cy="148875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3475883" y="815444"/>
                <a:ext cx="3401070" cy="1488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회원가입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번호판 입력으로 간편 가입을 통해 서비스를 사용할 수 있습니다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65" name="직선 연결선 464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66" name="그룹 465"/>
            <p:cNvGrpSpPr/>
            <p:nvPr/>
          </p:nvGrpSpPr>
          <p:grpSpPr>
            <a:xfrm rot="0">
              <a:off x="10272234" y="516540"/>
              <a:ext cx="4271979" cy="1483439"/>
              <a:chOff x="3435421" y="806745"/>
              <a:chExt cx="4271979" cy="1483439"/>
            </a:xfrm>
          </p:grpSpPr>
          <p:sp>
            <p:nvSpPr>
              <p:cNvPr id="467" name="TextBox 466"/>
              <p:cNvSpPr txBox="1"/>
              <p:nvPr/>
            </p:nvSpPr>
            <p:spPr>
              <a:xfrm>
                <a:off x="3435421" y="806745"/>
                <a:ext cx="4271979" cy="148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현재 충전량 표시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전력 측정 센서로 얻은 정보를 통해 현재까지 </a:t>
                </a:r>
                <a:endParaRPr kumimoji="0" lang="ko-KR" altLang="en-US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공급받은 전력량을 확인할 수 있습니다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68" name="직선 연결선 467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69" name="그룹 468"/>
            <p:cNvGrpSpPr/>
            <p:nvPr/>
          </p:nvGrpSpPr>
          <p:grpSpPr>
            <a:xfrm rot="0">
              <a:off x="10292438" y="1295629"/>
              <a:ext cx="3827076" cy="1499857"/>
              <a:chOff x="3455643" y="793747"/>
              <a:chExt cx="3827077" cy="1499858"/>
            </a:xfrm>
          </p:grpSpPr>
          <p:sp>
            <p:nvSpPr>
              <p:cNvPr id="470" name="TextBox 469"/>
              <p:cNvSpPr txBox="1"/>
              <p:nvPr/>
            </p:nvSpPr>
            <p:spPr>
              <a:xfrm>
                <a:off x="3455643" y="793747"/>
                <a:ext cx="3827077" cy="1499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충전소 맵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서버와 연동되어 있는 어댑터의 위치를 지도 서비스를 통해 확인할 수 있습니다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71" name="직선 연결선 470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72" name="그룹 471"/>
            <p:cNvGrpSpPr/>
            <p:nvPr/>
          </p:nvGrpSpPr>
          <p:grpSpPr>
            <a:xfrm rot="0">
              <a:off x="10312639" y="2182888"/>
              <a:ext cx="3806863" cy="1489709"/>
              <a:chOff x="3475852" y="793763"/>
              <a:chExt cx="3806865" cy="1489709"/>
            </a:xfrm>
          </p:grpSpPr>
          <p:sp>
            <p:nvSpPr>
              <p:cNvPr id="473" name="TextBox 472"/>
              <p:cNvSpPr txBox="1"/>
              <p:nvPr/>
            </p:nvSpPr>
            <p:spPr>
              <a:xfrm>
                <a:off x="3475852" y="793763"/>
                <a:ext cx="3806865" cy="1489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고장 신고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고장 확인 시 관리자의 빠른 조치가 이뤄질 수 있도록 고장 신고를 할 수 있습니다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74" name="직선 연결선 473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75" name="그룹 474"/>
            <p:cNvGrpSpPr/>
            <p:nvPr/>
          </p:nvGrpSpPr>
          <p:grpSpPr>
            <a:xfrm rot="0">
              <a:off x="10332884" y="3252817"/>
              <a:ext cx="2713459" cy="1500871"/>
              <a:chOff x="3496095" y="793767"/>
              <a:chExt cx="2713459" cy="1500871"/>
            </a:xfrm>
          </p:grpSpPr>
          <p:sp>
            <p:nvSpPr>
              <p:cNvPr id="476" name="TextBox 475"/>
              <p:cNvSpPr txBox="1"/>
              <p:nvPr/>
            </p:nvSpPr>
            <p:spPr>
              <a:xfrm>
                <a:off x="3496095" y="793767"/>
                <a:ext cx="2713459" cy="1500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전력 관리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충전기 관리자는 전력 공급을 앱을 통해서 통제할 수 있습니다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77" name="직선 연결선 476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78" name="그룹 477"/>
            <p:cNvGrpSpPr/>
            <p:nvPr/>
          </p:nvGrpSpPr>
          <p:grpSpPr>
            <a:xfrm rot="0">
              <a:off x="10373337" y="5412949"/>
              <a:ext cx="3624825" cy="1686502"/>
              <a:chOff x="3536551" y="814178"/>
              <a:chExt cx="3624827" cy="1686503"/>
            </a:xfrm>
          </p:grpSpPr>
          <p:sp>
            <p:nvSpPr>
              <p:cNvPr id="479" name="TextBox 478"/>
              <p:cNvSpPr txBox="1"/>
              <p:nvPr/>
            </p:nvSpPr>
            <p:spPr>
              <a:xfrm>
                <a:off x="3536551" y="814178"/>
                <a:ext cx="3624827" cy="1686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고장 알림 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비정상적인 접근이 감지되거나 사용자가 신고한 정보를 확인하여 신속한 대처가 가능하게 합니다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en-US" altLang="ko-KR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80" name="직선 연결선 479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grpSp>
          <p:nvGrpSpPr>
            <p:cNvPr id="481" name="그룹 480"/>
            <p:cNvGrpSpPr/>
            <p:nvPr/>
          </p:nvGrpSpPr>
          <p:grpSpPr>
            <a:xfrm rot="0">
              <a:off x="10343751" y="4913156"/>
              <a:ext cx="3593738" cy="1105191"/>
              <a:chOff x="3525821" y="1364875"/>
              <a:chExt cx="2607745" cy="1105191"/>
            </a:xfrm>
          </p:grpSpPr>
          <p:sp>
            <p:nvSpPr>
              <p:cNvPr id="482" name="TextBox 481"/>
              <p:cNvSpPr txBox="1"/>
              <p:nvPr/>
            </p:nvSpPr>
            <p:spPr>
              <a:xfrm>
                <a:off x="3525821" y="1364875"/>
                <a:ext cx="2607745" cy="1105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전력사용량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,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 수입 확인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데이터베이스에 입력된 정보를 통해 현재까지 공급한 전력 사용량과 수입액을 확인할 수 있습니다</a:t>
                </a:r>
                <a:r>
                  <a:rPr kumimoji="0" lang="en-US" altLang="ko-KR" sz="6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kumimoji="0" lang="ko-KR" altLang="en-US" sz="6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cxnSp>
            <p:nvCxnSpPr>
              <p:cNvPr id="483" name="직선 연결선 482"/>
              <p:cNvCxnSpPr/>
              <p:nvPr/>
            </p:nvCxnSpPr>
            <p:spPr>
              <a:xfrm>
                <a:off x="3575685" y="1412748"/>
                <a:ext cx="1368171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pic>
          <p:nvPicPr>
            <p:cNvPr id="484" name="그림 483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 rot="5400000">
              <a:off x="8322012" y="4164487"/>
              <a:ext cx="2396108" cy="1784802"/>
            </a:xfrm>
            <a:prstGeom prst="rect">
              <a:avLst/>
            </a:prstGeom>
          </p:spPr>
        </p:pic>
        <p:pic>
          <p:nvPicPr>
            <p:cNvPr id="485" name="그림 484"/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7006324" y="4784241"/>
              <a:ext cx="1080135" cy="1080135"/>
            </a:xfrm>
            <a:prstGeom prst="rect">
              <a:avLst/>
            </a:prstGeom>
          </p:spPr>
        </p:pic>
      </p:grpSp>
      <p:grpSp>
        <p:nvGrpSpPr>
          <p:cNvPr id="490" name="그룹 489"/>
          <p:cNvGrpSpPr/>
          <p:nvPr/>
        </p:nvGrpSpPr>
        <p:grpSpPr>
          <a:xfrm rot="0">
            <a:off x="3688053" y="2431320"/>
            <a:ext cx="2822329" cy="440891"/>
            <a:chOff x="1325854" y="1269271"/>
            <a:chExt cx="7837242" cy="1341005"/>
          </a:xfrm>
        </p:grpSpPr>
        <p:pic>
          <p:nvPicPr>
            <p:cNvPr id="486" name="그림 485"/>
            <p:cNvPicPr>
              <a:picLocks noChangeAspect="1"/>
            </p:cNvPicPr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7943340" y="1269271"/>
              <a:ext cx="1219756" cy="1219756"/>
            </a:xfrm>
            <a:prstGeom prst="rect">
              <a:avLst/>
            </a:prstGeom>
          </p:spPr>
        </p:pic>
        <p:pic>
          <p:nvPicPr>
            <p:cNvPr id="487" name="그림 486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1325854" y="1441741"/>
              <a:ext cx="967784" cy="967784"/>
            </a:xfrm>
            <a:prstGeom prst="rect">
              <a:avLst/>
            </a:prstGeom>
          </p:spPr>
        </p:pic>
        <p:pic>
          <p:nvPicPr>
            <p:cNvPr id="488" name="그림 487"/>
            <p:cNvPicPr>
              <a:picLocks noChangeAspect="1"/>
            </p:cNvPicPr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3554920" y="1373819"/>
              <a:ext cx="1236457" cy="1236457"/>
            </a:xfrm>
            <a:prstGeom prst="rect">
              <a:avLst/>
            </a:prstGeom>
          </p:spPr>
        </p:pic>
        <p:pic>
          <p:nvPicPr>
            <p:cNvPr id="489" name="그림 488"/>
            <p:cNvPicPr>
              <a:picLocks noChangeAspect="1"/>
            </p:cNvPicPr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5861302" y="1362239"/>
              <a:ext cx="1126788" cy="1126788"/>
            </a:xfrm>
            <a:prstGeom prst="rect">
              <a:avLst/>
            </a:prstGeom>
          </p:spPr>
        </p:pic>
      </p:grpSp>
      <p:sp>
        <p:nvSpPr>
          <p:cNvPr id="491" name="TextBox 490"/>
          <p:cNvSpPr txBox="1"/>
          <p:nvPr/>
        </p:nvSpPr>
        <p:spPr>
          <a:xfrm>
            <a:off x="3550909" y="2311717"/>
            <a:ext cx="500062" cy="36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92" name="TextBox 491"/>
          <p:cNvSpPr txBox="1"/>
          <p:nvPr/>
        </p:nvSpPr>
        <p:spPr>
          <a:xfrm>
            <a:off x="3555671" y="2342673"/>
            <a:ext cx="442913" cy="236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000"/>
          </a:p>
        </p:txBody>
      </p:sp>
      <p:sp>
        <p:nvSpPr>
          <p:cNvPr id="493" name="TextBox 492"/>
          <p:cNvSpPr txBox="1"/>
          <p:nvPr/>
        </p:nvSpPr>
        <p:spPr>
          <a:xfrm>
            <a:off x="4329112" y="2290762"/>
            <a:ext cx="1204913" cy="1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None/>
              <a:defRPr/>
            </a:pPr>
            <a:r>
              <a:rPr lang="ko-KR" altLang="en-US" sz="700" b="1">
                <a:solidFill>
                  <a:schemeClr val="tx1"/>
                </a:solidFill>
                <a:effectLst/>
              </a:rPr>
              <a:t>도전 행위 방지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3429000" y="2290762"/>
            <a:ext cx="1204913" cy="1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None/>
              <a:defRPr/>
            </a:pPr>
            <a:r>
              <a:rPr lang="ko-KR" altLang="en-US" sz="700" b="1">
                <a:solidFill>
                  <a:schemeClr val="tx1"/>
                </a:solidFill>
                <a:effectLst/>
              </a:rPr>
              <a:t>설치방법의 간편화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5972175" y="2290762"/>
            <a:ext cx="790575" cy="1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None/>
              <a:defRPr/>
            </a:pPr>
            <a:r>
              <a:rPr lang="ko-KR" altLang="en-US" sz="700" b="1">
                <a:solidFill>
                  <a:schemeClr val="tx1"/>
                </a:solidFill>
                <a:effectLst/>
              </a:rPr>
              <a:t>결제 간편화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5043488" y="2290762"/>
            <a:ext cx="1204913" cy="1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None/>
              <a:defRPr/>
            </a:pPr>
            <a:r>
              <a:rPr lang="ko-KR" altLang="en-US" sz="700" b="1">
                <a:solidFill>
                  <a:schemeClr val="tx1"/>
                </a:solidFill>
                <a:effectLst/>
              </a:rPr>
              <a:t>전력 사용의 투명성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3682" y="6111133"/>
            <a:ext cx="1025358" cy="214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주요기능</a:t>
            </a:r>
            <a:endParaRPr lang="ko-KR" altLang="en-US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448</ep:Words>
  <ep:PresentationFormat>A4 용지(210x297mm)</ep:PresentationFormat>
  <ep:Paragraphs>37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2020-11-12T01:45:44.000</dcterms:created>
  <dc:creator>미정</dc:creator>
  <cp:lastModifiedBy>dpd25</cp:lastModifiedBy>
  <dcterms:modified xsi:type="dcterms:W3CDTF">2021-11-24T12:14:20.981</dcterms:modified>
  <cp:revision>112</cp:revision>
  <dc:title>PowerPoint 프레젠테이션</dc:title>
  <cp:version/>
</cp:coreProperties>
</file>