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08044d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608044d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American National standards institute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None/>
              <a:defRPr/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None/>
              <a:defRPr/>
            </a:lvl2pPr>
            <a:lvl3pPr lvl="2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, and 2 Content" type="objAndTwoObj">
  <p:cSld name="OBJECT_AND_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2" type="body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3" type="body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2" type="body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1">
  <p:cSld name="TITLE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7897813" y="-20241"/>
            <a:ext cx="1309799" cy="208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Times New Roman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s.cmu.edu/~213" TargetMode="External"/><Relationship Id="rId4" Type="http://schemas.openxmlformats.org/officeDocument/2006/relationships/hyperlink" Target="mailto:15-213-staff@cs.cmu.edu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15-213 Recitation: Data Lab</a:t>
            </a:r>
            <a:endParaRPr/>
          </a:p>
        </p:txBody>
      </p:sp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Your TAs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Sep 9, 2019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57017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Form Groups of 3 - 4</a:t>
            </a:r>
            <a:endParaRPr/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145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"/>
              <a:t>Series of exercises</a:t>
            </a:r>
            <a:endParaRPr/>
          </a:p>
          <a:p>
            <a:pPr indent="-1524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Operators</a:t>
            </a:r>
            <a:endParaRPr/>
          </a:p>
          <a:p>
            <a:pPr indent="-1524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Floating point</a:t>
            </a:r>
            <a:endParaRPr/>
          </a:p>
          <a:p>
            <a:pPr indent="-1524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Puzzle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Floating Point: Rounding</a:t>
            </a:r>
            <a:endParaRPr/>
          </a:p>
        </p:txBody>
      </p:sp>
      <p:sp>
        <p:nvSpPr>
          <p:cNvPr id="129" name="Google Shape;129;p26"/>
          <p:cNvSpPr txBox="1"/>
          <p:nvPr/>
        </p:nvSpPr>
        <p:spPr>
          <a:xfrm>
            <a:off x="3139650" y="628725"/>
            <a:ext cx="28647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0" i="0" lang="en" sz="36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XXX</a:t>
            </a:r>
            <a:endParaRPr/>
          </a:p>
        </p:txBody>
      </p:sp>
      <p:sp>
        <p:nvSpPr>
          <p:cNvPr id="130" name="Google Shape;130;p26"/>
          <p:cNvSpPr txBox="1"/>
          <p:nvPr/>
        </p:nvSpPr>
        <p:spPr>
          <a:xfrm>
            <a:off x="775950" y="1105900"/>
            <a:ext cx="7849800" cy="352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Arial"/>
              <a:buChar char="■"/>
            </a:pPr>
            <a:r>
              <a:rPr b="0" i="0" lang="en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Guard Bit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least significant bit of the resulting number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Arial"/>
              <a:buChar char="■"/>
            </a:pPr>
            <a:r>
              <a:rPr b="0" i="0" lang="en" sz="2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Round Bit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first bit removed from rounding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Arial"/>
              <a:buChar char="■"/>
            </a:pPr>
            <a:r>
              <a:rPr b="0" i="0" lang="en" sz="2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Sticky Bits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all bits after the round bit, OR’d together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Arial"/>
              <a:buChar char="■"/>
            </a:pP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0" i="0" lang="en" sz="22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en" sz="2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2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More than ½, round up: 1.</a:t>
            </a:r>
            <a:r>
              <a:rPr b="0" i="0" lang="en" sz="22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Arial"/>
              <a:buChar char="■"/>
            </a:pP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0" i="0" lang="en" sz="22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en" sz="2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2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Equal to ½, round down </a:t>
            </a:r>
            <a:r>
              <a:rPr b="0" i="1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even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1.</a:t>
            </a:r>
            <a:r>
              <a:rPr b="0" i="0" lang="en" sz="22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Arial"/>
              <a:buChar char="■"/>
            </a:pP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0" i="0" lang="en" sz="22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" sz="2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2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Less than ½, round down: 1.</a:t>
            </a:r>
            <a:r>
              <a:rPr b="0" i="0" lang="en" sz="22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Arial"/>
              <a:buChar char="■"/>
            </a:pP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0" i="0" lang="en" sz="22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" sz="2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2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Equal to ½, round up </a:t>
            </a:r>
            <a:r>
              <a:rPr b="0" i="1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even: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1.</a:t>
            </a:r>
            <a:r>
              <a:rPr b="0" i="0" lang="en" sz="22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Arial"/>
              <a:buChar char="■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0" i="0" lang="en" sz="22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2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Equal to 0, do nothing: 1.</a:t>
            </a:r>
            <a:r>
              <a:rPr b="0" i="0" lang="en" sz="22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Arial"/>
              <a:buChar char="■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0" i="0" lang="en" sz="22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2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Equal to 0, do nothing: 1.</a:t>
            </a:r>
            <a:r>
              <a:rPr b="0" i="0" lang="en" sz="22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131" name="Google Shape;131;p26"/>
          <p:cNvCxnSpPr/>
          <p:nvPr/>
        </p:nvCxnSpPr>
        <p:spPr>
          <a:xfrm>
            <a:off x="1918275" y="2614800"/>
            <a:ext cx="0" cy="189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2" name="Google Shape;132;p26"/>
          <p:cNvSpPr txBox="1"/>
          <p:nvPr/>
        </p:nvSpPr>
        <p:spPr>
          <a:xfrm>
            <a:off x="509350" y="2199450"/>
            <a:ext cx="7914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rounding cases, including rounding to nearest even number</a:t>
            </a:r>
            <a:endParaRPr/>
          </a:p>
        </p:txBody>
      </p:sp>
      <p:sp>
        <p:nvSpPr>
          <p:cNvPr id="133" name="Google Shape;133;p26"/>
          <p:cNvSpPr txBox="1"/>
          <p:nvPr/>
        </p:nvSpPr>
        <p:spPr>
          <a:xfrm>
            <a:off x="509350" y="4726549"/>
            <a:ext cx="7509299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other cases involve either rounding up or down - </a:t>
            </a:r>
            <a: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them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  <p:cxnSp>
        <p:nvCxnSpPr>
          <p:cNvPr id="134" name="Google Shape;134;p26"/>
          <p:cNvCxnSpPr/>
          <p:nvPr/>
        </p:nvCxnSpPr>
        <p:spPr>
          <a:xfrm>
            <a:off x="4568450" y="1203350"/>
            <a:ext cx="12779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6"/>
          <p:cNvSpPr txBox="1"/>
          <p:nvPr/>
        </p:nvSpPr>
        <p:spPr>
          <a:xfrm>
            <a:off x="6089550" y="495325"/>
            <a:ext cx="2459999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below examples, imagine the underlined part as a fraction.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Remember, data lab is due this Thursday!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You really should have started already!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Read the lab writeup.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b="1" lang="en" sz="2600"/>
              <a:t>Read the lab writeup.</a:t>
            </a:r>
            <a:endParaRPr/>
          </a:p>
          <a:p>
            <a:pPr indent="-4064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b="1" i="1" lang="en" sz="2800"/>
              <a:t>Read the lab writeup.</a:t>
            </a:r>
            <a:endParaRPr/>
          </a:p>
          <a:p>
            <a:pPr indent="-4191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b="1" i="1" lang="en" sz="3000" u="sng"/>
              <a:t>Read the lab writeup.</a:t>
            </a:r>
            <a:endParaRPr/>
          </a:p>
          <a:p>
            <a:pPr indent="-457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3600"/>
              <a:buChar char="»"/>
            </a:pPr>
            <a:r>
              <a:rPr b="1" lang="en" sz="3600" u="sng">
                <a:solidFill>
                  <a:srgbClr val="FF00FF"/>
                </a:solidFill>
              </a:rPr>
              <a:t>Please. :)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Introduction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Course Details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Lab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Getting started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Running your code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ANSI C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Reminders</a:t>
            </a:r>
            <a:endParaRPr/>
          </a:p>
          <a:p>
            <a:pPr indent="-22860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Floating Point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Welcome to 15-213/18-213/15-513!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Recitations are for…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Reviewing lectures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Discussing homework problems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Interactively exploring concepts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Previewing future lecture material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Please, </a:t>
            </a:r>
            <a:r>
              <a:rPr b="1" lang="en"/>
              <a:t>please</a:t>
            </a:r>
            <a:r>
              <a:rPr lang="en"/>
              <a:t> ask questions!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Course Details</a:t>
            </a:r>
            <a:endParaRPr/>
          </a:p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96875" y="1021550"/>
            <a:ext cx="8889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do I get help?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Course website: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http://cs.cmu.edu/~213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Office hours: </a:t>
            </a:r>
            <a:r>
              <a:rPr b="1" lang="en">
                <a:solidFill>
                  <a:schemeClr val="dk1"/>
                </a:solidFill>
              </a:rPr>
              <a:t>5:30-9:30PM </a:t>
            </a:r>
            <a:r>
              <a:rPr lang="en">
                <a:solidFill>
                  <a:schemeClr val="dk1"/>
                </a:solidFill>
              </a:rPr>
              <a:t>from Sun-Fri in 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GHC 5207(Monday</a:t>
            </a:r>
            <a:r>
              <a:rPr lang="en"/>
              <a:t>:</a:t>
            </a:r>
            <a:r>
              <a:rPr lang="en">
                <a:solidFill>
                  <a:schemeClr val="dk1"/>
                </a:solidFill>
              </a:rPr>
              <a:t> 6:30-9:30)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Piazza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en">
                <a:solidFill>
                  <a:schemeClr val="dk1"/>
                </a:solidFill>
              </a:rPr>
              <a:t>Definitely</a:t>
            </a:r>
            <a:r>
              <a:rPr lang="en">
                <a:solidFill>
                  <a:schemeClr val="dk1"/>
                </a:solidFill>
              </a:rPr>
              <a:t> consult the course textbook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>
                <a:solidFill>
                  <a:schemeClr val="dk1"/>
                </a:solidFill>
              </a:rPr>
              <a:t>Carefully read the assignment writeups!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labs are submitted on Autolab.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labs should be worked on using the </a:t>
            </a:r>
            <a:r>
              <a:rPr b="1" lang="en"/>
              <a:t>shark machines.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Data Lab: Getting Started</a:t>
            </a:r>
            <a:endParaRPr/>
          </a:p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396875" y="1021550"/>
            <a:ext cx="85161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Clone the lab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github.com/cmu15213f19/datalab-f19-&lt;id&gt;</a:t>
            </a:r>
            <a:r>
              <a:rPr lang="en"/>
              <a:t>)</a:t>
            </a:r>
            <a:endParaRPr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○"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cd &lt;my course directory&gt;</a:t>
            </a:r>
            <a:endParaRPr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○"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Upload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bits.c</a:t>
            </a:r>
            <a:r>
              <a:rPr lang="en"/>
              <a:t> file to Autolab for submission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Data Lab: Running your code</a:t>
            </a:r>
            <a:endParaRPr/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396875" y="1021550"/>
            <a:ext cx="8467499" cy="398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dlc</a:t>
            </a:r>
            <a:r>
              <a:rPr lang="en"/>
              <a:t>: a modified C compiler that interprets </a:t>
            </a:r>
            <a:r>
              <a:rPr i="1" lang="en"/>
              <a:t>ANSI C</a:t>
            </a:r>
            <a:r>
              <a:rPr lang="en"/>
              <a:t> </a:t>
            </a:r>
            <a:r>
              <a:rPr b="1" lang="en"/>
              <a:t>only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btest</a:t>
            </a:r>
            <a:r>
              <a:rPr lang="en"/>
              <a:t>: runs your solutions on random values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bddcheck</a:t>
            </a:r>
            <a:r>
              <a:rPr lang="en"/>
              <a:t>: exhaustively tests your solutions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Checks all values, formally verifying the solution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driver.pl</a:t>
            </a:r>
            <a:r>
              <a:rPr lang="en"/>
              <a:t>: Runs both dlc and bddcheck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Exactly matches Autolab’s grading script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You will likely only need to submit once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more information, </a:t>
            </a:r>
            <a:r>
              <a:rPr b="1" lang="en"/>
              <a:t>read the writeup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Available under assignment page as “</a:t>
            </a:r>
            <a:r>
              <a:rPr b="1" lang="en"/>
              <a:t>View writeup</a:t>
            </a:r>
            <a:r>
              <a:rPr lang="en"/>
              <a:t>”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/>
              <a:t>Read it. Read the writeup... please.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Data Lab: What is ANSI C?</a:t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284400" y="898247"/>
            <a:ext cx="36036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u="sng"/>
              <a:t>This is </a:t>
            </a:r>
            <a:r>
              <a:rPr i="1" lang="en" u="sng"/>
              <a:t>not </a:t>
            </a:r>
            <a:r>
              <a:rPr lang="en" u="sng"/>
              <a:t>ANSI C.</a:t>
            </a:r>
            <a:endParaRPr/>
          </a:p>
        </p:txBody>
      </p:sp>
      <p:sp>
        <p:nvSpPr>
          <p:cNvPr id="101" name="Google Shape;101;p22"/>
          <p:cNvSpPr txBox="1"/>
          <p:nvPr/>
        </p:nvSpPr>
        <p:spPr>
          <a:xfrm>
            <a:off x="1085550" y="2653875"/>
            <a:ext cx="3100799" cy="101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Within two braces, all </a:t>
            </a:r>
            <a:r>
              <a:rPr b="1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declarations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must go before any </a:t>
            </a:r>
            <a:r>
              <a:rPr b="1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expressions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02" name="Google Shape;102;p22"/>
          <p:cNvSpPr txBox="1"/>
          <p:nvPr/>
        </p:nvSpPr>
        <p:spPr>
          <a:xfrm>
            <a:off x="4717900" y="1422675"/>
            <a:ext cx="4461900" cy="347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 foo(unsigned int 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x = x *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 y = 5;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(x &gt; 5)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x * 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" sz="16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int z = 4;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x * z;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 *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Data Lab: What is ANSI C?</a:t>
            </a:r>
            <a:endParaRPr/>
          </a:p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256000" y="898247"/>
            <a:ext cx="36036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u="sng"/>
              <a:t>This is ANSI C.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5284400" y="898247"/>
            <a:ext cx="36036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u="sng"/>
              <a:t>This is </a:t>
            </a:r>
            <a:r>
              <a:rPr i="1" lang="en" u="sng"/>
              <a:t>not </a:t>
            </a:r>
            <a:r>
              <a:rPr lang="en" u="sng"/>
              <a:t>ANSI C.</a:t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256000" y="1422675"/>
            <a:ext cx="44619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 foo(unsigned int 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y =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x = x *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(x &gt; 5)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z = 4;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x * 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x * z;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 *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11" name="Google Shape;111;p23"/>
          <p:cNvSpPr txBox="1"/>
          <p:nvPr/>
        </p:nvSpPr>
        <p:spPr>
          <a:xfrm>
            <a:off x="4717900" y="1422675"/>
            <a:ext cx="4461900" cy="347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 foo(unsigned int 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x = x *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 y = 5;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(x &gt; 5)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x * 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" sz="16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int z = 4;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x * z;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 *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396875" y="1021550"/>
            <a:ext cx="86274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1458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●"/>
            </a:pPr>
            <a:r>
              <a:rPr lang="en"/>
              <a:t>Casting between </a:t>
            </a:r>
            <a:r>
              <a:rPr b="1" lang="en"/>
              <a:t>int</a:t>
            </a:r>
            <a:r>
              <a:rPr lang="en"/>
              <a:t> and </a:t>
            </a:r>
            <a:r>
              <a:rPr b="1" lang="en"/>
              <a:t>long</a:t>
            </a:r>
            <a:r>
              <a:rPr lang="en"/>
              <a:t> is ok, in either direction</a:t>
            </a:r>
            <a:endParaRPr/>
          </a:p>
          <a:p>
            <a:pPr indent="-251458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 aware of operations and their types!</a:t>
            </a:r>
            <a:endParaRPr/>
          </a:p>
          <a:p>
            <a:pPr indent="-1524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  ! returns an </a:t>
            </a:r>
            <a:r>
              <a:rPr b="1" lang="en"/>
              <a:t>int</a:t>
            </a:r>
            <a:r>
              <a:rPr lang="en"/>
              <a:t> </a:t>
            </a:r>
            <a:r>
              <a:rPr i="1" lang="en"/>
              <a:t>even if the argument is a long</a:t>
            </a:r>
            <a:endParaRPr i="1"/>
          </a:p>
          <a:p>
            <a:pPr indent="-251458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Good idea to append “L” suffix to every integer constant</a:t>
            </a:r>
            <a:endParaRPr/>
          </a:p>
          <a:p>
            <a:pPr indent="-1524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&lt;&lt; 63) </a:t>
            </a:r>
            <a:r>
              <a:rPr lang="en"/>
              <a:t>is not the same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 &lt;&lt; 63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524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(!x &lt;&lt; 63) </a:t>
            </a:r>
            <a:r>
              <a:rPr lang="en">
                <a:solidFill>
                  <a:schemeClr val="dk1"/>
                </a:solidFill>
              </a:rPr>
              <a:t>is not the same as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)!x) &lt;&lt; 63</a:t>
            </a:r>
            <a:endParaRPr/>
          </a:p>
        </p:txBody>
      </p:sp>
      <p:sp>
        <p:nvSpPr>
          <p:cNvPr id="117" name="Google Shape;117;p24"/>
          <p:cNvSpPr txBox="1"/>
          <p:nvPr>
            <p:ph type="title"/>
          </p:nvPr>
        </p:nvSpPr>
        <p:spPr>
          <a:xfrm>
            <a:off x="357017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Data Lab: Reminders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