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gSwW9pPdQKREMImj0/QP9cwojZ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Arg 7 would have lower address than arg 8</a:t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also mention use of “x/s address”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to see the string in the expected spot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use print (void*) before to see how the variable has changed after printing address values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0x120-0x118 = 8</a:t>
            </a:r>
            <a:endParaRPr/>
          </a:p>
        </p:txBody>
      </p:sp>
      <p:sp>
        <p:nvSpPr>
          <p:cNvPr id="469" name="Google Shape;469;p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6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46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6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tackgrowsup.com/" TargetMode="External"/><Relationship Id="rId4" Type="http://schemas.openxmlformats.org/officeDocument/2006/relationships/hyperlink" Target="http://www.stackgrowsdown.com/" TargetMode="External"/><Relationship Id="rId5" Type="http://schemas.openxmlformats.org/officeDocument/2006/relationships/hyperlink" Target="http://www.stackgrowsleft.com/" TargetMode="External"/><Relationship Id="rId6" Type="http://schemas.openxmlformats.org/officeDocument/2006/relationships/hyperlink" Target="http://www.stackgrowsright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tackgrowsup.com/" TargetMode="External"/><Relationship Id="rId4" Type="http://schemas.openxmlformats.org/officeDocument/2006/relationships/hyperlink" Target="http://www.stackgrowsdown.com/" TargetMode="External"/><Relationship Id="rId5" Type="http://schemas.openxmlformats.org/officeDocument/2006/relationships/hyperlink" Target="http://www.stackgrowsleft.com/" TargetMode="External"/><Relationship Id="rId6" Type="http://schemas.openxmlformats.org/officeDocument/2006/relationships/hyperlink" Target="http://www.stackgrowsright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s.cmu.edu/~213/activities/rec5.ta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cs.cmu.edu/~213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cs.cmu.edu/~213/resour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/>
              <a:t>15-213 Recitation 5</a:t>
            </a:r>
            <a:br>
              <a:rPr lang="en-US"/>
            </a:br>
            <a:r>
              <a:rPr lang="en-US"/>
              <a:t>Attack Lab and Stacks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lang="en-US"/>
              <a:t>Your TAs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lang="en-US"/>
              <a:t>Monday, October 5th, 2020 </a:t>
            </a:r>
            <a:endParaRPr>
              <a:solidFill>
                <a:srgbClr val="999999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Manipulating the stack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638175" y="2070846"/>
            <a:ext cx="3871799" cy="2679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Growing the stack: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$0x28, </a:t>
            </a: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%rsp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%rbx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callq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my_function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22" name="Google Shape;122;p10"/>
          <p:cNvSpPr txBox="1"/>
          <p:nvPr>
            <p:ph idx="2" type="body"/>
          </p:nvPr>
        </p:nvSpPr>
        <p:spPr>
          <a:xfrm>
            <a:off x="4662487" y="2070846"/>
            <a:ext cx="3871799" cy="26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Shrinking the stack: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$0x28, </a:t>
            </a: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%rsp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%rbx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retq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396875" y="1021557"/>
            <a:ext cx="7896300" cy="1049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instructions do we typically use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stack pointer, %rsp?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x86-64 Stack Frames</a:t>
            </a:r>
            <a:endParaRPr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kinds of data are stored on the stack?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2-11 at 3.17.30 PM.png"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162" y="446448"/>
            <a:ext cx="2941963" cy="437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x86-64 Stack Frames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kinds of data are stored on the stack?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/>
              <a:t>Saved registers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/>
              <a:t>Local variables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/>
              <a:t>Arguments (7+)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/>
              <a:t>Saved return address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374089" y="278386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Which way does the stack grow?</a:t>
            </a:r>
            <a:endParaRPr/>
          </a:p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638175" y="1021550"/>
            <a:ext cx="3971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Up?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Down?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5"/>
              </a:rPr>
              <a:t>Left?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6"/>
              </a:rPr>
              <a:t>Right?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74089" y="278386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Which way does the stack grow?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638175" y="1021550"/>
            <a:ext cx="3971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Up?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Down?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5"/>
              </a:rPr>
              <a:t>Left?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■"/>
            </a:pPr>
            <a:r>
              <a:rPr lang="en-US" u="sng">
                <a:solidFill>
                  <a:schemeClr val="hlink"/>
                </a:solidFill>
                <a:hlinkClick r:id="rId6"/>
              </a:rPr>
              <a:t>Right?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76825" y="1128325"/>
            <a:ext cx="1953300" cy="1953300"/>
          </a:xfrm>
          <a:prstGeom prst="noSmoking">
            <a:avLst>
              <a:gd fmla="val 8084" name="adj"/>
            </a:avLst>
          </a:prstGeom>
          <a:solidFill>
            <a:srgbClr val="E06666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3555850" y="1021550"/>
            <a:ext cx="4947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It depends on how you draw it!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The stack always grows towards </a:t>
            </a:r>
            <a:r>
              <a:rPr b="1" lang="en-US">
                <a:solidFill>
                  <a:schemeClr val="dk1"/>
                </a:solidFill>
              </a:rPr>
              <a:t>lower addresses</a:t>
            </a:r>
            <a:r>
              <a:rPr lang="en-US">
                <a:solidFill>
                  <a:schemeClr val="dk1"/>
                </a:solidFill>
              </a:rPr>
              <a:t> in x86-64.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chemeClr val="dk1"/>
                </a:solidFill>
              </a:rPr>
              <a:t>(Informally, this usually means "down".)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Be aware of this possible ambiguity when reading diagrams.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Drawing memory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Stack diagrams</a:t>
            </a:r>
            <a:endParaRPr/>
          </a:p>
        </p:txBody>
      </p:sp>
      <p:sp>
        <p:nvSpPr>
          <p:cNvPr id="157" name="Google Shape;157;p15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Everything else</a:t>
            </a:r>
            <a:endParaRPr/>
          </a:p>
        </p:txBody>
      </p:sp>
      <p:sp>
        <p:nvSpPr>
          <p:cNvPr id="158" name="Google Shape;158;p1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88" r="89" t="0"/>
          <a:stretch/>
        </p:blipFill>
        <p:spPr>
          <a:xfrm>
            <a:off x="559751" y="1631150"/>
            <a:ext cx="3834990" cy="29633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5"/>
          <p:cNvSpPr txBox="1"/>
          <p:nvPr/>
        </p:nvSpPr>
        <p:spPr>
          <a:xfrm>
            <a:off x="559800" y="3935025"/>
            <a:ext cx="3834900" cy="65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are displayed increasing to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upwards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4">
            <a:alphaModFix/>
          </a:blip>
          <a:srcRect b="59" l="0" r="0" t="58"/>
          <a:stretch/>
        </p:blipFill>
        <p:spPr>
          <a:xfrm>
            <a:off x="4721226" y="1631150"/>
            <a:ext cx="3834999" cy="296422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5"/>
          <p:cNvSpPr txBox="1"/>
          <p:nvPr/>
        </p:nvSpPr>
        <p:spPr>
          <a:xfrm>
            <a:off x="4721225" y="3935025"/>
            <a:ext cx="3834900" cy="65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are displayed increasing to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downwards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Endianness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396875" y="1021553"/>
            <a:ext cx="78963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Describes how integers are represented as bytes.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■"/>
            </a:pPr>
            <a:r>
              <a:rPr lang="en-US"/>
              <a:t>Little-endian means that the </a:t>
            </a:r>
            <a:r>
              <a:rPr lang="en-US">
                <a:solidFill>
                  <a:srgbClr val="000000"/>
                </a:solidFill>
                <a:highlight>
                  <a:srgbClr val="EA9999"/>
                </a:highlight>
              </a:rPr>
              <a:t>least-significant</a:t>
            </a:r>
            <a:r>
              <a:rPr b="1" lang="en-US"/>
              <a:t> </a:t>
            </a:r>
            <a:r>
              <a:rPr lang="en-US"/>
              <a:t>8 bits of an integer are stored at the lowest address.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4107275" y="30273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9FC5E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107275" y="2650550"/>
            <a:ext cx="433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A[0]     A[1]     A[2]     A[3]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107275" y="35988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EA99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107275" y="41703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947175" y="3124700"/>
            <a:ext cx="1160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Little-endian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947100" y="3696200"/>
            <a:ext cx="1160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Big-endian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64975" y="4267700"/>
            <a:ext cx="134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Middle-endian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61600" y="3081500"/>
            <a:ext cx="2069400" cy="113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6"/>
          <p:cNvGrpSpPr/>
          <p:nvPr/>
        </p:nvGrpSpPr>
        <p:grpSpPr>
          <a:xfrm>
            <a:off x="461600" y="3081500"/>
            <a:ext cx="2069500" cy="1139700"/>
            <a:chOff x="309200" y="3310100"/>
            <a:chExt cx="2069500" cy="1139700"/>
          </a:xfrm>
        </p:grpSpPr>
        <p:sp>
          <p:nvSpPr>
            <p:cNvPr id="178" name="Google Shape;178;p16"/>
            <p:cNvSpPr txBox="1"/>
            <p:nvPr/>
          </p:nvSpPr>
          <p:spPr>
            <a:xfrm>
              <a:off x="309200" y="3610700"/>
              <a:ext cx="2069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0x</a:t>
              </a:r>
              <a:r>
                <a:rPr b="0" i="0" lang="en-US" sz="2400" u="none" cap="none" strike="noStrike">
                  <a:solidFill>
                    <a:srgbClr val="000000"/>
                  </a:solidFill>
                  <a:highlight>
                    <a:srgbClr val="9FC5E8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01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0203</a:t>
              </a:r>
              <a:r>
                <a:rPr b="0" i="0" lang="en-US" sz="2400" u="none" cap="none" strike="noStrike">
                  <a:solidFill>
                    <a:srgbClr val="000000"/>
                  </a:solidFill>
                  <a:highlight>
                    <a:srgbClr val="EA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04</a:t>
              </a:r>
              <a:endParaRPr b="0" i="0" sz="24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309200" y="3310100"/>
              <a:ext cx="20694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32-bit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309200" y="4073000"/>
              <a:ext cx="9657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"Big end"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1413000" y="4073000"/>
              <a:ext cx="9657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"Little end"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Endianness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96875" y="1021553"/>
            <a:ext cx="78963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Describes how integers are represented as bytes.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■"/>
            </a:pPr>
            <a:r>
              <a:rPr lang="en-US"/>
              <a:t>Little-endian means that the </a:t>
            </a:r>
            <a:r>
              <a:rPr lang="en-US">
                <a:solidFill>
                  <a:srgbClr val="000000"/>
                </a:solidFill>
                <a:highlight>
                  <a:srgbClr val="EA9999"/>
                </a:highlight>
              </a:rPr>
              <a:t>least-significant</a:t>
            </a:r>
            <a:r>
              <a:rPr b="1" lang="en-US"/>
              <a:t> </a:t>
            </a:r>
            <a:r>
              <a:rPr lang="en-US"/>
              <a:t>8 bits of an integer are stored at the lowest address.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4107275" y="30273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0x04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0x03  0x02 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0x01</a:t>
            </a:r>
            <a:endParaRPr b="0" i="0" sz="2400" u="none" cap="none" strike="noStrike">
              <a:solidFill>
                <a:srgbClr val="000000"/>
              </a:solidFill>
              <a:highlight>
                <a:srgbClr val="9FC5E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107275" y="2650550"/>
            <a:ext cx="433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A[0]     A[1]     A[2]     A[3]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4107275" y="35988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0x01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0x02  0x03  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rPr>
              <a:t>0x04</a:t>
            </a:r>
            <a:endParaRPr b="0" i="0" sz="2400" u="none" cap="none" strike="noStrike">
              <a:solidFill>
                <a:srgbClr val="000000"/>
              </a:solidFill>
              <a:highlight>
                <a:srgbClr val="EA999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107275" y="4170350"/>
            <a:ext cx="4338300" cy="5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0x02  </a:t>
            </a:r>
            <a:r>
              <a:rPr b="0" i="0" lang="en-US" sz="2400" u="none" cap="none" strike="noStrike">
                <a:solidFill>
                  <a:srgbClr val="B7B7B7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0x01</a:t>
            </a:r>
            <a:r>
              <a:rPr b="0" i="0" lang="en-US" sz="24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2400" u="none" cap="none" strike="noStrike">
                <a:solidFill>
                  <a:srgbClr val="B7B7B7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0x04</a:t>
            </a:r>
            <a:r>
              <a:rPr b="0" i="0" lang="en-US" sz="24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0x03</a:t>
            </a:r>
            <a:endParaRPr b="0" i="0" sz="2400" u="none" cap="none" strike="noStrike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2947175" y="3124700"/>
            <a:ext cx="1160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Little-endian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947100" y="3696200"/>
            <a:ext cx="1160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Big-endian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764975" y="4267700"/>
            <a:ext cx="1342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Middle-endian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61600" y="3081500"/>
            <a:ext cx="2069400" cy="113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7"/>
          <p:cNvGrpSpPr/>
          <p:nvPr/>
        </p:nvGrpSpPr>
        <p:grpSpPr>
          <a:xfrm>
            <a:off x="461600" y="3081500"/>
            <a:ext cx="2069500" cy="1139700"/>
            <a:chOff x="309200" y="3310100"/>
            <a:chExt cx="2069500" cy="1139700"/>
          </a:xfrm>
        </p:grpSpPr>
        <p:sp>
          <p:nvSpPr>
            <p:cNvPr id="197" name="Google Shape;197;p17"/>
            <p:cNvSpPr txBox="1"/>
            <p:nvPr/>
          </p:nvSpPr>
          <p:spPr>
            <a:xfrm>
              <a:off x="309200" y="3610700"/>
              <a:ext cx="2069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0x</a:t>
              </a:r>
              <a:r>
                <a:rPr b="0" i="0" lang="en-US" sz="2400" u="none" cap="none" strike="noStrike">
                  <a:solidFill>
                    <a:srgbClr val="000000"/>
                  </a:solidFill>
                  <a:highlight>
                    <a:srgbClr val="9FC5E8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01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0203</a:t>
              </a:r>
              <a:r>
                <a:rPr b="0" i="0" lang="en-US" sz="2400" u="none" cap="none" strike="noStrike">
                  <a:solidFill>
                    <a:srgbClr val="000000"/>
                  </a:solidFill>
                  <a:highlight>
                    <a:srgbClr val="EA9999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04</a:t>
              </a:r>
              <a:endParaRPr b="0" i="0" sz="24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309200" y="3310100"/>
              <a:ext cx="20694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32-bit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309200" y="4073000"/>
              <a:ext cx="9657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"Big end"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1413000" y="4073000"/>
              <a:ext cx="9657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"Little end"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Introduction to solve()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Let's look at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solve()</a:t>
            </a:r>
            <a:r>
              <a:rPr lang="en-US"/>
              <a:t> in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src/activity.c</a:t>
            </a:r>
            <a:r>
              <a:rPr lang="en-US"/>
              <a:t> file.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is it doing?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Is it possible for the program to call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win()</a:t>
            </a:r>
            <a:r>
              <a:rPr lang="en-US"/>
              <a:t>?</a:t>
            </a:r>
            <a:endParaRPr/>
          </a:p>
        </p:txBody>
      </p:sp>
      <p:sp>
        <p:nvSpPr>
          <p:cNvPr id="213" name="Google Shape;213;p19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solve(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before = 0xb4;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buf[16];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after = 0xaf;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Gets(buf);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(before == 0x3331323531)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win(0x15213);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(after == 0x3331323831)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win(0x18213);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Attack Lab Overview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Stacks Review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Activity 1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Procedure Calling Review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Activity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The gets() function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*gets(char *s);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gets()</a:t>
            </a:r>
            <a:r>
              <a:rPr lang="en-US"/>
              <a:t> reads from standard input and writes characters into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/>
              <a:t> until it reaches a newline.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Since it has no information about the </a:t>
            </a:r>
            <a:r>
              <a:rPr b="1" lang="en-US"/>
              <a:t>size </a:t>
            </a:r>
            <a:r>
              <a:rPr lang="en-US"/>
              <a:t>of the buffer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/>
              <a:t>, its design is fundamentally flawed. </a:t>
            </a:r>
            <a:r>
              <a:rPr b="1" lang="en-US"/>
              <a:t>Never use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gets()</a:t>
            </a:r>
            <a:r>
              <a:rPr b="1" lang="en-US"/>
              <a:t> yourself!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Gets()</a:t>
            </a:r>
            <a:r>
              <a:rPr lang="en-US"/>
              <a:t> is a CS:APP wrapper function that checks for errors, and exits if it encounters any.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Activity setup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Split up into groups of 2-3 people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One person needs a laptop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Log in to a Shark machine, and type: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$ wget </a:t>
            </a:r>
            <a:r>
              <a:rPr lang="en-US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https://www.cs.cmu.edu/~213/activities/rec5.tar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$ tar xvf rec5.tar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$ cd rec5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■"/>
            </a:pPr>
            <a:r>
              <a:rPr lang="en-US"/>
              <a:t>Take a look at the code in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src/activity.c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Diving into assembly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Look at the disassembly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solve()</a:t>
            </a:r>
            <a:r>
              <a:rPr lang="en-US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Try drawing a stack diagram.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How large is the stack frame?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Where is the saved return address?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Where are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en-US" sz="2000"/>
              <a:t>,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-US" sz="2000"/>
              <a:t>, and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2000"/>
              <a:t>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■"/>
            </a:pPr>
            <a:r>
              <a:rPr b="1" lang="en-US"/>
              <a:t>Which variable will be overwritten if we perform a buffer overflow,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b="1" lang="en-US"/>
              <a:t> or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b="1" lang="en-US"/>
              <a:t>?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Drawing the stack diagram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396875" y="1021556"/>
            <a:ext cx="4174276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=&gt; 0x4006b5 &lt;+0&gt;:     sub    $0x38,%rsp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4701135" y="1660436"/>
            <a:ext cx="524360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5225919" y="1814325"/>
            <a:ext cx="27435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23"/>
          <p:cNvCxnSpPr/>
          <p:nvPr/>
        </p:nvCxnSpPr>
        <p:spPr>
          <a:xfrm rot="10800000">
            <a:off x="3266711" y="3154432"/>
            <a:ext cx="0" cy="11828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>
            <a:off x="1494628" y="3268837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increase towards the top of the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Drawing the stack diagram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96875" y="1021556"/>
            <a:ext cx="4174276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0x4006b5 &lt;+0&gt;:     sub    $0x38,%rsp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=&gt; 0x4006b9 &lt;+4&gt;:     movq   $0xb4,0x28(%rsp)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689387" y="4132839"/>
            <a:ext cx="524360" cy="307777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24"/>
          <p:cNvCxnSpPr/>
          <p:nvPr/>
        </p:nvCxnSpPr>
        <p:spPr>
          <a:xfrm>
            <a:off x="5214171" y="4286728"/>
            <a:ext cx="27435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24"/>
          <p:cNvCxnSpPr/>
          <p:nvPr/>
        </p:nvCxnSpPr>
        <p:spPr>
          <a:xfrm rot="10800000">
            <a:off x="3266711" y="3154432"/>
            <a:ext cx="0" cy="11828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24"/>
          <p:cNvSpPr txBox="1"/>
          <p:nvPr/>
        </p:nvSpPr>
        <p:spPr>
          <a:xfrm>
            <a:off x="1494628" y="3268837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increase towards the top of the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Drawing the stack diagram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396875" y="1021556"/>
            <a:ext cx="4174276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0x4006b5 &lt;+0&gt;:     sub    $0x38,%rsp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0x4006b9 &lt;+4&gt;:     movq   $0xb4,0x28(%rsp)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=&gt; 0x4006c2 &lt;+13&gt;:    movq   $0xaf,0x8(%rsp)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699078" y="2178951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rsp+0x28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689387" y="4132839"/>
            <a:ext cx="524360" cy="30777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5214171" y="4286728"/>
            <a:ext cx="27435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5"/>
          <p:cNvCxnSpPr/>
          <p:nvPr/>
        </p:nvCxnSpPr>
        <p:spPr>
          <a:xfrm rot="10800000">
            <a:off x="3266711" y="3154432"/>
            <a:ext cx="0" cy="11828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25"/>
          <p:cNvSpPr txBox="1"/>
          <p:nvPr/>
        </p:nvSpPr>
        <p:spPr>
          <a:xfrm>
            <a:off x="1494628" y="3268837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increase towards the top of the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Drawing the stack diagram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F0066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396875" y="1021556"/>
            <a:ext cx="4174276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0x4006b5 &lt;+0&gt;:     sub    $0x38,%rsp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0x4006b9 &lt;+4&gt;:     movq   $0xb4,0x28(%rsp)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0x4006c2 &lt;+13&gt;:    movq   $0xaf,0x8(%rsp)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0x4006cb &lt;+22&gt;:    lea    0x10(%rsp),%rdi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=&gt; 0x4006d0 &lt;+27&gt;:    callq  0x40073f &lt;Gets&gt;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7699078" y="2178951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rsp+0x28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7699077" y="3618703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689387" y="4132839"/>
            <a:ext cx="524360" cy="30777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>
            <a:off x="5214171" y="4286728"/>
            <a:ext cx="27435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6"/>
          <p:cNvCxnSpPr/>
          <p:nvPr/>
        </p:nvCxnSpPr>
        <p:spPr>
          <a:xfrm rot="10800000">
            <a:off x="3266711" y="3154432"/>
            <a:ext cx="0" cy="11828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26"/>
          <p:cNvSpPr txBox="1"/>
          <p:nvPr/>
        </p:nvSpPr>
        <p:spPr>
          <a:xfrm>
            <a:off x="1494628" y="3268837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increase towards the top of the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Drawing the stack diagram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F0066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396875" y="1021556"/>
            <a:ext cx="4174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0x4006b5 &lt;+0&gt;:     sub    $0x38,%rsp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0x4006b9 &lt;+4&gt;:     movq   $0xb4,0x28(%rsp)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0x4006c2 &lt;+13&gt;:    movq   $0xaf,0x8(%rsp)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0x4006cb &lt;+22&gt;:    lea    0x10(%rsp),%rdi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0x4006d0 &lt;+27&gt;:    callq  0x40073f &lt;Gets&gt;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=&gt; 0x4006d5 &lt;+32&gt;:    mov    0x28(%rsp),%rdx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7699078" y="2178951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rsp+0x28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7699077" y="3618703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7699077" y="3264122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rsp+0x10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2" name="Google Shape;322;p27"/>
          <p:cNvGrpSpPr/>
          <p:nvPr/>
        </p:nvGrpSpPr>
        <p:grpSpPr>
          <a:xfrm>
            <a:off x="4689387" y="4132839"/>
            <a:ext cx="799136" cy="307777"/>
            <a:chOff x="4689387" y="4132839"/>
            <a:chExt cx="799136" cy="307777"/>
          </a:xfrm>
        </p:grpSpPr>
        <p:sp>
          <p:nvSpPr>
            <p:cNvPr id="323" name="Google Shape;323;p27"/>
            <p:cNvSpPr txBox="1"/>
            <p:nvPr/>
          </p:nvSpPr>
          <p:spPr>
            <a:xfrm>
              <a:off x="4689387" y="4132839"/>
              <a:ext cx="524360" cy="30777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rsp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4" name="Google Shape;324;p27"/>
            <p:cNvCxnSpPr/>
            <p:nvPr/>
          </p:nvCxnSpPr>
          <p:spPr>
            <a:xfrm>
              <a:off x="5214171" y="4286728"/>
              <a:ext cx="274352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25" name="Google Shape;325;p27"/>
          <p:cNvCxnSpPr/>
          <p:nvPr/>
        </p:nvCxnSpPr>
        <p:spPr>
          <a:xfrm rot="10800000">
            <a:off x="3266711" y="3154432"/>
            <a:ext cx="0" cy="11828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p27"/>
          <p:cNvSpPr txBox="1"/>
          <p:nvPr/>
        </p:nvSpPr>
        <p:spPr>
          <a:xfrm>
            <a:off x="1494628" y="3268837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increase towards the top of the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Comparing with GDB output</a:t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F0066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396875" y="1021556"/>
            <a:ext cx="4174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Let's compare the stack diagram we drew with the actual values on the stack after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Gets()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returns.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0x4006d0 &lt;+27&gt;:    callq  0x40073f &lt;Gets&gt;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 0x4006d5 &lt;+32&gt;:    mov    0x28(%rsp),%rdx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break *0x4006d5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run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Starting program: act1</a:t>
            </a:r>
            <a:endParaRPr>
              <a:solidFill>
                <a:srgbClr val="000000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abcdefgh12345678</a:t>
            </a:r>
            <a:endParaRPr>
              <a:solidFill>
                <a:srgbClr val="000000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x/8gx $rsp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x/64bx $rsp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7699078" y="2178951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rsp+0x28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7699077" y="3618703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7699077" y="3264122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rsp+0x10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5" name="Google Shape;345;p28"/>
          <p:cNvGrpSpPr/>
          <p:nvPr/>
        </p:nvGrpSpPr>
        <p:grpSpPr>
          <a:xfrm>
            <a:off x="4689387" y="4132839"/>
            <a:ext cx="799136" cy="307777"/>
            <a:chOff x="4689387" y="4132839"/>
            <a:chExt cx="799136" cy="307777"/>
          </a:xfrm>
        </p:grpSpPr>
        <p:sp>
          <p:nvSpPr>
            <p:cNvPr id="346" name="Google Shape;346;p28"/>
            <p:cNvSpPr txBox="1"/>
            <p:nvPr/>
          </p:nvSpPr>
          <p:spPr>
            <a:xfrm>
              <a:off x="4689387" y="4132839"/>
              <a:ext cx="524360" cy="30777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rsp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7" name="Google Shape;347;p28"/>
            <p:cNvCxnSpPr/>
            <p:nvPr/>
          </p:nvCxnSpPr>
          <p:spPr>
            <a:xfrm>
              <a:off x="5214171" y="4286728"/>
              <a:ext cx="274352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Comparing with GDB output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5489372" y="395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5489372" y="251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5489372" y="3598011"/>
            <a:ext cx="2160000" cy="360000"/>
          </a:xfrm>
          <a:prstGeom prst="rect">
            <a:avLst/>
          </a:prstGeom>
          <a:solidFill>
            <a:srgbClr val="FF0066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5489372" y="323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5489372" y="2878011"/>
            <a:ext cx="2160000" cy="36000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5489372" y="1798011"/>
            <a:ext cx="2160000" cy="360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5489372" y="2158011"/>
            <a:ext cx="2160000" cy="3600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96875" y="1021556"/>
            <a:ext cx="488012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x/8gx $rsp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0x602020:   0x0000000000000000    </a:t>
            </a:r>
            <a:r>
              <a:rPr lang="en-US" sz="110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0x00000000000000af</a:t>
            </a:r>
            <a:endParaRPr sz="1100">
              <a:solidFill>
                <a:srgbClr val="FF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0x602030:   </a:t>
            </a:r>
            <a:r>
              <a:rPr lang="en-US" sz="11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0x6867666564636261    0x3837363534333231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0x602040:   0x0000000000000000    </a:t>
            </a:r>
            <a:r>
              <a:rPr lang="en-U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0x00000000000000b4</a:t>
            </a:r>
            <a:endParaRPr sz="11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0x602050:   0x0000000000000000    </a:t>
            </a:r>
            <a:r>
              <a:rPr lang="en-U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0x0000000000400783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(gdb)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x/64bx $rsp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0x602020:  0x00  0x00  0x00  0x00  0x00  0x00  0x00  0x00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0x602028:  </a:t>
            </a:r>
            <a:r>
              <a:rPr lang="en-US" sz="110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0xaf  0x00  0x00  0x00  0x00  0x00  0x00  0x00</a:t>
            </a:r>
            <a:endParaRPr sz="1100">
              <a:solidFill>
                <a:srgbClr val="FF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0x602030:  </a:t>
            </a:r>
            <a:r>
              <a:rPr lang="en-US" sz="11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0x61  0x62  0x63  0x64  0x65  0x66  0x67  0x68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0x602038:  </a:t>
            </a:r>
            <a:r>
              <a:rPr lang="en-US" sz="11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0x31  0x32  0x33  0x34  0x35  0x36  0x37  0x38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0x602040:  0x00  0x00  0x00  0x00  0x00  0x00  0x00  0x00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0x602048:  </a:t>
            </a:r>
            <a:r>
              <a:rPr lang="en-US" sz="11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0xb4  0x00  0x00  0x00  0x00  0x00  0x00  0x00</a:t>
            </a:r>
            <a:endParaRPr sz="1100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0x602050:  0x00  0x00  0x00  0x00  0x00  0x00  0x00  0x00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0x602058:  </a:t>
            </a:r>
            <a:r>
              <a:rPr lang="en-US" sz="11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0x83  0x07  0x40  0x00  0x00  0x00  0x00  0x00</a:t>
            </a:r>
            <a:endParaRPr sz="9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5488523" y="1454325"/>
            <a:ext cx="2160000" cy="3600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7699080" y="1475265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rsp+0x38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7699078" y="2178951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rsp+0x28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7699077" y="3618703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rsp+0x8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7699077" y="3264122"/>
            <a:ext cx="11739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rsp+0x10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6" name="Google Shape;366;p29"/>
          <p:cNvCxnSpPr/>
          <p:nvPr/>
        </p:nvCxnSpPr>
        <p:spPr>
          <a:xfrm rot="10800000">
            <a:off x="8873018" y="3571899"/>
            <a:ext cx="0" cy="1280693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29"/>
          <p:cNvSpPr txBox="1"/>
          <p:nvPr/>
        </p:nvSpPr>
        <p:spPr>
          <a:xfrm>
            <a:off x="7125707" y="4157238"/>
            <a:ext cx="16612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Addresses increase towards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of the slide</a:t>
            </a:r>
            <a:endParaRPr b="1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9"/>
          <p:cNvCxnSpPr/>
          <p:nvPr/>
        </p:nvCxnSpPr>
        <p:spPr>
          <a:xfrm>
            <a:off x="357017" y="3469136"/>
            <a:ext cx="0" cy="137937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9" name="Google Shape;369;p29"/>
          <p:cNvSpPr txBox="1"/>
          <p:nvPr/>
        </p:nvSpPr>
        <p:spPr>
          <a:xfrm>
            <a:off x="449350" y="4109846"/>
            <a:ext cx="18230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increase towards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bottom of the slide</a:t>
            </a:r>
            <a:endParaRPr b="1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29"/>
          <p:cNvGrpSpPr/>
          <p:nvPr/>
        </p:nvGrpSpPr>
        <p:grpSpPr>
          <a:xfrm>
            <a:off x="4689387" y="4132839"/>
            <a:ext cx="799136" cy="307777"/>
            <a:chOff x="4689387" y="4132839"/>
            <a:chExt cx="799136" cy="307777"/>
          </a:xfrm>
        </p:grpSpPr>
        <p:sp>
          <p:nvSpPr>
            <p:cNvPr id="371" name="Google Shape;371;p29"/>
            <p:cNvSpPr txBox="1"/>
            <p:nvPr/>
          </p:nvSpPr>
          <p:spPr>
            <a:xfrm>
              <a:off x="4689387" y="4132839"/>
              <a:ext cx="524360" cy="30777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rsp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2" name="Google Shape;372;p29"/>
            <p:cNvCxnSpPr/>
            <p:nvPr/>
          </p:nvCxnSpPr>
          <p:spPr>
            <a:xfrm>
              <a:off x="5214171" y="4286728"/>
              <a:ext cx="274352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By the end of this recitation, we want you to know: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Stack discipline and calling conventions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How to perform a simple buffer overflow attack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rPr lang="en-US"/>
              <a:t>More discussion in lecture on Tuesday:</a:t>
            </a:r>
            <a:br>
              <a:rPr lang="en-US"/>
            </a:br>
            <a:r>
              <a:rPr i="1" lang="en-US"/>
              <a:t>Machine-Level Programming V: Advanced Topics</a:t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Exploitation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Try to find an input string that wins 1 cookie!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What do we need to overwrite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en-US" sz="2000"/>
              <a:t> with if we want to have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before == 0x3331323531</a:t>
            </a:r>
            <a:r>
              <a:rPr lang="en-US" sz="2000"/>
              <a:t>?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Constructing an exploit</a:t>
            </a:r>
            <a:endParaRPr i="1" sz="2000"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gets()</a:t>
            </a:r>
            <a:r>
              <a:rPr lang="en-US" sz="2000"/>
              <a:t> stops reading once it sees a newline. In the buffer, it replaces the newline with a null terminator.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■"/>
            </a:pPr>
            <a:r>
              <a:rPr lang="en-US" sz="2000"/>
              <a:t>gets() does </a:t>
            </a:r>
            <a:r>
              <a:rPr b="1" lang="en-US" sz="2000"/>
              <a:t>not</a:t>
            </a:r>
            <a:r>
              <a:rPr lang="en-US" sz="2000"/>
              <a:t> stop reading at a null terminator.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1: Recap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Buffer overflows can </a:t>
            </a:r>
            <a:r>
              <a:rPr b="1" lang="en-US"/>
              <a:t>overwrite </a:t>
            </a:r>
            <a:r>
              <a:rPr lang="en-US"/>
              <a:t>parts of the stack frame, including other local variables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Stack frames may include </a:t>
            </a:r>
            <a:r>
              <a:rPr b="1" lang="en-US"/>
              <a:t>padding</a:t>
            </a:r>
            <a:r>
              <a:rPr lang="en-US"/>
              <a:t>, so looking at the assembly is crucial to drawing a correct diagram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■"/>
            </a:pPr>
            <a:r>
              <a:rPr lang="en-US"/>
              <a:t>GDB prints output starting at the </a:t>
            </a:r>
            <a:r>
              <a:rPr b="1" lang="en-US"/>
              <a:t>lowest </a:t>
            </a:r>
            <a:r>
              <a:rPr lang="en-US"/>
              <a:t>address, whereas our stack diagrams start at the </a:t>
            </a:r>
            <a:r>
              <a:rPr b="1" lang="en-US"/>
              <a:t>highest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Procedure Calling Review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Call and return instructions</a:t>
            </a:r>
            <a:endParaRPr/>
          </a:p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Which registers do callq and retq change?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597180" y="17214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1597180" y="27501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597180" y="30930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1597180" y="34359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1597180" y="37788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1597180" y="41217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1597180" y="44646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1597180" y="20643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1597180" y="24072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5379830" y="20376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5379830" y="37521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5379830" y="34092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5379830" y="23805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5379830" y="27234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5379830" y="30663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/>
          <p:nvPr/>
        </p:nvSpPr>
        <p:spPr>
          <a:xfrm rot="-1083">
            <a:off x="5379831" y="4095367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Call and return instructions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Which registers do callq and retq change?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1597180" y="17214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1597180" y="27501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1597180" y="30930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1597180" y="34359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1597180" y="37788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1597180" y="41217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1597180" y="44646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597180" y="20643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1597180" y="2407259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5379830" y="20376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5379830" y="3752184"/>
            <a:ext cx="1905000" cy="285900"/>
          </a:xfrm>
          <a:prstGeom prst="rect">
            <a:avLst/>
          </a:prstGeom>
          <a:solidFill>
            <a:srgbClr val="F1C232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5379830" y="34092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5379830" y="23805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5379830" y="27234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379830" y="3066384"/>
            <a:ext cx="1905000" cy="28590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/>
          <p:nvPr/>
        </p:nvSpPr>
        <p:spPr>
          <a:xfrm rot="-1083">
            <a:off x="5379831" y="4095367"/>
            <a:ext cx="1905000" cy="285900"/>
          </a:xfrm>
          <a:prstGeom prst="rect">
            <a:avLst/>
          </a:prstGeom>
          <a:solidFill>
            <a:srgbClr val="F1C232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Stack/Procedure Review</a:t>
            </a:r>
            <a:endParaRPr/>
          </a:p>
        </p:txBody>
      </p:sp>
      <p:sp>
        <p:nvSpPr>
          <p:cNvPr id="440" name="Google Shape;440;p35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5247085" y="2171700"/>
            <a:ext cx="478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35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5143501" y="142875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5143501" y="114300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5143501" y="85725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5247085" y="2628900"/>
            <a:ext cx="478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Stack/Procedure Review</a:t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247085" y="2171700"/>
            <a:ext cx="478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35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5143501" y="142875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5143501" y="114300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5143501" y="857250"/>
            <a:ext cx="5823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247085" y="2628900"/>
            <a:ext cx="478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534524" y="3429001"/>
            <a:ext cx="19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happens next?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0x400550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5829300" y="1714500"/>
            <a:ext cx="1009500" cy="2859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5143503" y="857250"/>
            <a:ext cx="582300" cy="2057400"/>
            <a:chOff x="5334000" y="1143000"/>
            <a:chExt cx="776400" cy="2743200"/>
          </a:xfrm>
        </p:grpSpPr>
        <p:sp>
          <p:nvSpPr>
            <p:cNvPr id="478" name="Google Shape;478;p37"/>
            <p:cNvSpPr/>
            <p:nvPr/>
          </p:nvSpPr>
          <p:spPr>
            <a:xfrm>
              <a:off x="5472112" y="28956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334000" y="1905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34000" y="1524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34000" y="1143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334000" y="2286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72112" y="35052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37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Stack/Procedure Review</a:t>
            </a:r>
            <a:endParaRPr/>
          </a:p>
        </p:txBody>
      </p:sp>
      <p:sp>
        <p:nvSpPr>
          <p:cNvPr id="485" name="Google Shape;485;p37"/>
          <p:cNvSpPr txBox="1"/>
          <p:nvPr/>
        </p:nvSpPr>
        <p:spPr>
          <a:xfrm>
            <a:off x="6974378" y="1899458"/>
            <a:ext cx="190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 onto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6895407" y="1857375"/>
            <a:ext cx="112200" cy="473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6974378" y="2597712"/>
            <a:ext cx="190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to arg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400557:  retq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5829300" y="1714500"/>
            <a:ext cx="1009500" cy="2859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38"/>
          <p:cNvGrpSpPr/>
          <p:nvPr/>
        </p:nvGrpSpPr>
        <p:grpSpPr>
          <a:xfrm>
            <a:off x="5143503" y="857250"/>
            <a:ext cx="582300" cy="2057400"/>
            <a:chOff x="5334000" y="1143000"/>
            <a:chExt cx="776400" cy="2743200"/>
          </a:xfrm>
        </p:grpSpPr>
        <p:sp>
          <p:nvSpPr>
            <p:cNvPr id="499" name="Google Shape;499;p38"/>
            <p:cNvSpPr/>
            <p:nvPr/>
          </p:nvSpPr>
          <p:spPr>
            <a:xfrm>
              <a:off x="5472112" y="28956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334000" y="1905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334000" y="1524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334000" y="1143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334000" y="2286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472112" y="35052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8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Stack/Procedure Review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5829300" y="1714500"/>
            <a:ext cx="1009500" cy="285900"/>
          </a:xfrm>
          <a:prstGeom prst="rect">
            <a:avLst/>
          </a:prstGeom>
          <a:solidFill>
            <a:srgbClr val="D6D6F4">
              <a:alpha val="54117"/>
            </a:srgbClr>
          </a:solidFill>
          <a:ln cap="flat" cmpd="sng" w="25400">
            <a:solidFill>
              <a:srgbClr val="000000">
                <a:alpha val="4470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B2B2B2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5143503" y="857250"/>
            <a:ext cx="582300" cy="2057400"/>
            <a:chOff x="5334000" y="1143000"/>
            <a:chExt cx="776400" cy="2743200"/>
          </a:xfrm>
        </p:grpSpPr>
        <p:sp>
          <p:nvSpPr>
            <p:cNvPr id="517" name="Google Shape;517;p39"/>
            <p:cNvSpPr/>
            <p:nvPr/>
          </p:nvSpPr>
          <p:spPr>
            <a:xfrm>
              <a:off x="5472112" y="28956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334000" y="1905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334000" y="1524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334000" y="1143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5334000" y="2286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rgbClr val="B2B2B2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472112" y="35052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39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Stack/Procedure Review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6918267" y="2317784"/>
            <a:ext cx="112200" cy="473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7030489" y="2440945"/>
            <a:ext cx="190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Reminders and Lab Overview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/>
          <p:nvPr/>
        </p:nvSpPr>
        <p:spPr>
          <a:xfrm>
            <a:off x="1314450" y="2971800"/>
            <a:ext cx="3372000" cy="1143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• ?????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• ?????</a:t>
            </a:r>
            <a:endParaRPr b="1" i="0" sz="135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400557:  retq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1314450" y="971550"/>
            <a:ext cx="3372000" cy="15429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dk2">
                <a:alpha val="74509"/>
              </a:schemeClr>
            </a:outerShdw>
          </a:effectLst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5829300" y="2628900"/>
            <a:ext cx="1009500" cy="2859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5829300" y="2171700"/>
            <a:ext cx="1009500" cy="2859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5829300" y="1714500"/>
            <a:ext cx="1009500" cy="2859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</a:t>
            </a:r>
            <a:r>
              <a:rPr b="1" i="0" lang="en-US" sz="13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badbad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5829300" y="285750"/>
            <a:ext cx="1009500" cy="1428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40"/>
          <p:cNvGrpSpPr/>
          <p:nvPr/>
        </p:nvGrpSpPr>
        <p:grpSpPr>
          <a:xfrm>
            <a:off x="5143503" y="857250"/>
            <a:ext cx="582300" cy="2057400"/>
            <a:chOff x="5334000" y="1143000"/>
            <a:chExt cx="776400" cy="2743200"/>
          </a:xfrm>
        </p:grpSpPr>
        <p:sp>
          <p:nvSpPr>
            <p:cNvPr id="537" name="Google Shape;537;p40"/>
            <p:cNvSpPr/>
            <p:nvPr/>
          </p:nvSpPr>
          <p:spPr>
            <a:xfrm>
              <a:off x="5472112" y="28956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35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334000" y="1905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34000" y="1524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334000" y="1143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334000" y="2286000"/>
              <a:ext cx="7764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472112" y="3505200"/>
              <a:ext cx="6381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en-US" sz="135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40"/>
          <p:cNvSpPr txBox="1"/>
          <p:nvPr>
            <p:ph type="title"/>
          </p:nvPr>
        </p:nvSpPr>
        <p:spPr>
          <a:xfrm>
            <a:off x="357762" y="333802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/>
              <a:t>Let’s Rewind…</a:t>
            </a:r>
            <a:endParaRPr/>
          </a:p>
        </p:txBody>
      </p:sp>
      <p:sp>
        <p:nvSpPr>
          <p:cNvPr id="544" name="Google Shape;544;p40"/>
          <p:cNvSpPr txBox="1"/>
          <p:nvPr/>
        </p:nvSpPr>
        <p:spPr>
          <a:xfrm>
            <a:off x="5276829" y="3429001"/>
            <a:ext cx="35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if we mess up the return address?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Activity 2</a:t>
            </a:r>
            <a:endParaRPr/>
          </a:p>
        </p:txBody>
      </p:sp>
      <p:sp>
        <p:nvSpPr>
          <p:cNvPr id="550" name="Google Shape;550;p41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2: Exploitation</a:t>
            </a:r>
            <a:endParaRPr/>
          </a:p>
        </p:txBody>
      </p:sp>
      <p:sp>
        <p:nvSpPr>
          <p:cNvPr id="556" name="Google Shape;556;p4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Hijacking control flow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Is it possible to overwrite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2000"/>
              <a:t>? If not, what parts of the stack frame </a:t>
            </a:r>
            <a:r>
              <a:rPr i="1" lang="en-US" sz="2000"/>
              <a:t>can </a:t>
            </a:r>
            <a:r>
              <a:rPr lang="en-US" sz="2000"/>
              <a:t>we overwrite?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Is there anywhere we could jump to call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win(0x18213)</a:t>
            </a:r>
            <a:r>
              <a:rPr lang="en-US" sz="2000"/>
              <a:t>?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Constructing an exploit</a:t>
            </a:r>
            <a:endParaRPr/>
          </a:p>
        </p:txBody>
      </p:sp>
      <p:sp>
        <p:nvSpPr>
          <p:cNvPr id="557" name="Google Shape;557;p42"/>
          <p:cNvSpPr txBox="1"/>
          <p:nvPr/>
        </p:nvSpPr>
        <p:spPr>
          <a:xfrm>
            <a:off x="1055075" y="3573425"/>
            <a:ext cx="2512200" cy="102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inputs/input2.txt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48 65 6c 6c 6f 20 31 35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32 31 33 21 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comment</a:t>
            </a:r>
            <a:endParaRPr b="0" i="0" sz="14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5301325" y="3573425"/>
            <a:ext cx="2512200" cy="102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inputs/input2.bin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15213!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9" name="Google Shape;559;p42"/>
          <p:cNvCxnSpPr/>
          <p:nvPr/>
        </p:nvCxnSpPr>
        <p:spPr>
          <a:xfrm>
            <a:off x="4113550" y="3939575"/>
            <a:ext cx="65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0" name="Google Shape;560;p42"/>
          <p:cNvSpPr txBox="1"/>
          <p:nvPr/>
        </p:nvSpPr>
        <p:spPr>
          <a:xfrm>
            <a:off x="3567175" y="3979950"/>
            <a:ext cx="1708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(runs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hex2raw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Part 2: Recap</a:t>
            </a:r>
            <a:endParaRPr/>
          </a:p>
        </p:txBody>
      </p:sp>
      <p:sp>
        <p:nvSpPr>
          <p:cNvPr id="566" name="Google Shape;566;p4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retq</a:t>
            </a:r>
            <a:r>
              <a:rPr lang="en-US"/>
              <a:t> always jumps to the </a:t>
            </a:r>
            <a:r>
              <a:rPr b="1" lang="en-US"/>
              <a:t>saved return address</a:t>
            </a:r>
            <a:r>
              <a:rPr lang="en-US"/>
              <a:t>, which it pops off the stack (at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rsp</a:t>
            </a:r>
            <a:r>
              <a:rPr lang="en-US"/>
              <a:t>).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2400"/>
              <a:buChar char="■"/>
            </a:pPr>
            <a:r>
              <a:rPr b="1" lang="en-US"/>
              <a:t>Overwriting </a:t>
            </a:r>
            <a:r>
              <a:rPr lang="en-US"/>
              <a:t>the saved return address</a:t>
            </a:r>
            <a:r>
              <a:rPr b="1" lang="en-US"/>
              <a:t> </a:t>
            </a:r>
            <a:r>
              <a:rPr lang="en-US"/>
              <a:t>on the stack allows us to "fool"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retq</a:t>
            </a:r>
            <a:r>
              <a:rPr lang="en-US"/>
              <a:t>, and transfer control to an arbitrary instruction.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/>
          <p:nvPr>
            <p:ph type="title"/>
          </p:nvPr>
        </p:nvSpPr>
        <p:spPr>
          <a:xfrm>
            <a:off x="357017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Attack Lab Tools</a:t>
            </a:r>
            <a:endParaRPr/>
          </a:p>
        </p:txBody>
      </p:sp>
      <p:sp>
        <p:nvSpPr>
          <p:cNvPr id="572" name="Google Shape;572;p4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■"/>
            </a:pP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gcc –c </a:t>
            </a: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test.s</a:t>
            </a:r>
            <a:b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objdump –d </a:t>
            </a: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test.o</a:t>
            </a:r>
            <a:br>
              <a:rPr lang="en-US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solidFill>
                  <a:schemeClr val="dk1"/>
                </a:solidFill>
              </a:rPr>
              <a:t>Compiles the assembly code in test.s, then</a:t>
            </a:r>
            <a:r>
              <a:rPr lang="en-US" sz="1800"/>
              <a:t> </a:t>
            </a:r>
            <a:r>
              <a:rPr lang="en-US" sz="1800">
                <a:solidFill>
                  <a:schemeClr val="dk1"/>
                </a:solidFill>
              </a:rPr>
              <a:t>shows the disassemb</a:t>
            </a:r>
            <a:r>
              <a:rPr lang="en-US" sz="1800"/>
              <a:t>led instructions along with the</a:t>
            </a:r>
            <a:r>
              <a:rPr lang="en-US" sz="1800">
                <a:solidFill>
                  <a:schemeClr val="dk1"/>
                </a:solidFill>
              </a:rPr>
              <a:t> actual bytes.</a:t>
            </a:r>
            <a:endParaRPr sz="1800" u="sng">
              <a:solidFill>
                <a:schemeClr val="hlink"/>
              </a:solidFill>
              <a:hlinkClick r:id="rId3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Mono"/>
              <a:buChar char="■"/>
            </a:pP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-US" sz="2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./hex2raw</a:t>
            </a: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&lt; exploit.txt &gt; exploit.bin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Convert hex codes into raw binary strings to pass to targets.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Mono"/>
              <a:buChar char="■"/>
            </a:pP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(gdb)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display /12gx</a:t>
            </a: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$rsp</a:t>
            </a:r>
            <a:br>
              <a:rPr lang="en-US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(gdb)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display /2i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$rip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Displays 12 elements on the stack and the next 2 instructions to run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GDB is also useful to for tracing to see if an exploit is working.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If you get stuck</a:t>
            </a:r>
            <a:endParaRPr/>
          </a:p>
        </p:txBody>
      </p:sp>
      <p:sp>
        <p:nvSpPr>
          <p:cNvPr id="578" name="Google Shape;578;p4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>
                <a:solidFill>
                  <a:srgbClr val="000000"/>
                </a:solidFill>
              </a:rPr>
              <a:t>Please read the writeup carefully.</a:t>
            </a:r>
            <a:r>
              <a:rPr lang="en-US">
                <a:solidFill>
                  <a:srgbClr val="000000"/>
                </a:solidFill>
              </a:rPr>
              <a:t> Not everything will make sense on the first read-through.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Other resources you can make use of: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CS:APP Chapter 3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000"/>
              <a:t>Lecture slides and videos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■"/>
            </a:pPr>
            <a:r>
              <a:rPr lang="en-US" sz="2000"/>
              <a:t>x86-64 and GDB cheat sheets under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Resources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Bomb Lab is due </a:t>
            </a:r>
            <a:r>
              <a:rPr b="1" lang="en-US"/>
              <a:t>Tuesday, Sept. 29 </a:t>
            </a:r>
            <a:r>
              <a:rPr lang="en-US"/>
              <a:t>at 11:59pm ET!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■"/>
            </a:pPr>
            <a:r>
              <a:rPr lang="en-US"/>
              <a:t>Attack Lab will be released the same day, and is due the </a:t>
            </a:r>
            <a:r>
              <a:rPr b="1" lang="en-US"/>
              <a:t>Thursday</a:t>
            </a:r>
            <a:r>
              <a:rPr b="1" lang="en-US"/>
              <a:t>, Oct. 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Attack Lab overview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Attack programs by crafting buffer overflow attacks that hijack the control flow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Provide inputs to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rtarget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ctarget </a:t>
            </a:r>
            <a:r>
              <a:rPr lang="en-US"/>
              <a:t>programs that cause them to call certain functions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Unlike in bomblab, the targets don't explode!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Stacks Review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/>
              <a:t>Manipulating the stack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638175" y="2070846"/>
            <a:ext cx="3871799" cy="2679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b="1" lang="en-US"/>
              <a:t>Growing the stack:</a:t>
            </a:r>
            <a:endParaRPr/>
          </a:p>
        </p:txBody>
      </p:sp>
      <p:sp>
        <p:nvSpPr>
          <p:cNvPr id="106" name="Google Shape;106;p8"/>
          <p:cNvSpPr txBox="1"/>
          <p:nvPr>
            <p:ph idx="2" type="body"/>
          </p:nvPr>
        </p:nvSpPr>
        <p:spPr>
          <a:xfrm>
            <a:off x="4662487" y="2070846"/>
            <a:ext cx="38718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b="1" lang="en-US"/>
              <a:t>Shrinking the stack: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396875" y="1021557"/>
            <a:ext cx="7896300" cy="1049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instructions do we typically use to change the stack pointer, %rsp?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74089" y="278386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Manipulating the stack`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638175" y="2070846"/>
            <a:ext cx="38718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Growing the stack: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$0x28, </a:t>
            </a: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%rsp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%rbx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Font typeface="Consolas"/>
              <a:buChar char="■"/>
            </a:pPr>
            <a:r>
              <a:rPr b="1"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callq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my_function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9"/>
          <p:cNvSpPr txBox="1"/>
          <p:nvPr>
            <p:ph idx="2" type="body"/>
          </p:nvPr>
        </p:nvSpPr>
        <p:spPr>
          <a:xfrm>
            <a:off x="4662487" y="2070846"/>
            <a:ext cx="38718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Shrinking the stack:</a:t>
            </a:r>
            <a:endParaRPr b="1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396875" y="1021557"/>
            <a:ext cx="78963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instructions do we typically use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stack pointer, %rsp?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