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985000" cy="9283700"/>
  <p:embeddedFontLst>
    <p:embeddedFont>
      <p:font typeface="Arial Narrow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5" roundtripDataSignature="AMtx7min+2+k45J6gokZ1MYZF2AD1XUz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C2C91F-5940-4B11-A255-A775C4B3FD0D}">
  <a:tblStyle styleId="{2EC2C91F-5940-4B11-A255-A775C4B3FD0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ialNarrow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ArialNarrow-italic.fntdata"/><Relationship Id="rId10" Type="http://schemas.openxmlformats.org/officeDocument/2006/relationships/slide" Target="slides/slide4.xml"/><Relationship Id="rId32" Type="http://schemas.openxmlformats.org/officeDocument/2006/relationships/font" Target="fonts/ArialNarrow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ArialNarrow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61252" cy="44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35896" y="0"/>
            <a:ext cx="3061252" cy="44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38238" y="663575"/>
            <a:ext cx="4721225" cy="354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7530" y="4427398"/>
            <a:ext cx="5102087" cy="41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54795"/>
            <a:ext cx="3061252" cy="442740"/>
          </a:xfrm>
          <a:prstGeom prst="rect">
            <a:avLst/>
          </a:prstGeom>
          <a:noFill/>
          <a:ln>
            <a:noFill/>
          </a:ln>
        </p:spPr>
        <p:txBody>
          <a:bodyPr anchorCtr="0" anchor="b" bIns="44025" lIns="88075" spcFirstLastPara="1" rIns="88075" wrap="square" tIns="44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35896" y="8854795"/>
            <a:ext cx="3061252" cy="442740"/>
          </a:xfrm>
          <a:prstGeom prst="rect">
            <a:avLst/>
          </a:prstGeom>
          <a:noFill/>
          <a:ln>
            <a:noFill/>
          </a:ln>
        </p:spPr>
        <p:txBody>
          <a:bodyPr anchorCtr="0" anchor="b" bIns="44025" lIns="88075" spcFirstLastPara="1" rIns="88075" wrap="square" tIns="44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/>
          <p:nvPr>
            <p:ph idx="2" type="sldImg"/>
          </p:nvPr>
        </p:nvSpPr>
        <p:spPr>
          <a:xfrm>
            <a:off x="1138238" y="663575"/>
            <a:ext cx="4721225" cy="354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947530" y="4427398"/>
            <a:ext cx="5102087" cy="41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 txBox="1"/>
          <p:nvPr>
            <p:ph idx="12" type="sldNum"/>
          </p:nvPr>
        </p:nvSpPr>
        <p:spPr>
          <a:xfrm>
            <a:off x="3935896" y="8854795"/>
            <a:ext cx="3061252" cy="442740"/>
          </a:xfrm>
          <a:prstGeom prst="rect">
            <a:avLst/>
          </a:prstGeom>
          <a:noFill/>
          <a:ln>
            <a:noFill/>
          </a:ln>
        </p:spPr>
        <p:txBody>
          <a:bodyPr anchorCtr="0" anchor="b" bIns="44025" lIns="88075" spcFirstLastPara="1" rIns="88075" wrap="square" tIns="44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38238" y="663575"/>
            <a:ext cx="4721225" cy="354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947530" y="4427398"/>
            <a:ext cx="5102087" cy="41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1-4 are all part of the ABI, only 2 and 4 are calling convention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application binary interface </a:t>
            </a:r>
            <a:endParaRPr/>
          </a:p>
        </p:txBody>
      </p:sp>
      <p:sp>
        <p:nvSpPr>
          <p:cNvPr id="140" name="Google Shape;140;p11:notes"/>
          <p:cNvSpPr txBox="1"/>
          <p:nvPr>
            <p:ph idx="12" type="sldNum"/>
          </p:nvPr>
        </p:nvSpPr>
        <p:spPr>
          <a:xfrm>
            <a:off x="3935896" y="8854795"/>
            <a:ext cx="3061252" cy="442740"/>
          </a:xfrm>
          <a:prstGeom prst="rect">
            <a:avLst/>
          </a:prstGeom>
          <a:noFill/>
          <a:ln>
            <a:noFill/>
          </a:ln>
        </p:spPr>
        <p:txBody>
          <a:bodyPr anchorCtr="0" anchor="b" bIns="44025" lIns="88075" spcFirstLastPara="1" rIns="88075" wrap="square" tIns="44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947530" y="4427398"/>
            <a:ext cx="5102087" cy="41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38238" y="663575"/>
            <a:ext cx="4721225" cy="354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947530" y="4427398"/>
            <a:ext cx="5102087" cy="41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38238" y="663575"/>
            <a:ext cx="4721225" cy="354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947530" y="4427398"/>
            <a:ext cx="5102087" cy="41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38238" y="663575"/>
            <a:ext cx="4721225" cy="354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947530" y="4427398"/>
            <a:ext cx="5102087" cy="41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Additional arguments go from lower position to higher position with lower to higher stack addresses. Pg 240 of book.</a:t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38238" y="663575"/>
            <a:ext cx="4721225" cy="354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947530" y="4427398"/>
            <a:ext cx="5102087" cy="41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big constant is “Hi 15213”</a:t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38238" y="663575"/>
            <a:ext cx="4721225" cy="354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1138238" y="663575"/>
            <a:ext cx="4721100" cy="35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947530" y="4427398"/>
            <a:ext cx="5102100" cy="4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 txBox="1"/>
          <p:nvPr>
            <p:ph idx="12" type="sldNum"/>
          </p:nvPr>
        </p:nvSpPr>
        <p:spPr>
          <a:xfrm>
            <a:off x="3935896" y="8854795"/>
            <a:ext cx="3061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25" lIns="88075" spcFirstLastPara="1" rIns="88075" wrap="square" tIns="44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1138238" y="663575"/>
            <a:ext cx="4721100" cy="35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p20:notes"/>
          <p:cNvSpPr txBox="1"/>
          <p:nvPr>
            <p:ph idx="1" type="body"/>
          </p:nvPr>
        </p:nvSpPr>
        <p:spPr>
          <a:xfrm>
            <a:off x="947530" y="4427398"/>
            <a:ext cx="5102100" cy="4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20:notes"/>
          <p:cNvSpPr txBox="1"/>
          <p:nvPr>
            <p:ph idx="12" type="sldNum"/>
          </p:nvPr>
        </p:nvSpPr>
        <p:spPr>
          <a:xfrm>
            <a:off x="3935896" y="8854795"/>
            <a:ext cx="3061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25" lIns="88075" spcFirstLastPara="1" rIns="88075" wrap="square" tIns="44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/>
          <p:nvPr>
            <p:ph idx="2" type="sldImg"/>
          </p:nvPr>
        </p:nvSpPr>
        <p:spPr>
          <a:xfrm>
            <a:off x="1138238" y="663575"/>
            <a:ext cx="4721100" cy="35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947530" y="4427398"/>
            <a:ext cx="5102100" cy="4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Each element of the struct has to be aligned on a boundary of its size + the entire struct is aligned on a boundary of the size of its largest element</a:t>
            </a:r>
            <a:endParaRPr/>
          </a:p>
        </p:txBody>
      </p:sp>
      <p:sp>
        <p:nvSpPr>
          <p:cNvPr id="244" name="Google Shape;244;p21:notes"/>
          <p:cNvSpPr txBox="1"/>
          <p:nvPr>
            <p:ph idx="12" type="sldNum"/>
          </p:nvPr>
        </p:nvSpPr>
        <p:spPr>
          <a:xfrm>
            <a:off x="3935896" y="8854795"/>
            <a:ext cx="3061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25" lIns="88075" spcFirstLastPara="1" rIns="88075" wrap="square" tIns="44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1138238" y="663575"/>
            <a:ext cx="4721100" cy="35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947530" y="4427398"/>
            <a:ext cx="5102100" cy="4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2:notes"/>
          <p:cNvSpPr txBox="1"/>
          <p:nvPr>
            <p:ph idx="12" type="sldNum"/>
          </p:nvPr>
        </p:nvSpPr>
        <p:spPr>
          <a:xfrm>
            <a:off x="3935896" y="8854795"/>
            <a:ext cx="3061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25" lIns="88075" spcFirstLastPara="1" rIns="88075" wrap="square" tIns="44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947530" y="4427398"/>
            <a:ext cx="5102100" cy="4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138238" y="663575"/>
            <a:ext cx="4721100" cy="35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d38306c8d_0_0:notes"/>
          <p:cNvSpPr/>
          <p:nvPr>
            <p:ph idx="2" type="sldImg"/>
          </p:nvPr>
        </p:nvSpPr>
        <p:spPr>
          <a:xfrm>
            <a:off x="1138238" y="663575"/>
            <a:ext cx="4721100" cy="35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8" name="Google Shape;258;g9d38306c8d_0_0:notes"/>
          <p:cNvSpPr txBox="1"/>
          <p:nvPr>
            <p:ph idx="1" type="body"/>
          </p:nvPr>
        </p:nvSpPr>
        <p:spPr>
          <a:xfrm>
            <a:off x="947530" y="4427398"/>
            <a:ext cx="5102100" cy="4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Nested structs must be aligned to the size of the largest element</a:t>
            </a:r>
            <a:endParaRPr/>
          </a:p>
        </p:txBody>
      </p:sp>
      <p:sp>
        <p:nvSpPr>
          <p:cNvPr id="259" name="Google Shape;259;g9d38306c8d_0_0:notes"/>
          <p:cNvSpPr txBox="1"/>
          <p:nvPr>
            <p:ph idx="12" type="sldNum"/>
          </p:nvPr>
        </p:nvSpPr>
        <p:spPr>
          <a:xfrm>
            <a:off x="3935896" y="8854795"/>
            <a:ext cx="3061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25" lIns="88075" spcFirstLastPara="1" rIns="88075" wrap="square" tIns="44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d25f42079_0_157:notes"/>
          <p:cNvSpPr/>
          <p:nvPr>
            <p:ph idx="2" type="sldImg"/>
          </p:nvPr>
        </p:nvSpPr>
        <p:spPr>
          <a:xfrm>
            <a:off x="1138238" y="663575"/>
            <a:ext cx="4721100" cy="35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6" name="Google Shape;266;g9d25f42079_0_157:notes"/>
          <p:cNvSpPr txBox="1"/>
          <p:nvPr>
            <p:ph idx="1" type="body"/>
          </p:nvPr>
        </p:nvSpPr>
        <p:spPr>
          <a:xfrm>
            <a:off x="947530" y="4427398"/>
            <a:ext cx="5102100" cy="4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Nested structs must be aligned to the size of the largest element</a:t>
            </a:r>
            <a:endParaRPr/>
          </a:p>
        </p:txBody>
      </p:sp>
      <p:sp>
        <p:nvSpPr>
          <p:cNvPr id="267" name="Google Shape;267;g9d25f42079_0_157:notes"/>
          <p:cNvSpPr txBox="1"/>
          <p:nvPr>
            <p:ph idx="12" type="sldNum"/>
          </p:nvPr>
        </p:nvSpPr>
        <p:spPr>
          <a:xfrm>
            <a:off x="3935896" y="8854795"/>
            <a:ext cx="3061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25" lIns="88075" spcFirstLastPara="1" rIns="88075" wrap="square" tIns="44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d25f42079_0_164:notes"/>
          <p:cNvSpPr/>
          <p:nvPr>
            <p:ph idx="2" type="sldImg"/>
          </p:nvPr>
        </p:nvSpPr>
        <p:spPr>
          <a:xfrm>
            <a:off x="1138238" y="663575"/>
            <a:ext cx="4721100" cy="35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3" name="Google Shape;273;g9d25f42079_0_164:notes"/>
          <p:cNvSpPr txBox="1"/>
          <p:nvPr>
            <p:ph idx="1" type="body"/>
          </p:nvPr>
        </p:nvSpPr>
        <p:spPr>
          <a:xfrm>
            <a:off x="947530" y="4427398"/>
            <a:ext cx="5102100" cy="4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Nested structs must be aligned to the size of the largest element</a:t>
            </a:r>
            <a:endParaRPr/>
          </a:p>
        </p:txBody>
      </p:sp>
      <p:sp>
        <p:nvSpPr>
          <p:cNvPr id="274" name="Google Shape;274;g9d25f42079_0_164:notes"/>
          <p:cNvSpPr txBox="1"/>
          <p:nvPr>
            <p:ph idx="12" type="sldNum"/>
          </p:nvPr>
        </p:nvSpPr>
        <p:spPr>
          <a:xfrm>
            <a:off x="3935896" y="8854795"/>
            <a:ext cx="3061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25" lIns="88075" spcFirstLastPara="1" rIns="88075" wrap="square" tIns="44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d25f42079_0_0:notes"/>
          <p:cNvSpPr txBox="1"/>
          <p:nvPr>
            <p:ph idx="1" type="body"/>
          </p:nvPr>
        </p:nvSpPr>
        <p:spPr>
          <a:xfrm>
            <a:off x="698500" y="4409758"/>
            <a:ext cx="55881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9d25f42079_0_0:notes"/>
          <p:cNvSpPr/>
          <p:nvPr>
            <p:ph idx="2" type="sldImg"/>
          </p:nvPr>
        </p:nvSpPr>
        <p:spPr>
          <a:xfrm>
            <a:off x="1746517" y="696278"/>
            <a:ext cx="34926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d25f42079_0_5:notes"/>
          <p:cNvSpPr txBox="1"/>
          <p:nvPr>
            <p:ph idx="1" type="body"/>
          </p:nvPr>
        </p:nvSpPr>
        <p:spPr>
          <a:xfrm>
            <a:off x="698500" y="4409758"/>
            <a:ext cx="55881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g9d25f42079_0_5:notes"/>
          <p:cNvSpPr/>
          <p:nvPr>
            <p:ph idx="2" type="sldImg"/>
          </p:nvPr>
        </p:nvSpPr>
        <p:spPr>
          <a:xfrm>
            <a:off x="1746517" y="696278"/>
            <a:ext cx="34926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1138238" y="663575"/>
            <a:ext cx="4721225" cy="354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947530" y="4427398"/>
            <a:ext cx="5102087" cy="41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OBJECTIVE: RSP points to the newest value on the stack</a:t>
            </a:r>
            <a:endParaRPr/>
          </a:p>
        </p:txBody>
      </p:sp>
      <p:sp>
        <p:nvSpPr>
          <p:cNvPr id="86" name="Google Shape;86;p4:notes"/>
          <p:cNvSpPr txBox="1"/>
          <p:nvPr>
            <p:ph idx="12" type="sldNum"/>
          </p:nvPr>
        </p:nvSpPr>
        <p:spPr>
          <a:xfrm>
            <a:off x="3935896" y="8854795"/>
            <a:ext cx="3061252" cy="442740"/>
          </a:xfrm>
          <a:prstGeom prst="rect">
            <a:avLst/>
          </a:prstGeom>
          <a:noFill/>
          <a:ln>
            <a:noFill/>
          </a:ln>
        </p:spPr>
        <p:txBody>
          <a:bodyPr anchorCtr="0" anchor="b" bIns="44025" lIns="88075" spcFirstLastPara="1" rIns="88075" wrap="square" tIns="44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1138238" y="663575"/>
            <a:ext cx="4721100" cy="35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947530" y="4427398"/>
            <a:ext cx="5102100" cy="4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OBJECTIVE: RSP points to the newest value on the stack</a:t>
            </a:r>
            <a:endParaRPr/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935896" y="8854795"/>
            <a:ext cx="3061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25" lIns="88075" spcFirstLastPara="1" rIns="88075" wrap="square" tIns="44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38238" y="663575"/>
            <a:ext cx="4721100" cy="35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947530" y="4427398"/>
            <a:ext cx="5102100" cy="4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OBJECTIVE: RSP points to the newest value on the stack</a:t>
            </a:r>
            <a:endParaRPr/>
          </a:p>
        </p:txBody>
      </p:sp>
      <p:sp>
        <p:nvSpPr>
          <p:cNvPr id="102" name="Google Shape;102;p6:notes"/>
          <p:cNvSpPr txBox="1"/>
          <p:nvPr>
            <p:ph idx="12" type="sldNum"/>
          </p:nvPr>
        </p:nvSpPr>
        <p:spPr>
          <a:xfrm>
            <a:off x="3935896" y="8854795"/>
            <a:ext cx="3061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25" lIns="88075" spcFirstLastPara="1" rIns="88075" wrap="square" tIns="44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38238" y="663575"/>
            <a:ext cx="4721225" cy="354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947530" y="4427398"/>
            <a:ext cx="5102087" cy="41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OBJECTIVE: RSP points to the newest value on the stack</a:t>
            </a:r>
            <a:endParaRPr/>
          </a:p>
        </p:txBody>
      </p:sp>
      <p:sp>
        <p:nvSpPr>
          <p:cNvPr id="109" name="Google Shape;109;p7:notes"/>
          <p:cNvSpPr txBox="1"/>
          <p:nvPr>
            <p:ph idx="12" type="sldNum"/>
          </p:nvPr>
        </p:nvSpPr>
        <p:spPr>
          <a:xfrm>
            <a:off x="3935896" y="8854795"/>
            <a:ext cx="3061252" cy="442740"/>
          </a:xfrm>
          <a:prstGeom prst="rect">
            <a:avLst/>
          </a:prstGeom>
          <a:noFill/>
          <a:ln>
            <a:noFill/>
          </a:ln>
        </p:spPr>
        <p:txBody>
          <a:bodyPr anchorCtr="0" anchor="b" bIns="44025" lIns="88075" spcFirstLastPara="1" rIns="88075" wrap="square" tIns="44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38238" y="663575"/>
            <a:ext cx="4721225" cy="354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947530" y="4427398"/>
            <a:ext cx="5102087" cy="41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OBJECTIVE: popping a value does not remove it from the stack</a:t>
            </a:r>
            <a:endParaRPr/>
          </a:p>
        </p:txBody>
      </p:sp>
      <p:sp>
        <p:nvSpPr>
          <p:cNvPr id="118" name="Google Shape;118;p8:notes"/>
          <p:cNvSpPr txBox="1"/>
          <p:nvPr>
            <p:ph idx="12" type="sldNum"/>
          </p:nvPr>
        </p:nvSpPr>
        <p:spPr>
          <a:xfrm>
            <a:off x="3935896" y="8854795"/>
            <a:ext cx="3061252" cy="442740"/>
          </a:xfrm>
          <a:prstGeom prst="rect">
            <a:avLst/>
          </a:prstGeom>
          <a:noFill/>
          <a:ln>
            <a:noFill/>
          </a:ln>
        </p:spPr>
        <p:txBody>
          <a:bodyPr anchorCtr="0" anchor="b" bIns="44025" lIns="88075" spcFirstLastPara="1" rIns="88075" wrap="square" tIns="44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38238" y="663575"/>
            <a:ext cx="4721225" cy="354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947530" y="4427398"/>
            <a:ext cx="5102087" cy="41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OBJECTIVE: popping a value does not remove it from the stack</a:t>
            </a:r>
            <a:endParaRPr/>
          </a:p>
        </p:txBody>
      </p:sp>
      <p:sp>
        <p:nvSpPr>
          <p:cNvPr id="125" name="Google Shape;125;p9:notes"/>
          <p:cNvSpPr txBox="1"/>
          <p:nvPr>
            <p:ph idx="12" type="sldNum"/>
          </p:nvPr>
        </p:nvSpPr>
        <p:spPr>
          <a:xfrm>
            <a:off x="3935896" y="8854795"/>
            <a:ext cx="3061252" cy="442740"/>
          </a:xfrm>
          <a:prstGeom prst="rect">
            <a:avLst/>
          </a:prstGeom>
          <a:noFill/>
          <a:ln>
            <a:noFill/>
          </a:ln>
        </p:spPr>
        <p:txBody>
          <a:bodyPr anchorCtr="0" anchor="b" bIns="44025" lIns="88075" spcFirstLastPara="1" rIns="88075" wrap="square" tIns="44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38238" y="663575"/>
            <a:ext cx="4721225" cy="3541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947530" y="4427398"/>
            <a:ext cx="5102087" cy="41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4025" lIns="88075" spcFirstLastPara="1" rIns="88075" wrap="square" tIns="44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1-4 are all part of the ABI, only 2 and 4 are calling convention</a:t>
            </a:r>
            <a:endParaRPr/>
          </a:p>
        </p:txBody>
      </p:sp>
      <p:sp>
        <p:nvSpPr>
          <p:cNvPr id="133" name="Google Shape;133;p10:notes"/>
          <p:cNvSpPr txBox="1"/>
          <p:nvPr>
            <p:ph idx="12" type="sldNum"/>
          </p:nvPr>
        </p:nvSpPr>
        <p:spPr>
          <a:xfrm>
            <a:off x="3935896" y="8854795"/>
            <a:ext cx="3061252" cy="442740"/>
          </a:xfrm>
          <a:prstGeom prst="rect">
            <a:avLst/>
          </a:prstGeom>
          <a:noFill/>
          <a:ln>
            <a:noFill/>
          </a:ln>
        </p:spPr>
        <p:txBody>
          <a:bodyPr anchorCtr="0" anchor="b" bIns="44025" lIns="88075" spcFirstLastPara="1" rIns="88075" wrap="square" tIns="44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" type="body"/>
          </p:nvPr>
        </p:nvSpPr>
        <p:spPr>
          <a:xfrm rot="5400000">
            <a:off x="1858962" y="-100013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" type="body"/>
          </p:nvPr>
        </p:nvSpPr>
        <p:spPr>
          <a:xfrm rot="5400000">
            <a:off x="548482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AND_TWO_OBJECTS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AND_OBJEC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d25f42079_0_14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g9d25f42079_0_14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g9d25f42079_0_14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9d25f42079_0_14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9d25f42079_0_149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g9d25f42079_0_149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9pPr>
          </a:lstStyle>
          <a:p/>
        </p:txBody>
      </p:sp>
      <p:sp>
        <p:nvSpPr>
          <p:cNvPr id="68" name="Google Shape;68;g9d25f42079_0_14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9" name="Google Shape;29;p28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3" name="Google Shape;33;p2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4" name="Google Shape;34;p2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5" name="Google Shape;35;p2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24"/>
          <p:cNvSpPr txBox="1"/>
          <p:nvPr/>
        </p:nvSpPr>
        <p:spPr>
          <a:xfrm>
            <a:off x="7897813" y="-26988"/>
            <a:ext cx="1309687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2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/>
        </p:nvSpPr>
        <p:spPr>
          <a:xfrm>
            <a:off x="280276" y="392386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685800" y="2073746"/>
            <a:ext cx="68580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15-213 Recitation: Review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685800" y="3325148"/>
            <a:ext cx="73152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TAs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Monday, October 19th, 2020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Calling Convention</a:t>
            </a:r>
            <a:endParaRPr/>
          </a:p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What does the calling convention govern?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1) How large each type 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2) How to pass arguments to a function.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3) The alignment of fields in a struct.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4) When registers can be used by a function.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5) Whether a function can call itself.</a:t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1322832" y="2255706"/>
            <a:ext cx="5248656" cy="433011"/>
          </a:xfrm>
          <a:prstGeom prst="rect">
            <a:avLst/>
          </a:prstGeom>
          <a:noFill/>
          <a:ln cap="flat" cmpd="sng" w="25400">
            <a:solidFill>
              <a:srgbClr val="0099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1322832" y="3149337"/>
            <a:ext cx="5785104" cy="433011"/>
          </a:xfrm>
          <a:prstGeom prst="rect">
            <a:avLst/>
          </a:prstGeom>
          <a:noFill/>
          <a:ln cap="flat" cmpd="sng" w="25400">
            <a:solidFill>
              <a:srgbClr val="0099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Register Usage</a:t>
            </a:r>
            <a:endParaRPr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357018" y="1197678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calling convention gives meaning to every register,</a:t>
            </a:r>
            <a:br>
              <a:rPr lang="en-US"/>
            </a:br>
            <a:r>
              <a:rPr lang="en-US"/>
              <a:t>describe the following 9 registers: </a:t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>
            <a:off x="762000" y="4471872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762000" y="4094367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762000" y="3713367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762000" y="3332367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762000" y="485284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762000" y="5230313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762000" y="2563313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762000" y="294784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%rbx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762000" y="5607754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5620623" y="2779393"/>
            <a:ext cx="3196205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Function Argument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5620622" y="3683703"/>
            <a:ext cx="3196205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Return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5620623" y="4577065"/>
            <a:ext cx="3196205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Callee Save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Register Usage</a:t>
            </a:r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357018" y="1197678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calling convention gives meaning to every register,</a:t>
            </a:r>
            <a:br>
              <a:rPr lang="en-US"/>
            </a:br>
            <a:r>
              <a:rPr lang="en-US"/>
              <a:t>describe the following 9 registers: </a:t>
            </a:r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762000" y="4471872"/>
            <a:ext cx="1346200" cy="3810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762000" y="4094367"/>
            <a:ext cx="1346200" cy="3810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762000" y="3713367"/>
            <a:ext cx="1346200" cy="3810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762000" y="3332367"/>
            <a:ext cx="1346200" cy="3810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762000" y="4852840"/>
            <a:ext cx="1346200" cy="3810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3"/>
          <p:cNvSpPr/>
          <p:nvPr/>
        </p:nvSpPr>
        <p:spPr>
          <a:xfrm>
            <a:off x="762000" y="5230313"/>
            <a:ext cx="1346200" cy="3810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3"/>
          <p:cNvSpPr/>
          <p:nvPr/>
        </p:nvSpPr>
        <p:spPr>
          <a:xfrm>
            <a:off x="762000" y="2563313"/>
            <a:ext cx="1346200" cy="38100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7" name="Google Shape;177;p13"/>
          <p:cNvSpPr/>
          <p:nvPr/>
        </p:nvSpPr>
        <p:spPr>
          <a:xfrm>
            <a:off x="762000" y="2947840"/>
            <a:ext cx="1346200" cy="381000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%rbx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8" name="Google Shape;178;p13"/>
          <p:cNvSpPr/>
          <p:nvPr/>
        </p:nvSpPr>
        <p:spPr>
          <a:xfrm>
            <a:off x="762000" y="5607754"/>
            <a:ext cx="1346200" cy="381000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5620623" y="2779393"/>
            <a:ext cx="3196205" cy="3810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Function Argument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5620622" y="3683703"/>
            <a:ext cx="3196205" cy="38100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Return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3"/>
          <p:cNvSpPr/>
          <p:nvPr/>
        </p:nvSpPr>
        <p:spPr>
          <a:xfrm>
            <a:off x="5620623" y="4577065"/>
            <a:ext cx="3196205" cy="381000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Callee Save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3"/>
          <p:cNvCxnSpPr>
            <a:stCxn id="176" idx="3"/>
            <a:endCxn id="180" idx="1"/>
          </p:cNvCxnSpPr>
          <p:nvPr/>
        </p:nvCxnSpPr>
        <p:spPr>
          <a:xfrm>
            <a:off x="2108200" y="2753813"/>
            <a:ext cx="3512400" cy="1120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13"/>
          <p:cNvCxnSpPr>
            <a:stCxn id="177" idx="3"/>
            <a:endCxn id="181" idx="1"/>
          </p:cNvCxnSpPr>
          <p:nvPr/>
        </p:nvCxnSpPr>
        <p:spPr>
          <a:xfrm>
            <a:off x="2108200" y="3138340"/>
            <a:ext cx="3512400" cy="1629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13"/>
          <p:cNvCxnSpPr>
            <a:stCxn id="178" idx="3"/>
            <a:endCxn id="181" idx="1"/>
          </p:cNvCxnSpPr>
          <p:nvPr/>
        </p:nvCxnSpPr>
        <p:spPr>
          <a:xfrm flipH="1" rot="10800000">
            <a:off x="2108200" y="4767454"/>
            <a:ext cx="3512400" cy="1030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" name="Google Shape;185;p13"/>
          <p:cNvSpPr txBox="1"/>
          <p:nvPr/>
        </p:nvSpPr>
        <p:spPr>
          <a:xfrm>
            <a:off x="2108200" y="3430924"/>
            <a:ext cx="335559" cy="213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Sometimes arguments are implicit</a:t>
            </a:r>
            <a:endParaRPr/>
          </a:p>
        </p:txBody>
      </p:sp>
      <p:sp>
        <p:nvSpPr>
          <p:cNvPr id="191" name="Google Shape;191;p1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How many arguments does “rsr” take?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/>
              <a:t>What do you think this function is doing? (Hint: its recursive)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(Note, %sil is the low 8 bits of %rsi)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0x0400596 &lt;+0&gt;:     cmp    %sil,(%rdi,%rdx,1)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0x040059a &lt;+4&gt;:     je     0x4005ae &lt;rsr+24&gt;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0x040059c &lt;+6&gt;:     sub    $0x8,%rsp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0x04005a0 &lt;+10&gt;:    sub    $0x1,%rdx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0x04005a4 &lt;+14&gt;:    callq  0x400596 &lt;rsr&gt;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0x04005a9 &lt;+19&gt;:    add    $0x8,%rsp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0x04005ad &lt;+23&gt;:    retq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0x04005ae &lt;+24&gt;:    mov    %edx,%eax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0x04005b0 &lt;+26&gt;:    retq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Arguments can already be “correct”</a:t>
            </a:r>
            <a:endParaRPr/>
          </a:p>
        </p:txBody>
      </p:sp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rsr does not modify s and t, so the arguments in those registers are always correct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rsr(char* s, char t, size_t pos)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if (s[pos] == t) return pos;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return rsr(s, t, pos - 1);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cxnSp>
        <p:nvCxnSpPr>
          <p:cNvPr id="198" name="Google Shape;198;p17"/>
          <p:cNvCxnSpPr/>
          <p:nvPr/>
        </p:nvCxnSpPr>
        <p:spPr>
          <a:xfrm flipH="1">
            <a:off x="3004938" y="2571932"/>
            <a:ext cx="134100" cy="998400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p17"/>
          <p:cNvCxnSpPr/>
          <p:nvPr/>
        </p:nvCxnSpPr>
        <p:spPr>
          <a:xfrm flipH="1">
            <a:off x="3541554" y="2483142"/>
            <a:ext cx="803433" cy="1175857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calls</a:t>
            </a:r>
            <a:endParaRPr/>
          </a:p>
        </p:txBody>
      </p:sp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Describe the stack after doThis(4) returns.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void doThis(int count)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char buf[8];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strncpy(buf, “Hi 15213”, sizeof(buf));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if (count &gt; 0) doThis(count – 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push %rbx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sub $0x10, %rsp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mov    %edi,%ebx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movabs $0x3331323531206948,%rax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mov    %rax,(%rsp)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Calls</a:t>
            </a:r>
            <a:endParaRPr/>
          </a:p>
        </p:txBody>
      </p:sp>
      <p:grpSp>
        <p:nvGrpSpPr>
          <p:cNvPr id="212" name="Google Shape;212;p19"/>
          <p:cNvGrpSpPr/>
          <p:nvPr/>
        </p:nvGrpSpPr>
        <p:grpSpPr>
          <a:xfrm>
            <a:off x="3776188" y="1058059"/>
            <a:ext cx="1665488" cy="1348431"/>
            <a:chOff x="6196925" y="4336275"/>
            <a:chExt cx="2069700" cy="1470000"/>
          </a:xfrm>
        </p:grpSpPr>
        <p:sp>
          <p:nvSpPr>
            <p:cNvPr id="213" name="Google Shape;213;p19"/>
            <p:cNvSpPr/>
            <p:nvPr/>
          </p:nvSpPr>
          <p:spPr>
            <a:xfrm>
              <a:off x="6196925" y="4703775"/>
              <a:ext cx="2069700" cy="3675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saved rbx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6196925" y="4336275"/>
              <a:ext cx="2069700" cy="3675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ret addr (main)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6196925" y="5071275"/>
              <a:ext cx="2069700" cy="367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6196925" y="5438775"/>
              <a:ext cx="2069700" cy="367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“Hi 15213”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7" name="Google Shape;217;p19"/>
          <p:cNvCxnSpPr/>
          <p:nvPr/>
        </p:nvCxnSpPr>
        <p:spPr>
          <a:xfrm flipH="1">
            <a:off x="3763925" y="784925"/>
            <a:ext cx="12300" cy="59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8" name="Google Shape;218;p19"/>
          <p:cNvGrpSpPr/>
          <p:nvPr/>
        </p:nvGrpSpPr>
        <p:grpSpPr>
          <a:xfrm>
            <a:off x="3776188" y="2406509"/>
            <a:ext cx="1665488" cy="1348431"/>
            <a:chOff x="6196925" y="4336275"/>
            <a:chExt cx="2069700" cy="1470000"/>
          </a:xfrm>
        </p:grpSpPr>
        <p:sp>
          <p:nvSpPr>
            <p:cNvPr id="219" name="Google Shape;219;p19"/>
            <p:cNvSpPr/>
            <p:nvPr/>
          </p:nvSpPr>
          <p:spPr>
            <a:xfrm>
              <a:off x="6196925" y="4703775"/>
              <a:ext cx="2069700" cy="3675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saved rbx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6196925" y="4336275"/>
              <a:ext cx="2069700" cy="3675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ret addr (doThis 4)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6196925" y="5071275"/>
              <a:ext cx="2069700" cy="367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6196925" y="5438775"/>
              <a:ext cx="2069700" cy="367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“Hi 15213”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3777525" y="3754959"/>
            <a:ext cx="1665488" cy="1348431"/>
            <a:chOff x="6196925" y="4336275"/>
            <a:chExt cx="2069700" cy="1470000"/>
          </a:xfrm>
        </p:grpSpPr>
        <p:sp>
          <p:nvSpPr>
            <p:cNvPr id="224" name="Google Shape;224;p19"/>
            <p:cNvSpPr/>
            <p:nvPr/>
          </p:nvSpPr>
          <p:spPr>
            <a:xfrm>
              <a:off x="6196925" y="4703775"/>
              <a:ext cx="2069700" cy="3675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saved rbx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6196925" y="4336275"/>
              <a:ext cx="2069700" cy="3675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ret addr (doThis 3)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196925" y="5071275"/>
              <a:ext cx="2069700" cy="367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6196925" y="5438775"/>
              <a:ext cx="2069700" cy="367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“Hi 15213”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19"/>
          <p:cNvGrpSpPr/>
          <p:nvPr/>
        </p:nvGrpSpPr>
        <p:grpSpPr>
          <a:xfrm>
            <a:off x="3777525" y="5103409"/>
            <a:ext cx="1665488" cy="1348431"/>
            <a:chOff x="6196925" y="4336275"/>
            <a:chExt cx="2069700" cy="1470000"/>
          </a:xfrm>
        </p:grpSpPr>
        <p:sp>
          <p:nvSpPr>
            <p:cNvPr id="229" name="Google Shape;229;p19"/>
            <p:cNvSpPr/>
            <p:nvPr/>
          </p:nvSpPr>
          <p:spPr>
            <a:xfrm>
              <a:off x="6196925" y="4703775"/>
              <a:ext cx="2069700" cy="3675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saved rbx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6196925" y="4336275"/>
              <a:ext cx="2069700" cy="3675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ret addr (doThis 2)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6196925" y="5071275"/>
              <a:ext cx="2069700" cy="367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6196925" y="5438775"/>
              <a:ext cx="2069700" cy="367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“Hi 15213”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3" name="Google Shape;233;p19"/>
          <p:cNvCxnSpPr/>
          <p:nvPr/>
        </p:nvCxnSpPr>
        <p:spPr>
          <a:xfrm flipH="1">
            <a:off x="5441675" y="821850"/>
            <a:ext cx="12300" cy="59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Struct Alignment</a:t>
            </a:r>
            <a:endParaRPr/>
          </a:p>
        </p:txBody>
      </p:sp>
      <p:sp>
        <p:nvSpPr>
          <p:cNvPr id="240" name="Google Shape;240;p20"/>
          <p:cNvSpPr txBox="1"/>
          <p:nvPr>
            <p:ph idx="1" type="body"/>
          </p:nvPr>
        </p:nvSpPr>
        <p:spPr>
          <a:xfrm>
            <a:off x="396875" y="12096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Char: 1 byte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Short: 2 byte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Int, Float: 4 bytes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Long, Double, Pointer: 8 bytes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struct foo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int *a;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char b;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char c;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int 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short 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char buf[4];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How would this be represented? Discuss!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Struct Alignment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struct foo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int *a;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char b;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char c;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int 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short 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char buf[4];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aphicFrame>
        <p:nvGraphicFramePr>
          <p:cNvPr id="248" name="Google Shape;248;p21"/>
          <p:cNvGraphicFramePr/>
          <p:nvPr/>
        </p:nvGraphicFramePr>
        <p:xfrm>
          <a:off x="621500" y="477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{2EC2C91F-5940-4B11-A255-A775C4B3FD0D}</a:tableStyleId>
              </a:tblPr>
              <a:tblGrid>
                <a:gridCol w="977225"/>
                <a:gridCol w="977225"/>
                <a:gridCol w="977225"/>
                <a:gridCol w="977225"/>
                <a:gridCol w="977225"/>
                <a:gridCol w="977225"/>
                <a:gridCol w="977225"/>
                <a:gridCol w="977225"/>
              </a:tblGrid>
              <a:tr h="51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51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-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-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51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buf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buf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buf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buf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-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-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Struct Alignment</a:t>
            </a:r>
            <a:endParaRPr/>
          </a:p>
        </p:txBody>
      </p:sp>
      <p:sp>
        <p:nvSpPr>
          <p:cNvPr id="255" name="Google Shape;255;p22"/>
          <p:cNvSpPr txBox="1"/>
          <p:nvPr>
            <p:ph idx="1" type="body"/>
          </p:nvPr>
        </p:nvSpPr>
        <p:spPr>
          <a:xfrm>
            <a:off x="396875" y="12096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Char: 1 byte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Short: 2 byte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Int, Float: 4 bytes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Long, Double, Pointer: 8 bytes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/>
              <a:t>struct foo {						struct bar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/>
              <a:t>    char b;								char g;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/>
              <a:t>    char c;								short h;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/>
              <a:t>    int d;								struct foo f;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/>
              <a:t>    int *a;								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/>
              <a:t>    short 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/>
              <a:t>    char buf[4];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/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Now how do we represent bar?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Ask questions on any of the topics covered so far in the course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d38306c8d_0_0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Struct Alignment</a:t>
            </a:r>
            <a:endParaRPr/>
          </a:p>
        </p:txBody>
      </p:sp>
      <p:sp>
        <p:nvSpPr>
          <p:cNvPr id="262" name="Google Shape;262;g9d38306c8d_0_0"/>
          <p:cNvSpPr txBox="1"/>
          <p:nvPr>
            <p:ph idx="1" type="body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struct foo {						struct bar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char b;								char g;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char c;								short h;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int d;								struct foo f;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int *a;								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short 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char buf[4];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};			        Note: Padding at the end is part of the struct!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aphicFrame>
        <p:nvGraphicFramePr>
          <p:cNvPr id="263" name="Google Shape;263;g9d38306c8d_0_0"/>
          <p:cNvGraphicFramePr/>
          <p:nvPr/>
        </p:nvGraphicFramePr>
        <p:xfrm>
          <a:off x="609250" y="442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{2EC2C91F-5940-4B11-A255-A775C4B3FD0D}</a:tableStyleId>
              </a:tblPr>
              <a:tblGrid>
                <a:gridCol w="977225"/>
                <a:gridCol w="977225"/>
                <a:gridCol w="977225"/>
                <a:gridCol w="977225"/>
                <a:gridCol w="977225"/>
                <a:gridCol w="977225"/>
                <a:gridCol w="977225"/>
                <a:gridCol w="977225"/>
              </a:tblGrid>
              <a:tr h="51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g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-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h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h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-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-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-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-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f.b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f.c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-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-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f.d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f.d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f.d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f.d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f.a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f.a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f.a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f.a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f.a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f.a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f.a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f.a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1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f.e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f.e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f.buf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f.buf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f.buf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f.buf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 -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-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d25f42079_0_157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Appendix: Git Commands</a:t>
            </a:r>
            <a:endParaRPr/>
          </a:p>
        </p:txBody>
      </p:sp>
      <p:sp>
        <p:nvSpPr>
          <p:cNvPr id="270" name="Google Shape;270;g9d25f42079_0_157"/>
          <p:cNvSpPr txBox="1"/>
          <p:nvPr>
            <p:ph idx="1" type="body"/>
          </p:nvPr>
        </p:nvSpPr>
        <p:spPr>
          <a:xfrm>
            <a:off x="396875" y="1362075"/>
            <a:ext cx="84435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$ git init 		</a:t>
            </a:r>
            <a:r>
              <a:rPr lang="en-US" sz="1400"/>
              <a:t>make a new repository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$ git clone 		</a:t>
            </a:r>
            <a:r>
              <a:rPr lang="en-US" sz="1400"/>
              <a:t>initialize a repository locally from a remote server</a:t>
            </a:r>
            <a:br>
              <a:rPr lang="en-US" sz="1400"/>
            </a:b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$ git status 	</a:t>
            </a:r>
            <a:r>
              <a:rPr lang="en-US" sz="1400"/>
              <a:t>MOST IMPORTANT COMMAND, tells you information about what is going on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$ git log		</a:t>
            </a:r>
            <a:r>
              <a:rPr lang="en-US" sz="1400"/>
              <a:t>show commit history. Can use --decorate --graph --all to make it pretty.</a:t>
            </a:r>
            <a:br>
              <a:rPr lang="en-US" sz="1400"/>
            </a:b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SzPts val="1400"/>
              <a:buChar char="⬛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$ git diff 		</a:t>
            </a:r>
            <a:r>
              <a:rPr lang="en-US" sz="1400"/>
              <a:t>shows the changes you’ve made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$ git add 		</a:t>
            </a:r>
            <a:r>
              <a:rPr lang="en-US" sz="1400"/>
              <a:t>stages files to be committed. Flags: --a (all files), -u (only previously added files)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⬛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$ git rm 		</a:t>
            </a:r>
            <a:r>
              <a:rPr lang="en-US" sz="1400"/>
              <a:t>stages files to be removed.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⬛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$ git reset HEAD + file 	</a:t>
            </a:r>
            <a:r>
              <a:rPr lang="en-US" sz="1400"/>
              <a:t>unstages “file” from the commit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d25f42079_0_164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Appendix: Git Commands</a:t>
            </a:r>
            <a:endParaRPr/>
          </a:p>
        </p:txBody>
      </p:sp>
      <p:sp>
        <p:nvSpPr>
          <p:cNvPr id="277" name="Google Shape;277;g9d25f42079_0_164"/>
          <p:cNvSpPr txBox="1"/>
          <p:nvPr>
            <p:ph idx="1" type="body"/>
          </p:nvPr>
        </p:nvSpPr>
        <p:spPr>
          <a:xfrm>
            <a:off x="396875" y="1362075"/>
            <a:ext cx="84435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$ git commit -m 	</a:t>
            </a:r>
            <a:r>
              <a:rPr lang="en-US" sz="1400"/>
              <a:t>commit the changes in the staged files. Write descriptive, meaningful messages!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$ git push 		</a:t>
            </a:r>
            <a:r>
              <a:rPr lang="en-US" sz="1400"/>
              <a:t>push changes to a remote server.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$ git pull 		</a:t>
            </a:r>
            <a:r>
              <a:rPr lang="en-US" sz="1400"/>
              <a:t>pull changes from a server</a:t>
            </a:r>
            <a:br>
              <a:rPr lang="en-US" sz="1400"/>
            </a:b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$ git reset --hard &lt;hash&gt;		</a:t>
            </a:r>
            <a:r>
              <a:rPr lang="en-US" sz="1400"/>
              <a:t>Used to reset to an old commit (with a commit hash)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$ git checkout + filename		</a:t>
            </a:r>
            <a:r>
              <a:rPr lang="en-US" sz="1400"/>
              <a:t>Used to reset any changes made to a file to previous commit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d25f42079_0_0"/>
          <p:cNvSpPr txBox="1"/>
          <p:nvPr/>
        </p:nvSpPr>
        <p:spPr>
          <a:xfrm>
            <a:off x="628560" y="36528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Appendix: Parsing Input with fscanf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9d25f42079_0_0"/>
          <p:cNvSpPr txBox="1"/>
          <p:nvPr/>
        </p:nvSpPr>
        <p:spPr>
          <a:xfrm>
            <a:off x="628560" y="1690559"/>
            <a:ext cx="7886400" cy="49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000" lvl="0" marL="17135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fscanf(FILE *stream, const char *format,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000" lvl="1" marL="62855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scanf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but for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50" lvl="0" marL="17135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000" lvl="0" marL="17135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55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A stream pointer, e.g. from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fopen()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55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Format string for parsing, e.g “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%c %d,%d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55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3+.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variables for parsed data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000" lvl="2" marL="108575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pointers to stack variables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50" lvl="1" marL="62855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000" lvl="0" marL="17135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000" lvl="1" marL="62855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Success: # of parsed vars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000" lvl="1" marL="62855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Failure: EOF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000" lvl="0" marL="17135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 fscanf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d25f42079_0_5"/>
          <p:cNvSpPr txBox="1"/>
          <p:nvPr/>
        </p:nvSpPr>
        <p:spPr>
          <a:xfrm>
            <a:off x="628560" y="36528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Appendix: fscanf() Example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9d25f42079_0_5"/>
          <p:cNvSpPr txBox="1"/>
          <p:nvPr/>
        </p:nvSpPr>
        <p:spPr>
          <a:xfrm>
            <a:off x="628560" y="1349828"/>
            <a:ext cx="7886400" cy="51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*pFile;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pFile = fopen(“trace.txt”, "r"); </a:t>
            </a:r>
            <a:r>
              <a:rPr b="0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// Open file for reading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// TODO: Error check sys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access_type;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 long address;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size;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// Line format is " S 2f,1" or " L 7d0,3"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//      - 1 character, 1 hex value, 1 decimal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(fscanf(pFile, " %c %lx, %d", &amp;access_type, &amp;address, &amp;size) &gt;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 // TODO: Do stuff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fclose(pFile); </a:t>
            </a:r>
            <a:r>
              <a:rPr b="0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// Clean up Resources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Floating Point</a:t>
            </a:r>
            <a:endParaRPr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0" lang="en-US"/>
              <a:t>Given a floating point representation S EEE FFFF where S = significant bit, E = exponent bits, F = fraction bits, convert these to their proper decimal values</a:t>
            </a:r>
            <a:endParaRPr b="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1 000 0000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0 000 1111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0 101 0110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1 111 1111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5900" y="5324599"/>
            <a:ext cx="2964775" cy="12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/>
        </p:nvSpPr>
        <p:spPr>
          <a:xfrm>
            <a:off x="4705050" y="2578950"/>
            <a:ext cx="4781700" cy="2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normalized numbers: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M = 1.xxxx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E = exp - bias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denormalized numbers: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M = 0.xxxx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E = 1 - bias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Bias = 2^(k-1)-1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Floating Point</a:t>
            </a:r>
            <a:endParaRPr/>
          </a:p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0" lang="en-US"/>
              <a:t>Given a floating point representation S EEE FFFF where S = significant bit, E = exponent bits, F = fraction bits, convert these to their proper decimal values</a:t>
            </a:r>
            <a:endParaRPr b="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1 000 0000: -</a:t>
            </a:r>
            <a:r>
              <a:rPr lang="en-US">
                <a:solidFill>
                  <a:srgbClr val="6AA84F"/>
                </a:solidFill>
              </a:rPr>
              <a:t>0 (all zeroes, but sig bit = 1)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0 000 1111: </a:t>
            </a:r>
            <a:r>
              <a:rPr lang="en-US">
                <a:solidFill>
                  <a:srgbClr val="6AA84F"/>
                </a:solidFill>
              </a:rPr>
              <a:t>15/64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0 101 0110: </a:t>
            </a:r>
            <a:r>
              <a:rPr lang="en-US">
                <a:solidFill>
                  <a:srgbClr val="6AA84F"/>
                </a:solidFill>
              </a:rPr>
              <a:t>11/2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1 111 1111: </a:t>
            </a:r>
            <a:r>
              <a:rPr lang="en-US">
                <a:solidFill>
                  <a:srgbClr val="6AA84F"/>
                </a:solidFill>
              </a:rPr>
              <a:t>NaN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Stack Manipulation</a:t>
            </a:r>
            <a:endParaRPr/>
          </a:p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We execute:</a:t>
            </a:r>
            <a:endParaRPr/>
          </a:p>
          <a:p>
            <a:pPr indent="0" lvl="3" marL="13144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mov $0x15213, %rax</a:t>
            </a:r>
            <a:br>
              <a:rPr lang="en-US" sz="2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pushq %rax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8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For each of the following instructions, determine if they will result in the value 0x15213 being placed in %rcx?</a:t>
            </a:r>
            <a:endParaRPr/>
          </a:p>
          <a:p>
            <a:pPr indent="0" lvl="3" marL="12573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1) mov (%rsp), %rcx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12573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2) mov 0x8(%rsp), %rcx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12573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3) mov %rsp, %rcx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12573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4) popq %rcx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Stack Manipulation</a:t>
            </a:r>
            <a:endParaRPr/>
          </a:p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We execute:</a:t>
            </a:r>
            <a:endParaRPr/>
          </a:p>
          <a:p>
            <a:pPr indent="0" lvl="3" marL="13144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mov $0x15213, %rax</a:t>
            </a:r>
            <a:br>
              <a:rPr lang="en-US" sz="2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pushq %rax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For each of the following instructions, determine if they will result in the value 0x15213 being placed in %rcx?</a:t>
            </a:r>
            <a:endParaRPr/>
          </a:p>
          <a:p>
            <a:pPr indent="0" lvl="3" marL="12573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1) mov (%rsp), %rcx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12573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2) mov 0x8(%rsp), %rcx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12573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3) mov %rsp, %rcx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12573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4) popq %rcx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1719072" y="3950208"/>
            <a:ext cx="4840224" cy="597408"/>
          </a:xfrm>
          <a:prstGeom prst="rect">
            <a:avLst/>
          </a:prstGeom>
          <a:noFill/>
          <a:ln cap="flat" cmpd="sng" w="25400">
            <a:solidFill>
              <a:srgbClr val="0099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1700784" y="5480304"/>
            <a:ext cx="4840224" cy="597408"/>
          </a:xfrm>
          <a:prstGeom prst="rect">
            <a:avLst/>
          </a:prstGeom>
          <a:noFill/>
          <a:ln cap="flat" cmpd="sng" w="25400">
            <a:solidFill>
              <a:srgbClr val="0099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Stack is memory</a:t>
            </a:r>
            <a:endParaRPr/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We execute:</a:t>
            </a:r>
            <a:endParaRPr/>
          </a:p>
          <a:p>
            <a:pPr indent="0" lvl="3" marL="13144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mov $0x15213, %rax</a:t>
            </a:r>
            <a:br>
              <a:rPr lang="en-US" sz="2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pushq %rax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13144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popq %rax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13144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If we now execute:     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mov -0x8(%rsp), %rcx</a:t>
            </a:r>
            <a:br>
              <a:rPr lang="en-US"/>
            </a:br>
            <a:r>
              <a:rPr lang="en-US"/>
              <a:t>what value is in %rcx?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1) 0x0 / NULL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2) Seg fault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3) Unknown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4) 0x15213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Stack is memory</a:t>
            </a:r>
            <a:endParaRPr/>
          </a:p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We execute:</a:t>
            </a:r>
            <a:endParaRPr/>
          </a:p>
          <a:p>
            <a:pPr indent="0" lvl="3" marL="13144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mov $0x15213, %rax</a:t>
            </a:r>
            <a:br>
              <a:rPr lang="en-US" sz="2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pushq %rax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13144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popq %rax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13144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If we now execute:     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mov -0x8(%rsp), %rcx</a:t>
            </a:r>
            <a:br>
              <a:rPr lang="en-US"/>
            </a:br>
            <a:r>
              <a:rPr lang="en-US"/>
              <a:t>what value is in %rcx?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1) 0x0 / NULL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2) Seg fault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3) Unknown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4) 0x15213</a:t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>
            <a:off x="1274064" y="5901114"/>
            <a:ext cx="1664208" cy="433011"/>
          </a:xfrm>
          <a:prstGeom prst="rect">
            <a:avLst/>
          </a:prstGeom>
          <a:noFill/>
          <a:ln cap="flat" cmpd="sng" w="25400">
            <a:solidFill>
              <a:srgbClr val="0099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Calling Convention</a:t>
            </a:r>
            <a:endParaRPr/>
          </a:p>
        </p:txBody>
      </p:sp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What does the calling convention govern?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1) How large each type 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2) How to pass arguments to a function.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3) The alignment of fields in a struct.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4) When registers can be used by a function.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5) Whether a function can call itself.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