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6858000" cx="9144000"/>
  <p:notesSz cx="7302500" cy="9586900"/>
  <p:embeddedFontLst>
    <p:embeddedFont>
      <p:font typeface="Arial Narrow"/>
      <p:regular r:id="rId49"/>
      <p:bold r:id="rId50"/>
      <p:italic r:id="rId51"/>
      <p:boldItalic r:id="rId52"/>
    </p:embeddedFont>
    <p:embeddedFont>
      <p:font typeface="Comfortaa"/>
      <p:regular r:id="rId53"/>
      <p:bold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019">
          <p15:clr>
            <a:srgbClr val="000000"/>
          </p15:clr>
        </p15:guide>
        <p15:guide id="2" pos="230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55" roundtripDataSignature="AMtx7mjuGGnn2v32WP9gfHR6OeAy1JX6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CCCF9C-3E26-404D-9AEF-CC14E11B05DD}">
  <a:tblStyle styleId="{CACCCF9C-3E26-404D-9AEF-CC14E11B05DD}" styleName="Table_0">
    <a:wholeTbl>
      <a:tcTxStyle b="off" i="off">
        <a:font>
          <a:latin typeface="Arial Narrow"/>
          <a:ea typeface="Arial Narrow"/>
          <a:cs typeface="Arial Narrow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6EF"/>
          </a:solidFill>
        </a:fill>
      </a:tcStyle>
    </a:wholeTbl>
    <a:band1H>
      <a:tcTxStyle b="off" i="off"/>
      <a:tcStyle>
        <a:fill>
          <a:solidFill>
            <a:srgbClr val="CAECDD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ECDD"/>
          </a:solidFill>
        </a:fill>
      </a:tcStyle>
    </a:band1V>
    <a:band2V>
      <a:tcTxStyle b="off" i="off"/>
    </a:band2V>
    <a:lastCol>
      <a:tcTxStyle b="on" i="off">
        <a:font>
          <a:latin typeface="Arial Narrow"/>
          <a:ea typeface="Arial Narrow"/>
          <a:cs typeface="Arial Narrow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 Narrow"/>
          <a:ea typeface="Arial Narrow"/>
          <a:cs typeface="Arial Narrow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 Narrow"/>
          <a:ea typeface="Arial Narrow"/>
          <a:cs typeface="Arial Narrow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19" orient="horz"/>
        <p:guide pos="230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font" Target="fonts/ArialNarrow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ArialNarrow-italic.fntdata"/><Relationship Id="rId50" Type="http://schemas.openxmlformats.org/officeDocument/2006/relationships/font" Target="fonts/ArialNarrow-bold.fntdata"/><Relationship Id="rId53" Type="http://schemas.openxmlformats.org/officeDocument/2006/relationships/font" Target="fonts/Comfortaa-regular.fntdata"/><Relationship Id="rId52" Type="http://schemas.openxmlformats.org/officeDocument/2006/relationships/font" Target="fonts/ArialNarrow-boldItalic.fntdata"/><Relationship Id="rId11" Type="http://schemas.openxmlformats.org/officeDocument/2006/relationships/slide" Target="slides/slide5.xml"/><Relationship Id="rId55" Type="http://customschemas.google.com/relationships/presentationmetadata" Target="metadata"/><Relationship Id="rId10" Type="http://schemas.openxmlformats.org/officeDocument/2006/relationships/slide" Target="slides/slide4.xml"/><Relationship Id="rId54" Type="http://schemas.openxmlformats.org/officeDocument/2006/relationships/font" Target="fonts/Comfortaa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3888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37025" y="0"/>
            <a:ext cx="3163888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05900"/>
            <a:ext cx="3163888" cy="481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37025" y="9105900"/>
            <a:ext cx="3163888" cy="481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4137025" y="9105900"/>
            <a:ext cx="3163888" cy="481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Go through the processes of 3 cases of allocating/freeing (related to coalesce) - do it on board</a:t>
            </a:r>
            <a:endParaRPr/>
          </a:p>
        </p:txBody>
      </p:sp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 txBox="1"/>
          <p:nvPr>
            <p:ph idx="1" type="body"/>
          </p:nvPr>
        </p:nvSpPr>
        <p:spPr>
          <a:xfrm>
            <a:off x="730250" y="4613275"/>
            <a:ext cx="5841900" cy="3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Go through the processes of 3 cases of allocating/freeing (related to coalesce) - do it on board</a:t>
            </a:r>
            <a:endParaRPr/>
          </a:p>
        </p:txBody>
      </p:sp>
      <p:sp>
        <p:nvSpPr>
          <p:cNvPr id="152" name="Google Shape;152;p13:notes"/>
          <p:cNvSpPr/>
          <p:nvPr>
            <p:ph idx="2" type="sldImg"/>
          </p:nvPr>
        </p:nvSpPr>
        <p:spPr>
          <a:xfrm>
            <a:off x="1493838" y="1198563"/>
            <a:ext cx="4314900" cy="323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1493838" y="1198563"/>
            <a:ext cx="4314900" cy="323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730250" y="4613275"/>
            <a:ext cx="5841900" cy="3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 txBox="1"/>
          <p:nvPr>
            <p:ph idx="12" type="sldNum"/>
          </p:nvPr>
        </p:nvSpPr>
        <p:spPr>
          <a:xfrm>
            <a:off x="4137025" y="9105900"/>
            <a:ext cx="3163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/>
          <p:nvPr>
            <p:ph idx="2" type="sldImg"/>
          </p:nvPr>
        </p:nvSpPr>
        <p:spPr>
          <a:xfrm>
            <a:off x="1493838" y="1198563"/>
            <a:ext cx="4314900" cy="323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5:notes"/>
          <p:cNvSpPr txBox="1"/>
          <p:nvPr>
            <p:ph idx="1" type="body"/>
          </p:nvPr>
        </p:nvSpPr>
        <p:spPr>
          <a:xfrm>
            <a:off x="730250" y="4613275"/>
            <a:ext cx="5841900" cy="3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15:notes"/>
          <p:cNvSpPr txBox="1"/>
          <p:nvPr>
            <p:ph idx="12" type="sldNum"/>
          </p:nvPr>
        </p:nvSpPr>
        <p:spPr>
          <a:xfrm>
            <a:off x="4137025" y="9105900"/>
            <a:ext cx="3163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/>
          <p:nvPr>
            <p:ph idx="2" type="sldImg"/>
          </p:nvPr>
        </p:nvSpPr>
        <p:spPr>
          <a:xfrm>
            <a:off x="1493838" y="1198563"/>
            <a:ext cx="4314900" cy="323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6:notes"/>
          <p:cNvSpPr txBox="1"/>
          <p:nvPr>
            <p:ph idx="1" type="body"/>
          </p:nvPr>
        </p:nvSpPr>
        <p:spPr>
          <a:xfrm>
            <a:off x="730250" y="4613275"/>
            <a:ext cx="5841900" cy="3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6:notes"/>
          <p:cNvSpPr txBox="1"/>
          <p:nvPr>
            <p:ph idx="12" type="sldNum"/>
          </p:nvPr>
        </p:nvSpPr>
        <p:spPr>
          <a:xfrm>
            <a:off x="4137025" y="9105900"/>
            <a:ext cx="3163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/>
          <p:nvPr>
            <p:ph idx="2" type="sldImg"/>
          </p:nvPr>
        </p:nvSpPr>
        <p:spPr>
          <a:xfrm>
            <a:off x="1493838" y="1198563"/>
            <a:ext cx="4314900" cy="323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7:notes"/>
          <p:cNvSpPr txBox="1"/>
          <p:nvPr>
            <p:ph idx="1" type="body"/>
          </p:nvPr>
        </p:nvSpPr>
        <p:spPr>
          <a:xfrm>
            <a:off x="730250" y="4613275"/>
            <a:ext cx="5841900" cy="3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17:notes"/>
          <p:cNvSpPr txBox="1"/>
          <p:nvPr>
            <p:ph idx="12" type="sldNum"/>
          </p:nvPr>
        </p:nvSpPr>
        <p:spPr>
          <a:xfrm>
            <a:off x="4137025" y="9105900"/>
            <a:ext cx="3163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18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19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Monday TA Notes: Explicit lists and segregated lists have not been covered in detail at this point (will cover on Tuesday)</a:t>
            </a:r>
            <a:endParaRPr/>
          </a:p>
        </p:txBody>
      </p:sp>
      <p:sp>
        <p:nvSpPr>
          <p:cNvPr id="245" name="Google Shape;245;p20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p21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22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Memory util is the same, but throughput may be faster.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If you decide to switch to a “good enough” fit policy, you may be able to get an increase on both fronts.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22:notes"/>
          <p:cNvSpPr txBox="1"/>
          <p:nvPr>
            <p:ph idx="12" type="sldNum"/>
          </p:nvPr>
        </p:nvSpPr>
        <p:spPr>
          <a:xfrm>
            <a:off x="4137025" y="9105900"/>
            <a:ext cx="3163888" cy="481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23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Yes, yes, yes (can use the space)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Unions!  (See textbook)</a:t>
            </a:r>
            <a:endParaRPr/>
          </a:p>
        </p:txBody>
      </p:sp>
      <p:sp>
        <p:nvSpPr>
          <p:cNvPr id="275" name="Google Shape;275;p23:notes"/>
          <p:cNvSpPr txBox="1"/>
          <p:nvPr>
            <p:ph idx="12" type="sldNum"/>
          </p:nvPr>
        </p:nvSpPr>
        <p:spPr>
          <a:xfrm>
            <a:off x="4137025" y="9105900"/>
            <a:ext cx="3163888" cy="481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4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p24:notes"/>
          <p:cNvSpPr txBox="1"/>
          <p:nvPr>
            <p:ph idx="12" type="sldNum"/>
          </p:nvPr>
        </p:nvSpPr>
        <p:spPr>
          <a:xfrm>
            <a:off x="4137025" y="9105900"/>
            <a:ext cx="3163888" cy="481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p25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26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26:notes"/>
          <p:cNvSpPr txBox="1"/>
          <p:nvPr>
            <p:ph idx="12" type="sldNum"/>
          </p:nvPr>
        </p:nvSpPr>
        <p:spPr>
          <a:xfrm>
            <a:off x="4137025" y="9105900"/>
            <a:ext cx="3163888" cy="481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p27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p28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p29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:notes"/>
          <p:cNvSpPr/>
          <p:nvPr>
            <p:ph idx="2" type="sldImg"/>
          </p:nvPr>
        </p:nvSpPr>
        <p:spPr>
          <a:xfrm>
            <a:off x="1493838" y="1198563"/>
            <a:ext cx="4314900" cy="323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30:notes"/>
          <p:cNvSpPr txBox="1"/>
          <p:nvPr>
            <p:ph idx="1" type="body"/>
          </p:nvPr>
        </p:nvSpPr>
        <p:spPr>
          <a:xfrm>
            <a:off x="730250" y="4613275"/>
            <a:ext cx="5841900" cy="3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p30:notes"/>
          <p:cNvSpPr txBox="1"/>
          <p:nvPr>
            <p:ph idx="12" type="sldNum"/>
          </p:nvPr>
        </p:nvSpPr>
        <p:spPr>
          <a:xfrm>
            <a:off x="4137025" y="9105900"/>
            <a:ext cx="3163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:notes"/>
          <p:cNvSpPr txBox="1"/>
          <p:nvPr>
            <p:ph idx="1" type="body"/>
          </p:nvPr>
        </p:nvSpPr>
        <p:spPr>
          <a:xfrm>
            <a:off x="730250" y="4553754"/>
            <a:ext cx="5841900" cy="43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0" name="Google Shape;340;p31:notes"/>
          <p:cNvSpPr/>
          <p:nvPr>
            <p:ph idx="2" type="sldImg"/>
          </p:nvPr>
        </p:nvSpPr>
        <p:spPr>
          <a:xfrm>
            <a:off x="1825895" y="718994"/>
            <a:ext cx="3651300" cy="359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730250" y="4613275"/>
            <a:ext cx="5841900" cy="3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5:notes"/>
          <p:cNvSpPr/>
          <p:nvPr>
            <p:ph idx="2" type="sldImg"/>
          </p:nvPr>
        </p:nvSpPr>
        <p:spPr>
          <a:xfrm>
            <a:off x="1493838" y="1198563"/>
            <a:ext cx="4314900" cy="323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p32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:notes"/>
          <p:cNvSpPr txBox="1"/>
          <p:nvPr>
            <p:ph idx="1" type="body"/>
          </p:nvPr>
        </p:nvSpPr>
        <p:spPr>
          <a:xfrm>
            <a:off x="730250" y="4553754"/>
            <a:ext cx="5841900" cy="43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5" name="Google Shape;355;p33:notes"/>
          <p:cNvSpPr/>
          <p:nvPr>
            <p:ph idx="2" type="sldImg"/>
          </p:nvPr>
        </p:nvSpPr>
        <p:spPr>
          <a:xfrm>
            <a:off x="1825895" y="718994"/>
            <a:ext cx="3651300" cy="359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4:notes"/>
          <p:cNvSpPr txBox="1"/>
          <p:nvPr>
            <p:ph idx="1" type="body"/>
          </p:nvPr>
        </p:nvSpPr>
        <p:spPr>
          <a:xfrm>
            <a:off x="730250" y="4553754"/>
            <a:ext cx="5841900" cy="43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3" name="Google Shape;363;p34:notes"/>
          <p:cNvSpPr/>
          <p:nvPr>
            <p:ph idx="2" type="sldImg"/>
          </p:nvPr>
        </p:nvSpPr>
        <p:spPr>
          <a:xfrm>
            <a:off x="1825895" y="718994"/>
            <a:ext cx="3651300" cy="359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5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p35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6:notes"/>
          <p:cNvSpPr txBox="1"/>
          <p:nvPr>
            <p:ph idx="1" type="body"/>
          </p:nvPr>
        </p:nvSpPr>
        <p:spPr>
          <a:xfrm>
            <a:off x="730250" y="4553754"/>
            <a:ext cx="5841900" cy="43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9" name="Google Shape;379;p36:notes"/>
          <p:cNvSpPr/>
          <p:nvPr>
            <p:ph idx="2" type="sldImg"/>
          </p:nvPr>
        </p:nvSpPr>
        <p:spPr>
          <a:xfrm>
            <a:off x="1825895" y="718994"/>
            <a:ext cx="3651300" cy="359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7:notes"/>
          <p:cNvSpPr txBox="1"/>
          <p:nvPr>
            <p:ph idx="1" type="body"/>
          </p:nvPr>
        </p:nvSpPr>
        <p:spPr>
          <a:xfrm>
            <a:off x="730250" y="4553754"/>
            <a:ext cx="5841900" cy="43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7" name="Google Shape;387;p37:notes"/>
          <p:cNvSpPr/>
          <p:nvPr>
            <p:ph idx="2" type="sldImg"/>
          </p:nvPr>
        </p:nvSpPr>
        <p:spPr>
          <a:xfrm>
            <a:off x="1825895" y="718994"/>
            <a:ext cx="3651300" cy="359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8:notes"/>
          <p:cNvSpPr txBox="1"/>
          <p:nvPr>
            <p:ph idx="1" type="body"/>
          </p:nvPr>
        </p:nvSpPr>
        <p:spPr>
          <a:xfrm>
            <a:off x="730250" y="4553754"/>
            <a:ext cx="5841900" cy="43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5" name="Google Shape;395;p38:notes"/>
          <p:cNvSpPr/>
          <p:nvPr>
            <p:ph idx="2" type="sldImg"/>
          </p:nvPr>
        </p:nvSpPr>
        <p:spPr>
          <a:xfrm>
            <a:off x="1825895" y="718994"/>
            <a:ext cx="3651300" cy="359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9:notes"/>
          <p:cNvSpPr txBox="1"/>
          <p:nvPr>
            <p:ph idx="1" type="body"/>
          </p:nvPr>
        </p:nvSpPr>
        <p:spPr>
          <a:xfrm>
            <a:off x="730250" y="4553754"/>
            <a:ext cx="5841900" cy="43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3" name="Google Shape;403;p39:notes"/>
          <p:cNvSpPr/>
          <p:nvPr>
            <p:ph idx="2" type="sldImg"/>
          </p:nvPr>
        </p:nvSpPr>
        <p:spPr>
          <a:xfrm>
            <a:off x="1825895" y="718994"/>
            <a:ext cx="3651300" cy="359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:notes"/>
          <p:cNvSpPr txBox="1"/>
          <p:nvPr>
            <p:ph idx="1" type="body"/>
          </p:nvPr>
        </p:nvSpPr>
        <p:spPr>
          <a:xfrm>
            <a:off x="730250" y="4553754"/>
            <a:ext cx="5841900" cy="43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1" name="Google Shape;411;p40:notes"/>
          <p:cNvSpPr/>
          <p:nvPr>
            <p:ph idx="2" type="sldImg"/>
          </p:nvPr>
        </p:nvSpPr>
        <p:spPr>
          <a:xfrm>
            <a:off x="1825895" y="718994"/>
            <a:ext cx="3651300" cy="359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1:notes"/>
          <p:cNvSpPr/>
          <p:nvPr>
            <p:ph idx="2" type="sldImg"/>
          </p:nvPr>
        </p:nvSpPr>
        <p:spPr>
          <a:xfrm>
            <a:off x="1493838" y="1198563"/>
            <a:ext cx="4314900" cy="323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41:notes"/>
          <p:cNvSpPr txBox="1"/>
          <p:nvPr>
            <p:ph idx="1" type="body"/>
          </p:nvPr>
        </p:nvSpPr>
        <p:spPr>
          <a:xfrm>
            <a:off x="730250" y="4613275"/>
            <a:ext cx="5841900" cy="3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 animations - “Make sure your checkheap is working”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“Git commit”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“Valgrind”</a:t>
            </a:r>
            <a:br>
              <a:rPr lang="en-US"/>
            </a:br>
            <a:endParaRPr/>
          </a:p>
        </p:txBody>
      </p:sp>
      <p:sp>
        <p:nvSpPr>
          <p:cNvPr id="420" name="Google Shape;420;p41:notes"/>
          <p:cNvSpPr txBox="1"/>
          <p:nvPr>
            <p:ph idx="12" type="sldNum"/>
          </p:nvPr>
        </p:nvSpPr>
        <p:spPr>
          <a:xfrm>
            <a:off x="4137025" y="9105900"/>
            <a:ext cx="3163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6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2:notes"/>
          <p:cNvSpPr/>
          <p:nvPr>
            <p:ph idx="2" type="sldImg"/>
          </p:nvPr>
        </p:nvSpPr>
        <p:spPr>
          <a:xfrm>
            <a:off x="1493838" y="1198563"/>
            <a:ext cx="4314900" cy="323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42:notes"/>
          <p:cNvSpPr txBox="1"/>
          <p:nvPr>
            <p:ph idx="1" type="body"/>
          </p:nvPr>
        </p:nvSpPr>
        <p:spPr>
          <a:xfrm>
            <a:off x="730250" y="4613275"/>
            <a:ext cx="5841900" cy="3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 animations - “Make sure your checkheap is working”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“Git commit”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“Valgrind”</a:t>
            </a:r>
            <a:br>
              <a:rPr lang="en-US"/>
            </a:br>
            <a:endParaRPr/>
          </a:p>
        </p:txBody>
      </p:sp>
      <p:sp>
        <p:nvSpPr>
          <p:cNvPr id="427" name="Google Shape;427;p42:notes"/>
          <p:cNvSpPr txBox="1"/>
          <p:nvPr>
            <p:ph idx="12" type="sldNum"/>
          </p:nvPr>
        </p:nvSpPr>
        <p:spPr>
          <a:xfrm>
            <a:off x="4137025" y="9105900"/>
            <a:ext cx="3163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3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7" name="Google Shape;437;p43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4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6" name="Google Shape;446;p44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7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9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 image from lecture </a:t>
            </a:r>
            <a:endParaRPr/>
          </a:p>
        </p:txBody>
      </p:sp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6"/>
          <p:cNvSpPr txBox="1"/>
          <p:nvPr>
            <p:ph type="ctrTitle"/>
          </p:nvPr>
        </p:nvSpPr>
        <p:spPr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6"/>
          <p:cNvSpPr txBox="1"/>
          <p:nvPr>
            <p:ph idx="1" type="subTitle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0" sz="20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picTx">
  <p:cSld name="PICTURE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990000"/>
              </a:buClr>
              <a:buSzPts val="1920"/>
              <a:buFont typeface="Noto Sans Symbols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00"/>
              </a:buClr>
              <a:buSzPts val="30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5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8" name="Google Shape;58;p55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6"/>
          <p:cNvSpPr txBox="1"/>
          <p:nvPr>
            <p:ph type="title"/>
          </p:nvPr>
        </p:nvSpPr>
        <p:spPr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6"/>
          <p:cNvSpPr txBox="1"/>
          <p:nvPr>
            <p:ph idx="1" type="body"/>
          </p:nvPr>
        </p:nvSpPr>
        <p:spPr>
          <a:xfrm rot="5400000">
            <a:off x="1858962" y="-100013"/>
            <a:ext cx="4972050" cy="789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2" name="Google Shape;62;p56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7"/>
          <p:cNvSpPr txBox="1"/>
          <p:nvPr>
            <p:ph type="title"/>
          </p:nvPr>
        </p:nvSpPr>
        <p:spPr>
          <a:xfrm rot="5400000">
            <a:off x="4998244" y="2188369"/>
            <a:ext cx="6105525" cy="218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7"/>
          <p:cNvSpPr txBox="1"/>
          <p:nvPr>
            <p:ph idx="1" type="body"/>
          </p:nvPr>
        </p:nvSpPr>
        <p:spPr>
          <a:xfrm rot="5400000">
            <a:off x="548482" y="76994"/>
            <a:ext cx="6105525" cy="640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6" name="Google Shape;66;p57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AND_TWO_OBJECTS" type="objAndTwoObj">
  <p:cSld name="OBJECT_AND_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8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8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0" name="Google Shape;70;p58"/>
          <p:cNvSpPr txBox="1"/>
          <p:nvPr>
            <p:ph idx="2" type="body"/>
          </p:nvPr>
        </p:nvSpPr>
        <p:spPr>
          <a:xfrm>
            <a:off x="4662488" y="1362075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58"/>
          <p:cNvSpPr txBox="1"/>
          <p:nvPr>
            <p:ph idx="3" type="body"/>
          </p:nvPr>
        </p:nvSpPr>
        <p:spPr>
          <a:xfrm>
            <a:off x="4662488" y="3924300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2" name="Google Shape;72;p58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AND_OBJECT" type="txAndObj">
  <p:cSld name="TEXT_AND_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9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9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6" name="Google Shape;76;p59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7" name="Google Shape;77;p59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0"/>
          <p:cNvSpPr/>
          <p:nvPr/>
        </p:nvSpPr>
        <p:spPr>
          <a:xfrm>
            <a:off x="0" y="0"/>
            <a:ext cx="9144000" cy="229303"/>
          </a:xfrm>
          <a:custGeom>
            <a:rect b="b" l="l" r="r" t="t"/>
            <a:pathLst>
              <a:path extrusionOk="0" h="172085" w="9144000">
                <a:moveTo>
                  <a:pt x="0" y="0"/>
                </a:moveTo>
                <a:lnTo>
                  <a:pt x="9143999" y="0"/>
                </a:lnTo>
                <a:lnTo>
                  <a:pt x="9143999" y="171598"/>
                </a:lnTo>
                <a:lnTo>
                  <a:pt x="0" y="171598"/>
                </a:lnTo>
                <a:lnTo>
                  <a:pt x="0" y="0"/>
                </a:ln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60"/>
          <p:cNvSpPr txBox="1"/>
          <p:nvPr>
            <p:ph type="title"/>
          </p:nvPr>
        </p:nvSpPr>
        <p:spPr>
          <a:xfrm>
            <a:off x="343566" y="452856"/>
            <a:ext cx="84570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0"/>
          <p:cNvSpPr txBox="1"/>
          <p:nvPr>
            <p:ph idx="11" type="ftr"/>
          </p:nvPr>
        </p:nvSpPr>
        <p:spPr>
          <a:xfrm>
            <a:off x="3108960" y="6377940"/>
            <a:ext cx="2926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60"/>
          <p:cNvSpPr txBox="1"/>
          <p:nvPr>
            <p:ph idx="10" type="dt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60"/>
          <p:cNvSpPr txBox="1"/>
          <p:nvPr>
            <p:ph idx="12" type="sldNum"/>
          </p:nvPr>
        </p:nvSpPr>
        <p:spPr>
          <a:xfrm>
            <a:off x="8080039" y="6389224"/>
            <a:ext cx="2769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6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16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16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16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16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16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16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16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16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7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8"/>
          <p:cNvSpPr txBox="1"/>
          <p:nvPr>
            <p:ph type="title"/>
          </p:nvPr>
        </p:nvSpPr>
        <p:spPr>
          <a:xfrm>
            <a:off x="343566" y="452856"/>
            <a:ext cx="84570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8"/>
          <p:cNvSpPr txBox="1"/>
          <p:nvPr>
            <p:ph idx="1" type="body"/>
          </p:nvPr>
        </p:nvSpPr>
        <p:spPr>
          <a:xfrm>
            <a:off x="446247" y="1329181"/>
            <a:ext cx="8251500" cy="44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8"/>
          <p:cNvSpPr txBox="1"/>
          <p:nvPr>
            <p:ph idx="11" type="ftr"/>
          </p:nvPr>
        </p:nvSpPr>
        <p:spPr>
          <a:xfrm>
            <a:off x="3108960" y="6377940"/>
            <a:ext cx="2926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8"/>
          <p:cNvSpPr txBox="1"/>
          <p:nvPr>
            <p:ph idx="10" type="dt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8"/>
          <p:cNvSpPr txBox="1"/>
          <p:nvPr>
            <p:ph idx="12" type="sldNum"/>
          </p:nvPr>
        </p:nvSpPr>
        <p:spPr>
          <a:xfrm>
            <a:off x="8080039" y="6389224"/>
            <a:ext cx="2769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6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16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16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16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16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16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16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16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16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1" name="Google Shape;31;p49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0"/>
          <p:cNvSpPr txBox="1"/>
          <p:nvPr>
            <p:ph type="title"/>
          </p:nvPr>
        </p:nvSpPr>
        <p:spPr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0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5" name="Google Shape;35;p50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50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0" name="Google Shape;40;p5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1" name="Google Shape;41;p5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2" name="Google Shape;42;p5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3" name="Google Shape;43;p51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2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2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3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⬛"/>
              <a:defRPr sz="3200"/>
            </a:lvl1pPr>
            <a:lvl2pPr indent="-42418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/>
            </a:lvl2pPr>
            <a:lvl3pPr indent="-350519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▪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52" name="Google Shape;52;p5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3" name="Google Shape;53;p54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5"/>
          <p:cNvSpPr txBox="1"/>
          <p:nvPr>
            <p:ph type="title"/>
          </p:nvPr>
        </p:nvSpPr>
        <p:spPr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" name="Google Shape;11;p4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5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45"/>
          <p:cNvSpPr txBox="1"/>
          <p:nvPr/>
        </p:nvSpPr>
        <p:spPr>
          <a:xfrm>
            <a:off x="7897813" y="-26988"/>
            <a:ext cx="1309687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Carnegie Mellon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5"/>
          <p:cNvSpPr/>
          <p:nvPr/>
        </p:nvSpPr>
        <p:spPr>
          <a:xfrm>
            <a:off x="8830843" y="6611779"/>
            <a:ext cx="33855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45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Recitation 10: Malloc Lab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Your TAs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/>
              <a:t>Monday, October 26th,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Concept (Implicit list)</a:t>
            </a:r>
            <a:endParaRPr/>
          </a:p>
        </p:txBody>
      </p:sp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 Narrow"/>
              <a:buAutoNum type="arabicPeriod" startAt="3"/>
            </a:pPr>
            <a:r>
              <a:rPr lang="en-US"/>
              <a:t>Updates the structure when the user frees a block of memory.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 Narrow"/>
              <a:buNone/>
            </a:pPr>
            <a:r>
              <a:t/>
            </a:r>
            <a:endParaRPr/>
          </a:p>
        </p:txBody>
      </p:sp>
      <p:pic>
        <p:nvPicPr>
          <p:cNvPr id="149" name="Google Shape;14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050" y="2336850"/>
            <a:ext cx="8391902" cy="203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"/>
          <p:cNvSpPr txBox="1"/>
          <p:nvPr>
            <p:ph type="title"/>
          </p:nvPr>
        </p:nvSpPr>
        <p:spPr>
          <a:xfrm>
            <a:off x="357018" y="435678"/>
            <a:ext cx="7592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Concept (Implicit list)</a:t>
            </a:r>
            <a:endParaRPr/>
          </a:p>
        </p:txBody>
      </p:sp>
      <p:sp>
        <p:nvSpPr>
          <p:cNvPr id="155" name="Google Shape;155;p13"/>
          <p:cNvSpPr txBox="1"/>
          <p:nvPr>
            <p:ph idx="1" type="body"/>
          </p:nvPr>
        </p:nvSpPr>
        <p:spPr>
          <a:xfrm>
            <a:off x="396875" y="1362075"/>
            <a:ext cx="7896300" cy="4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 Narrow"/>
              <a:buAutoNum type="arabicPeriod" startAt="3"/>
            </a:pPr>
            <a:r>
              <a:rPr lang="en-US"/>
              <a:t>Updates the structure when the user frees a block of memory.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 Narrow"/>
              <a:buNone/>
            </a:pPr>
            <a:r>
              <a:t/>
            </a:r>
            <a:endParaRPr/>
          </a:p>
        </p:txBody>
      </p:sp>
      <p:pic>
        <p:nvPicPr>
          <p:cNvPr id="156" name="Google Shape;1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050" y="2336850"/>
            <a:ext cx="8391902" cy="203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2388" y="4833403"/>
            <a:ext cx="6870724" cy="12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>
            <p:ph type="title"/>
          </p:nvPr>
        </p:nvSpPr>
        <p:spPr>
          <a:xfrm>
            <a:off x="357018" y="435678"/>
            <a:ext cx="7592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Coalesce: Case 1</a:t>
            </a:r>
            <a:endParaRPr/>
          </a:p>
        </p:txBody>
      </p:sp>
      <p:sp>
        <p:nvSpPr>
          <p:cNvPr id="164" name="Google Shape;164;p14"/>
          <p:cNvSpPr txBox="1"/>
          <p:nvPr>
            <p:ph idx="1" type="body"/>
          </p:nvPr>
        </p:nvSpPr>
        <p:spPr>
          <a:xfrm>
            <a:off x="420575" y="3515925"/>
            <a:ext cx="7848900" cy="3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Result: </a:t>
            </a:r>
            <a:endParaRPr/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3">
            <a:alphaModFix/>
          </a:blip>
          <a:srcRect b="0" l="0" r="61874" t="0"/>
          <a:stretch/>
        </p:blipFill>
        <p:spPr>
          <a:xfrm>
            <a:off x="2282954" y="1278850"/>
            <a:ext cx="4124151" cy="20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/>
          <p:cNvPicPr preferRelativeResize="0"/>
          <p:nvPr/>
        </p:nvPicPr>
        <p:blipFill rotWithShape="1">
          <a:blip r:embed="rId3">
            <a:alphaModFix/>
          </a:blip>
          <a:srcRect b="0" l="19064" r="61876" t="0"/>
          <a:stretch/>
        </p:blipFill>
        <p:spPr>
          <a:xfrm>
            <a:off x="3350664" y="3911063"/>
            <a:ext cx="2442675" cy="24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/>
          <p:nvPr/>
        </p:nvSpPr>
        <p:spPr>
          <a:xfrm>
            <a:off x="3828300" y="4928638"/>
            <a:ext cx="14874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Free</a:t>
            </a:r>
            <a:endParaRPr b="1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4"/>
          <p:cNvSpPr txBox="1"/>
          <p:nvPr/>
        </p:nvSpPr>
        <p:spPr>
          <a:xfrm>
            <a:off x="6643850" y="1677225"/>
            <a:ext cx="3294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4"/>
          <p:cNvSpPr txBox="1"/>
          <p:nvPr/>
        </p:nvSpPr>
        <p:spPr>
          <a:xfrm>
            <a:off x="6643850" y="2207550"/>
            <a:ext cx="3294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4"/>
          <p:cNvSpPr txBox="1"/>
          <p:nvPr/>
        </p:nvSpPr>
        <p:spPr>
          <a:xfrm>
            <a:off x="6643850" y="2737875"/>
            <a:ext cx="3294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5793350" y="4415188"/>
            <a:ext cx="3294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4"/>
          <p:cNvSpPr txBox="1"/>
          <p:nvPr/>
        </p:nvSpPr>
        <p:spPr>
          <a:xfrm>
            <a:off x="5793350" y="4972613"/>
            <a:ext cx="3294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5793350" y="5624913"/>
            <a:ext cx="3294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/>
          <p:nvPr>
            <p:ph type="title"/>
          </p:nvPr>
        </p:nvSpPr>
        <p:spPr>
          <a:xfrm>
            <a:off x="357018" y="435678"/>
            <a:ext cx="7592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Coalesce: Case 2</a:t>
            </a:r>
            <a:endParaRPr/>
          </a:p>
        </p:txBody>
      </p:sp>
      <p:sp>
        <p:nvSpPr>
          <p:cNvPr id="180" name="Google Shape;180;p15"/>
          <p:cNvSpPr/>
          <p:nvPr/>
        </p:nvSpPr>
        <p:spPr>
          <a:xfrm>
            <a:off x="5518925" y="1810725"/>
            <a:ext cx="1897500" cy="447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5"/>
          <p:cNvSpPr/>
          <p:nvPr/>
        </p:nvSpPr>
        <p:spPr>
          <a:xfrm>
            <a:off x="5518925" y="2258025"/>
            <a:ext cx="1897500" cy="447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Allocated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5"/>
          <p:cNvSpPr/>
          <p:nvPr/>
        </p:nvSpPr>
        <p:spPr>
          <a:xfrm>
            <a:off x="5518925" y="2705325"/>
            <a:ext cx="1897500" cy="447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Allocated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p15"/>
          <p:cNvCxnSpPr>
            <a:endCxn id="181" idx="1"/>
          </p:cNvCxnSpPr>
          <p:nvPr/>
        </p:nvCxnSpPr>
        <p:spPr>
          <a:xfrm>
            <a:off x="4326125" y="2474775"/>
            <a:ext cx="11928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4" name="Google Shape;184;p15"/>
          <p:cNvSpPr txBox="1"/>
          <p:nvPr/>
        </p:nvSpPr>
        <p:spPr>
          <a:xfrm>
            <a:off x="2876025" y="2122725"/>
            <a:ext cx="1626300" cy="10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Block to be freed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4207550" y="3955475"/>
            <a:ext cx="1897500" cy="894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5"/>
          <p:cNvSpPr/>
          <p:nvPr/>
        </p:nvSpPr>
        <p:spPr>
          <a:xfrm>
            <a:off x="4207550" y="4850075"/>
            <a:ext cx="1897500" cy="447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Allocated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5"/>
          <p:cNvSpPr txBox="1"/>
          <p:nvPr/>
        </p:nvSpPr>
        <p:spPr>
          <a:xfrm>
            <a:off x="1832425" y="3640425"/>
            <a:ext cx="18162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  <a:endParaRPr b="1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5"/>
          <p:cNvSpPr txBox="1"/>
          <p:nvPr/>
        </p:nvSpPr>
        <p:spPr>
          <a:xfrm>
            <a:off x="6280175" y="4209563"/>
            <a:ext cx="1566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Combined A+B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5"/>
          <p:cNvSpPr txBox="1"/>
          <p:nvPr/>
        </p:nvSpPr>
        <p:spPr>
          <a:xfrm>
            <a:off x="6280175" y="4910975"/>
            <a:ext cx="1566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7619700" y="1824275"/>
            <a:ext cx="3294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5"/>
          <p:cNvSpPr txBox="1"/>
          <p:nvPr/>
        </p:nvSpPr>
        <p:spPr>
          <a:xfrm>
            <a:off x="7619700" y="2286825"/>
            <a:ext cx="3294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5"/>
          <p:cNvSpPr txBox="1"/>
          <p:nvPr/>
        </p:nvSpPr>
        <p:spPr>
          <a:xfrm>
            <a:off x="7619700" y="2749375"/>
            <a:ext cx="3294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 txBox="1"/>
          <p:nvPr>
            <p:ph type="title"/>
          </p:nvPr>
        </p:nvSpPr>
        <p:spPr>
          <a:xfrm>
            <a:off x="357018" y="435678"/>
            <a:ext cx="7592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Coalesce: Case 3</a:t>
            </a:r>
            <a:endParaRPr/>
          </a:p>
        </p:txBody>
      </p:sp>
      <p:sp>
        <p:nvSpPr>
          <p:cNvPr id="199" name="Google Shape;199;p16"/>
          <p:cNvSpPr txBox="1"/>
          <p:nvPr>
            <p:ph type="title"/>
          </p:nvPr>
        </p:nvSpPr>
        <p:spPr>
          <a:xfrm>
            <a:off x="357018" y="435678"/>
            <a:ext cx="7592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Coalesce: Case </a:t>
            </a:r>
            <a:endParaRPr/>
          </a:p>
        </p:txBody>
      </p:sp>
      <p:sp>
        <p:nvSpPr>
          <p:cNvPr id="200" name="Google Shape;200;p16"/>
          <p:cNvSpPr/>
          <p:nvPr/>
        </p:nvSpPr>
        <p:spPr>
          <a:xfrm>
            <a:off x="5518925" y="2684875"/>
            <a:ext cx="1897500" cy="447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6"/>
          <p:cNvSpPr/>
          <p:nvPr/>
        </p:nvSpPr>
        <p:spPr>
          <a:xfrm>
            <a:off x="5518925" y="2258025"/>
            <a:ext cx="1897500" cy="447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Allocated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6"/>
          <p:cNvSpPr/>
          <p:nvPr/>
        </p:nvSpPr>
        <p:spPr>
          <a:xfrm>
            <a:off x="5518925" y="1824275"/>
            <a:ext cx="1897500" cy="447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Allocated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16"/>
          <p:cNvCxnSpPr>
            <a:endCxn id="201" idx="1"/>
          </p:cNvCxnSpPr>
          <p:nvPr/>
        </p:nvCxnSpPr>
        <p:spPr>
          <a:xfrm>
            <a:off x="4326125" y="2474775"/>
            <a:ext cx="11928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4" name="Google Shape;204;p16"/>
          <p:cNvSpPr txBox="1"/>
          <p:nvPr/>
        </p:nvSpPr>
        <p:spPr>
          <a:xfrm>
            <a:off x="2876025" y="2122725"/>
            <a:ext cx="1626300" cy="10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Block to be freed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6"/>
          <p:cNvSpPr/>
          <p:nvPr/>
        </p:nvSpPr>
        <p:spPr>
          <a:xfrm>
            <a:off x="4207550" y="4402775"/>
            <a:ext cx="1897500" cy="894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6"/>
          <p:cNvSpPr/>
          <p:nvPr/>
        </p:nvSpPr>
        <p:spPr>
          <a:xfrm>
            <a:off x="4207550" y="3955475"/>
            <a:ext cx="1897500" cy="447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Allocated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6"/>
          <p:cNvSpPr txBox="1"/>
          <p:nvPr/>
        </p:nvSpPr>
        <p:spPr>
          <a:xfrm>
            <a:off x="1832425" y="3640425"/>
            <a:ext cx="18162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  <a:endParaRPr b="1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6"/>
          <p:cNvSpPr txBox="1"/>
          <p:nvPr/>
        </p:nvSpPr>
        <p:spPr>
          <a:xfrm>
            <a:off x="6280175" y="4619363"/>
            <a:ext cx="1566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Combined B+C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6"/>
          <p:cNvSpPr txBox="1"/>
          <p:nvPr/>
        </p:nvSpPr>
        <p:spPr>
          <a:xfrm>
            <a:off x="6280175" y="3985925"/>
            <a:ext cx="1566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6"/>
          <p:cNvSpPr txBox="1"/>
          <p:nvPr/>
        </p:nvSpPr>
        <p:spPr>
          <a:xfrm>
            <a:off x="7619700" y="1824275"/>
            <a:ext cx="3294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6"/>
          <p:cNvSpPr txBox="1"/>
          <p:nvPr/>
        </p:nvSpPr>
        <p:spPr>
          <a:xfrm>
            <a:off x="7619700" y="2286825"/>
            <a:ext cx="3294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6"/>
          <p:cNvSpPr txBox="1"/>
          <p:nvPr/>
        </p:nvSpPr>
        <p:spPr>
          <a:xfrm>
            <a:off x="7619700" y="2749375"/>
            <a:ext cx="3294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/>
          <p:nvPr>
            <p:ph type="title"/>
          </p:nvPr>
        </p:nvSpPr>
        <p:spPr>
          <a:xfrm>
            <a:off x="357018" y="435678"/>
            <a:ext cx="7592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Coalesce: Case 4</a:t>
            </a:r>
            <a:endParaRPr/>
          </a:p>
        </p:txBody>
      </p:sp>
      <p:sp>
        <p:nvSpPr>
          <p:cNvPr id="219" name="Google Shape;219;p17"/>
          <p:cNvSpPr/>
          <p:nvPr/>
        </p:nvSpPr>
        <p:spPr>
          <a:xfrm>
            <a:off x="5518925" y="2684875"/>
            <a:ext cx="1897500" cy="447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7"/>
          <p:cNvSpPr/>
          <p:nvPr/>
        </p:nvSpPr>
        <p:spPr>
          <a:xfrm>
            <a:off x="5518925" y="2258025"/>
            <a:ext cx="1897500" cy="447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Allocated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17"/>
          <p:cNvCxnSpPr>
            <a:endCxn id="220" idx="1"/>
          </p:cNvCxnSpPr>
          <p:nvPr/>
        </p:nvCxnSpPr>
        <p:spPr>
          <a:xfrm>
            <a:off x="4326125" y="2474775"/>
            <a:ext cx="11928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2" name="Google Shape;222;p17"/>
          <p:cNvSpPr txBox="1"/>
          <p:nvPr/>
        </p:nvSpPr>
        <p:spPr>
          <a:xfrm>
            <a:off x="2876025" y="2122725"/>
            <a:ext cx="1626300" cy="10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Block to be freed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7"/>
          <p:cNvSpPr/>
          <p:nvPr/>
        </p:nvSpPr>
        <p:spPr>
          <a:xfrm>
            <a:off x="4207550" y="3955475"/>
            <a:ext cx="1897500" cy="1341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7"/>
          <p:cNvSpPr txBox="1"/>
          <p:nvPr/>
        </p:nvSpPr>
        <p:spPr>
          <a:xfrm>
            <a:off x="1832425" y="3640425"/>
            <a:ext cx="18162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  <a:endParaRPr b="1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7"/>
          <p:cNvSpPr txBox="1"/>
          <p:nvPr/>
        </p:nvSpPr>
        <p:spPr>
          <a:xfrm>
            <a:off x="6266625" y="4318139"/>
            <a:ext cx="1897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Combined A+B+C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7"/>
          <p:cNvSpPr txBox="1"/>
          <p:nvPr/>
        </p:nvSpPr>
        <p:spPr>
          <a:xfrm>
            <a:off x="7619700" y="1824275"/>
            <a:ext cx="3294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7"/>
          <p:cNvSpPr txBox="1"/>
          <p:nvPr/>
        </p:nvSpPr>
        <p:spPr>
          <a:xfrm>
            <a:off x="7619700" y="2286825"/>
            <a:ext cx="3294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7"/>
          <p:cNvSpPr txBox="1"/>
          <p:nvPr/>
        </p:nvSpPr>
        <p:spPr>
          <a:xfrm>
            <a:off x="7619700" y="2749375"/>
            <a:ext cx="3294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7"/>
          <p:cNvSpPr/>
          <p:nvPr/>
        </p:nvSpPr>
        <p:spPr>
          <a:xfrm>
            <a:off x="5518925" y="1824275"/>
            <a:ext cx="1897500" cy="447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Goals</a:t>
            </a:r>
            <a:endParaRPr/>
          </a:p>
        </p:txBody>
      </p:sp>
      <p:sp>
        <p:nvSpPr>
          <p:cNvPr id="235" name="Google Shape;235;p18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Run as fast as possible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Waste as little memory as possible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Seemingly conflicting goals, but with </a:t>
            </a:r>
            <a:r>
              <a:rPr lang="en-US" strike="sngStrike"/>
              <a:t>the library malloc call</a:t>
            </a:r>
            <a:r>
              <a:rPr lang="en-US"/>
              <a:t> cleverness you can do very well in both areas!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The simplest implementation is the implicit list.</a:t>
            </a:r>
            <a:br>
              <a:rPr lang="en-US"/>
            </a:br>
            <a:r>
              <a:rPr lang="en-US"/>
              <a:t>mm.c uses this method.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Unfortunately…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62" y="862489"/>
            <a:ext cx="8866687" cy="547163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9"/>
          <p:cNvSpPr/>
          <p:nvPr/>
        </p:nvSpPr>
        <p:spPr>
          <a:xfrm>
            <a:off x="3367314" y="6101895"/>
            <a:ext cx="435429" cy="23223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9"/>
          <p:cNvSpPr txBox="1"/>
          <p:nvPr/>
        </p:nvSpPr>
        <p:spPr>
          <a:xfrm>
            <a:off x="6449567" y="4347569"/>
            <a:ext cx="193441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is pretty slow… most explicit list implementations get above 2000 Kops/sec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Allocation methods in a nutshell</a:t>
            </a:r>
            <a:endParaRPr/>
          </a:p>
        </p:txBody>
      </p:sp>
      <p:sp>
        <p:nvSpPr>
          <p:cNvPr id="248" name="Google Shape;248;p20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Implicit list: a list is implicitly formed by jumping between blocks, using knowledge about their sizes.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Explicit list: Free blocks explicitly point to other blocks, like in a linked list.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Understanding explicit lists requires understanding implicit lists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Segregated list: Multiple linked lists, each containing blocks in a certain range of sizes.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Understanding segregated lists requires understanding explicit lists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graphicFrame>
        <p:nvGraphicFramePr>
          <p:cNvPr id="249" name="Google Shape;249;p20"/>
          <p:cNvGraphicFramePr/>
          <p:nvPr/>
        </p:nvGraphicFramePr>
        <p:xfrm>
          <a:off x="1296987" y="21894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{CACCCF9C-3E26-404D-9AEF-CC14E11B05DD}</a:tableStyleId>
              </a:tblPr>
              <a:tblGrid>
                <a:gridCol w="1828800"/>
                <a:gridCol w="1219200"/>
                <a:gridCol w="1219200"/>
                <a:gridCol w="609600"/>
                <a:gridCol w="1219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Allocated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Allocated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Allocated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250" name="Google Shape;250;p20"/>
          <p:cNvSpPr/>
          <p:nvPr/>
        </p:nvSpPr>
        <p:spPr>
          <a:xfrm flipH="1" rot="10800000">
            <a:off x="3060192" y="2438400"/>
            <a:ext cx="402336" cy="24384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rgbClr val="D8D8D8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0"/>
          <p:cNvSpPr/>
          <p:nvPr/>
        </p:nvSpPr>
        <p:spPr>
          <a:xfrm flipH="1" rot="10800000">
            <a:off x="4267200" y="2438400"/>
            <a:ext cx="475488" cy="24384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rgbClr val="D8D8D8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0"/>
          <p:cNvSpPr/>
          <p:nvPr/>
        </p:nvSpPr>
        <p:spPr>
          <a:xfrm flipH="1" rot="10800000">
            <a:off x="5486400" y="2363538"/>
            <a:ext cx="445008" cy="318702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rgbClr val="D8D8D8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0"/>
          <p:cNvSpPr/>
          <p:nvPr/>
        </p:nvSpPr>
        <p:spPr>
          <a:xfrm flipH="1" rot="10800000">
            <a:off x="6097270" y="2438400"/>
            <a:ext cx="876554" cy="24384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rgbClr val="D8D8D8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4" name="Google Shape;254;p20"/>
          <p:cNvGraphicFramePr/>
          <p:nvPr/>
        </p:nvGraphicFramePr>
        <p:xfrm>
          <a:off x="1296987" y="38194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{CACCCF9C-3E26-404D-9AEF-CC14E11B05DD}</a:tableStyleId>
              </a:tblPr>
              <a:tblGrid>
                <a:gridCol w="1828800"/>
                <a:gridCol w="1219200"/>
                <a:gridCol w="1219200"/>
                <a:gridCol w="609600"/>
                <a:gridCol w="1219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55" name="Google Shape;255;p20"/>
          <p:cNvSpPr/>
          <p:nvPr/>
        </p:nvSpPr>
        <p:spPr>
          <a:xfrm flipH="1" rot="10800000">
            <a:off x="4255008" y="4047744"/>
            <a:ext cx="1536192" cy="264482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rgbClr val="D8D8D8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6" name="Google Shape;256;p20"/>
          <p:cNvGraphicFramePr/>
          <p:nvPr/>
        </p:nvGraphicFramePr>
        <p:xfrm>
          <a:off x="1296987" y="56421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{CACCCF9C-3E26-404D-9AEF-CC14E11B05DD}</a:tableStyleId>
              </a:tblPr>
              <a:tblGrid>
                <a:gridCol w="1828800"/>
                <a:gridCol w="1219200"/>
                <a:gridCol w="1219200"/>
                <a:gridCol w="609600"/>
                <a:gridCol w="1219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57" name="Google Shape;257;p20"/>
          <p:cNvSpPr/>
          <p:nvPr/>
        </p:nvSpPr>
        <p:spPr>
          <a:xfrm flipH="1" rot="10800000">
            <a:off x="3681984" y="6024245"/>
            <a:ext cx="663003" cy="37084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D8D8D8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0"/>
          <p:cNvSpPr/>
          <p:nvPr/>
        </p:nvSpPr>
        <p:spPr>
          <a:xfrm flipH="1" rot="10800000">
            <a:off x="5791200" y="6013010"/>
            <a:ext cx="663003" cy="37084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D8D8D8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Choices</a:t>
            </a:r>
            <a:endParaRPr/>
          </a:p>
        </p:txBody>
      </p:sp>
      <p:sp>
        <p:nvSpPr>
          <p:cNvPr id="264" name="Google Shape;264;p21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-US" sz="2000"/>
              <a:t>What kind of implementation to use?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Implicit list, explicit list, segregated lists, binary tree methods, etc.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You can use specialized strategies depending on the size of allocations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Adaptive algorithms are fine, though not necessary to get 100%.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</a:pPr>
            <a:r>
              <a:rPr lang="en-US" sz="1800"/>
              <a:t>Don’t hard-code for individual trace files - you’ll get no credit/code deductions!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⬛"/>
            </a:pPr>
            <a:r>
              <a:rPr lang="en-US" sz="2000"/>
              <a:t>What fit algorithm to use?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Best fit: choose the smallest block that is big enough to fit the requested allocation size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First fit / next fit: search linearly starting from some location, and pick the first block that fits.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 Which is faster? Which uses less memory?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“Good enough” fit: a blend between the two</a:t>
            </a:r>
            <a:endParaRPr/>
          </a:p>
          <a:p>
            <a:pPr indent="-160019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lang="en-US" sz="2000"/>
              <a:t>This lab has many more ways to get an A+ than, say, Cache Lab Part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Administrivia</a:t>
            </a:r>
            <a:endParaRPr/>
          </a:p>
        </p:txBody>
      </p:sp>
      <p:sp>
        <p:nvSpPr>
          <p:cNvPr id="96" name="Google Shape;96;p3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Malloc</a:t>
            </a:r>
            <a:r>
              <a:rPr lang="en-US"/>
              <a:t> checkpo</a:t>
            </a:r>
            <a:r>
              <a:rPr lang="en-US"/>
              <a:t>int due </a:t>
            </a:r>
            <a:r>
              <a:rPr lang="en-US" u="sng"/>
              <a:t>Thursday</a:t>
            </a:r>
            <a:r>
              <a:rPr lang="en-US" u="sng"/>
              <a:t>, October 29!</a:t>
            </a:r>
            <a:r>
              <a:rPr lang="en-US"/>
              <a:t> </a:t>
            </a:r>
            <a:r>
              <a:rPr lang="en-US" sz="1000"/>
              <a:t>yeeT</a:t>
            </a:r>
            <a:endParaRPr sz="10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Malloc final due </a:t>
            </a:r>
            <a:r>
              <a:rPr lang="en-US" u="sng"/>
              <a:t>Tuesday, November 10!</a:t>
            </a:r>
            <a:r>
              <a:rPr lang="en-US"/>
              <a:t> </a:t>
            </a:r>
            <a:r>
              <a:rPr lang="en-US" sz="1000"/>
              <a:t>yooT</a:t>
            </a:r>
            <a:endParaRPr sz="1200" u="sng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Finding a Best Block</a:t>
            </a:r>
            <a:endParaRPr/>
          </a:p>
        </p:txBody>
      </p:sp>
      <p:sp>
        <p:nvSpPr>
          <p:cNvPr id="271" name="Google Shape;271;p2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Suppose you have implemented the explicit list approach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You were using best fit with explicit lists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You experiment with using segregated lists instead.</a:t>
            </a:r>
            <a:br>
              <a:rPr lang="en-US"/>
            </a:br>
            <a:r>
              <a:rPr lang="en-US"/>
              <a:t>Still using best fits.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Will your memory utilization score improve?</a:t>
            </a:r>
            <a:br>
              <a:rPr lang="en-US"/>
            </a:br>
            <a:br>
              <a:rPr lang="en-US"/>
            </a:br>
            <a:r>
              <a:rPr i="1" lang="en-US"/>
              <a:t>Note: you don’t have to implement seglists and run mdriver to answer this. That’s, uh, hard to do within one recitation session.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i="1"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What other advantages does segregated lists provide?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Losing memory because of the way you choose your free blocks is called </a:t>
            </a:r>
            <a:r>
              <a:rPr lang="en-US" u="sng"/>
              <a:t>external fragmentation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Metadata</a:t>
            </a:r>
            <a:endParaRPr/>
          </a:p>
        </p:txBody>
      </p:sp>
      <p:sp>
        <p:nvSpPr>
          <p:cNvPr id="278" name="Google Shape;278;p23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All blocks need to store some data about themselves in order for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-US"/>
              <a:t> to keep track of them (e.g. headers)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This takes memory too…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Losing memory for this reason is called </a:t>
            </a:r>
            <a:r>
              <a:rPr b="1" lang="en-US" u="sng"/>
              <a:t>internal fragmentation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What data might a block need?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Does it depend on the malloc implementation you use?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Is it different between free and allocated blocks?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Can we use the extra space in free blocks?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Or do we have to leave the space alone?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How can we overlap two different types of data at the same location?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a perfect world…</a:t>
            </a:r>
            <a:endParaRPr/>
          </a:p>
        </p:txBody>
      </p:sp>
      <p:sp>
        <p:nvSpPr>
          <p:cNvPr id="285" name="Google Shape;285;p24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Setting up the blocks, metadata, lists… etc (500 LoC)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+  Finding and allocating the right blocks (500 LoC)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+  Updating your heap structure when you free (500 LoC) =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grpSp>
        <p:nvGrpSpPr>
          <p:cNvPr id="286" name="Google Shape;286;p24"/>
          <p:cNvGrpSpPr/>
          <p:nvPr/>
        </p:nvGrpSpPr>
        <p:grpSpPr>
          <a:xfrm>
            <a:off x="357018" y="2873335"/>
            <a:ext cx="8402595" cy="3625187"/>
            <a:chOff x="1549399" y="2837548"/>
            <a:chExt cx="4357915" cy="1880164"/>
          </a:xfrm>
        </p:grpSpPr>
        <p:pic>
          <p:nvPicPr>
            <p:cNvPr id="287" name="Google Shape;287;p24"/>
            <p:cNvPicPr preferRelativeResize="0"/>
            <p:nvPr/>
          </p:nvPicPr>
          <p:blipFill rotWithShape="1">
            <a:blip r:embed="rId3">
              <a:alphaModFix/>
            </a:blip>
            <a:srcRect b="72099" l="0" r="0" t="0"/>
            <a:stretch/>
          </p:blipFill>
          <p:spPr>
            <a:xfrm>
              <a:off x="1549399" y="2837548"/>
              <a:ext cx="4357915" cy="10105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24"/>
            <p:cNvPicPr preferRelativeResize="0"/>
            <p:nvPr/>
          </p:nvPicPr>
          <p:blipFill rotWithShape="1">
            <a:blip r:embed="rId3">
              <a:alphaModFix/>
            </a:blip>
            <a:srcRect b="0" l="0" r="0" t="75990"/>
            <a:stretch/>
          </p:blipFill>
          <p:spPr>
            <a:xfrm>
              <a:off x="1549399" y="3848100"/>
              <a:ext cx="4357915" cy="86961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reality…</a:t>
            </a:r>
            <a:endParaRPr/>
          </a:p>
        </p:txBody>
      </p:sp>
      <p:sp>
        <p:nvSpPr>
          <p:cNvPr id="294" name="Google Shape;294;p2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Setting up the blocks, metadata, lists… etc (500 LoC)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+  Finding and allocating the right blocks (500 LoC)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+  Updating your heap structure when you free (500 LoC)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F0000"/>
                </a:solidFill>
              </a:rPr>
              <a:t>+ One bug, somewhere lost in those 1500 LoC </a:t>
            </a:r>
            <a:r>
              <a:rPr lang="en-US"/>
              <a:t>=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295" name="Google Shape;295;p25"/>
          <p:cNvSpPr/>
          <p:nvPr/>
        </p:nvSpPr>
        <p:spPr>
          <a:xfrm>
            <a:off x="357018" y="3614057"/>
            <a:ext cx="8403336" cy="28844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25"/>
          <p:cNvPicPr preferRelativeResize="0"/>
          <p:nvPr/>
        </p:nvPicPr>
        <p:blipFill rotWithShape="1">
          <a:blip r:embed="rId3">
            <a:alphaModFix/>
          </a:blip>
          <a:srcRect b="0" l="0" r="22945" t="0"/>
          <a:stretch/>
        </p:blipFill>
        <p:spPr>
          <a:xfrm>
            <a:off x="357018" y="3182423"/>
            <a:ext cx="8403336" cy="1331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</a:t>
            </a:r>
            <a:endParaRPr/>
          </a:p>
        </p:txBody>
      </p:sp>
      <p:pic>
        <p:nvPicPr>
          <p:cNvPr id="303" name="Google Shape;30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2883" y="816678"/>
            <a:ext cx="6990608" cy="5242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Common errors you might see</a:t>
            </a:r>
            <a:endParaRPr/>
          </a:p>
        </p:txBody>
      </p:sp>
      <p:sp>
        <p:nvSpPr>
          <p:cNvPr id="309" name="Google Shape;309;p27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Garbled bytes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Problem: overwriting data in an allocated block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Solution: </a:t>
            </a:r>
            <a:r>
              <a:rPr lang="en-US" strike="sngStrike"/>
              <a:t>remembering data lab and the good ol’ days</a:t>
            </a:r>
            <a:r>
              <a:rPr lang="en-US"/>
              <a:t> finding where you’re overwriting by stepping through with gdb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Overlapping payloads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Problem: having unique blocks whose payloads overlap in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Solution: </a:t>
            </a:r>
            <a:r>
              <a:rPr lang="en-US" strike="sngStrike"/>
              <a:t>literally print debugging everywhere</a:t>
            </a:r>
            <a:r>
              <a:rPr lang="en-US"/>
              <a:t> finding where you’re overlapping by stepping through with gdb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Segmentation fault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Problem: accessing invalid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Solution: </a:t>
            </a:r>
            <a:r>
              <a:rPr lang="en-US" strike="sngStrike"/>
              <a:t>crying a little</a:t>
            </a:r>
            <a:r>
              <a:rPr lang="en-US"/>
              <a:t> finding where you’re accessing invalid memory by stepping through with gdb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8"/>
          <p:cNvSpPr txBox="1"/>
          <p:nvPr>
            <p:ph idx="1" type="body"/>
          </p:nvPr>
        </p:nvSpPr>
        <p:spPr>
          <a:xfrm>
            <a:off x="433625" y="555750"/>
            <a:ext cx="7896300" cy="57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Try running </a:t>
            </a:r>
            <a:r>
              <a:rPr lang="en-US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make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If you look closely, our code compiles your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-US"/>
              <a:t> implementation with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-O3 </a:t>
            </a:r>
            <a:r>
              <a:rPr lang="en-US"/>
              <a:t>flag.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This is an optimization flag.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-O3</a:t>
            </a:r>
            <a:r>
              <a:rPr lang="en-US"/>
              <a:t> makes your code run as efficiently as the compiler can manage, but also makes it horrible for debugging (almost everything is “optimized out”).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-35433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For malloclab, we’ve provide you a driver,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mdriver-dbg</a:t>
            </a:r>
            <a:r>
              <a:rPr lang="en-US"/>
              <a:t>, that not only enables debugging macros, but compiles your code with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-O0</a:t>
            </a:r>
            <a:r>
              <a:rPr lang="en-US"/>
              <a:t>. This allows more useful information to be displayed in GDB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315" name="Google Shape;31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3761" y="2831457"/>
            <a:ext cx="7055350" cy="96963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8"/>
          <p:cNvSpPr/>
          <p:nvPr/>
        </p:nvSpPr>
        <p:spPr>
          <a:xfrm>
            <a:off x="3499251" y="3002350"/>
            <a:ext cx="435300" cy="2322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Google Shape;31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3761" y="3942665"/>
            <a:ext cx="7055350" cy="718279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8"/>
          <p:cNvSpPr/>
          <p:nvPr/>
        </p:nvSpPr>
        <p:spPr>
          <a:xfrm>
            <a:off x="3716965" y="3380577"/>
            <a:ext cx="435300" cy="2322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Debugging Strategies</a:t>
            </a:r>
            <a:endParaRPr/>
          </a:p>
        </p:txBody>
      </p:sp>
      <p:sp>
        <p:nvSpPr>
          <p:cNvPr id="324" name="Google Shape;324;p29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</a:pPr>
            <a:r>
              <a:rPr lang="en-US"/>
              <a:t>Write a heap checker!</a:t>
            </a:r>
            <a:endParaRPr/>
          </a:p>
          <a:p>
            <a:pPr indent="-35433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Checks the invariants of your heap to make sure everything is well-formed</a:t>
            </a:r>
            <a:endParaRPr/>
          </a:p>
          <a:p>
            <a:pPr indent="-35433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If you write detailed error messages, you can see exactly why your heap is incorrectly formed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</a:pPr>
            <a:r>
              <a:rPr lang="en-US"/>
              <a:t>Use assertions in your functions!</a:t>
            </a:r>
            <a:endParaRPr/>
          </a:p>
          <a:p>
            <a:pPr indent="-35433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122 style contracts can also help you catch where things go amiss</a:t>
            </a:r>
            <a:endParaRPr/>
          </a:p>
          <a:p>
            <a:pPr indent="-35433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Gives more information than a segfault</a:t>
            </a:r>
            <a:endParaRPr/>
          </a:p>
          <a:p>
            <a:pPr indent="-35433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Import 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</a:pPr>
            <a:r>
              <a:rPr lang="en-US"/>
              <a:t>Use a debugger!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0"/>
          <p:cNvSpPr txBox="1"/>
          <p:nvPr>
            <p:ph type="title"/>
          </p:nvPr>
        </p:nvSpPr>
        <p:spPr>
          <a:xfrm>
            <a:off x="357018" y="435678"/>
            <a:ext cx="7592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Debugging Guidelines</a:t>
            </a:r>
            <a:endParaRPr/>
          </a:p>
        </p:txBody>
      </p:sp>
      <p:sp>
        <p:nvSpPr>
          <p:cNvPr id="331" name="Google Shape;331;p30"/>
          <p:cNvSpPr txBox="1"/>
          <p:nvPr>
            <p:ph idx="1" type="body"/>
          </p:nvPr>
        </p:nvSpPr>
        <p:spPr>
          <a:xfrm>
            <a:off x="5034650" y="1826525"/>
            <a:ext cx="3418800" cy="40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b="0" lang="en-US" sz="2000"/>
              <a:t>Locate a segfault</a:t>
            </a:r>
            <a:endParaRPr b="0" sz="20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b="0" lang="en-US" sz="1800"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endParaRPr b="0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b="0" lang="en-US" sz="1800"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b="0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b="0" lang="en-US" sz="1800">
                <a:latin typeface="Courier New"/>
                <a:ea typeface="Courier New"/>
                <a:cs typeface="Courier New"/>
                <a:sym typeface="Courier New"/>
              </a:rPr>
              <a:t>backtrace</a:t>
            </a:r>
            <a:endParaRPr b="0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b="0" lang="en-US" sz="1800"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endParaRPr b="0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2000"/>
              <a:t>Reproduce results of a trace</a:t>
            </a:r>
            <a:endParaRPr b="0"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b="0" lang="en-US" sz="2000"/>
              <a:t>Run with gdb</a:t>
            </a:r>
            <a:endParaRPr b="0" sz="20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gdb args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/>
          </a:p>
        </p:txBody>
      </p:sp>
      <p:sp>
        <p:nvSpPr>
          <p:cNvPr id="332" name="Google Shape;332;p30"/>
          <p:cNvSpPr txBox="1"/>
          <p:nvPr>
            <p:ph idx="1" type="body"/>
          </p:nvPr>
        </p:nvSpPr>
        <p:spPr>
          <a:xfrm>
            <a:off x="4781375" y="1244225"/>
            <a:ext cx="41106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i="1" lang="en-US" sz="2000"/>
              <a:t>You might want to...</a:t>
            </a:r>
            <a:endParaRPr i="1" sz="2000"/>
          </a:p>
        </p:txBody>
      </p:sp>
      <p:sp>
        <p:nvSpPr>
          <p:cNvPr id="333" name="Google Shape;333;p30"/>
          <p:cNvSpPr txBox="1"/>
          <p:nvPr>
            <p:ph idx="1" type="body"/>
          </p:nvPr>
        </p:nvSpPr>
        <p:spPr>
          <a:xfrm>
            <a:off x="274075" y="1244225"/>
            <a:ext cx="41106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i="1" lang="en-US" sz="2000"/>
              <a:t>If you have this problem...</a:t>
            </a:r>
            <a:endParaRPr i="1" sz="2000"/>
          </a:p>
        </p:txBody>
      </p:sp>
      <p:sp>
        <p:nvSpPr>
          <p:cNvPr id="334" name="Google Shape;334;p30"/>
          <p:cNvSpPr txBox="1"/>
          <p:nvPr>
            <p:ph idx="1" type="body"/>
          </p:nvPr>
        </p:nvSpPr>
        <p:spPr>
          <a:xfrm>
            <a:off x="357025" y="1826525"/>
            <a:ext cx="3562500" cy="40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b="0" lang="en-US" sz="2000"/>
              <a:t>Ran into segfault</a:t>
            </a:r>
            <a:endParaRPr b="0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b="0" lang="en-US" sz="2000"/>
              <a:t>Trace results don’t match yours</a:t>
            </a:r>
            <a:endParaRPr b="0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b="0" lang="en-US" sz="2000"/>
              <a:t>Don’t know what trace output should be</a:t>
            </a:r>
            <a:endParaRPr b="0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/>
          </a:p>
        </p:txBody>
      </p:sp>
      <p:cxnSp>
        <p:nvCxnSpPr>
          <p:cNvPr id="335" name="Google Shape;335;p30"/>
          <p:cNvCxnSpPr/>
          <p:nvPr/>
        </p:nvCxnSpPr>
        <p:spPr>
          <a:xfrm>
            <a:off x="2576750" y="2018400"/>
            <a:ext cx="2357400" cy="3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6" name="Google Shape;336;p30"/>
          <p:cNvCxnSpPr>
            <a:stCxn id="334" idx="3"/>
            <a:endCxn id="331" idx="1"/>
          </p:cNvCxnSpPr>
          <p:nvPr/>
        </p:nvCxnSpPr>
        <p:spPr>
          <a:xfrm>
            <a:off x="3919525" y="3871475"/>
            <a:ext cx="1115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7" name="Google Shape;337;p30"/>
          <p:cNvCxnSpPr/>
          <p:nvPr/>
        </p:nvCxnSpPr>
        <p:spPr>
          <a:xfrm flipH="1" rot="10800000">
            <a:off x="3819050" y="4123475"/>
            <a:ext cx="1235700" cy="36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1"/>
          <p:cNvSpPr txBox="1"/>
          <p:nvPr/>
        </p:nvSpPr>
        <p:spPr>
          <a:xfrm>
            <a:off x="7959835" y="0"/>
            <a:ext cx="10218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Carnegie Mellon</a:t>
            </a:r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31"/>
          <p:cNvSpPr txBox="1"/>
          <p:nvPr>
            <p:ph idx="12" type="sldNum"/>
          </p:nvPr>
        </p:nvSpPr>
        <p:spPr>
          <a:xfrm>
            <a:off x="8080039" y="8518965"/>
            <a:ext cx="2769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rtl="0" algn="l">
              <a:lnSpc>
                <a:spcPct val="116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4" name="Google Shape;344;p31"/>
          <p:cNvSpPr txBox="1"/>
          <p:nvPr>
            <p:ph type="title"/>
          </p:nvPr>
        </p:nvSpPr>
        <p:spPr>
          <a:xfrm>
            <a:off x="343566" y="473261"/>
            <a:ext cx="73527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/>
              <a:t>What’s better than printf? Using GDB</a:t>
            </a:r>
            <a:endParaRPr sz="3000"/>
          </a:p>
        </p:txBody>
      </p:sp>
      <p:sp>
        <p:nvSpPr>
          <p:cNvPr id="345" name="Google Shape;345;p31"/>
          <p:cNvSpPr txBox="1"/>
          <p:nvPr/>
        </p:nvSpPr>
        <p:spPr>
          <a:xfrm>
            <a:off x="458317" y="1165517"/>
            <a:ext cx="8187600" cy="53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81635" lvl="0" marL="3943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GDB to determine where segfaults happen!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635" lvl="0" marL="3943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gdb mdriver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open the malloc driver in gdb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635" lvl="1" marL="8515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run and your program will run until it hits the segfault!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635" lvl="0" marL="3943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step/next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(abbrev.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s/n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step to the next line of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635" lvl="0" marL="8515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 over function calls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635" lvl="0" marL="3943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finish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continue execution until end of current function, then break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635" lvl="0" marL="394335" marR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&lt;expr&gt;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(abbrev.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Prints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C-like expression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(including  results of function calls!)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635" lvl="1" marL="8515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writing a heap printing function to use in GDB!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635" lvl="0" marL="39433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&lt;expr&gt;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Evaluate &lt;expr&gt; to obtain address, then examine memory  at that address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635" lvl="1" marL="8515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/a &lt;expr&gt;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formats as address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635" lvl="1" marL="8515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 p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 x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information about more formats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/>
          <p:nvPr>
            <p:ph type="title"/>
          </p:nvPr>
        </p:nvSpPr>
        <p:spPr>
          <a:xfrm>
            <a:off x="357018" y="435678"/>
            <a:ext cx="7592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Checkpoint Submission</a:t>
            </a:r>
            <a:endParaRPr/>
          </a:p>
        </p:txBody>
      </p:sp>
      <p:sp>
        <p:nvSpPr>
          <p:cNvPr id="102" name="Google Shape;102;p5"/>
          <p:cNvSpPr txBox="1"/>
          <p:nvPr>
            <p:ph idx="1" type="body"/>
          </p:nvPr>
        </p:nvSpPr>
        <p:spPr>
          <a:xfrm>
            <a:off x="396875" y="1362075"/>
            <a:ext cx="7896300" cy="4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Calibri"/>
              <a:buChar char="⬛"/>
            </a:pPr>
            <a:r>
              <a:rPr lang="en-US"/>
              <a:t>Style Grading</a:t>
            </a:r>
            <a:endParaRPr/>
          </a:p>
          <a:p>
            <a:pPr indent="-35433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We will grade your checkheap with your checkpoint submission!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⬛"/>
            </a:pPr>
            <a:r>
              <a:rPr lang="en-US"/>
              <a:t>Things to Remember:</a:t>
            </a:r>
            <a:endParaRPr/>
          </a:p>
          <a:p>
            <a:pPr indent="-35433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Document checkheap</a:t>
            </a:r>
            <a:endParaRPr/>
          </a:p>
          <a:p>
            <a:pPr indent="-35433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See writeup for what to include in checkheap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Debugging mdriver</a:t>
            </a:r>
            <a:endParaRPr/>
          </a:p>
        </p:txBody>
      </p:sp>
      <p:sp>
        <p:nvSpPr>
          <p:cNvPr id="351" name="Google Shape;351;p3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(gdb)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x /gx block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Shows the memory contents within the block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 particular, look for the header.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(gdb)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print *block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99718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Alternative</a:t>
            </a:r>
            <a:r>
              <a:rPr b="1" i="1" lang="en-US" sz="1200"/>
              <a:t>:</a:t>
            </a:r>
            <a:r>
              <a:rPr b="1" lang="en-US" sz="1200">
                <a:solidFill>
                  <a:srgbClr val="7F7F7F"/>
                </a:solidFill>
              </a:rPr>
              <a:t> </a:t>
            </a:r>
            <a:r>
              <a:rPr b="1"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(gdb)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print *(block_t *) &lt;address&gt; </a:t>
            </a:r>
            <a:endParaRPr sz="1800"/>
          </a:p>
          <a:p>
            <a:pPr indent="-299719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0" lang="en-US" sz="2000"/>
              <a:t>Shows</a:t>
            </a:r>
            <a:r>
              <a:rPr lang="en-US"/>
              <a:t> struct contents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91441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352" name="Google Shape;352;p32"/>
          <p:cNvSpPr txBox="1"/>
          <p:nvPr/>
        </p:nvSpPr>
        <p:spPr>
          <a:xfrm>
            <a:off x="4697850" y="2598725"/>
            <a:ext cx="44034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3"/>
          <p:cNvSpPr txBox="1"/>
          <p:nvPr/>
        </p:nvSpPr>
        <p:spPr>
          <a:xfrm>
            <a:off x="7959835" y="0"/>
            <a:ext cx="10218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Carnegie Mellon</a:t>
            </a:r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33"/>
          <p:cNvSpPr txBox="1"/>
          <p:nvPr>
            <p:ph idx="12" type="sldNum"/>
          </p:nvPr>
        </p:nvSpPr>
        <p:spPr>
          <a:xfrm>
            <a:off x="8080039" y="8518965"/>
            <a:ext cx="2769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rtl="0" algn="l">
              <a:lnSpc>
                <a:spcPct val="116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9" name="Google Shape;359;p33"/>
          <p:cNvSpPr txBox="1"/>
          <p:nvPr>
            <p:ph type="title"/>
          </p:nvPr>
        </p:nvSpPr>
        <p:spPr>
          <a:xfrm>
            <a:off x="343566" y="473261"/>
            <a:ext cx="49713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/>
              <a:t>Using GDB - Fun with frames</a:t>
            </a:r>
            <a:endParaRPr sz="3000"/>
          </a:p>
        </p:txBody>
      </p:sp>
      <p:sp>
        <p:nvSpPr>
          <p:cNvPr id="360" name="Google Shape;360;p33"/>
          <p:cNvSpPr txBox="1"/>
          <p:nvPr/>
        </p:nvSpPr>
        <p:spPr>
          <a:xfrm>
            <a:off x="383074" y="1165517"/>
            <a:ext cx="8176800" cy="49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242570" lvl="0" marL="27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0047"/>
              </a:buClr>
              <a:buSzPts val="2000"/>
              <a:buFont typeface="Arial"/>
              <a:buChar char="■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backtrace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(abbrev.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print call stack up until current function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2568" lvl="1" marL="673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0047"/>
              </a:buClr>
              <a:buSzPts val="2000"/>
              <a:buFont typeface="Arial"/>
              <a:buChar char="■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backtrace full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(abbrev.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bt full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print local variables in each frame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B80047"/>
              </a:buClr>
              <a:buSzPts val="2050"/>
              <a:buFont typeface="Arial"/>
              <a:buNone/>
            </a:pPr>
            <a:r>
              <a:t/>
            </a:r>
            <a:endParaRPr b="0" i="0" sz="20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63919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(gdb) backtrace  #0	find_fit (...)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#1	mm_malloc (...)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272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#2	0x0000000000403352 in eval_mm_valid (...)  #3	run_tests (...)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#4	0x0000000000403c39 in main (...)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t/>
            </a:r>
            <a:endParaRPr b="0" i="0" sz="20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2570" lvl="0" marL="27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0047"/>
              </a:buClr>
              <a:buSzPts val="2000"/>
              <a:buFont typeface="Arial"/>
              <a:buChar char="■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 1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(abbrev.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1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switch to mm_malloc’s stack frame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2568" lvl="1" marL="673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0047"/>
              </a:buClr>
              <a:buSzPts val="2000"/>
              <a:buFont typeface="Arial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for inspecting local variables of calling functions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4"/>
          <p:cNvSpPr txBox="1"/>
          <p:nvPr/>
        </p:nvSpPr>
        <p:spPr>
          <a:xfrm>
            <a:off x="7959835" y="0"/>
            <a:ext cx="10218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Carnegie Mellon</a:t>
            </a:r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34"/>
          <p:cNvSpPr txBox="1"/>
          <p:nvPr>
            <p:ph idx="12" type="sldNum"/>
          </p:nvPr>
        </p:nvSpPr>
        <p:spPr>
          <a:xfrm>
            <a:off x="8080039" y="8518965"/>
            <a:ext cx="2769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rtl="0" algn="l">
              <a:lnSpc>
                <a:spcPct val="116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7" name="Google Shape;367;p34"/>
          <p:cNvSpPr txBox="1"/>
          <p:nvPr>
            <p:ph type="title"/>
          </p:nvPr>
        </p:nvSpPr>
        <p:spPr>
          <a:xfrm>
            <a:off x="343566" y="473261"/>
            <a:ext cx="7639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/>
              <a:t>Using GDB - Setting breakpoints/watchpoints</a:t>
            </a:r>
            <a:endParaRPr sz="3000"/>
          </a:p>
        </p:txBody>
      </p:sp>
      <p:sp>
        <p:nvSpPr>
          <p:cNvPr id="368" name="Google Shape;368;p34"/>
          <p:cNvSpPr txBox="1"/>
          <p:nvPr/>
        </p:nvSpPr>
        <p:spPr>
          <a:xfrm>
            <a:off x="407522" y="1165524"/>
            <a:ext cx="8268900" cy="51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226693" lvl="0" marL="25463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0047"/>
              </a:buClr>
              <a:buSzPts val="1800"/>
              <a:buFont typeface="Arial"/>
              <a:buChar char="■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 mm_checkheap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(abbrev.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break on “mm_checkheap()”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931" lvl="1" marL="6483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0047"/>
              </a:buClr>
              <a:buSzPts val="2000"/>
              <a:buFont typeface="Arial"/>
              <a:buChar char="■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mm.c:25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break on line 25 of file “mm.c” -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very useful!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6693" lvl="0" marL="254633" marR="8991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0047"/>
              </a:buClr>
              <a:buSzPts val="1800"/>
              <a:buFont typeface="Arial"/>
              <a:buChar char="■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find_fit if size == 24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break on function “find_fit()” if the local  variable “size” is equal to 24 - “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 breakpoint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6693" lvl="0" marL="254633" marR="5080" rtl="0" algn="l">
              <a:lnSpc>
                <a:spcPct val="100000"/>
              </a:lnSpc>
              <a:spcBef>
                <a:spcPts val="1650"/>
              </a:spcBef>
              <a:spcAft>
                <a:spcPts val="0"/>
              </a:spcAft>
              <a:buClr>
                <a:srgbClr val="B80047"/>
              </a:buClr>
              <a:buSzPts val="1800"/>
              <a:buFont typeface="Arial"/>
              <a:buChar char="■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watch heap_listp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(abbrev.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break if value of “heap_listp” changes -  “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watchpoint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933" lvl="0" marL="25463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0047"/>
              </a:buClr>
              <a:buSzPts val="2000"/>
              <a:buFont typeface="Arial"/>
              <a:buChar char="■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 block == 0x80000010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break if “block” is equal to this value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933" lvl="0" marL="25463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0047"/>
              </a:buClr>
              <a:buSzPts val="2000"/>
              <a:buFont typeface="Arial"/>
              <a:buChar char="■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 *0x15213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watch for changes at memory location 0x15213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931" lvl="1" marL="6483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0047"/>
              </a:buClr>
              <a:buSzPts val="2000"/>
              <a:buFont typeface="Arial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very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slow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B80047"/>
              </a:buClr>
              <a:buSzPts val="2050"/>
              <a:buFont typeface="Arial"/>
              <a:buNone/>
            </a:pPr>
            <a:r>
              <a:t/>
            </a:r>
            <a:endParaRPr b="0" i="0" sz="20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933" lvl="0" marL="25463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0047"/>
              </a:buClr>
              <a:buSzPts val="2000"/>
              <a:buFont typeface="Arial"/>
              <a:buChar char="■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rwatch &lt;thing&gt;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stop on reading a memory location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933" lvl="0" marL="25463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0047"/>
              </a:buClr>
              <a:buSzPts val="2000"/>
              <a:buFont typeface="Arial"/>
              <a:buChar char="■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awatch &lt;thing&gt;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stop on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access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Heap consistency checker</a:t>
            </a:r>
            <a:endParaRPr/>
          </a:p>
        </p:txBody>
      </p:sp>
      <p:sp>
        <p:nvSpPr>
          <p:cNvPr id="374" name="Google Shape;374;p3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mm-2.c activates debug mode, and so mm_checkheap runs at the beginning and end of many of its functions.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pic>
        <p:nvPicPr>
          <p:cNvPr id="375" name="Google Shape;37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869" y="2337604"/>
            <a:ext cx="7755557" cy="1871141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5"/>
          <p:cNvSpPr txBox="1"/>
          <p:nvPr/>
        </p:nvSpPr>
        <p:spPr>
          <a:xfrm>
            <a:off x="4680300" y="6550223"/>
            <a:ext cx="42802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*Even though the checker in mm-2.c is short and buggy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6"/>
          <p:cNvSpPr txBox="1"/>
          <p:nvPr/>
        </p:nvSpPr>
        <p:spPr>
          <a:xfrm>
            <a:off x="7959835" y="0"/>
            <a:ext cx="10218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Carnegie Mellon</a:t>
            </a:r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36"/>
          <p:cNvSpPr txBox="1"/>
          <p:nvPr>
            <p:ph idx="12" type="sldNum"/>
          </p:nvPr>
        </p:nvSpPr>
        <p:spPr>
          <a:xfrm>
            <a:off x="8080039" y="8518965"/>
            <a:ext cx="2769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rtl="0" algn="l">
              <a:lnSpc>
                <a:spcPct val="116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3" name="Google Shape;383;p36"/>
          <p:cNvSpPr txBox="1"/>
          <p:nvPr>
            <p:ph type="title"/>
          </p:nvPr>
        </p:nvSpPr>
        <p:spPr>
          <a:xfrm>
            <a:off x="343566" y="473261"/>
            <a:ext cx="24600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/>
              <a:t>Heap Checker</a:t>
            </a:r>
            <a:endParaRPr sz="3000"/>
          </a:p>
        </p:txBody>
      </p:sp>
      <p:sp>
        <p:nvSpPr>
          <p:cNvPr id="384" name="Google Shape;384;p36"/>
          <p:cNvSpPr txBox="1"/>
          <p:nvPr/>
        </p:nvSpPr>
        <p:spPr>
          <a:xfrm>
            <a:off x="453547" y="1329181"/>
            <a:ext cx="8584500" cy="50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196215" lvl="0" marL="208915" marR="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B80047"/>
              </a:buClr>
              <a:buSzPts val="1400"/>
              <a:buFont typeface="Arial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mm_checkheap(int verbose);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215" lvl="0" marL="208915" marR="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B80047"/>
              </a:buClr>
              <a:buSzPts val="1400"/>
              <a:buFont typeface="Arial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critical for debugging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4945" lvl="1" marL="602615" marR="0" rtl="0" algn="l">
              <a:lnSpc>
                <a:spcPct val="119750"/>
              </a:lnSpc>
              <a:spcBef>
                <a:spcPts val="0"/>
              </a:spcBef>
              <a:spcAft>
                <a:spcPts val="0"/>
              </a:spcAft>
              <a:buClr>
                <a:srgbClr val="B80047"/>
              </a:buClr>
              <a:buSzPts val="1300"/>
              <a:buFont typeface="Arial"/>
              <a:buChar char="■"/>
            </a:pPr>
            <a:r>
              <a:rPr b="1" i="0" lang="en-US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write this function early!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4945" lvl="1" marL="602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0047"/>
              </a:buClr>
              <a:buSzPts val="1300"/>
              <a:buFont typeface="Arial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it when you change your implementation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4945" lvl="1" marL="602615" marR="1536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0047"/>
              </a:buClr>
              <a:buSzPts val="1300"/>
              <a:buFont typeface="Arial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all heap invariants, make sure you haven't lost track of any part  of your heap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0975" lvl="2" marL="1021713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B80047"/>
              </a:buClr>
              <a:buSzPts val="1200"/>
              <a:buFont typeface="Aria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should pass if and only if the heap is truly well-formed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4945" lvl="1" marL="602615" marR="508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B80047"/>
              </a:buClr>
              <a:buSzPts val="1300"/>
              <a:buFont typeface="Arial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only generate output if a problem is found, to avoid cluttering up  your program's output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215" lvl="0" marL="208915" marR="0" rtl="0" algn="l">
              <a:lnSpc>
                <a:spcPct val="119318"/>
              </a:lnSpc>
              <a:spcBef>
                <a:spcPts val="0"/>
              </a:spcBef>
              <a:spcAft>
                <a:spcPts val="0"/>
              </a:spcAft>
              <a:buClr>
                <a:srgbClr val="B80047"/>
              </a:buClr>
              <a:buSzPts val="1400"/>
              <a:buFont typeface="Arial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meant to be correct,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efficient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215" lvl="0" marL="208915" marR="875030" rtl="0" algn="l">
              <a:lnSpc>
                <a:spcPct val="119545"/>
              </a:lnSpc>
              <a:spcBef>
                <a:spcPts val="85"/>
              </a:spcBef>
              <a:spcAft>
                <a:spcPts val="0"/>
              </a:spcAft>
              <a:buClr>
                <a:srgbClr val="B80047"/>
              </a:buClr>
              <a:buSzPts val="1400"/>
              <a:buFont typeface="Arial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 before/after major operations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heap should be  well-formed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7"/>
          <p:cNvSpPr txBox="1"/>
          <p:nvPr/>
        </p:nvSpPr>
        <p:spPr>
          <a:xfrm>
            <a:off x="7959835" y="0"/>
            <a:ext cx="10218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Carnegie Mellon</a:t>
            </a:r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Google Shape;390;p37"/>
          <p:cNvSpPr txBox="1"/>
          <p:nvPr>
            <p:ph idx="12" type="sldNum"/>
          </p:nvPr>
        </p:nvSpPr>
        <p:spPr>
          <a:xfrm>
            <a:off x="8080039" y="8518965"/>
            <a:ext cx="2769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rtl="0" algn="l">
              <a:lnSpc>
                <a:spcPct val="116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1" name="Google Shape;391;p37"/>
          <p:cNvSpPr txBox="1"/>
          <p:nvPr>
            <p:ph type="title"/>
          </p:nvPr>
        </p:nvSpPr>
        <p:spPr>
          <a:xfrm>
            <a:off x="343566" y="473261"/>
            <a:ext cx="59328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/>
              <a:t>Heap Invariants (</a:t>
            </a: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Non-Exhaustive</a:t>
            </a:r>
            <a:r>
              <a:rPr lang="en-US" sz="3000"/>
              <a:t>)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7"/>
          <p:cNvSpPr txBox="1"/>
          <p:nvPr/>
        </p:nvSpPr>
        <p:spPr>
          <a:xfrm>
            <a:off x="453547" y="1164171"/>
            <a:ext cx="82284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196215" lvl="0" marL="208915" marR="0" rtl="0" algn="l">
              <a:lnSpc>
                <a:spcPct val="119772"/>
              </a:lnSpc>
              <a:spcBef>
                <a:spcPts val="0"/>
              </a:spcBef>
              <a:spcAft>
                <a:spcPts val="0"/>
              </a:spcAft>
              <a:buClr>
                <a:srgbClr val="B80047"/>
              </a:buClr>
              <a:buSzPts val="1400"/>
              <a:buFont typeface="Arial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 level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4945" lvl="1" marL="602615" marR="5080" rtl="0" algn="l">
              <a:lnSpc>
                <a:spcPct val="120000"/>
              </a:lnSpc>
              <a:spcBef>
                <a:spcPts val="75"/>
              </a:spcBef>
              <a:spcAft>
                <a:spcPts val="0"/>
              </a:spcAft>
              <a:buClr>
                <a:srgbClr val="B80047"/>
              </a:buClr>
              <a:buSzPts val="1300"/>
              <a:buFont typeface="Arial"/>
              <a:buChar char="■"/>
            </a:pPr>
            <a:r>
              <a:rPr b="0" i="0" lang="en-US" sz="20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What are some things which should always be true of every block in  the heap?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/>
          <p:nvPr/>
        </p:nvSpPr>
        <p:spPr>
          <a:xfrm>
            <a:off x="7959835" y="0"/>
            <a:ext cx="10218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Carnegie Mellon</a:t>
            </a:r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38"/>
          <p:cNvSpPr txBox="1"/>
          <p:nvPr>
            <p:ph idx="12" type="sldNum"/>
          </p:nvPr>
        </p:nvSpPr>
        <p:spPr>
          <a:xfrm>
            <a:off x="8080039" y="8518965"/>
            <a:ext cx="2769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rtl="0" algn="l">
              <a:lnSpc>
                <a:spcPct val="116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9" name="Google Shape;399;p38"/>
          <p:cNvSpPr txBox="1"/>
          <p:nvPr>
            <p:ph type="title"/>
          </p:nvPr>
        </p:nvSpPr>
        <p:spPr>
          <a:xfrm>
            <a:off x="343566" y="473261"/>
            <a:ext cx="59328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/>
              <a:t>Heap Invariants (</a:t>
            </a: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Non-Exhaustive</a:t>
            </a:r>
            <a:r>
              <a:rPr lang="en-US" sz="3000"/>
              <a:t>)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8"/>
          <p:cNvSpPr txBox="1"/>
          <p:nvPr/>
        </p:nvSpPr>
        <p:spPr>
          <a:xfrm>
            <a:off x="453547" y="1164171"/>
            <a:ext cx="7297500" cy="29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196215" lvl="0" marL="208915" marR="0" rtl="0" algn="l">
              <a:lnSpc>
                <a:spcPct val="119772"/>
              </a:lnSpc>
              <a:spcBef>
                <a:spcPts val="0"/>
              </a:spcBef>
              <a:spcAft>
                <a:spcPts val="0"/>
              </a:spcAft>
              <a:buClr>
                <a:srgbClr val="B80047"/>
              </a:buClr>
              <a:buSzPts val="1400"/>
              <a:buFont typeface="Arial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 level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4945" lvl="1" marL="602615" marR="0" rtl="0" algn="l">
              <a:lnSpc>
                <a:spcPct val="119750"/>
              </a:lnSpc>
              <a:spcBef>
                <a:spcPts val="0"/>
              </a:spcBef>
              <a:spcAft>
                <a:spcPts val="0"/>
              </a:spcAft>
              <a:buClr>
                <a:srgbClr val="B80047"/>
              </a:buClr>
              <a:buSzPts val="1300"/>
              <a:buFont typeface="Arial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header and footer match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4945" lvl="1" marL="602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0047"/>
              </a:buClr>
              <a:buSzPts val="1300"/>
              <a:buFont typeface="Arial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payload area is aligned, size is valid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4945" lvl="1" marL="602615" marR="0" rtl="0" algn="l">
              <a:lnSpc>
                <a:spcPct val="119750"/>
              </a:lnSpc>
              <a:spcBef>
                <a:spcPts val="0"/>
              </a:spcBef>
              <a:spcAft>
                <a:spcPts val="0"/>
              </a:spcAft>
              <a:buClr>
                <a:srgbClr val="B80047"/>
              </a:buClr>
              <a:buSzPts val="1300"/>
              <a:buFont typeface="Arial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contiguous free blocks unless you defer coalescing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215" lvl="0" marL="208915" marR="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B80047"/>
              </a:buClr>
              <a:buSzPts val="1400"/>
              <a:buFont typeface="Arial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level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4945" lvl="1" marL="602615" marR="5080" rtl="0" algn="l">
              <a:lnSpc>
                <a:spcPct val="120000"/>
              </a:lnSpc>
              <a:spcBef>
                <a:spcPts val="75"/>
              </a:spcBef>
              <a:spcAft>
                <a:spcPts val="0"/>
              </a:spcAft>
              <a:buClr>
                <a:srgbClr val="B80047"/>
              </a:buClr>
              <a:buSzPts val="1300"/>
              <a:buFont typeface="Arial"/>
              <a:buChar char="■"/>
            </a:pPr>
            <a:r>
              <a:rPr b="0" i="0" lang="en-US" sz="20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What are some things which should always be true of every  element of a free list?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9"/>
          <p:cNvSpPr txBox="1"/>
          <p:nvPr/>
        </p:nvSpPr>
        <p:spPr>
          <a:xfrm>
            <a:off x="7959835" y="0"/>
            <a:ext cx="10218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Carnegie Mellon</a:t>
            </a:r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" name="Google Shape;406;p39"/>
          <p:cNvSpPr txBox="1"/>
          <p:nvPr>
            <p:ph idx="12" type="sldNum"/>
          </p:nvPr>
        </p:nvSpPr>
        <p:spPr>
          <a:xfrm>
            <a:off x="8080039" y="8518965"/>
            <a:ext cx="2769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rtl="0" algn="l">
              <a:lnSpc>
                <a:spcPct val="116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7" name="Google Shape;407;p39"/>
          <p:cNvSpPr txBox="1"/>
          <p:nvPr>
            <p:ph type="title"/>
          </p:nvPr>
        </p:nvSpPr>
        <p:spPr>
          <a:xfrm>
            <a:off x="343566" y="473261"/>
            <a:ext cx="59328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/>
              <a:t>Heap Invariants (</a:t>
            </a: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Non-Exhaustive</a:t>
            </a:r>
            <a:r>
              <a:rPr lang="en-US" sz="3000"/>
              <a:t>)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9"/>
          <p:cNvSpPr txBox="1"/>
          <p:nvPr/>
        </p:nvSpPr>
        <p:spPr>
          <a:xfrm>
            <a:off x="453547" y="1164171"/>
            <a:ext cx="8015700" cy="50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196215" lvl="0" marL="208915" marR="0" rtl="0" algn="l">
              <a:lnSpc>
                <a:spcPct val="119772"/>
              </a:lnSpc>
              <a:spcBef>
                <a:spcPts val="0"/>
              </a:spcBef>
              <a:spcAft>
                <a:spcPts val="0"/>
              </a:spcAft>
              <a:buClr>
                <a:srgbClr val="B80047"/>
              </a:buClr>
              <a:buSzPts val="1400"/>
              <a:buFont typeface="Arial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 level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4945" lvl="1" marL="602615" marR="0" rtl="0" algn="l">
              <a:lnSpc>
                <a:spcPct val="119750"/>
              </a:lnSpc>
              <a:spcBef>
                <a:spcPts val="0"/>
              </a:spcBef>
              <a:spcAft>
                <a:spcPts val="0"/>
              </a:spcAft>
              <a:buClr>
                <a:srgbClr val="B80047"/>
              </a:buClr>
              <a:buSzPts val="1300"/>
              <a:buFont typeface="Arial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header and footer match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4945" lvl="1" marL="602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0047"/>
              </a:buClr>
              <a:buSzPts val="1300"/>
              <a:buFont typeface="Arial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payload area is aligned, size is valid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4945" lvl="1" marL="602615" marR="0" rtl="0" algn="l">
              <a:lnSpc>
                <a:spcPct val="119750"/>
              </a:lnSpc>
              <a:spcBef>
                <a:spcPts val="0"/>
              </a:spcBef>
              <a:spcAft>
                <a:spcPts val="0"/>
              </a:spcAft>
              <a:buClr>
                <a:srgbClr val="B80047"/>
              </a:buClr>
              <a:buSzPts val="1300"/>
              <a:buFont typeface="Arial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contiguous free blocks unless you defer coalescing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215" lvl="0" marL="208915" marR="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B80047"/>
              </a:buClr>
              <a:buSzPts val="1400"/>
              <a:buFont typeface="Arial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level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4945" lvl="1" marL="602615" marR="0" rtl="0" algn="l">
              <a:lnSpc>
                <a:spcPct val="119750"/>
              </a:lnSpc>
              <a:spcBef>
                <a:spcPts val="0"/>
              </a:spcBef>
              <a:spcAft>
                <a:spcPts val="0"/>
              </a:spcAft>
              <a:buClr>
                <a:srgbClr val="B80047"/>
              </a:buClr>
              <a:buSzPts val="1300"/>
              <a:buFont typeface="Arial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next/prev pointers in consecutive free blocks are consistent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4945" lvl="1" marL="602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0047"/>
              </a:buClr>
              <a:buSzPts val="1300"/>
              <a:buFont typeface="Arial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allocated blocks in free list, all free blocks are in the free list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4945" lvl="1" marL="602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0047"/>
              </a:buClr>
              <a:buSzPts val="1300"/>
              <a:buFont typeface="Arial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cycles in free list unless you use a circular list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4945" lvl="1" marL="602615" marR="2235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0047"/>
              </a:buClr>
              <a:buSzPts val="1300"/>
              <a:buFont typeface="Arial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segregated list contains only blocks in the appropriate size  class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215" lvl="0" marL="208915" marR="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B80047"/>
              </a:buClr>
              <a:buSzPts val="1400"/>
              <a:buFont typeface="Arial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Heap level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4945" lvl="1" marL="602615" marR="0" rtl="0" algn="l">
              <a:lnSpc>
                <a:spcPct val="119750"/>
              </a:lnSpc>
              <a:spcBef>
                <a:spcPts val="0"/>
              </a:spcBef>
              <a:spcAft>
                <a:spcPts val="0"/>
              </a:spcAft>
              <a:buClr>
                <a:srgbClr val="B80047"/>
              </a:buClr>
              <a:buSzPts val="1300"/>
              <a:buFont typeface="Arial"/>
              <a:buChar char="■"/>
            </a:pPr>
            <a:r>
              <a:rPr b="0" i="0" lang="en-US" sz="20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What are some things that should be true of the heap as a whole?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0"/>
          <p:cNvSpPr txBox="1"/>
          <p:nvPr/>
        </p:nvSpPr>
        <p:spPr>
          <a:xfrm>
            <a:off x="7959835" y="0"/>
            <a:ext cx="10218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Carnegie Mellon</a:t>
            </a:r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40"/>
          <p:cNvSpPr txBox="1"/>
          <p:nvPr/>
        </p:nvSpPr>
        <p:spPr>
          <a:xfrm>
            <a:off x="8092739" y="6363560"/>
            <a:ext cx="2514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40"/>
          <p:cNvSpPr txBox="1"/>
          <p:nvPr>
            <p:ph type="title"/>
          </p:nvPr>
        </p:nvSpPr>
        <p:spPr>
          <a:xfrm>
            <a:off x="343566" y="473261"/>
            <a:ext cx="59328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/>
              <a:t>Heap Invariants (</a:t>
            </a: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Non-Exhaustive</a:t>
            </a:r>
            <a:r>
              <a:rPr lang="en-US" sz="3000"/>
              <a:t>)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40"/>
          <p:cNvSpPr txBox="1"/>
          <p:nvPr/>
        </p:nvSpPr>
        <p:spPr>
          <a:xfrm>
            <a:off x="453547" y="991871"/>
            <a:ext cx="7796400" cy="50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196215" lvl="0" marL="208915" marR="0" rtl="0" algn="l">
              <a:lnSpc>
                <a:spcPct val="119772"/>
              </a:lnSpc>
              <a:spcBef>
                <a:spcPts val="0"/>
              </a:spcBef>
              <a:spcAft>
                <a:spcPts val="0"/>
              </a:spcAft>
              <a:buClr>
                <a:srgbClr val="B80047"/>
              </a:buClr>
              <a:buSzPts val="1400"/>
              <a:buFont typeface="Arial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 level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4945" lvl="1" marL="602615" marR="0" rtl="0" algn="l">
              <a:lnSpc>
                <a:spcPct val="119750"/>
              </a:lnSpc>
              <a:spcBef>
                <a:spcPts val="0"/>
              </a:spcBef>
              <a:spcAft>
                <a:spcPts val="0"/>
              </a:spcAft>
              <a:buClr>
                <a:srgbClr val="B80047"/>
              </a:buClr>
              <a:buSzPts val="1300"/>
              <a:buFont typeface="Arial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header and footer match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4945" lvl="1" marL="602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0047"/>
              </a:buClr>
              <a:buSzPts val="1300"/>
              <a:buFont typeface="Arial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payload area is aligned, size is valid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4945" lvl="1" marL="602615" marR="0" rtl="0" algn="l">
              <a:lnSpc>
                <a:spcPct val="119750"/>
              </a:lnSpc>
              <a:spcBef>
                <a:spcPts val="0"/>
              </a:spcBef>
              <a:spcAft>
                <a:spcPts val="0"/>
              </a:spcAft>
              <a:buClr>
                <a:srgbClr val="B80047"/>
              </a:buClr>
              <a:buSzPts val="1300"/>
              <a:buFont typeface="Arial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contiguous free blocks unless you defer coalescing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215" lvl="0" marL="208915" marR="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B80047"/>
              </a:buClr>
              <a:buSzPts val="1400"/>
              <a:buFont typeface="Arial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level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4945" lvl="1" marL="602615" marR="0" rtl="0" algn="l">
              <a:lnSpc>
                <a:spcPct val="119750"/>
              </a:lnSpc>
              <a:spcBef>
                <a:spcPts val="0"/>
              </a:spcBef>
              <a:spcAft>
                <a:spcPts val="0"/>
              </a:spcAft>
              <a:buClr>
                <a:srgbClr val="B80047"/>
              </a:buClr>
              <a:buSzPts val="1300"/>
              <a:buFont typeface="Arial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next/prev pointers in consecutive free blocks are consistent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4945" lvl="1" marL="602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0047"/>
              </a:buClr>
              <a:buSzPts val="1300"/>
              <a:buFont typeface="Arial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allocated blocks in free list, all free blocks are in the free list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4945" lvl="1" marL="602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0047"/>
              </a:buClr>
              <a:buSzPts val="1300"/>
              <a:buFont typeface="Arial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cycles in free list unless you use a circular list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4945" lvl="1" marL="60261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0047"/>
              </a:buClr>
              <a:buSzPts val="1300"/>
              <a:buFont typeface="Arial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segregated list contains only blocks in the appropriate size  class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215" lvl="0" marL="208915" marR="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B80047"/>
              </a:buClr>
              <a:buSzPts val="1400"/>
              <a:buFont typeface="Arial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Heap level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4945" lvl="1" marL="602615" marR="0" rtl="0" algn="l">
              <a:lnSpc>
                <a:spcPct val="119750"/>
              </a:lnSpc>
              <a:spcBef>
                <a:spcPts val="0"/>
              </a:spcBef>
              <a:spcAft>
                <a:spcPts val="0"/>
              </a:spcAft>
              <a:buClr>
                <a:srgbClr val="B80047"/>
              </a:buClr>
              <a:buSzPts val="1300"/>
              <a:buFont typeface="Arial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blocks between heap boundaries, correct sentinel blocks (if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9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1"/>
          <p:cNvSpPr txBox="1"/>
          <p:nvPr>
            <p:ph type="title"/>
          </p:nvPr>
        </p:nvSpPr>
        <p:spPr>
          <a:xfrm>
            <a:off x="357025" y="435675"/>
            <a:ext cx="8787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Strategy - Suggested Plan for Completing Malloc</a:t>
            </a:r>
            <a:endParaRPr/>
          </a:p>
        </p:txBody>
      </p:sp>
      <p:sp>
        <p:nvSpPr>
          <p:cNvPr id="423" name="Google Shape;423;p41"/>
          <p:cNvSpPr txBox="1"/>
          <p:nvPr>
            <p:ph idx="1" type="body"/>
          </p:nvPr>
        </p:nvSpPr>
        <p:spPr>
          <a:xfrm>
            <a:off x="390900" y="1362075"/>
            <a:ext cx="8616600" cy="4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0. </a:t>
            </a:r>
            <a:r>
              <a:rPr i="1" lang="en-US"/>
              <a:t>Start writing your checkheap!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1. Implement coalescing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2. Get an explicit list implementation to work with proper coalescing and splitting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3. Get to a segregated list implementation to improve utilization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4. Work on optimizations (each has its own challenges!)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	- Remove footers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	- Decrease minimum block size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	- Reduce header sizes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Git Reminders</a:t>
            </a:r>
            <a:endParaRPr/>
          </a:p>
        </p:txBody>
      </p:sp>
      <p:sp>
        <p:nvSpPr>
          <p:cNvPr id="108" name="Google Shape;108;p6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</a:pPr>
            <a:r>
              <a:rPr lang="en-US"/>
              <a:t>Points may be deducted for style on Git usage</a:t>
            </a:r>
            <a:endParaRPr/>
          </a:p>
          <a:p>
            <a:pPr indent="-35433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Please use detailed commit messages – things like “DONE” or “did a thing” aren’t enough</a:t>
            </a:r>
            <a:endParaRPr/>
          </a:p>
          <a:p>
            <a:pPr indent="-35433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You should be committing often as you work on your code</a:t>
            </a:r>
            <a:endParaRPr/>
          </a:p>
          <a:p>
            <a:pPr indent="-320039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</a:pPr>
            <a:r>
              <a:rPr lang="en-US"/>
              <a:t>Especially for malloc: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git diff </a:t>
            </a:r>
            <a:r>
              <a:rPr lang="en-US"/>
              <a:t>can show what you changed since your last working commit</a:t>
            </a:r>
            <a:endParaRPr/>
          </a:p>
          <a:p>
            <a:pPr indent="-35433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Also allows you to restore your hard work in case your file gets deleted accidentally…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</a:pPr>
            <a:r>
              <a:rPr lang="en-US"/>
              <a:t>Commit early, commit often 😤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80000"/>
              </a:buClr>
              <a:buSzPts val="1080"/>
              <a:buChar char="⬛"/>
            </a:pPr>
            <a:r>
              <a:rPr i="1" lang="en-US" u="sng">
                <a:solidFill>
                  <a:srgbClr val="980000"/>
                </a:solidFill>
              </a:rPr>
              <a:t>Remember to </a:t>
            </a:r>
            <a:r>
              <a:rPr i="1" lang="en-US" u="sng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git push</a:t>
            </a:r>
            <a:r>
              <a:rPr i="1" lang="en-US" u="sng">
                <a:solidFill>
                  <a:srgbClr val="980000"/>
                </a:solidFill>
              </a:rPr>
              <a:t> your commits, or else we can’t grade them :(</a:t>
            </a:r>
            <a:endParaRPr i="1" u="sng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2"/>
          <p:cNvSpPr txBox="1"/>
          <p:nvPr>
            <p:ph type="title"/>
          </p:nvPr>
        </p:nvSpPr>
        <p:spPr>
          <a:xfrm>
            <a:off x="357025" y="435675"/>
            <a:ext cx="8787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Strategy - Suggested Plan for Completing Malloc</a:t>
            </a:r>
            <a:endParaRPr/>
          </a:p>
        </p:txBody>
      </p:sp>
      <p:sp>
        <p:nvSpPr>
          <p:cNvPr id="430" name="Google Shape;430;p42"/>
          <p:cNvSpPr txBox="1"/>
          <p:nvPr>
            <p:ph idx="1" type="body"/>
          </p:nvPr>
        </p:nvSpPr>
        <p:spPr>
          <a:xfrm>
            <a:off x="390900" y="1362075"/>
            <a:ext cx="8616600" cy="4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0. </a:t>
            </a:r>
            <a:r>
              <a:rPr i="1" lang="en-US"/>
              <a:t>Start writing your checkheap!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1. Get an explicit list implementation to work with proper coalescing and splitting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3. Get to a segregated list implementation to improve utilization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4. Work on optimizations (each has its own challenges!)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	- Remove footers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	- Decrease minimum block size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	- Reduce header sizes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431" name="Google Shape;431;p42"/>
          <p:cNvSpPr txBox="1"/>
          <p:nvPr/>
        </p:nvSpPr>
        <p:spPr>
          <a:xfrm>
            <a:off x="4777150" y="1886900"/>
            <a:ext cx="25560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Keep writing your checkheap!</a:t>
            </a:r>
            <a:endParaRPr b="1" i="1" sz="14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42"/>
          <p:cNvSpPr txBox="1"/>
          <p:nvPr/>
        </p:nvSpPr>
        <p:spPr>
          <a:xfrm>
            <a:off x="3714375" y="2667825"/>
            <a:ext cx="25560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Keep writing your checkheap!</a:t>
            </a:r>
            <a:endParaRPr b="1" i="1" sz="14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42"/>
          <p:cNvSpPr txBox="1"/>
          <p:nvPr/>
        </p:nvSpPr>
        <p:spPr>
          <a:xfrm>
            <a:off x="5054000" y="3429000"/>
            <a:ext cx="25560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Keep writing your checkheap!</a:t>
            </a:r>
            <a:endParaRPr b="1" i="1" sz="14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42"/>
          <p:cNvSpPr txBox="1"/>
          <p:nvPr/>
        </p:nvSpPr>
        <p:spPr>
          <a:xfrm>
            <a:off x="5527650" y="4439200"/>
            <a:ext cx="25560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Keep writing your checkheap!</a:t>
            </a:r>
            <a:endParaRPr b="1" i="1" sz="14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MallocLab Checkpoint</a:t>
            </a:r>
            <a:endParaRPr/>
          </a:p>
        </p:txBody>
      </p:sp>
      <p:sp>
        <p:nvSpPr>
          <p:cNvPr id="440" name="Google Shape;440;p43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Due </a:t>
            </a:r>
            <a:r>
              <a:rPr i="1" lang="en-US" u="sng">
                <a:solidFill>
                  <a:srgbClr val="FF0000"/>
                </a:solidFill>
                <a:highlight>
                  <a:srgbClr val="00FFFF"/>
                </a:highlight>
                <a:latin typeface="Comfortaa"/>
                <a:ea typeface="Comfortaa"/>
                <a:cs typeface="Comfortaa"/>
                <a:sym typeface="Comfortaa"/>
              </a:rPr>
              <a:t>next</a:t>
            </a:r>
            <a:r>
              <a:rPr i="1" lang="en-US" u="sng">
                <a:solidFill>
                  <a:srgbClr val="FFFF00"/>
                </a:solidFill>
                <a:highlight>
                  <a:srgbClr val="00FFFF"/>
                </a:highlight>
                <a:latin typeface="Comfortaa"/>
                <a:ea typeface="Comfortaa"/>
                <a:cs typeface="Comfortaa"/>
                <a:sym typeface="Comfortaa"/>
              </a:rPr>
              <a:t> T</a:t>
            </a:r>
            <a:r>
              <a:rPr i="1" lang="en-US" u="sng">
                <a:solidFill>
                  <a:srgbClr val="00B050"/>
                </a:solidFill>
                <a:highlight>
                  <a:srgbClr val="00FFFF"/>
                </a:highlight>
                <a:latin typeface="Comfortaa"/>
                <a:ea typeface="Comfortaa"/>
                <a:cs typeface="Comfortaa"/>
                <a:sym typeface="Comfortaa"/>
              </a:rPr>
              <a:t>h</a:t>
            </a:r>
            <a:r>
              <a:rPr i="1" lang="en-US" u="sng">
                <a:solidFill>
                  <a:srgbClr val="0070C0"/>
                </a:solidFill>
                <a:highlight>
                  <a:srgbClr val="00FFFF"/>
                </a:highlight>
                <a:latin typeface="Comfortaa"/>
                <a:ea typeface="Comfortaa"/>
                <a:cs typeface="Comfortaa"/>
                <a:sym typeface="Comfortaa"/>
              </a:rPr>
              <a:t>ur</a:t>
            </a:r>
            <a:r>
              <a:rPr i="1" lang="en-US" u="sng">
                <a:solidFill>
                  <a:srgbClr val="002060"/>
                </a:solidFill>
                <a:highlight>
                  <a:srgbClr val="00FFFF"/>
                </a:highlight>
                <a:latin typeface="Comfortaa"/>
                <a:ea typeface="Comfortaa"/>
                <a:cs typeface="Comfortaa"/>
                <a:sym typeface="Comfortaa"/>
              </a:rPr>
              <a:t>sd</a:t>
            </a:r>
            <a:r>
              <a:rPr i="1" lang="en-US" u="sng">
                <a:solidFill>
                  <a:srgbClr val="7030A0"/>
                </a:solidFill>
                <a:highlight>
                  <a:srgbClr val="00FFFF"/>
                </a:highlight>
                <a:latin typeface="Comfortaa"/>
                <a:ea typeface="Comfortaa"/>
                <a:cs typeface="Comfortaa"/>
                <a:sym typeface="Comfortaa"/>
              </a:rPr>
              <a:t>a</a:t>
            </a:r>
            <a:r>
              <a:rPr i="1" lang="en-US" u="sng">
                <a:solidFill>
                  <a:srgbClr val="FF00FF"/>
                </a:solidFill>
                <a:highlight>
                  <a:srgbClr val="00FFFF"/>
                </a:highlight>
                <a:latin typeface="Comfortaa"/>
                <a:ea typeface="Comfortaa"/>
                <a:cs typeface="Comfortaa"/>
                <a:sym typeface="Comfortaa"/>
              </a:rPr>
              <a:t>y</a:t>
            </a:r>
            <a:r>
              <a:rPr i="1" lang="en-US" u="sng">
                <a:solidFill>
                  <a:srgbClr val="4A86E8"/>
                </a:solidFill>
                <a:highlight>
                  <a:srgbClr val="00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!</a:t>
            </a:r>
            <a:endParaRPr>
              <a:solidFill>
                <a:srgbClr val="4A86E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Checkpoint should take a bit less than half of the time you spend overall on the lab.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Read the write-up</a:t>
            </a:r>
            <a:r>
              <a:rPr lang="en-US"/>
              <a:t>. Slowly. Carefully.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Use GDB - watch, </a:t>
            </a:r>
            <a:r>
              <a:rPr lang="en-US"/>
              <a:t>backtrace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Ask us for debugging help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Only after you implement mm_checkheap though! You gotta learn how to understand your own code - help us help you!</a:t>
            </a:r>
            <a:endParaRPr/>
          </a:p>
        </p:txBody>
      </p:sp>
      <p:pic>
        <p:nvPicPr>
          <p:cNvPr id="441" name="Google Shape;44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1200" y="3010450"/>
            <a:ext cx="2293075" cy="2293075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43"/>
          <p:cNvSpPr txBox="1"/>
          <p:nvPr/>
        </p:nvSpPr>
        <p:spPr>
          <a:xfrm>
            <a:off x="6577775" y="2633650"/>
            <a:ext cx="1980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please write checkheap or we will scream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3" name="Google Shape;44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9698" y="4171223"/>
            <a:ext cx="639475" cy="91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4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Appendix: Advanced GDB Usage</a:t>
            </a:r>
            <a:endParaRPr/>
          </a:p>
        </p:txBody>
      </p:sp>
      <p:sp>
        <p:nvSpPr>
          <p:cNvPr id="449" name="Google Shape;449;p44"/>
          <p:cNvSpPr txBox="1"/>
          <p:nvPr>
            <p:ph idx="1" type="body"/>
          </p:nvPr>
        </p:nvSpPr>
        <p:spPr>
          <a:xfrm>
            <a:off x="396875" y="1362075"/>
            <a:ext cx="7984200" cy="4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backtrace:</a:t>
            </a:r>
            <a:r>
              <a:rPr lang="en-US"/>
              <a:t> Shows the call stack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up/down:</a:t>
            </a:r>
            <a:r>
              <a:rPr lang="en-US"/>
              <a:t> Lets you go up/down one level in the call stack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frame:</a:t>
            </a:r>
            <a:r>
              <a:rPr lang="en-US"/>
              <a:t> Lets you go to one of the levels in the call stack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list:</a:t>
            </a:r>
            <a:r>
              <a:rPr lang="en-US"/>
              <a:t> Shows source code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print &lt;expression&gt;: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Runs any valid C command, even something with side effects like mm_malloc(10) or mm_checkheap(1337)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watch &lt;expression&gt;: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Breaks when the value of the expression changes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break &lt;function / line&gt; if &lt;expression&gt;: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Only stops execution when the expression holds true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Ctrl-X Ctrl-A or cgdb for visualization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14" name="Google Shape;114;p7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Concept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How to choose blocks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Metadata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Debugging / GDB Exercises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is malloc?</a:t>
            </a:r>
            <a:endParaRPr/>
          </a:p>
        </p:txBody>
      </p:sp>
      <p:sp>
        <p:nvSpPr>
          <p:cNvPr id="120" name="Google Shape;120;p8"/>
          <p:cNvSpPr txBox="1"/>
          <p:nvPr>
            <p:ph idx="1" type="body"/>
          </p:nvPr>
        </p:nvSpPr>
        <p:spPr>
          <a:xfrm>
            <a:off x="396876" y="1362075"/>
            <a:ext cx="6986480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 function to allocate memory during runtime (dynamic memory allocation).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More useful when the size or number of allocations is unknown until runtime (e.g., data structures)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The heap is a segment of memory addresses reserved almost exclusively for malloc to use.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Your code directly manipulates the bytes of memory in this section.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21" name="Google Shape;12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4510" y="1681604"/>
            <a:ext cx="1819490" cy="46525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8"/>
          <p:cNvCxnSpPr/>
          <p:nvPr/>
        </p:nvCxnSpPr>
        <p:spPr>
          <a:xfrm>
            <a:off x="6965994" y="3635158"/>
            <a:ext cx="717031" cy="42588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Concept</a:t>
            </a:r>
            <a:endParaRPr/>
          </a:p>
        </p:txBody>
      </p:sp>
      <p:sp>
        <p:nvSpPr>
          <p:cNvPr id="128" name="Google Shape;128;p9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Overall, malloc does three things: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 Narrow"/>
              <a:buAutoNum type="arabicPeriod"/>
            </a:pPr>
            <a:r>
              <a:rPr lang="en-US"/>
              <a:t>Organizes all blocks and stores information about them in a structured way.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 Narrow"/>
              <a:buAutoNum type="arabicPeriod"/>
            </a:pPr>
            <a:r>
              <a:rPr lang="en-US"/>
              <a:t>Uses the structure made to choose an appropriate location to allocate new memory.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 Narrow"/>
              <a:buAutoNum type="arabicPeriod"/>
            </a:pPr>
            <a:r>
              <a:rPr lang="en-US"/>
              <a:t>Updates the structure when the user frees a block of memory.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 Narrow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This process occurs even for a complicated algorithm like segregated lists.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Concept (Implicit list)</a:t>
            </a:r>
            <a:endParaRPr/>
          </a:p>
        </p:txBody>
      </p:sp>
      <p:sp>
        <p:nvSpPr>
          <p:cNvPr id="134" name="Google Shape;134;p10"/>
          <p:cNvSpPr txBox="1"/>
          <p:nvPr>
            <p:ph idx="1" type="body"/>
          </p:nvPr>
        </p:nvSpPr>
        <p:spPr>
          <a:xfrm>
            <a:off x="396875" y="1374601"/>
            <a:ext cx="7896300" cy="4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 Narrow"/>
              <a:buAutoNum type="arabicPeriod"/>
            </a:pPr>
            <a:r>
              <a:rPr lang="en-US"/>
              <a:t>Connects and organizes all blocks and stores information about them in a structured way, typically implemented as a singly linked list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35" name="Google Shape;13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37" y="3238550"/>
            <a:ext cx="8930126" cy="15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Concept (Implicit list)</a:t>
            </a:r>
            <a:endParaRPr/>
          </a:p>
        </p:txBody>
      </p:sp>
      <p:sp>
        <p:nvSpPr>
          <p:cNvPr id="141" name="Google Shape;141;p11"/>
          <p:cNvSpPr txBox="1"/>
          <p:nvPr>
            <p:ph idx="1" type="body"/>
          </p:nvPr>
        </p:nvSpPr>
        <p:spPr>
          <a:xfrm>
            <a:off x="396875" y="1362075"/>
            <a:ext cx="7896300" cy="4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 Narrow"/>
              <a:buAutoNum type="arabicPeriod" startAt="2"/>
            </a:pPr>
            <a:r>
              <a:rPr lang="en-US"/>
              <a:t>Uses the structure made to choose an appropriate location to allocate new memory.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 Narrow"/>
              <a:buNone/>
            </a:pPr>
            <a:r>
              <a:t/>
            </a:r>
            <a:endParaRPr/>
          </a:p>
        </p:txBody>
      </p:sp>
      <p:pic>
        <p:nvPicPr>
          <p:cNvPr id="142" name="Google Shape;14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012" y="2689575"/>
            <a:ext cx="8447974" cy="1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5213-f16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