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7302500" cy="9586900"/>
  <p:embeddedFontLst>
    <p:embeddedFont>
      <p:font typeface="Arial Narr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19">
          <p15:clr>
            <a:srgbClr val="000000"/>
          </p15:clr>
        </p15:guide>
        <p15:guide id="2" pos="230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4" roundtripDataSignature="AMtx7mjUx+wAWYWOD7Q8J7Ce3gzbrmEU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19" orient="horz"/>
        <p:guide pos="23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alNarrow-bold.fntdata"/><Relationship Id="rId30" Type="http://schemas.openxmlformats.org/officeDocument/2006/relationships/font" Target="fonts/ArialNarrow-regular.fntdata"/><Relationship Id="rId11" Type="http://schemas.openxmlformats.org/officeDocument/2006/relationships/slide" Target="slides/slide5.xml"/><Relationship Id="rId33" Type="http://schemas.openxmlformats.org/officeDocument/2006/relationships/font" Target="fonts/ArialNarrow-boldItalic.fntdata"/><Relationship Id="rId10" Type="http://schemas.openxmlformats.org/officeDocument/2006/relationships/slide" Target="slides/slide4.xml"/><Relationship Id="rId32" Type="http://schemas.openxmlformats.org/officeDocument/2006/relationships/font" Target="fonts/ArialNarrow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7025" y="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730250" y="4553777"/>
            <a:ext cx="58419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1825905" y="719017"/>
            <a:ext cx="3651600" cy="359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Questions are rhetorical here</a:t>
            </a:r>
            <a:endParaRPr/>
          </a:p>
        </p:txBody>
      </p:sp>
      <p:sp>
        <p:nvSpPr>
          <p:cNvPr id="220" name="Google Shape;220;p11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Print values in mm_init()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example, depth of lists, frequency of splitting / coalescing, gains from first +N fit.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1: Find out what specific error has occurred.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2: Finds errors as soon as they occur.</a:t>
            </a:r>
            <a:endParaRPr/>
          </a:p>
        </p:txBody>
      </p:sp>
      <p:sp>
        <p:nvSpPr>
          <p:cNvPr id="244" name="Google Shape;244;p14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1: Find out what specific error has occurred.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2: Finds errors as soon as they occur.</a:t>
            </a:r>
            <a:endParaRPr/>
          </a:p>
        </p:txBody>
      </p:sp>
      <p:sp>
        <p:nvSpPr>
          <p:cNvPr id="251" name="Google Shape;251;p15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hard to trace the issue without watchpoints/contracts</a:t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0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Issue is with header_to_footer, wrong arithmetic (should be - dsize not + dsize), write_block calls header_to_footer for arithmetic</a:t>
            </a:r>
            <a:endParaRPr/>
          </a:p>
        </p:txBody>
      </p:sp>
      <p:sp>
        <p:nvSpPr>
          <p:cNvPr id="283" name="Google Shape;283;p20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730250" y="4553777"/>
            <a:ext cx="58419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825905" y="719017"/>
            <a:ext cx="3651600" cy="359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1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Issue is with header_to_footer, wrong arithmetic (should be - dsize not + dsize)</a:t>
            </a:r>
            <a:endParaRPr/>
          </a:p>
        </p:txBody>
      </p:sp>
      <p:sp>
        <p:nvSpPr>
          <p:cNvPr id="292" name="Google Shape;292;p21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24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730250" y="4553777"/>
            <a:ext cx="58419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825905" y="719017"/>
            <a:ext cx="3651600" cy="359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payload_to_header’s input type is void*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mem_sbrk returns void *bp, the start of the extended chunk of heap.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Questions are rhetorical here</a:t>
            </a:r>
            <a:endParaRPr/>
          </a:p>
        </p:txBody>
      </p:sp>
      <p:sp>
        <p:nvSpPr>
          <p:cNvPr id="199" name="Google Shape;199;p8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Questions are rhetorical here</a:t>
            </a:r>
            <a:endParaRPr/>
          </a:p>
        </p:txBody>
      </p:sp>
      <p:sp>
        <p:nvSpPr>
          <p:cNvPr id="206" name="Google Shape;206;p9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Questions are rhetorical here</a:t>
            </a:r>
            <a:endParaRPr/>
          </a:p>
        </p:txBody>
      </p:sp>
      <p:sp>
        <p:nvSpPr>
          <p:cNvPr id="213" name="Google Shape;213;p10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title"/>
          </p:nvPr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628560" y="182544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" type="body"/>
          </p:nvPr>
        </p:nvSpPr>
        <p:spPr>
          <a:xfrm rot="5400000">
            <a:off x="1858962" y="-100013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" type="body"/>
          </p:nvPr>
        </p:nvSpPr>
        <p:spPr>
          <a:xfrm rot="5400000">
            <a:off x="548482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AND_TWO_OBJECTS" type="objAndTwoObj">
  <p:cSld name="OBJECT_AND_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AND_OBJECT" type="txAndObj">
  <p:cSld name="TEXT_AND_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/>
          <p:nvPr>
            <p:ph type="title"/>
          </p:nvPr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" type="subTitle"/>
          </p:nvPr>
        </p:nvSpPr>
        <p:spPr>
          <a:xfrm>
            <a:off x="628560" y="182544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>
            <a:off x="628560" y="182544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4"/>
          <p:cNvSpPr txBox="1"/>
          <p:nvPr>
            <p:ph type="title"/>
          </p:nvPr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" type="body"/>
          </p:nvPr>
        </p:nvSpPr>
        <p:spPr>
          <a:xfrm>
            <a:off x="628560" y="1825440"/>
            <a:ext cx="3848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2" type="body"/>
          </p:nvPr>
        </p:nvSpPr>
        <p:spPr>
          <a:xfrm>
            <a:off x="4669920" y="1825440"/>
            <a:ext cx="3848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5"/>
          <p:cNvSpPr txBox="1"/>
          <p:nvPr>
            <p:ph type="title"/>
          </p:nvPr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6"/>
          <p:cNvSpPr txBox="1"/>
          <p:nvPr>
            <p:ph idx="1" type="subTitle"/>
          </p:nvPr>
        </p:nvSpPr>
        <p:spPr>
          <a:xfrm>
            <a:off x="628560" y="365280"/>
            <a:ext cx="7886400" cy="61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7"/>
          <p:cNvSpPr txBox="1"/>
          <p:nvPr>
            <p:ph type="title"/>
          </p:nvPr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1" type="body"/>
          </p:nvPr>
        </p:nvSpPr>
        <p:spPr>
          <a:xfrm>
            <a:off x="628560" y="1825440"/>
            <a:ext cx="3848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2" type="body"/>
          </p:nvPr>
        </p:nvSpPr>
        <p:spPr>
          <a:xfrm>
            <a:off x="628560" y="4098240"/>
            <a:ext cx="3848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7"/>
          <p:cNvSpPr txBox="1"/>
          <p:nvPr>
            <p:ph idx="3" type="body"/>
          </p:nvPr>
        </p:nvSpPr>
        <p:spPr>
          <a:xfrm>
            <a:off x="4669920" y="1825440"/>
            <a:ext cx="3848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/>
          <p:nvPr>
            <p:ph type="title"/>
          </p:nvPr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" type="body"/>
          </p:nvPr>
        </p:nvSpPr>
        <p:spPr>
          <a:xfrm>
            <a:off x="628560" y="1825440"/>
            <a:ext cx="3848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2" type="body"/>
          </p:nvPr>
        </p:nvSpPr>
        <p:spPr>
          <a:xfrm>
            <a:off x="4669920" y="1825440"/>
            <a:ext cx="3848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3" type="body"/>
          </p:nvPr>
        </p:nvSpPr>
        <p:spPr>
          <a:xfrm>
            <a:off x="4669920" y="4098240"/>
            <a:ext cx="3848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/>
          <p:nvPr>
            <p:ph type="title"/>
          </p:nvPr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9"/>
          <p:cNvSpPr txBox="1"/>
          <p:nvPr>
            <p:ph idx="1" type="body"/>
          </p:nvPr>
        </p:nvSpPr>
        <p:spPr>
          <a:xfrm>
            <a:off x="628560" y="1825440"/>
            <a:ext cx="3848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2" type="body"/>
          </p:nvPr>
        </p:nvSpPr>
        <p:spPr>
          <a:xfrm>
            <a:off x="4669920" y="1825440"/>
            <a:ext cx="3848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3" type="body"/>
          </p:nvPr>
        </p:nvSpPr>
        <p:spPr>
          <a:xfrm>
            <a:off x="628560" y="4098240"/>
            <a:ext cx="7886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/>
          <p:nvPr>
            <p:ph type="title"/>
          </p:nvPr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0"/>
          <p:cNvSpPr txBox="1"/>
          <p:nvPr>
            <p:ph idx="1" type="body"/>
          </p:nvPr>
        </p:nvSpPr>
        <p:spPr>
          <a:xfrm>
            <a:off x="628560" y="1825440"/>
            <a:ext cx="7886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2" type="body"/>
          </p:nvPr>
        </p:nvSpPr>
        <p:spPr>
          <a:xfrm>
            <a:off x="628560" y="4098240"/>
            <a:ext cx="7886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1"/>
          <p:cNvSpPr txBox="1"/>
          <p:nvPr>
            <p:ph type="title"/>
          </p:nvPr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1"/>
          <p:cNvSpPr txBox="1"/>
          <p:nvPr>
            <p:ph idx="1" type="body"/>
          </p:nvPr>
        </p:nvSpPr>
        <p:spPr>
          <a:xfrm>
            <a:off x="628560" y="1825440"/>
            <a:ext cx="3848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51"/>
          <p:cNvSpPr txBox="1"/>
          <p:nvPr>
            <p:ph idx="2" type="body"/>
          </p:nvPr>
        </p:nvSpPr>
        <p:spPr>
          <a:xfrm>
            <a:off x="4669920" y="1825440"/>
            <a:ext cx="3848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51"/>
          <p:cNvSpPr txBox="1"/>
          <p:nvPr>
            <p:ph idx="3" type="body"/>
          </p:nvPr>
        </p:nvSpPr>
        <p:spPr>
          <a:xfrm>
            <a:off x="4669920" y="4098240"/>
            <a:ext cx="3848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4" type="body"/>
          </p:nvPr>
        </p:nvSpPr>
        <p:spPr>
          <a:xfrm>
            <a:off x="628560" y="4098240"/>
            <a:ext cx="3848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2"/>
          <p:cNvSpPr txBox="1"/>
          <p:nvPr>
            <p:ph type="title"/>
          </p:nvPr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2"/>
          <p:cNvSpPr txBox="1"/>
          <p:nvPr>
            <p:ph idx="1" type="body"/>
          </p:nvPr>
        </p:nvSpPr>
        <p:spPr>
          <a:xfrm>
            <a:off x="628560" y="182544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52"/>
          <p:cNvSpPr txBox="1"/>
          <p:nvPr>
            <p:ph idx="2" type="body"/>
          </p:nvPr>
        </p:nvSpPr>
        <p:spPr>
          <a:xfrm>
            <a:off x="628560" y="182544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4" name="Google Shape;114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6480" y="1825440"/>
            <a:ext cx="4089960" cy="32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6480" y="1825440"/>
            <a:ext cx="4089960" cy="32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 txBox="1"/>
          <p:nvPr>
            <p:ph type="title"/>
          </p:nvPr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1" type="subTitle"/>
          </p:nvPr>
        </p:nvSpPr>
        <p:spPr>
          <a:xfrm>
            <a:off x="628560" y="182544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1" name="Google Shape;31;p32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6" name="Google Shape;36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4" name="Google Shape;44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5"/>
          <p:cNvSpPr txBox="1"/>
          <p:nvPr/>
        </p:nvSpPr>
        <p:spPr>
          <a:xfrm>
            <a:off x="7897813" y="-26988"/>
            <a:ext cx="13096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/>
          <p:nvPr>
            <p:ph type="title"/>
          </p:nvPr>
        </p:nvSpPr>
        <p:spPr>
          <a:xfrm>
            <a:off x="685800" y="1508160"/>
            <a:ext cx="68577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10" type="dt"/>
          </p:nvPr>
        </p:nvSpPr>
        <p:spPr>
          <a:xfrm>
            <a:off x="628560" y="635616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7"/>
          <p:cNvSpPr txBox="1"/>
          <p:nvPr>
            <p:ph idx="11" type="ftr"/>
          </p:nvPr>
        </p:nvSpPr>
        <p:spPr>
          <a:xfrm>
            <a:off x="3029040" y="6356160"/>
            <a:ext cx="3085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2" type="sldNum"/>
          </p:nvPr>
        </p:nvSpPr>
        <p:spPr>
          <a:xfrm>
            <a:off x="6458040" y="635616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457200" y="1604640"/>
            <a:ext cx="82293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cs.cmu.edu/~213/activities/rec10e.ta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/>
          <p:nvPr/>
        </p:nvSpPr>
        <p:spPr>
          <a:xfrm>
            <a:off x="685800" y="1508160"/>
            <a:ext cx="68577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15-213 Recitation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Malloc Part II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685800" y="4193260"/>
            <a:ext cx="73149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TAs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Monday, November 2nd, 2020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Instrumentation</a:t>
            </a:r>
            <a:endParaRPr/>
          </a:p>
        </p:txBody>
      </p:sp>
      <p:sp>
        <p:nvSpPr>
          <p:cNvPr id="223" name="Google Shape;223;p1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Remember that measurements inform insights.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 temporary code to understand aspects of malloc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Code can violate style rules or 128 byte limits, because it is temporary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Particularly important to develop insights into performance before making changes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is expensive throughput-wise?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much might a change benefit utilization?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Instrumentation example</a:t>
            </a:r>
            <a:endParaRPr/>
          </a:p>
        </p:txBody>
      </p:sp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Searching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find_fit</a:t>
            </a:r>
            <a:r>
              <a:rPr lang="en-US"/>
              <a:t> is often the slowest step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efficient is your code?  How might you know?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Compute the ratio of blocks viewed to calls</a:t>
            </a:r>
            <a:endParaRPr/>
          </a:p>
        </p:txBody>
      </p:sp>
      <p:sp>
        <p:nvSpPr>
          <p:cNvPr id="231" name="Google Shape;231;p12"/>
          <p:cNvSpPr txBox="1"/>
          <p:nvPr/>
        </p:nvSpPr>
        <p:spPr>
          <a:xfrm>
            <a:off x="357018" y="3154326"/>
            <a:ext cx="873187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block_t *find_fit(size_t asize)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block_t *block;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(block = heap_listp; get_size(block) &gt;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block = find_next(block))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(!(get_alloc(block)) &amp;&amp; (asize &lt;= get_size(block)))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block;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NULL; // no fit found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 flipH="1">
            <a:off x="3150427" y="3720510"/>
            <a:ext cx="2229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call_count++;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 flipH="1">
            <a:off x="1474027" y="4539216"/>
            <a:ext cx="2229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block_count++;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Instrumentation cont.</a:t>
            </a:r>
            <a:endParaRPr/>
          </a:p>
        </p:txBody>
      </p:sp>
      <p:sp>
        <p:nvSpPr>
          <p:cNvPr id="240" name="Google Shape;240;p1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size of requests?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many 8 bytes or less?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many 16 bytes or less?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other sizes?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else could you measure?  Why?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Remember that although the system’s performance varies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mdriver’s traces are deterministic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Measured results should not change between runs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tools</a:t>
            </a:r>
            <a:endParaRPr/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mm_checkheap()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Write it if you haven’t done so already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 new invariants when you add new features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Know how to use the heap checker.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Why do you need a heap checker? 2 reasons.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gdb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You can call print or mm_checkheap whenever you want in gdb. No need to add a whole lot of printf’s.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Offers useful information whenever you crash, like backtrace.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Write helper functions to print out free lists that are ONLY called from GDB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Write your own traces!</a:t>
            </a:r>
            <a:endParaRPr/>
          </a:p>
        </p:txBody>
      </p:sp>
      <p:sp>
        <p:nvSpPr>
          <p:cNvPr id="254" name="Google Shape;254;p1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your traces from the first part of the assignment to test coalesce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Write short traces that test simple sequences of malloc and free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Read the README file in the traces directory and the writeup from the traces assignment to see how trace files need to be written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mdriver-emulate</a:t>
            </a:r>
            <a:endParaRPr/>
          </a:p>
        </p:txBody>
      </p:sp>
      <p:sp>
        <p:nvSpPr>
          <p:cNvPr id="260" name="Google Shape;260;p1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Testing for 64-bit address space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correctly sized masks, constants, and other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Be careful about subtraction between size types (may result in underflow/overflow)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highlight>
                  <a:srgbClr val="FFFF00"/>
                </a:highlight>
              </a:rPr>
              <a:t>Reinitialize your pointers in mm_init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Garbled Bytes</a:t>
            </a:r>
            <a:endParaRPr/>
          </a:p>
        </p:txBody>
      </p:sp>
      <p:sp>
        <p:nvSpPr>
          <p:cNvPr id="266" name="Google Shape;266;p17"/>
          <p:cNvSpPr txBox="1"/>
          <p:nvPr>
            <p:ph idx="1" type="body"/>
          </p:nvPr>
        </p:nvSpPr>
        <p:spPr>
          <a:xfrm>
            <a:off x="396875" y="1362075"/>
            <a:ext cx="832182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Malloc library returns a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mdriver writes bytes into payload (using memcpy)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mdriver will check that those bytes are still present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malloc library has overwritten any bytes, then report garbled bytes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Also checks for other kinds of bugs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Now what?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mm_checkheap call is catching it right?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If not, we want to find the garbled address and watch 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Garbled Bytes GDB and Contracts</a:t>
            </a:r>
            <a:endParaRPr/>
          </a:p>
        </p:txBody>
      </p:sp>
      <p:sp>
        <p:nvSpPr>
          <p:cNvPr id="273" name="Google Shape;273;p18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Login to shark machine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wget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http://www.cs.cmu.edu/~213/activities/rec10e.tar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tar -xf rec10e.tar</a:t>
            </a:r>
            <a:endParaRPr/>
          </a:p>
          <a:p>
            <a:pPr indent="-32004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cd rec10e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mm.c is a fake implicit list implementation.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Source code is based on mm.c starter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GDB and Contracts Exercise</a:t>
            </a:r>
            <a:endParaRPr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357025" y="1273875"/>
            <a:ext cx="87285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First, let us run without contracts and gdb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./mdriver -c ./traces/syn-struct-short.rep 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2743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(example output)</a:t>
            </a:r>
            <a:endParaRPr sz="1800"/>
          </a:p>
          <a:p>
            <a:pPr indent="-2743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ERROR [trace ./traces/syn-struct-short.rep, line 16]: block 1 (at 0x8000000a0) has 8 garbled bytes, starting at byte 16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ERROR [trace ./traces/syn-struct-short.rep, line 21]: block 4 (at 0x800000180) has 8 garbled bytes, starting at byte 16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correctness check finished, by running tracefile "traces/syn-struct-short.rep".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=&gt; incorrect.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Terminated with 2 errors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watchpoints in GDB</a:t>
            </a:r>
            <a:endParaRPr/>
          </a:p>
        </p:txBody>
      </p:sp>
      <p:sp>
        <p:nvSpPr>
          <p:cNvPr id="286" name="Google Shape;286;p20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gdb --args ./mdriver-dbg1 -c ./traces/syn-struct-short.rep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is the first address that was garbled?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gdb watch to find out when / what garbled 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(gdb) watch *0x8000000a0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(gdb) run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1800"/>
              <a:t>// Keep continuing through the breaks: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1800"/>
              <a:t>// write_block()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1800"/>
              <a:t>// 4 x memcpy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Hardware watchpoint 1: *0x8000000a0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Old value = 129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New value = 32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write_block() at mm.c:333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Tells us to take a closer look at write_block()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7" name="Google Shape;287;p20"/>
          <p:cNvCxnSpPr/>
          <p:nvPr/>
        </p:nvCxnSpPr>
        <p:spPr>
          <a:xfrm flipH="1">
            <a:off x="3236513" y="4619140"/>
            <a:ext cx="4110900" cy="12405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" name="Google Shape;288;p20"/>
          <p:cNvSpPr txBox="1"/>
          <p:nvPr/>
        </p:nvSpPr>
        <p:spPr>
          <a:xfrm>
            <a:off x="6736508" y="3810134"/>
            <a:ext cx="1804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just broke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overwriting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28550" y="1582600"/>
            <a:ext cx="8100300" cy="5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Malloc Lab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Checkpoint review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Contracts Exercise cont.</a:t>
            </a:r>
            <a:endParaRPr/>
          </a:p>
        </p:txBody>
      </p:sp>
      <p:sp>
        <p:nvSpPr>
          <p:cNvPr id="295" name="Google Shape;295;p21"/>
          <p:cNvSpPr txBox="1"/>
          <p:nvPr>
            <p:ph idx="1" type="body"/>
          </p:nvPr>
        </p:nvSpPr>
        <p:spPr>
          <a:xfrm>
            <a:off x="396875" y="1362075"/>
            <a:ext cx="85386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Now let us see what happens, when we use the file with contracts 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./mdriver-dbg2 -c ./traces/syn-struct-short.rep 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mdriver-dbg: mm.c:331: void write_block(block_t *, size_t, _Bool): Assertion `(unsigned long)footerp &lt; ((long)block + size)' failed.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Aborted (core dumped)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Contract failed on line 331,  which gives us a better idea of the source of the issue</a:t>
            </a:r>
            <a:endParaRPr/>
          </a:p>
          <a:p>
            <a:pPr indent="-3200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Open mm.c and try to find what is causing the contract to fail</a:t>
            </a:r>
            <a:endParaRPr/>
          </a:p>
          <a:p>
            <a:pPr indent="-3200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Writing effective contracts can save a lot of debugging time!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Tips for using our tools</a:t>
            </a:r>
            <a:endParaRPr/>
          </a:p>
        </p:txBody>
      </p:sp>
      <p:sp>
        <p:nvSpPr>
          <p:cNvPr id="301" name="Google Shape;301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Run mdriver with the –D option to detect garbled bytes as early as possible. Run it with –V to find out which trace caused the error.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Note that sometimes, you get the error within the first few allocations. If so, you could set a breakpoint for mm_malloc / mm_free and step through every line.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Print out local variables and convince yourself that they have the right values.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mdriver-emulate, you can still read memory from the simulated 64-bit address space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mem_read(address, 8)</a:t>
            </a:r>
            <a:r>
              <a:rPr lang="en-US"/>
              <a:t> instead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 /gx</a:t>
            </a:r>
            <a:r>
              <a:rPr lang="en-US"/>
              <a:t>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Style</a:t>
            </a:r>
            <a:endParaRPr/>
          </a:p>
        </p:txBody>
      </p:sp>
      <p:sp>
        <p:nvSpPr>
          <p:cNvPr id="307" name="Google Shape;307;p23"/>
          <p:cNvSpPr txBox="1"/>
          <p:nvPr>
            <p:ph idx="1" type="body"/>
          </p:nvPr>
        </p:nvSpPr>
        <p:spPr>
          <a:xfrm>
            <a:off x="396875" y="1362075"/>
            <a:ext cx="804227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Well organized code is easier to debug and easier to grade!</a:t>
            </a:r>
            <a:endParaRPr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Modularity: Helper functions to respect the list interface.</a:t>
            </a:r>
            <a:endParaRPr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Documentation:</a:t>
            </a:r>
            <a:endParaRPr/>
          </a:p>
          <a:p>
            <a:pPr indent="-254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File Header: Describes all implementation details, including block structures.</a:t>
            </a:r>
            <a:endParaRPr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Code Structure:</a:t>
            </a:r>
            <a:endParaRPr/>
          </a:p>
          <a:p>
            <a:pPr indent="-254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Minimal-to-no pointer arithmetic.</a:t>
            </a:r>
            <a:endParaRPr/>
          </a:p>
          <a:p>
            <a:pPr indent="-254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Loops instead of conditionals, where appropriate.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Use git!</a:t>
            </a:r>
            <a:endParaRPr/>
          </a:p>
          <a:p>
            <a:pPr indent="-355597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Make sure you </a:t>
            </a:r>
            <a:r>
              <a:rPr b="1" i="1" lang="en-US"/>
              <a:t>commit and push</a:t>
            </a:r>
            <a:r>
              <a:rPr lang="en-US"/>
              <a:t> often and write descriptive commit </a:t>
            </a:r>
            <a:r>
              <a:rPr b="0" lang="en-US" sz="2000"/>
              <a:t>messages</a:t>
            </a:r>
            <a:endParaRPr b="0" sz="2000"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MallocLab</a:t>
            </a:r>
            <a:endParaRPr/>
          </a:p>
        </p:txBody>
      </p:sp>
      <p:sp>
        <p:nvSpPr>
          <p:cNvPr id="313" name="Google Shape;313;p24"/>
          <p:cNvSpPr txBox="1"/>
          <p:nvPr>
            <p:ph idx="1" type="body"/>
          </p:nvPr>
        </p:nvSpPr>
        <p:spPr>
          <a:xfrm>
            <a:off x="357018" y="1197678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Due next Thursday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7% of final grade (+ 4% for checkpoint)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Style matters! Don’t let all of your hard work get wasted.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There are many different implementations and TAs will need to know the details behind your implementation.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Read the writeup. It even has a list of tips on how to improve memory utilization.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Read the malloc roadmap posted on Piazza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Rubber duck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you explain to a rubber duck what your function does step-by-step, while occasionally stopping to explain why you need each of those steps, you’d may very well find the bug in the middle of your explanation.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Remember the “debug thought process” slide from last recitation?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/>
        </p:nvSpPr>
        <p:spPr>
          <a:xfrm>
            <a:off x="628550" y="1825433"/>
            <a:ext cx="8109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Malloc Lab Final is due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Tuesday, November 10th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11:59pm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7% of final grade (+4% for checkpoint)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 matters! Don’t let all of your hard work get wasted.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different implementations and TAs will need to know the details behind your implementation.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Your Code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Sketch out the heap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Add Instrumentation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tools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Sketch out the Heap</a:t>
            </a: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Start with a heap, in this case implicit list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Now try something, in this case, extend_heap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block_t *block = payload_to_header(bp);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write_block(block, size, false);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// Create new epilogue header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block_t *block_next = find_next(block);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write_epilogue(block_next);</a:t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14085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7133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20181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23229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26277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29325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32373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35421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41517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44565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47613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50661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53709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56757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59805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3846950" y="2265746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780150" y="2028908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3999350" y="2028908"/>
            <a:ext cx="1828800" cy="228600"/>
          </a:xfrm>
          <a:custGeom>
            <a:rect b="b" l="l" r="r" t="t"/>
            <a:pathLst>
              <a:path extrusionOk="0" h="144" w="1152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560950" y="2028908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62853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6590150" y="2265746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2475350" y="2585362"/>
            <a:ext cx="1219200" cy="228600"/>
          </a:xfrm>
          <a:custGeom>
            <a:rect b="b" l="l" r="r" t="t"/>
            <a:pathLst>
              <a:path extrusionOk="0" h="144" w="768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3694550" y="2585362"/>
            <a:ext cx="1828800" cy="228600"/>
          </a:xfrm>
          <a:custGeom>
            <a:rect b="b" l="l" r="r" t="t"/>
            <a:pathLst>
              <a:path extrusionOk="0" h="144" w="1152">
                <a:moveTo>
                  <a:pt x="1152" y="0"/>
                </a:moveTo>
                <a:cubicBezTo>
                  <a:pt x="960" y="72"/>
                  <a:pt x="768" y="144"/>
                  <a:pt x="576" y="144"/>
                </a:cubicBezTo>
                <a:cubicBezTo>
                  <a:pt x="384" y="144"/>
                  <a:pt x="192" y="72"/>
                  <a:pt x="0" y="0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5523350" y="2585362"/>
            <a:ext cx="1219200" cy="228600"/>
          </a:xfrm>
          <a:custGeom>
            <a:rect b="b" l="l" r="r" t="t"/>
            <a:pathLst>
              <a:path extrusionOk="0" h="144" w="768">
                <a:moveTo>
                  <a:pt x="768" y="0"/>
                </a:moveTo>
                <a:cubicBezTo>
                  <a:pt x="640" y="72"/>
                  <a:pt x="512" y="144"/>
                  <a:pt x="384" y="144"/>
                </a:cubicBezTo>
                <a:cubicBezTo>
                  <a:pt x="256" y="144"/>
                  <a:pt x="63" y="23"/>
                  <a:pt x="0" y="0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1103750" y="2265746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897578" y="2265746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5828150" y="2014092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1253522" y="2606758"/>
            <a:ext cx="1219200" cy="228600"/>
          </a:xfrm>
          <a:custGeom>
            <a:rect b="b" l="l" r="r" t="t"/>
            <a:pathLst>
              <a:path extrusionOk="0" h="144" w="768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5674436" y="2265746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6894950" y="1868557"/>
            <a:ext cx="881426" cy="11131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Sketch out the Heap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Here is a free block based on lectures 19 and 20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Explicit pointers (will be well-defined see writeup and Piazza)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lang="en-US"/>
              <a:t>This applies to ALL new fields you want inside your struct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Optional boundary tags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If you make changes to your design beyond this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Draw it out.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you have bugs, pictures can help the staff help you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Put a picture of your data structure into your file header </a:t>
            </a:r>
            <a:br>
              <a:rPr lang="en-US"/>
            </a:br>
            <a:r>
              <a:rPr lang="en-US" sz="1200"/>
              <a:t>(optional, but we will be impressed)</a:t>
            </a:r>
            <a:endParaRPr/>
          </a:p>
        </p:txBody>
      </p:sp>
      <p:grpSp>
        <p:nvGrpSpPr>
          <p:cNvPr id="185" name="Google Shape;185;p7"/>
          <p:cNvGrpSpPr/>
          <p:nvPr/>
        </p:nvGrpSpPr>
        <p:grpSpPr>
          <a:xfrm>
            <a:off x="7208659" y="2659166"/>
            <a:ext cx="1682203" cy="3839356"/>
            <a:chOff x="6397626" y="2637644"/>
            <a:chExt cx="1682203" cy="3839356"/>
          </a:xfrm>
        </p:grpSpPr>
        <p:sp>
          <p:nvSpPr>
            <p:cNvPr id="186" name="Google Shape;186;p7"/>
            <p:cNvSpPr/>
            <p:nvPr/>
          </p:nvSpPr>
          <p:spPr>
            <a:xfrm>
              <a:off x="6399213" y="3306385"/>
              <a:ext cx="1370013" cy="3810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Size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400801" y="3692603"/>
              <a:ext cx="1676400" cy="16166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Unallocated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7772401" y="3306385"/>
              <a:ext cx="304800" cy="381000"/>
            </a:xfrm>
            <a:prstGeom prst="rect">
              <a:avLst/>
            </a:prstGeom>
            <a:solidFill>
              <a:srgbClr val="EBAFA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1" i="0" lang="en-US" sz="1600" u="none" cap="none" strike="noStrik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399214" y="5309279"/>
              <a:ext cx="1370012" cy="3810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Size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769226" y="5309279"/>
              <a:ext cx="304800" cy="381000"/>
            </a:xfrm>
            <a:prstGeom prst="rect">
              <a:avLst/>
            </a:prstGeom>
            <a:solidFill>
              <a:srgbClr val="EBAFA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1" i="0" lang="en-US" sz="1600" u="none" cap="none" strike="noStrik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 txBox="1"/>
            <p:nvPr/>
          </p:nvSpPr>
          <p:spPr>
            <a:xfrm>
              <a:off x="6855231" y="2637644"/>
              <a:ext cx="775446" cy="335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word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 rot="-5400000">
              <a:off x="7127329" y="2249543"/>
              <a:ext cx="228600" cy="1676401"/>
            </a:xfrm>
            <a:prstGeom prst="rightBrace">
              <a:avLst>
                <a:gd fmla="val 118750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93" name="Google Shape;193;p7"/>
            <p:cNvSpPr txBox="1"/>
            <p:nvPr/>
          </p:nvSpPr>
          <p:spPr>
            <a:xfrm>
              <a:off x="6929844" y="5830669"/>
              <a:ext cx="7008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6397626" y="3687385"/>
              <a:ext cx="1676400" cy="3810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6397626" y="4068385"/>
              <a:ext cx="1676400" cy="3810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Prev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Common Problems</a:t>
            </a:r>
            <a:endParaRPr/>
          </a:p>
        </p:txBody>
      </p:sp>
      <p:sp>
        <p:nvSpPr>
          <p:cNvPr id="202" name="Google Shape;202;p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Throughput is very 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Which operation is likely the most throughput intensive?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Hint: It uses loops!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Solution: ??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Common Problems</a:t>
            </a:r>
            <a:endParaRPr/>
          </a:p>
        </p:txBody>
      </p:sp>
      <p:sp>
        <p:nvSpPr>
          <p:cNvPr id="209" name="Google Shape;209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Throughput is very 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Which operation is likely the most throughput intensive?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Hint: It uses loops!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Solution: Instrument your code!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Utilization is very low / Out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Which operation can cause you to allocate more memory than you may need?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Hint: It extends the amount of memory that you have!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Solution: ??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Common Problems</a:t>
            </a:r>
            <a:endParaRPr/>
          </a:p>
        </p:txBody>
      </p:sp>
      <p:sp>
        <p:nvSpPr>
          <p:cNvPr id="216" name="Google Shape;216;p10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Throughput is very 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Which operation is likely the most throughput intensive?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Hint: It uses loops!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Solution: Instrument your code!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Utilization is very low / Out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Which operation can cause you to allocate more memory than you may need?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Hint: It extends the amount of memory that you have!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Solution: Instrument your code!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