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</p:sldIdLst>
  <p:sldSz cx="9144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C9A01382-EE2F-46FB-BD5E-3DFDD9340578}">
  <a:tblStyle styleId="{C9A01382-EE2F-46FB-BD5E-3DFDD9340578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type="none" w="sm"/>
              <a:tailEnd len="sm" type="none" w="sm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type="none" w="sm"/>
              <a:tailEnd len="sm" type="none" w="sm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type="none" w="sm"/>
              <a:tailEnd len="sm" type="none" w="sm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type="none" w="sm"/>
              <a:tailEnd len="sm" type="none" w="sm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type="none" w="sm"/>
              <a:tailEnd len="sm" type="none" w="sm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type="none" w="sm"/>
              <a:tailEnd len="sm" type="none" w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type="none" w="sm"/>
              <a:tailEnd len="sm" type="none" w="sm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F556362C-7DCE-4F33-9D1D-2CEE7F6A04FB}" styleName="Table_1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4D6FE6AF-6FF6-4D48-BDBB-796CFDE4B3C3}" styleName="Table_2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insideV>
        </a:tcBdr>
        <a:fill>
          <a:solidFill>
            <a:srgbClr val="E7E7F6"/>
          </a:solidFill>
        </a:fill>
      </a:tcStyle>
    </a:wholeTbl>
    <a:band1H>
      <a:tcTxStyle b="off" i="off"/>
      <a:tcStyle>
        <a:fill>
          <a:solidFill>
            <a:srgbClr val="CCCCE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CCEC"/>
          </a:solidFill>
        </a:fill>
      </a:tcStyle>
    </a:band1V>
    <a:band2V>
      <a:tcTxStyle b="off" i="off"/>
    </a:band2V>
    <a:la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type="none" w="sm"/>
              <a:tailEnd len="sm" type="none" w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33877FE4-7129-46EF-B1B7-E7A0E2498BBB}" styleName="Table_3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Comments="0"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00"/>
          <a:sy d="100" n="10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  </p:cViewPr>
      <p:guideLst>
        <p:guide orient="horz" pos="2160"/>
        <p:guide pos="2880"/>
      </p:guideLst>
    </p:cSldViewPr>
  </p:slide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0" cy="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slides/slide28.xml" Type="http://schemas.openxmlformats.org/officeDocument/2006/relationships/slide"></Relationship><Relationship Id="rId34" Target="slides/slide29.xml" Type="http://schemas.openxmlformats.org/officeDocument/2006/relationships/slide"></Relationship><Relationship Id="rId35" Target="slides/slide30.xml" Type="http://schemas.openxmlformats.org/officeDocument/2006/relationships/slide"></Relationship><Relationship Id="rId36" Target="slides/slide31.xml" Type="http://schemas.openxmlformats.org/officeDocument/2006/relationships/slide"></Relationship><Relationship Id="rId37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hape 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oogle Shape;3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oogle Shape;4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Google Shape;5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3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oogle Shape;6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oogle Shape;7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12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oogle Shape;8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cap="none" i="0" lang="en-US" strike="noStrike" sz="12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cap="none" i="0" strike="noStrike" sz="1200" u="none">
              <a:solidFill>
                <a:schemeClr val="dk1"/>
              </a:solidFill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6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7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8.xml.rels><?xml version="1.0" standalone="yes" ?><Relationships xmlns="http://schemas.openxmlformats.org/package/2006/relationships"><Relationship Id="rId1" Target="../slides/slide1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9.xml.rels><?xml version="1.0" standalone="yes" ?><Relationships xmlns="http://schemas.openxmlformats.org/package/2006/relationships"><Relationship Id="rId1" Target="../slides/slide1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0.xml.rels><?xml version="1.0" standalone="yes" ?><Relationships xmlns="http://schemas.openxmlformats.org/package/2006/relationships"><Relationship Id="rId1" Target="../slides/slide2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1.xml.rels><?xml version="1.0" standalone="yes" ?><Relationships xmlns="http://schemas.openxmlformats.org/package/2006/relationships"><Relationship Id="rId1" Target="../slides/slide2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2.xml.rels><?xml version="1.0" standalone="yes" ?><Relationships xmlns="http://schemas.openxmlformats.org/package/2006/relationships"><Relationship Id="rId1" Target="../slides/slide2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3.xml.rels><?xml version="1.0" standalone="yes" ?><Relationships xmlns="http://schemas.openxmlformats.org/package/2006/relationships"><Relationship Id="rId1" Target="../slides/slide2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4.xml.rels><?xml version="1.0" standalone="yes" ?><Relationships xmlns="http://schemas.openxmlformats.org/package/2006/relationships"><Relationship Id="rId1" Target="../slides/slide2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5.xml.rels><?xml version="1.0" standalone="yes" ?><Relationships xmlns="http://schemas.openxmlformats.org/package/2006/relationships"><Relationship Id="rId1" Target="../slides/slide2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6.xml.rels><?xml version="1.0" standalone="yes" ?><Relationships xmlns="http://schemas.openxmlformats.org/package/2006/relationships"><Relationship Id="rId1" Target="../slides/slide2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7.xml.rels><?xml version="1.0" standalone="yes" ?><Relationships xmlns="http://schemas.openxmlformats.org/package/2006/relationships"><Relationship Id="rId1" Target="../slides/slide2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8.xml.rels><?xml version="1.0" standalone="yes" ?><Relationships xmlns="http://schemas.openxmlformats.org/package/2006/relationships"><Relationship Id="rId1" Target="../slides/slide2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9.xml.rels><?xml version="1.0" standalone="yes" ?><Relationships xmlns="http://schemas.openxmlformats.org/package/2006/relationships"><Relationship Id="rId1" Target="../slides/slide2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0.xml.rels><?xml version="1.0" standalone="yes" ?><Relationships xmlns="http://schemas.openxmlformats.org/package/2006/relationships"><Relationship Id="rId1" Target="../slides/slide3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1.xml.rels><?xml version="1.0" standalone="yes" ?><Relationships xmlns="http://schemas.openxmlformats.org/package/2006/relationships"><Relationship Id="rId1" Target="../slides/slide3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Shape 7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Google Shape;75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Google Shape;76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5" name="Shape 13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6" name="Google Shape;136;p1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S_IRWXG: read/write/search/execute permission bit for group owner of file. 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S_IXUSR: Execute (for ordinary files) or search (for directories) permission bit for the owner of the file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S_IXOTH: Execute/search permission bit for other users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7" name="Google Shape;137;p1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2" name="Shape 14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" name="Google Shape;143;p1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STDIN_FILENO corresponds to the file descriptor (type int)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stdin corresponds to a FILE*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4" name="Google Shape;144;p1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6" name="Shape 15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7" name="Google Shape;157;p1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8" name="Google Shape;158;p1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open called twice on two different files: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open(“foo.txt”);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open(“bar.txt”);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9" name="Google Shape;159;p1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5" name="Shape 16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6" name="Google Shape;166;p1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7" name="Google Shape;167;p1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8" name="Google Shape;168;p1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5" name="Shape 17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6" name="Google Shape;176;p1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7" name="Google Shape;177;p1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result of calling open twice on the same file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open(“foo.txt”);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open(“foo.txt”);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8" name="Google Shape;178;p1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" name="Shape 18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5" name="Google Shape;185;p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6" name="Google Shape;186;p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descriptor tables are </a:t>
            </a:r>
            <a:r>
              <a:rPr i="1" lang="en-US">
                <a:uFillTx/>
              </a:rPr>
              <a:t>initially </a:t>
            </a:r>
            <a:r>
              <a:rPr lang="en-US">
                <a:uFillTx/>
              </a:rPr>
              <a:t>the same (but are not shared)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open file table is shared across all process</a:t>
            </a:r>
            <a:endParaRPr>
              <a:uFillTx/>
            </a:endParaRPr>
          </a:p>
          <a:p>
            <a:pPr algn="l"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uFillTx/>
              </a:rPr>
              <a:t>file pos change in child will affect parent file pos</a:t>
            </a:r>
            <a:endParaRPr>
              <a:uFillTx/>
            </a:endParaRPr>
          </a:p>
          <a:p>
            <a:pPr algn="l"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uFillTx/>
              </a:rPr>
              <a:t>opening in 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7" name="Google Shape;187;p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3" name="Shape 19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4" name="Google Shape;194;p1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child inherits copy of parent’s file descriptor table, but they share open file table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parent: 4 + 3 = 4 (foo) + 3 (std)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+3 std for all children as well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child 0: 2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child 1: 2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child 2: 2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child 3: 2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open file table contains 11 entries = 3 (std) + 4 (foo) + 4 (bar)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5" name="Google Shape;195;p1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9" name="Shape 19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0" name="Google Shape;200;p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initially 4 after the open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A: 3 b/c dup2 would cause refcnt for stdout to go to 0, kernel would close stdout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B: 2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Some thoughts that have not been approved yet:</a:t>
            </a:r>
            <a:br>
              <a:rPr lang="en-US">
                <a:uFillTx/>
              </a:rPr>
            </a:br>
            <a:r>
              <a:rPr lang="en-US" sz="1150">
                <a:solidFill>
                  <a:srgbClr val="D1D2D3"/>
                </a:solidFill>
                <a:highlight>
                  <a:srgbClr val="222529"/>
                </a:highlight>
                <a:uFillTx/>
                <a:latin typeface="Arial"/>
                <a:ea typeface="Arial"/>
                <a:cs typeface="Arial"/>
                <a:sym typeface="Arial"/>
              </a:rPr>
              <a:t>At point A, 4 file descriptors (0, 1, 2, fd) are available. And 3 file table entries are open (for stdin, stderr, the fd “foo” entry)</a:t>
            </a:r>
            <a:endParaRPr sz="1150">
              <a:solidFill>
                <a:srgbClr val="D1D2D3"/>
              </a:solidFill>
              <a:highlight>
                <a:srgbClr val="222529"/>
              </a:highlight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50">
                <a:solidFill>
                  <a:srgbClr val="D1D2D3"/>
                </a:solidFill>
                <a:highlight>
                  <a:srgbClr val="222529"/>
                </a:highlight>
                <a:uFillTx/>
                <a:latin typeface="Arial"/>
                <a:ea typeface="Arial"/>
                <a:cs typeface="Arial"/>
                <a:sym typeface="Arial"/>
              </a:rPr>
              <a:t>At point B, 3 file descriptors (0, 1, 2) are available. And 3 entries (stdin, stderr, “foo”) are still open. Because close only reduced the refcnt of “foo” entry. Did not completely close it.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1" name="Google Shape;201;p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5" name="Shape 20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6" name="Google Shape;206;p2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7" name="Google Shape;207;p2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Bonus question: how many fds are open in the last forked child?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parent: 7 = 4(foo) + 3(std)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last forked child has 2 fds (nothing is closed b/c the ref counts for stdin and stdin are both &gt; 0)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8" name="Google Shape;208;p2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2" name="Shape 21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3" name="Google Shape;213;p2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4" name="Google Shape;214;p2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AABCBCD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5" name="Google Shape;215;p2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Shape 8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Google Shape;81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Google Shape;82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mention status of regrade requests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Google Shape;83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0" name="Shape 22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1" name="Google Shape;221;ga9ac46f208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2" name="Google Shape;222;ga9ac46f208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uFillTx/>
              </a:rPr>
              <a:t>AABCBCD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3" name="Google Shape;223;ga9ac46f208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9" name="Shape 22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0" name="Google Shape;230;p2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1" name="Google Shape;231;p2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5" name="Shape 23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6" name="Google Shape;236;p2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7" name="Google Shape;237;p2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1" name="Shape 24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2" name="Google Shape;242;p2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0" lIns="0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uFillTx/>
              </a:rPr>
              <a:t>‹#›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3" name="Google Shape;243;p2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4588" y="695325"/>
            <a:ext cx="4568825" cy="3427413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4" name="Google Shape;244;p2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Make a joke about how despite the speech bubble TLBs can’t talk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4KB = 2^12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last 3 hex digits: page offset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page # (VPN) = 0x15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 4 things in TLB =&gt; lower 2 bits of VPN form the index =&gt; lower bits of 5 =&gt; that’s just 1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So look for set index 1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Tag: 000101-&gt; 5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But you don’t find the matching tag, so look at the page table for VPN 0x15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valid bit is 1, so we take the PPN, which is 18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page offset is constant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the answer (physical address) is 18213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haha hilarious 15213 =&gt; 18213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0" name="Shape 25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1" name="Google Shape;251;p2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2" name="Google Shape;252;p2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7" name="Shape 25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8" name="Google Shape;258;p2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9" name="Google Shape;259;p2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3" name="Shape 26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4" name="Google Shape;264;p2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5" name="Google Shape;265;p2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9" name="Shape 26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0" name="Google Shape;270;p2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1" name="Google Shape;271;p2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" name="Shape 27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" name="Google Shape;276;p3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7" name="Google Shape;277;p3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1" name="Shape 28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2" name="Google Shape;282;p3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3" name="Google Shape;283;p3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Shape 8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8" name="Google Shape;88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9" name="Google Shape;89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7" name="Shape 28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8" name="Google Shape;288;p3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9" name="Google Shape;289;p3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3" name="Shape 29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4" name="Google Shape;294;p2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5" name="Google Shape;295;p2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Shape 9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Google Shape;94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Google Shape;95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Default behavior is to terminate.  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Child can block / ignore this signal.  Keep this in mind for tshlab.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Google Shape;96;p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Shape 10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1" name="Google Shape;101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" name="Google Shape;102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SIGKILL cannot be blocked.  Child is (eventually) terminated.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Google Shape;103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7" name="Shape 10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8" name="Google Shape;108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9" name="Google Shape;109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Answer: we don’t know. Perhaps SIGKILL has been delivered, or it might not have been delivered.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0" name="Google Shape;110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4" name="Shape 11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5" name="Google Shape;115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6" name="Google Shape;116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When the handler for a particular signal is invoked, that signal is automatically blocked until the handler returns.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Other signals can arrive and </a:t>
            </a:r>
            <a:r>
              <a:rPr lang="en-US">
                <a:uFillTx/>
              </a:rPr>
              <a:t>interrupt</a:t>
            </a:r>
            <a:r>
              <a:rPr b="0" i="0" lang="en-US" sz="1200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the handler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7" name="Google Shape;117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1" name="Shape 12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" name="Google Shape;122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3" name="Google Shape;123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Elaborate a little bit on what “preserve errno” means and tell the students your favorite error number to build rapport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4" name="Google Shape;124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8" name="Shape 12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9" name="Google Shape;129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143000"/>
            <a:ext cx="4114800" cy="30861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0" name="Google Shape;130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1" name="Google Shape;131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">
  <p:cSld name="TITL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hape 1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oogle Shape;17;p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oogle Shape;18;p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ctr"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>
                <a:uFillTx/>
              </a:defRPr>
            </a:lvl2pPr>
            <a:lvl3pPr algn="ctr" lvl="2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uFillTx/>
              </a:defRPr>
            </a:lvl3pPr>
            <a:lvl4pPr algn="ctr" lvl="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>
                <a:uFillTx/>
              </a:defRPr>
            </a:lvl4pPr>
            <a:lvl5pPr algn="ctr" lvl="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>
                <a:uFillTx/>
              </a:defRPr>
            </a:lvl5pPr>
            <a:lvl6pPr algn="ctr" lvl="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uFillTx/>
              </a:defRPr>
            </a:lvl6pPr>
            <a:lvl7pPr algn="ctr" lvl="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uFillTx/>
              </a:defRPr>
            </a:lvl7pPr>
            <a:lvl8pPr algn="ctr" lvl="7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uFillTx/>
              </a:defRPr>
            </a:lvl8pPr>
            <a:lvl9pPr algn="ctr" lvl="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oogle Shape;19;p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x">
  <p:cSld name="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Shape 5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Google Shape;56;p4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Google Shape;57;p4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Google Shape;58;p4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vertTitleAndTx">
  <p:cSld name="VERTICAL_TITLE_AND_VERTICAL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Shape 5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Google Shape;60;p4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Google Shape;61;p4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Google Shape;62;p4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AndTwoObj">
  <p:cSld name="OBJECT_AND_TWO_OBJECTS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Shape 6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Google Shape;64;p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Google Shape;65;p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Google Shape;66;p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Google Shape;67;p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Google Shape;68;p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xAndObj">
  <p:cSld name="TEXT_AND_OBJEC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Shape 6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oogle Shape;70;p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Google Shape;71;p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Google Shape;72;p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Google Shape;73;p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">
  <p:cSld name="OBJEC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Shape 2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oogle Shape;21;p3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Google Shape;22;p3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9718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>
                <a:uFillTx/>
              </a:defRPr>
            </a:lvl1pPr>
            <a:lvl2pPr algn="l" indent="-35433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Google Shape;23;p3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secHead">
  <p:cSld name="SECTION_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Shape 2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Google Shape;25;p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oogle Shape;26;p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>
                <a:uFillTx/>
              </a:defRPr>
            </a:lvl5pPr>
            <a:lvl6pPr algn="l" indent="-228600" lvl="5" marL="27432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uFillTx/>
              </a:defRPr>
            </a:lvl6pPr>
            <a:lvl7pPr algn="l" indent="-228600" lvl="6" marL="32004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uFillTx/>
              </a:defRPr>
            </a:lvl7pPr>
            <a:lvl8pPr algn="l" indent="-228600" lvl="7" marL="36576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uFillTx/>
              </a:defRPr>
            </a:lvl8pPr>
            <a:lvl9pPr algn="l" indent="-228600" lvl="8" marL="41148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oogle Shape;27;p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Obj">
  <p:cSld name="TWO_OBJECTS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hape 2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Google Shape;29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oogle Shape;30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35280" lvl="0" marL="4572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uFillTx/>
              </a:defRPr>
            </a:lvl1pPr>
            <a:lvl2pPr algn="l" indent="-396240" lvl="1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uFillTx/>
              </a:defRPr>
            </a:lvl2pPr>
            <a:lvl3pPr algn="l" indent="-3302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oogle Shape;31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35280" lvl="0" marL="4572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uFillTx/>
              </a:defRPr>
            </a:lvl1pPr>
            <a:lvl2pPr algn="l" indent="-396240" lvl="1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uFillTx/>
              </a:defRPr>
            </a:lvl2pPr>
            <a:lvl3pPr algn="l" indent="-3302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uFillTx/>
              </a:defRPr>
            </a:lvl3pPr>
            <a:lvl4pPr algn="l" indent="-342900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uFillTx/>
              </a:defRPr>
            </a:lvl4pPr>
            <a:lvl5pPr algn="l" indent="-342900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uFillTx/>
              </a:defRPr>
            </a:lvl5pPr>
            <a:lvl6pPr algn="l" indent="-342900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6pPr>
            <a:lvl7pPr algn="l" indent="-342900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Google Shape;32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TxTwoObj">
  <p:cSld name="TWO_OBJECTS_WITH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Shape 3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oogle Shape;34;p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oogle Shape;35;p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>
                <a:uFillTx/>
              </a:defRPr>
            </a:lvl5pPr>
            <a:lvl6pPr algn="l" indent="-228600" lvl="5" marL="27432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6pPr>
            <a:lvl7pPr algn="l" indent="-228600" lvl="6" marL="32004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7pPr>
            <a:lvl8pPr algn="l" indent="-228600" lvl="7" marL="3657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8pPr>
            <a:lvl9pPr algn="l" indent="-228600" lvl="8" marL="4114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Google Shape;36;p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uFillTx/>
              </a:defRPr>
            </a:lvl1pPr>
            <a:lvl2pPr algn="l" indent="-3683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uFillTx/>
              </a:defRPr>
            </a:lvl3pPr>
            <a:lvl4pPr algn="l" indent="-3302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uFillTx/>
              </a:defRPr>
            </a:lvl4pPr>
            <a:lvl5pPr algn="l" indent="-3302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uFillTx/>
              </a:defRPr>
            </a:lvl5pPr>
            <a:lvl6pPr algn="l" indent="-330200" lvl="5" marL="27432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6pPr>
            <a:lvl7pPr algn="l" indent="-330200" lvl="6" marL="32004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7pPr>
            <a:lvl8pPr algn="l" indent="-330200" lvl="7" marL="3657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8pPr>
            <a:lvl9pPr algn="l" indent="-330200" lvl="8" marL="4114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Google Shape;37;p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3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>
                <a:uFillTx/>
              </a:defRPr>
            </a:lvl5pPr>
            <a:lvl6pPr algn="l" indent="-228600" lvl="5" marL="27432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6pPr>
            <a:lvl7pPr algn="l" indent="-228600" lvl="6" marL="32004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7pPr>
            <a:lvl8pPr algn="l" indent="-228600" lvl="7" marL="3657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8pPr>
            <a:lvl9pPr algn="l" indent="-228600" lvl="8" marL="4114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Google Shape;38;p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4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uFillTx/>
              </a:defRPr>
            </a:lvl1pPr>
            <a:lvl2pPr algn="l" indent="-3683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uFillTx/>
              </a:defRPr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uFillTx/>
              </a:defRPr>
            </a:lvl3pPr>
            <a:lvl4pPr algn="l" indent="-3302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uFillTx/>
              </a:defRPr>
            </a:lvl4pPr>
            <a:lvl5pPr algn="l" indent="-3302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uFillTx/>
              </a:defRPr>
            </a:lvl5pPr>
            <a:lvl6pPr algn="l" indent="-330200" lvl="5" marL="27432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6pPr>
            <a:lvl7pPr algn="l" indent="-330200" lvl="6" marL="32004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7pPr>
            <a:lvl8pPr algn="l" indent="-330200" lvl="7" marL="3657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8pPr>
            <a:lvl9pPr algn="l" indent="-330200" lvl="8" marL="4114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Google Shape;39;p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Only">
  <p:cSld name="TITLE_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Shape 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oogle Shape;41;p3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Google Shape;42;p3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Shape 4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Google Shape;44;p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objTx">
  <p:cSld name="OBJECT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Shape 4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Google Shape;46;p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Google Shape;47;p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50520" lvl="0" marL="4572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uFillTx/>
              </a:defRPr>
            </a:lvl1pPr>
            <a:lvl2pPr algn="l" indent="-424180" lvl="1" marL="9144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uFillTx/>
              </a:defRPr>
            </a:lvl2pPr>
            <a:lvl3pPr algn="l" indent="-350519" lvl="2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uFillTx/>
              </a:defRPr>
            </a:lvl3pPr>
            <a:lvl4pPr algn="l" indent="-3556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uFillTx/>
              </a:defRPr>
            </a:lvl4pPr>
            <a:lvl5pPr algn="l" indent="-355600" lvl="4" marL="2286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uFillTx/>
              </a:defRPr>
            </a:lvl5pPr>
            <a:lvl6pPr algn="l" indent="-355600" lvl="5" marL="2743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uFillTx/>
              </a:defRPr>
            </a:lvl6pPr>
            <a:lvl7pPr algn="l" indent="-355600" lvl="6" marL="3200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uFillTx/>
              </a:defRPr>
            </a:lvl7pPr>
            <a:lvl8pPr algn="l" indent="-355600" lvl="7" marL="3657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uFillTx/>
              </a:defRPr>
            </a:lvl8pPr>
            <a:lvl9pPr algn="l" indent="-355600" lvl="8" marL="4114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Google Shape;48;p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>
                <a:uFillTx/>
              </a:defRPr>
            </a:lvl5pPr>
            <a:lvl6pPr algn="l" indent="-228600" lvl="5" marL="27432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6pPr>
            <a:lvl7pPr algn="l" indent="-228600" lvl="6" marL="32004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7pPr>
            <a:lvl8pPr algn="l" indent="-228600" lvl="7" marL="36576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8pPr>
            <a:lvl9pPr algn="l" indent="-228600" lvl="8" marL="4114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Google Shape;49;p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picTx">
  <p:cSld name="PICTURE_WITH_CAPTIO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Shape 5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oogle Shape;51;p4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uFillTx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Google Shape;52;p4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b="1" cap="none" i="0" strike="noStrike" sz="32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b="0" cap="none" i="0" strike="noStrike" sz="2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0" cap="none" i="0" strike="noStrike" sz="24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oogle Shape;53;p4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uFillTx/>
              </a:defRPr>
            </a:lvl1pPr>
            <a:lvl2pPr algn="l" indent="-228600" lvl="1" marL="91440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>
                <a:uFillTx/>
              </a:defRPr>
            </a:lvl2pPr>
            <a:lvl3pPr algn="l" indent="-228600" lvl="2" marL="1371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>
                <a:uFillTx/>
              </a:defRPr>
            </a:lvl3pPr>
            <a:lvl4pPr algn="l" indent="-228600" lvl="3" marL="1828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>
                <a:uFillTx/>
              </a:defRPr>
            </a:lvl4pPr>
            <a:lvl5pPr algn="l" indent="-228600" lvl="4" marL="22860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>
                <a:uFillTx/>
              </a:defRPr>
            </a:lvl5pPr>
            <a:lvl6pPr algn="l" indent="-228600" lvl="5" marL="27432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6pPr>
            <a:lvl7pPr algn="l" indent="-228600" lvl="6" marL="32004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7pPr>
            <a:lvl8pPr algn="l" indent="-228600" lvl="7" marL="36576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8pPr>
            <a:lvl9pPr algn="l" indent="-228600" lvl="8" marL="4114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Google Shape;54;p4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18538" y="6596063"/>
            <a:ext cx="492125" cy="228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cap="none" i="0" strike="noStrike" sz="24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slideLayouts/slideLayout12.xml" Type="http://schemas.openxmlformats.org/officeDocument/2006/relationships/slideLayout"></Relationship><Relationship Id="rId13" Target="../slideLayouts/slideLayout13.xml" Type="http://schemas.openxmlformats.org/officeDocument/2006/relationships/slideLayout"></Relationship><Relationship Id="rId14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hape 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oogle Shape;10;p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3600" u="none">
                <a:solidFill>
                  <a:schemeClr val="dk1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oogle Shape;11;p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>
            <a:lvl1pPr algn="l" indent="-32004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cap="none" i="0" strike="noStrike" sz="24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indent="-368300" lvl="1" marL="9144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indent="-330200" lvl="2" marL="13716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indent="-355600" lvl="3" marL="18288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indent="-355600" lvl="4" marL="22860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indent="-355600" lvl="5" marL="27432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indent="-355600" lvl="6" marL="32004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indent="-355600" lvl="7" marL="36576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indent="-355600" lvl="8" marL="41148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cap="none" i="0" strike="noStrike" sz="2000" u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oogle Shape;12;p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2400" u="none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Google Shape;13;p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97813" y="-26988"/>
            <a:ext cx="1309687" cy="2746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i="0" lang="en-US" strike="noStrike" sz="1200" u="none">
                <a:solidFill>
                  <a:schemeClr val="lt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oogle Shape;14;p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830843" y="6611779"/>
            <a:ext cx="338554" cy="24622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cap="none" i="0" lang="en-US" strike="noStrike" sz="10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cap="none" i="0" strike="noStrike" sz="24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oogle Shape;15;p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cap="none" i="0" lang="en-US" strike="noStrike" sz="10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cap="none" i="0" strike="noStrike" sz="10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  <p:sldLayoutId r:id="rId12" id="2147483672"/>
    <p:sldLayoutId r:id="rId13" id="2147483673"/>
  </p:sldLayoutIdLst>
  <p:hf dt="0" ftr="0" hdr="0" sldNum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0.xml" Type="http://schemas.openxmlformats.org/officeDocument/2006/relationships/notesSlid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1.xml" Type="http://schemas.openxmlformats.org/officeDocument/2006/relationships/notesSlid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2.xml" Type="http://schemas.openxmlformats.org/officeDocument/2006/relationships/notesSlide"></Relationship><Relationship Id="rId3" Target="../media/image1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3.xml" Type="http://schemas.openxmlformats.org/officeDocument/2006/relationships/notesSlide"></Relationship><Relationship Id="rId3" Target="../media/image4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4.xml" Type="http://schemas.openxmlformats.org/officeDocument/2006/relationships/notesSlide"></Relationship><Relationship Id="rId3" Target="../media/image2.png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5.xml" Type="http://schemas.openxmlformats.org/officeDocument/2006/relationships/notesSlide"></Relationship><Relationship Id="rId3" Target="../media/image3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6.xml" Type="http://schemas.openxmlformats.org/officeDocument/2006/relationships/notesSlid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7.xml" Type="http://schemas.openxmlformats.org/officeDocument/2006/relationships/notesSlid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8.xml" Type="http://schemas.openxmlformats.org/officeDocument/2006/relationships/notesSlid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9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0.xml" Type="http://schemas.openxmlformats.org/officeDocument/2006/relationships/notesSlid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1.xml" Type="http://schemas.openxmlformats.org/officeDocument/2006/relationships/notesSlid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2.xml" Type="http://schemas.openxmlformats.org/officeDocument/2006/relationships/notesSlide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3.xml" Type="http://schemas.openxmlformats.org/officeDocument/2006/relationships/notesSlide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4.xml" Type="http://schemas.openxmlformats.org/officeDocument/2006/relationships/notesSlide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5.xml" Type="http://schemas.openxmlformats.org/officeDocument/2006/relationships/notesSlid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6.xml" Type="http://schemas.openxmlformats.org/officeDocument/2006/relationships/notesSlide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7.xml" Type="http://schemas.openxmlformats.org/officeDocument/2006/relationships/notesSlide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8.xml" Type="http://schemas.openxmlformats.org/officeDocument/2006/relationships/notesSlide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9.xml" Type="http://schemas.openxmlformats.org/officeDocument/2006/relationships/notesSlid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0.xml" Type="http://schemas.openxmlformats.org/officeDocument/2006/relationships/notesSlide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1.xml" Type="http://schemas.openxmlformats.org/officeDocument/2006/relationships/notesSlid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.xml" Type="http://schemas.openxmlformats.org/officeDocument/2006/relationships/notesSlid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.xml" Type="http://schemas.openxmlformats.org/officeDocument/2006/relationships/notesSlid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8.xml" Type="http://schemas.openxmlformats.org/officeDocument/2006/relationships/notesSlid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9.xml" Type="http://schemas.openxmlformats.org/officeDocument/2006/relationships/notesSlid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Shape 7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Google Shape;78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7157" y="675369"/>
            <a:ext cx="7772400" cy="14700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Recitation 12: Tshlab + VM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Google Shape;79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uFillTx/>
              </a:rPr>
              <a:t>Instructor: Your TAs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>
                <a:uFillTx/>
              </a:rPr>
              <a:t>213: Nov 16, 2020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8" name="Shape 13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9" name="Google Shape;139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8377549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Permissions for open()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0" name="Google Shape;140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3193577"/>
            <a:ext cx="7896225" cy="314054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These constants can be bitwise-OR’d and passed to the third argument of open()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does </a:t>
            </a:r>
            <a:r>
              <a:rPr lang="en-US">
                <a:uFillTx/>
                <a:latin typeface="Consolas"/>
                <a:ea typeface="Consolas"/>
                <a:cs typeface="Consolas"/>
                <a:sym typeface="Consolas"/>
              </a:rPr>
              <a:t>S_IRWXG | S_IXUSR | S_IXOTH</a:t>
            </a:r>
            <a:r>
              <a:rPr lang="en-US">
                <a:uFillTx/>
              </a:rPr>
              <a:t> mean?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How to create a file which everyone can read from but only the user can write to it or execute it?</a:t>
            </a:r>
            <a:endParaRPr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1" name="Google Shape;141;p12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566383" y="1383352"/>
          <a:ext cx="3000000" cy="30000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noFill/>
                <a:tableStyleId>{C9A01382-EE2F-46FB-BD5E-3DFDD9340578}</a:tableStyleId>
              </a:tblPr>
              <a:tblGrid>
                <a:gridCol w="1602250"/>
                <a:gridCol w="1602250"/>
                <a:gridCol w="1602250"/>
                <a:gridCol w="1602250"/>
                <a:gridCol w="1602250"/>
              </a:tblGrid>
              <a:tr h="370850"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>
                          <a:uFillTx/>
                        </a:rPr>
                        <a:t/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 (R)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Write (W)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Executable (X)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(RWX)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(USR)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S_IRUSR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S_IWUSR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S_IXUSR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S_IRWXU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(GRP)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S_IRGRP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S_IWGRP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S_IXGRP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S_IRWXG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(OTH)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S_IROTH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S_IWOTH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S_IXOTH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cap="none" lang="en-US" strike="noStrike" sz="1800" u="none">
                          <a:uFillTx/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S_IRWXO</a:t>
                      </a:r>
                      <a:endParaRPr b="1" cap="none" strike="noStrike" sz="1800" u="none">
                        <a:uFillTx/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B="45725" marL="91450" marR="91450" marT="45725"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5" name="Shape 14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6" name="Google Shape;146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STD File Descriptors</a:t>
            </a:r>
            <a:endParaRPr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7" name="Google Shape;147;p13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802049" y="1785155"/>
          <a:ext cx="3000000" cy="30000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noFill/>
                <a:tableStyleId>{F556362C-7DCE-4F33-9D1D-2CEE7F6A04FB}</a:tableStyleId>
              </a:tblPr>
              <a:tblGrid>
                <a:gridCol w="1296000"/>
              </a:tblGrid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fd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>
                          <a:uFillTx/>
                        </a:rPr>
                        <a:t/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>
                          <a:uFillTx/>
                        </a:rPr>
                        <a:t/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8" name="Google Shape;148;p13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4643603" y="3356924"/>
          <a:ext cx="3000000" cy="30000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noFill/>
                <a:tableStyleId>{4D6FE6AF-6FF6-4D48-BDBB-796CFDE4B3C3}</a:tableStyleId>
              </a:tblPr>
              <a:tblGrid>
                <a:gridCol w="3449525"/>
              </a:tblGrid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file table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stdin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stdout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cap="none" lang="en-US" strike="noStrike" sz="1800" u="none"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stderr</a:t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>
                          <a:uFillTx/>
                        </a:rPr>
                        <a:t/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  <a:tr h="3708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>
                          <a:uFillTx/>
                        </a:rPr>
                        <a:t/>
                      </a:r>
                      <a:endParaRPr cap="none" strike="noStrike" sz="1800" u="none"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B="45725" marL="91450" marR="91450" marT="45725"/>
                </a:tc>
              </a:tr>
            </a:tbl>
          </a:graphicData>
        </a:graphic>
      </p:graphicFrame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9" name="Google Shape;149;p1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34519" y="2374710"/>
            <a:ext cx="1296537" cy="15285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type="none" w="sm"/>
            <a:tailEnd len="med" type="stealth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0" name="Google Shape;150;p1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36791" y="2745478"/>
            <a:ext cx="1296537" cy="15285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type="none" w="sm"/>
            <a:tailEnd len="med" type="stealth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1" name="Google Shape;151;p1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52711" y="3116246"/>
            <a:ext cx="1296537" cy="15285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type="none" w="sm"/>
            <a:tailEnd len="med" type="stealth" w="med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2" name="Google Shape;152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01754" y="1399159"/>
            <a:ext cx="3357300" cy="1583100"/>
          </a:xfrm>
          <a:prstGeom prst="wedgeRectCallout">
            <a:avLst>
              <a:gd fmla="val 1524" name="adj1"/>
              <a:gd fmla="val 112011" name="adj2"/>
            </a:avLst>
          </a:prstGeom>
          <a:solidFill>
            <a:srgbClr val="D8D8D8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1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cap="none" i="0" lang="en-US" strike="noStrike" sz="24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stdin, stdout, stderr are opened automatically and closed by normal termination or exit()</a:t>
            </a:r>
            <a:endParaRPr b="1" cap="none" i="0" strike="noStrike" sz="24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" name="Google Shape;153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25" y="2113150"/>
            <a:ext cx="1376100" cy="413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STDIN_FILENO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4" name="Google Shape;154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3675" y="2526850"/>
            <a:ext cx="1487700" cy="413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STDOUT_FILENO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5" name="Google Shape;155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25" y="2932125"/>
            <a:ext cx="1376100" cy="413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STDERR_FILENO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0" name="Shape 16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1" name="Google Shape;161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File descriptors (File A != File B)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2" name="Google Shape;162;p1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l="13066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94450" y="1387950"/>
            <a:ext cx="7228599" cy="4707449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" name="Google Shape;163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89125" y="2745450"/>
            <a:ext cx="857100" cy="302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“foo.txt”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4" name="Google Shape;164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89125" y="4489900"/>
            <a:ext cx="857100" cy="302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“bar.txt”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9" name="Shape 16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0" name="Google Shape;170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File descriptors after dup2(4,1);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1" name="Google Shape;171;p1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25" y="1243925"/>
            <a:ext cx="8214150" cy="5430375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2" name="Google Shape;172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23400" y="2320925"/>
            <a:ext cx="1649100" cy="489300"/>
          </a:xfrm>
          <a:prstGeom prst="wedgeRectCallout">
            <a:avLst>
              <a:gd fmla="val 70305" name="adj1"/>
              <a:gd fmla="val -16631" name="adj2"/>
            </a:avLst>
          </a:prstGeom>
          <a:solidFill>
            <a:srgbClr val="D8D8D8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1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cap="none" i="0" lang="en-US" strike="noStrike" sz="16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Closed silently</a:t>
            </a:r>
            <a:endParaRPr b="1" cap="none" i="0" strike="noStrike" sz="16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3" name="Google Shape;173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0325" y="2680150"/>
            <a:ext cx="857100" cy="302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“foo.txt”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4" name="Google Shape;174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0325" y="4710325"/>
            <a:ext cx="857100" cy="302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“bar.txt”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9" name="Shape 17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0" name="Google Shape;180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File Descriptors (File A == File B)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1" name="Google Shape;181;p1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9513" y="1276203"/>
            <a:ext cx="8404983" cy="5355522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2" name="Google Shape;182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87800" y="2802625"/>
            <a:ext cx="857100" cy="302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“foo.txt”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3" name="Google Shape;183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87800" y="4840975"/>
            <a:ext cx="857100" cy="302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“foo.txt”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8" name="Shape 18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9" name="Google Shape;189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File Descriptors after a fork()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0" name="Google Shape;190;p1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25" y="1197678"/>
            <a:ext cx="8338345" cy="5355522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" name="Google Shape;191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49050" y="2667150"/>
            <a:ext cx="857100" cy="302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“foo.txt”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2" name="Google Shape;192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49050" y="4689925"/>
            <a:ext cx="857100" cy="302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i="0" lang="en-US" strike="noStrike" sz="1400" u="none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“bar.txt”</a:t>
            </a:r>
            <a:endParaRPr b="0" cap="none" i="0" strike="noStrike" sz="14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6" name="Shape 19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7" name="Google Shape;197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IO and Fork()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8" name="Google Shape;198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uFillTx/>
              </a:rPr>
              <a:t>File descriptor management can be tricky.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uFillTx/>
              </a:rPr>
              <a:t>How many file descriptors are open in the parent process at the indicated point?  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uFillTx/>
              </a:rPr>
              <a:t>How many does each child have open at the call to execve?</a:t>
            </a:r>
            <a:endParaRPr>
              <a:uFillTx/>
            </a:endParaRPr>
          </a:p>
          <a:p>
            <a:pPr algn="l" indent="-2667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>
                <a:uFillTx/>
              </a:rPr>
              <a:t/>
            </a:r>
            <a:endParaRPr sz="90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int main(int argc, char** argv)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for (i = 0; i &lt; 4; i++)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    int fd = open(“foo”, O_RDONLY);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    pid_t pid = fork();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    if (pid == 0)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        int ofd = open(“bar”, O_RDONLY);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        execve(...);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urier New"/>
                <a:ea typeface="Courier New"/>
                <a:cs typeface="Courier New"/>
                <a:sym typeface="Courier New"/>
              </a:rPr>
              <a:t>    // How many file descriptors are open in the parent?</a:t>
            </a:r>
            <a:endParaRPr sz="1800"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2" name="Shape 20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3" name="Google Shape;203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Redirecting IO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4" name="Google Shape;204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At the two points (A and B) in main, how many file descriptors are open?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int main(int argc, char** argv)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int i, fd;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fd = open(“foo”, O_WRONLY);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dup2(fd, STDOUT_FILENO);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// Point A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close(fd);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// Point B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9" name="Shape 20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0" name="Google Shape;210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Redirecting IO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1" name="Google Shape;211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File descriptors can be directed to identify different open files.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int main(int argc, char** argv) {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for (i = 0; i &lt; 4; i++)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    int fd = open(“foo”, </a:t>
            </a:r>
            <a:r>
              <a:rPr lang="en-US" sz="1600">
                <a:uFillTx/>
                <a:latin typeface="Courier New"/>
                <a:ea typeface="Courier New"/>
                <a:cs typeface="Courier New"/>
                <a:sym typeface="Courier New"/>
              </a:rPr>
              <a:t>O_RDONLY</a:t>
            </a: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    pid_t pid = fork();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    if (pid == 0)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        int ofd = open(“bar”, </a:t>
            </a:r>
            <a:r>
              <a:rPr lang="en-US" sz="1600">
                <a:uFillTx/>
                <a:latin typeface="Courier New"/>
                <a:ea typeface="Courier New"/>
                <a:cs typeface="Courier New"/>
                <a:sym typeface="Courier New"/>
              </a:rPr>
              <a:t>O_WRONLY</a:t>
            </a: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        dup2(fd, STDIN_FILENO);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        dup2(ofd, STDOUT_FILENO);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        execve(...);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    // How many file descriptors are open in the parent?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930"/>
              <a:buNone/>
            </a:pPr>
            <a:r>
              <a:rPr lang="en-US" sz="1550"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6" name="Shape 21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7" name="Google Shape;217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Sample Exam Question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8" name="Google Shape;218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045425"/>
            <a:ext cx="6284700" cy="528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uFillTx/>
              </a:rPr>
              <a:t>What is the possible output given contents of foo.txt are “ABCDEFG”?</a:t>
            </a:r>
            <a:endParaRPr sz="140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int main(int argc, char *argv[]) {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int fd1 = open("foo.txt", O_RDONLY); </a:t>
            </a:r>
            <a:endParaRPr b="0" sz="1300">
              <a:uFillTx/>
            </a:endParaRPr>
          </a:p>
          <a:p>
            <a:pPr algn="l" indent="45720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int fd2 = open("foo.txt", O_RDONLY); </a:t>
            </a:r>
            <a:endParaRPr b="0" sz="1300">
              <a:uFillTx/>
            </a:endParaRPr>
          </a:p>
          <a:p>
            <a:pPr algn="l" indent="45720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read_and_print_one(fd1); </a:t>
            </a:r>
            <a:endParaRPr b="0" sz="1300">
              <a:uFillTx/>
            </a:endParaRPr>
          </a:p>
          <a:p>
            <a:pPr algn="l" indent="45720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if(!fork()) {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close(fd2);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fd2 = dup(fd1);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} else {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wait(NULL);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read_and_print_one(fd1);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printf("\n");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}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close(fd1);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close(fd2);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return 0; </a:t>
            </a:r>
            <a:endParaRPr b="0" sz="130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}</a:t>
            </a:r>
            <a:endParaRPr b="0" sz="13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9" name="Google Shape;219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03150" y="1253825"/>
            <a:ext cx="2738700" cy="187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void read_and_print_one(int fd) {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457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char c; 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457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read(fd, &amp;c, 1); 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457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printf("%c", c); 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457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fflush(stdout); 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} </a:t>
            </a:r>
            <a:endParaRPr b="0" cap="none" i="0" strike="noStrike" sz="13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Shape 8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Google Shape;85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Outline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Google Shape;86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Logistics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Signals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IO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Virtual Memory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4" name="Shape 22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5" name="Google Shape;225;ga9ac46f208_0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100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Sample Exam Question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6" name="Google Shape;226;ga9ac46f208_0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045425"/>
            <a:ext cx="6284700" cy="528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1400">
                <a:uFillTx/>
              </a:rPr>
              <a:t>What is the possible output given contents of foo.txt are “ABCDEFG”?</a:t>
            </a:r>
            <a:endParaRPr sz="140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int main(int argc, char *argv[]) {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int fd1 = open("foo.txt", O_RDONLY); </a:t>
            </a:r>
            <a:endParaRPr b="0" sz="1300">
              <a:uFillTx/>
            </a:endParaRPr>
          </a:p>
          <a:p>
            <a:pPr algn="l" indent="45720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int fd2 = open("foo.txt", O_RDONLY); </a:t>
            </a:r>
            <a:endParaRPr b="0" sz="1300">
              <a:uFillTx/>
            </a:endParaRPr>
          </a:p>
          <a:p>
            <a:pPr algn="l" indent="45720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read_and_print_one(fd1); </a:t>
            </a:r>
            <a:endParaRPr b="0" sz="1300">
              <a:uFillTx/>
            </a:endParaRPr>
          </a:p>
          <a:p>
            <a:pPr algn="l" indent="45720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if(!fork()) {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close(fd2);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fd2 = dup(fd1);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} else {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wait(NULL);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read_and_print_one(fd1);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read_and_print_one(fd2); </a:t>
            </a:r>
            <a:endParaRPr b="0" sz="1300">
              <a:uFillTx/>
            </a:endParaRPr>
          </a:p>
          <a:p>
            <a:pPr algn="l" indent="0" lvl="0" marL="9144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printf("\n");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}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close(fd1);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close(fd2); </a:t>
            </a:r>
            <a:endParaRPr b="0" sz="1300">
              <a:uFillTx/>
            </a:endParaRPr>
          </a:p>
          <a:p>
            <a:pPr algn="l" indent="0" lvl="0" marL="4572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return 0; </a:t>
            </a:r>
            <a:endParaRPr b="0" sz="130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lang="en-US" sz="1300">
                <a:uFillTx/>
              </a:rPr>
              <a:t>}</a:t>
            </a:r>
            <a:endParaRPr b="0" sz="13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7" name="Google Shape;227;ga9ac46f208_0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03150" y="1253825"/>
            <a:ext cx="2738700" cy="187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void read_and_print_one(int fd) {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457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char c; 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457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read(fd, &amp;c, 1); 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457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printf("%c", c); 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457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fflush(stdout); </a:t>
            </a:r>
            <a:endParaRPr b="0" cap="none" i="0" strike="noStrike" sz="13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cap="none" i="0" lang="en-US" strike="noStrike" sz="13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} </a:t>
            </a:r>
            <a:endParaRPr b="0" cap="none" i="0" strike="noStrike" sz="1300" u="none">
              <a:solidFill>
                <a:srgbClr val="00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8" name="Google Shape;228;ga9ac46f208_0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27423" y="5608948"/>
            <a:ext cx="2165700" cy="725100"/>
          </a:xfrm>
          <a:prstGeom prst="rect">
            <a:avLst/>
          </a:prstGeom>
          <a:solidFill>
            <a:srgbClr val="99FF99"/>
          </a:solidFill>
          <a:ln cap="flat" cmpd="sng" w="25400">
            <a:solidFill>
              <a:srgbClr val="00B050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108000" lIns="180000" rIns="180000" spcFirstLastPara="1" tIns="1080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uFillTx/>
                <a:latin typeface="Consolas"/>
                <a:ea typeface="Consolas"/>
                <a:cs typeface="Consolas"/>
                <a:sym typeface="Consolas"/>
              </a:rPr>
              <a:t>AABCBCD</a:t>
            </a:r>
            <a:r>
              <a:rPr b="0" cap="none" i="0" lang="en-US" strike="noStrike" sz="2400" u="none">
                <a:solidFill>
                  <a:srgbClr val="000000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2" name="Shape 23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3" name="Google Shape;233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Memory Access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4" name="Google Shape;234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The processor tries to write to a memory address.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List different steps that are required to complete this operation.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8" name="Shape 23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9" name="Google Shape;239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Memory Access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0" name="Google Shape;240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The processor tries to write to a memory address.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List different steps that are required to complete this operation. (non exhaustive list)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Virtual to physical address conversion (TLB lookup)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TLB miss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Page fault, page loaded from disk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TLB updated, check permissions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L1 Cache miss (and L2 … and)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Request sent to memory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Memory sends data to processor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Cache updated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5" name="Shape 24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6" name="Google Shape;246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601234"/>
            <a:ext cx="7592093" cy="430887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0" lIns="0" rIns="0" spcFirstLastPara="1" tIns="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000000"/>
                </a:solidFill>
                <a:uFillTx/>
              </a:rPr>
              <a:t>Address Translation with TLB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7" name="Google Shape;247;p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047"/>
              </a:buClr>
              <a:buSzPts val="1430"/>
              <a:buChar char="⬛"/>
            </a:pPr>
            <a:r>
              <a:rPr lang="en-US" sz="2200">
                <a:solidFill>
                  <a:srgbClr val="000000"/>
                </a:solidFill>
                <a:uFillTx/>
              </a:rPr>
              <a:t>Translate 0x15213, given the contents of the TLB and the first 32 entries of the page table below.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653"/>
              </a:spcBef>
              <a:spcAft>
                <a:spcPts val="0"/>
              </a:spcAft>
              <a:buClr>
                <a:srgbClr val="B80047"/>
              </a:buClr>
              <a:buSzPts val="1430"/>
              <a:buChar char="⬛"/>
            </a:pPr>
            <a:r>
              <a:rPr lang="en-US" sz="2200">
                <a:solidFill>
                  <a:srgbClr val="000000"/>
                </a:solidFill>
                <a:uFillTx/>
              </a:rPr>
              <a:t>1MB Virtual Memory</a:t>
            </a:r>
            <a:br>
              <a:rPr lang="en-US" sz="2200">
                <a:solidFill>
                  <a:srgbClr val="000000"/>
                </a:solidFill>
                <a:uFillTx/>
              </a:rPr>
            </a:br>
            <a:r>
              <a:rPr lang="en-US" sz="2200">
                <a:solidFill>
                  <a:srgbClr val="000000"/>
                </a:solidFill>
                <a:uFillTx/>
              </a:rPr>
              <a:t>256KB Physical Memory </a:t>
            </a:r>
            <a:br>
              <a:rPr lang="en-US" sz="2200">
                <a:solidFill>
                  <a:srgbClr val="000000"/>
                </a:solidFill>
                <a:uFillTx/>
              </a:rPr>
            </a:br>
            <a:r>
              <a:rPr lang="en-US" sz="2200">
                <a:solidFill>
                  <a:srgbClr val="000000"/>
                </a:solidFill>
                <a:uFillTx/>
              </a:rPr>
              <a:t>4KB page size</a:t>
            </a:r>
            <a:endParaRPr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8" name="Google Shape;248;p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568687" y="3429010"/>
          <a:ext cx="3000000" cy="30000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>
                <a:noFill/>
                <a:tableStyleId>{33877FE4-7129-46EF-B1B7-E7A0E2498BBB}</a:tableStyleId>
              </a:tblPr>
              <a:tblGrid>
                <a:gridCol w="793100"/>
                <a:gridCol w="605075"/>
                <a:gridCol w="655875"/>
                <a:gridCol w="731650"/>
              </a:tblGrid>
              <a:tr h="306075"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i="0" lang="en-US" strike="noStrike" sz="14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i="0" lang="en-US" strike="noStrike" sz="14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i="0" lang="en-US" strike="noStrike" sz="14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PPN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i="0" lang="en-US" strike="noStrike" sz="14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Valid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33187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331875"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>
                          <a:uFillTx/>
                        </a:rPr>
                        <a:t/>
                      </a:r>
                      <a:endParaRPr b="0" cap="none" i="0" strike="noStrike" sz="1600" u="none"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3F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33187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0F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331875"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>
                          <a:uFillTx/>
                        </a:rPr>
                        <a:t/>
                      </a:r>
                      <a:endParaRPr b="0" cap="none" i="0" strike="noStrike" sz="1600" u="none"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0F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1E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33187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1F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331875"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>
                          <a:uFillTx/>
                        </a:rPr>
                        <a:t/>
                      </a:r>
                      <a:endParaRPr b="0" cap="none" i="0" strike="noStrike" sz="1600" u="none"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1F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33187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331875">
                <a:tc>
                  <a:txBody>
                    <a:bodyPr/>
                    <a:lstStyle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>
                          <a:uFillTx/>
                        </a:rPr>
                        <a:t/>
                      </a:r>
                      <a:endParaRPr b="0" cap="none" i="0" strike="noStrike" sz="1600" u="none"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1D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cap="none" i="0" lang="en-US" strike="noStrike" sz="16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9" name="Google Shape;249;p24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5062661" y="2231858"/>
          <a:ext cx="3000000" cy="300000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>
                <a:noFill/>
                <a:tableStyleId>{33877FE4-7129-46EF-B1B7-E7A0E2498BBB}</a:tableStyleId>
              </a:tblPr>
              <a:tblGrid>
                <a:gridCol w="486700"/>
                <a:gridCol w="533525"/>
                <a:gridCol w="533525"/>
                <a:gridCol w="578900"/>
                <a:gridCol w="499625"/>
                <a:gridCol w="590325"/>
              </a:tblGrid>
              <a:tr h="233050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VPN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PPN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Valid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VPN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PPN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Valid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0E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0B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0F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1C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0A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1A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0C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0B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1B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0C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1C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1E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0D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1D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3E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0E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0C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1E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  <a:tr h="259225"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0F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1F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cap="none" i="0" lang="en-US" strike="noStrike" sz="1200" u="none"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cap="none" strike="noStrike" sz="1400" u="none">
                        <a:uFillTx/>
                      </a:endParaRPr>
                    </a:p>
                  </a:txBody>
                  <a:tcPr marB="41475" marL="82975" marR="82975" marT="41475"/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3" name="Shape 25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4" name="Google Shape;254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man wait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5" name="Google Shape;255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1193" y="1201005"/>
            <a:ext cx="8188657" cy="36933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Taken from </a:t>
            </a:r>
            <a:r>
              <a:rPr b="1" cap="none" i="0" lang="en-US" strike="noStrike" sz="1800" u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http://man7.org/linux/man-pages/man2/wait.2.html</a:t>
            </a:r>
            <a:endParaRPr b="1" cap="none" i="0" strike="noStrike" sz="1800" u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6" name="Google Shape;256;p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1193" y="1570337"/>
            <a:ext cx="8366079" cy="341632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WAIT(2)                   Linux Programmer's Manual                  WAIT(2)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1200" u="none">
              <a:solidFill>
                <a:schemeClr val="dk1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1200" u="none">
              <a:solidFill>
                <a:schemeClr val="dk1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       wait, waitpid, waitid - wait for process to change state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1200" u="none">
              <a:solidFill>
                <a:schemeClr val="dk1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SYNOPSIS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1200" u="none">
              <a:solidFill>
                <a:schemeClr val="dk1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       #include &lt;sys/types.h&gt;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       #include &lt;sys/wait.h&gt;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>
                <a:uFillTx/>
              </a:rPr>
              <a:t/>
            </a:r>
            <a:endParaRPr b="1" cap="none" i="0" strike="noStrike" sz="1200" u="none">
              <a:solidFill>
                <a:schemeClr val="dk1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       pid_t wait(int *</a:t>
            </a:r>
            <a:r>
              <a:rPr b="1" cap="none" i="1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wstatus</a:t>
            </a: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>
                <a:uFillTx/>
              </a:rPr>
              <a:t/>
            </a:r>
            <a:endParaRPr b="1" cap="none" i="0" strike="noStrike" sz="1200" u="none">
              <a:solidFill>
                <a:schemeClr val="dk1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       pid_t waitpid(pid_t </a:t>
            </a:r>
            <a:r>
              <a:rPr b="1" cap="none" i="1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, int *</a:t>
            </a:r>
            <a:r>
              <a:rPr b="1" cap="none" i="1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wstatus</a:t>
            </a: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b="1" cap="none" i="1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>
                <a:uFillTx/>
              </a:rPr>
              <a:t/>
            </a:r>
            <a:endParaRPr b="1" cap="none" i="0" strike="noStrike" sz="1200" u="none">
              <a:solidFill>
                <a:schemeClr val="dk1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       int waitid(idtype_t </a:t>
            </a:r>
            <a:r>
              <a:rPr b="1" cap="none" i="1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idtype</a:t>
            </a: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, id_t </a:t>
            </a:r>
            <a:r>
              <a:rPr b="1" cap="none" i="1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, siginfo_t *</a:t>
            </a:r>
            <a:r>
              <a:rPr b="1" cap="none" i="1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infop</a:t>
            </a: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b="1" cap="none" i="1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1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                       /* This is the glibc and POSIX interface; see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cap="none" i="0" lang="en-US" strike="noStrike" sz="1200" u="none">
                <a:solidFill>
                  <a:schemeClr val="dk1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                          NOTES for information on the raw system call. */</a:t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0" name="Shape 26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1" name="Google Shape;261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6918" y="329928"/>
            <a:ext cx="8391300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man pages (probably) cover all you need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2" name="Google Shape;262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6400" y="1376675"/>
            <a:ext cx="7896300" cy="4971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302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"/>
              <a:buChar char="⬛"/>
            </a:pPr>
            <a:r>
              <a:rPr lang="en-US" sz="2200">
                <a:uFillTx/>
              </a:rPr>
              <a:t>What arguments does the function take?</a:t>
            </a:r>
            <a:endParaRPr sz="2200">
              <a:uFillTx/>
            </a:endParaRPr>
          </a:p>
          <a:p>
            <a:pPr algn="l" indent="-2730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1800">
                <a:uFillTx/>
              </a:rPr>
              <a:t>read SYNOPSIS</a:t>
            </a:r>
            <a:endParaRPr sz="1800">
              <a:uFillTx/>
            </a:endParaRPr>
          </a:p>
          <a:p>
            <a:pPr algn="l" indent="-3302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40"/>
              <a:buChar char="⬛"/>
            </a:pPr>
            <a:r>
              <a:rPr lang="en-US" sz="2200">
                <a:uFillTx/>
              </a:rPr>
              <a:t>What does the function do?</a:t>
            </a:r>
            <a:endParaRPr sz="2200">
              <a:uFillTx/>
            </a:endParaRPr>
          </a:p>
          <a:p>
            <a:pPr algn="l" indent="-2730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1800">
                <a:uFillTx/>
              </a:rPr>
              <a:t>read DESCRIPTION</a:t>
            </a:r>
            <a:endParaRPr sz="1800">
              <a:uFillTx/>
            </a:endParaRPr>
          </a:p>
          <a:p>
            <a:pPr algn="l" indent="-3302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40"/>
              <a:buChar char="⬛"/>
            </a:pPr>
            <a:r>
              <a:rPr lang="en-US" sz="2200">
                <a:uFillTx/>
              </a:rPr>
              <a:t>What does the function return?</a:t>
            </a:r>
            <a:endParaRPr sz="2200">
              <a:uFillTx/>
            </a:endParaRPr>
          </a:p>
          <a:p>
            <a:pPr algn="l" indent="-2730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1800">
                <a:uFillTx/>
              </a:rPr>
              <a:t>read RETURN VALUE</a:t>
            </a:r>
            <a:endParaRPr sz="1800">
              <a:uFillTx/>
            </a:endParaRPr>
          </a:p>
          <a:p>
            <a:pPr algn="l" indent="-3302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40"/>
              <a:buChar char="⬛"/>
            </a:pPr>
            <a:r>
              <a:rPr lang="en-US" sz="2200">
                <a:uFillTx/>
              </a:rPr>
              <a:t>What errors can the function fail with?</a:t>
            </a:r>
            <a:endParaRPr sz="2200">
              <a:uFillTx/>
            </a:endParaRPr>
          </a:p>
          <a:p>
            <a:pPr algn="l" indent="-2730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1800">
                <a:uFillTx/>
              </a:rPr>
              <a:t>read ERRORS</a:t>
            </a:r>
            <a:endParaRPr sz="1800">
              <a:uFillTx/>
            </a:endParaRPr>
          </a:p>
          <a:p>
            <a:pPr algn="l" indent="-3302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40"/>
              <a:buChar char="⬛"/>
            </a:pPr>
            <a:r>
              <a:rPr lang="en-US" sz="2200">
                <a:uFillTx/>
              </a:rPr>
              <a:t>Is there anything I should watch out for?</a:t>
            </a:r>
            <a:endParaRPr sz="2200">
              <a:uFillTx/>
            </a:endParaRPr>
          </a:p>
          <a:p>
            <a:pPr algn="l" indent="-2730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1800">
                <a:uFillTx/>
              </a:rPr>
              <a:t>read NOTES</a:t>
            </a:r>
            <a:endParaRPr sz="1800">
              <a:uFillTx/>
            </a:endParaRPr>
          </a:p>
          <a:p>
            <a:pPr algn="l" indent="-3302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40"/>
              <a:buChar char="⬛"/>
            </a:pPr>
            <a:r>
              <a:rPr lang="en-US" sz="2200">
                <a:uFillTx/>
              </a:rPr>
              <a:t>Different categories for man page entries with the same name</a:t>
            </a:r>
            <a:endParaRPr sz="2200">
              <a:uFillTx/>
            </a:endParaRPr>
          </a:p>
          <a:p>
            <a:pPr algn="l" indent="-3302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40"/>
              <a:buChar char="⬛"/>
            </a:pPr>
            <a:r>
              <a:rPr lang="en-US" sz="2200">
                <a:uFillTx/>
              </a:rPr>
              <a:t>Looking up man pages online is not an academic integrity violation</a:t>
            </a:r>
            <a:endParaRPr sz="22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6" name="Shape 26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7" name="Google Shape;267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Function arguments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8" name="Google Shape;268;p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Should I do dup2(old, new) or dup2(new, old)?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man page: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solidFill>
                <a:srgbClr val="FF0000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$ man dup2</a:t>
            </a:r>
            <a:endParaRPr>
              <a:uFillTx/>
            </a:endParaRPr>
          </a:p>
          <a:p>
            <a:pPr algn="l" indent="-289560" lvl="0" marL="34290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sz="140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SYNOPSIS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#include &lt;unistd.h&gt;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int dup(int </a:t>
            </a:r>
            <a:r>
              <a:rPr i="1" lang="en-US" sz="1400">
                <a:uFillTx/>
                <a:latin typeface="Consolas"/>
                <a:ea typeface="Consolas"/>
                <a:cs typeface="Consolas"/>
                <a:sym typeface="Consolas"/>
              </a:rPr>
              <a:t>oldfd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int dup2(int </a:t>
            </a:r>
            <a:r>
              <a:rPr i="1" lang="en-US" sz="1400">
                <a:uFillTx/>
                <a:latin typeface="Consolas"/>
                <a:ea typeface="Consolas"/>
                <a:cs typeface="Consolas"/>
                <a:sym typeface="Consolas"/>
              </a:rPr>
              <a:t>oldfd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i="1" lang="en-US" sz="1400">
                <a:uFillTx/>
                <a:latin typeface="Consolas"/>
                <a:ea typeface="Consolas"/>
                <a:cs typeface="Consolas"/>
                <a:sym typeface="Consolas"/>
              </a:rPr>
              <a:t>newfd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sz="1400"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2" name="Shape 27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3" name="Google Shape;273;p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Function behavior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4" name="Google Shape;274;p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How should I write my format string when I need to print a long double in octals with precision 5 and zero-padded?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man page: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solidFill>
                <a:srgbClr val="FF0000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$ man printf</a:t>
            </a:r>
            <a:endParaRPr>
              <a:solidFill>
                <a:srgbClr val="FF0000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-289560" lvl="0" marL="34290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sz="140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DESCRIPTION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Flag characters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The character % is followed by zero or more of the following flags: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The value should be converted...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The value should be zero padded...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The converted value is to be left adjusted...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(a space) A blank should be left before...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A sign (+ or -) should always ...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8" name="Shape 27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9" name="Google Shape;279;p3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Function return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0" name="Google Shape;280;p3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does waitpid() return with and without WNOHANG?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man page: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solidFill>
                <a:srgbClr val="FF0000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$ man waitpid</a:t>
            </a:r>
            <a:endParaRPr>
              <a:solidFill>
                <a:srgbClr val="FF0000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-289560" lvl="0" marL="34290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sz="140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RETURN VALUE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waitpid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(): on success, returns the process ID of the child whose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state has changed; if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WNOHANG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was specified and one or more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child(ren) specified by </a:t>
            </a:r>
            <a:r>
              <a:rPr b="0" i="1" lang="en-US" sz="1400">
                <a:uFillTx/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exist, but have not yet changed state,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then 0 is returned.  On error, -1 is returned.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Each of these calls sets errno to an appropriate value in the case of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an error.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4" name="Shape 28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5" name="Google Shape;285;p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Potential errors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6" name="Google Shape;286;p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How should I check waitpid for errors?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man page: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solidFill>
                <a:srgbClr val="FF0000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$ man waitpid</a:t>
            </a:r>
            <a:endParaRPr>
              <a:solidFill>
                <a:srgbClr val="FF0000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-289560" lvl="0" marL="34290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sz="140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ERRORS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ECHILD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(for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waitpid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() or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waitid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()) The process specified by </a:t>
            </a:r>
            <a:r>
              <a:rPr b="0" i="1" lang="en-US" sz="1400">
                <a:uFillTx/>
                <a:latin typeface="Consolas"/>
                <a:ea typeface="Consolas"/>
                <a:cs typeface="Consolas"/>
                <a:sym typeface="Consolas"/>
              </a:rPr>
              <a:t>pid</a:t>
            </a:r>
            <a:endParaRPr b="0" i="1"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waitpid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()) or </a:t>
            </a:r>
            <a:r>
              <a:rPr b="0" i="1" lang="en-US" sz="1400">
                <a:uFillTx/>
                <a:latin typeface="Consolas"/>
                <a:ea typeface="Consolas"/>
                <a:cs typeface="Consolas"/>
                <a:sym typeface="Consolas"/>
              </a:rPr>
              <a:t>idtype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0" i="1" lang="en-US" sz="1400">
                <a:uFillTx/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waitid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()) does not exist or is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       not a child of the calling process.  (This can happen for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       one's own child if the action for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SIGCHLD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is set to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SIG_IGN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       See also the Linux Notes section about threads.)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EINTR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WNOHANG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was not set and an unblocked signal or a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SIGCHLD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was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       caught; see signal(7).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4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uFillTx/>
                <a:latin typeface="Consolas"/>
                <a:ea typeface="Consolas"/>
                <a:cs typeface="Consolas"/>
                <a:sym typeface="Consolas"/>
              </a:rPr>
              <a:t>EINVAL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The </a:t>
            </a:r>
            <a:r>
              <a:rPr b="0" i="1" lang="en-US" sz="1400">
                <a:uFillTx/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b="0" lang="en-US" sz="1400">
                <a:uFillTx/>
                <a:latin typeface="Consolas"/>
                <a:ea typeface="Consolas"/>
                <a:cs typeface="Consolas"/>
                <a:sym typeface="Consolas"/>
              </a:rPr>
              <a:t> argument was invalid.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0" name="Shape 9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Google Shape;91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tshlab and proxylab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Google Shape;92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tshlab due Monday Nov 23!</a:t>
            </a:r>
            <a:endParaRPr>
              <a:uFillTx/>
            </a:endParaRP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2 late days available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Proxylab is released after </a:t>
            </a:r>
            <a:endParaRPr>
              <a:uFillTx/>
            </a:endParaRP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Checkpoint due Dec 3</a:t>
            </a:r>
            <a:endParaRPr>
              <a:uFillTx/>
            </a:endParaRP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Final due Dec 10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0" name="Shape 29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1" name="Google Shape;291;p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Get advice from the developers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2" name="Google Shape;292;p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8844900" cy="4971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I sprintf from a string into itself, is this okay?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man page: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solidFill>
                <a:srgbClr val="FF0000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  <a:uFillTx/>
                <a:latin typeface="Consolas"/>
                <a:ea typeface="Consolas"/>
                <a:cs typeface="Consolas"/>
                <a:sym typeface="Consolas"/>
              </a:rPr>
              <a:t>$ man sprintf</a:t>
            </a:r>
            <a:endParaRPr>
              <a:solidFill>
                <a:srgbClr val="FF0000"/>
              </a:solidFill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-289560" lvl="0" marL="34290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sz="14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NOTES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2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Some programs imprudently rely on code such as the following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2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    sprintf(buf, "%s some further text", buf);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2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to append text to </a:t>
            </a:r>
            <a:r>
              <a:rPr b="0" i="1" lang="en-US" sz="1200">
                <a:uFillTx/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.  However, the standards explicitly note that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the results are undefined if source and destination buffers overlap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when calling </a:t>
            </a:r>
            <a:r>
              <a:rPr lang="en-US" sz="1200">
                <a:uFillTx/>
                <a:latin typeface="Consolas"/>
                <a:ea typeface="Consolas"/>
                <a:cs typeface="Consolas"/>
                <a:sym typeface="Consolas"/>
              </a:rPr>
              <a:t>sprintf</a:t>
            </a: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1200">
                <a:uFillTx/>
                <a:latin typeface="Consolas"/>
                <a:ea typeface="Consolas"/>
                <a:cs typeface="Consolas"/>
                <a:sym typeface="Consolas"/>
              </a:rPr>
              <a:t>snprintf</a:t>
            </a: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1200">
                <a:uFillTx/>
                <a:latin typeface="Consolas"/>
                <a:ea typeface="Consolas"/>
                <a:cs typeface="Consolas"/>
                <a:sym typeface="Consolas"/>
              </a:rPr>
              <a:t>vsprintf</a:t>
            </a: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(), and </a:t>
            </a:r>
            <a:r>
              <a:rPr lang="en-US" sz="1200">
                <a:uFillTx/>
                <a:latin typeface="Consolas"/>
                <a:ea typeface="Consolas"/>
                <a:cs typeface="Consolas"/>
                <a:sym typeface="Consolas"/>
              </a:rPr>
              <a:t>vsnprintf</a:t>
            </a: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().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Depending on the version of gcc(1) used, and the compiler options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employed, calls such as the above will </a:t>
            </a:r>
            <a:r>
              <a:rPr lang="en-US" sz="1200">
                <a:uFillTx/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produce the expected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results.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>
                <a:uFillTx/>
              </a:rPr>
              <a:t/>
            </a:r>
            <a:endParaRPr b="0" sz="1200"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The glibc implementation of the functions </a:t>
            </a:r>
            <a:r>
              <a:rPr lang="en-US" sz="1200">
                <a:uFillTx/>
                <a:latin typeface="Consolas"/>
                <a:ea typeface="Consolas"/>
                <a:cs typeface="Consolas"/>
                <a:sym typeface="Consolas"/>
              </a:rPr>
              <a:t>snprintf</a:t>
            </a: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() and </a:t>
            </a:r>
            <a:r>
              <a:rPr lang="en-US" sz="1200">
                <a:uFillTx/>
                <a:latin typeface="Consolas"/>
                <a:ea typeface="Consolas"/>
                <a:cs typeface="Consolas"/>
                <a:sym typeface="Consolas"/>
              </a:rPr>
              <a:t>vsnprintf</a:t>
            </a: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conforms to the C99 standard, that is, behaves as described above,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since glibc version 2.1.  Until glibc 2.0.6, they would return -1</a:t>
            </a:r>
            <a:endParaRPr sz="1200">
              <a:uFillTx/>
            </a:endParaRPr>
          </a:p>
          <a:p>
            <a:pPr algn="l" indent="0" lvl="0" marL="0" rtl="0">
              <a:lnSpc>
                <a:spcPct val="85714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lang="en-US" sz="1200">
                <a:uFillTx/>
                <a:latin typeface="Consolas"/>
                <a:ea typeface="Consolas"/>
                <a:cs typeface="Consolas"/>
                <a:sym typeface="Consolas"/>
              </a:rPr>
              <a:t>       when the output was truncated.</a:t>
            </a:r>
            <a:endParaRPr sz="12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6" name="Shape 29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7" name="Google Shape;297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If you get stuck on tshlab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8" name="Google Shape;298;p2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writeup!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Do manual unit testing before </a:t>
            </a:r>
            <a:r>
              <a:rPr b="0" lang="en-US">
                <a:uFillTx/>
                <a:latin typeface="Courier New"/>
                <a:ea typeface="Courier New"/>
                <a:cs typeface="Courier New"/>
                <a:sym typeface="Courier New"/>
              </a:rPr>
              <a:t>runtrace</a:t>
            </a:r>
            <a:r>
              <a:rPr lang="en-US">
                <a:uFillTx/>
              </a:rPr>
              <a:t> and </a:t>
            </a:r>
            <a:r>
              <a:rPr b="0" lang="en-US">
                <a:uFillTx/>
                <a:latin typeface="Courier New"/>
                <a:ea typeface="Courier New"/>
                <a:cs typeface="Courier New"/>
                <a:sym typeface="Courier New"/>
              </a:rPr>
              <a:t>sdriver</a:t>
            </a:r>
            <a:r>
              <a:rPr lang="en-US">
                <a:uFillTx/>
              </a:rPr>
              <a:t>!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Post private questions on piazza!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Read the man pages on the syscalls.</a:t>
            </a:r>
            <a:endParaRPr>
              <a:uFillTx/>
            </a:endParaRP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Especially the error conditions</a:t>
            </a:r>
            <a:endParaRPr>
              <a:uFillTx/>
            </a:endParaRP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What errors should terminate the shell?</a:t>
            </a:r>
            <a:endParaRPr>
              <a:uFillTx/>
            </a:endParaRP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uFillTx/>
              </a:rPr>
              <a:t>What errors should be reported?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7" name="Shape 9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8" name="Google Shape;98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Signals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9" name="Google Shape;99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Parent process sends SIGINT to a child process.</a:t>
            </a:r>
            <a:br>
              <a:rPr lang="en-US">
                <a:uFillTx/>
              </a:rPr>
            </a:br>
            <a:r>
              <a:rPr lang="en-US">
                <a:uFillTx/>
              </a:rPr>
              <a:t>What is the behavior of the child?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is the default?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else could the child do?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4" name="Shape 10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5" name="Google Shape;105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More Signals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6" name="Google Shape;106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Parent process sends SIGKILL to a child process.</a:t>
            </a:r>
            <a:br>
              <a:rPr lang="en-US">
                <a:uFillTx/>
              </a:rPr>
            </a:br>
            <a:r>
              <a:rPr lang="en-US">
                <a:uFillTx/>
              </a:rPr>
              <a:t>What is the behavior of the child?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is the default?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else could the child do?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1" name="Shape 11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2" name="Google Shape;112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Sending Signals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3" name="Google Shape;113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Parent sends SIGKILL to a child process.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pid_t pid = ...; // child pid</a:t>
            </a:r>
            <a:endParaRPr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kill(pid, SIGKILL);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// At this point, what could have</a:t>
            </a:r>
            <a:b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    // happened to the child process?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8" name="Shape 11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9" name="Google Shape;119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Blocking Signals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0" name="Google Shape;120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The shell is currently running its handler for SIGCHLD.</a:t>
            </a:r>
            <a:endParaRPr>
              <a:uFillTx/>
            </a:endParaRPr>
          </a:p>
          <a:p>
            <a:pPr algn="l" indent="-251459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signals can it receive?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</a:rPr>
              <a:t>What signals can it not receive (i.e., blocked)?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5" name="Shape 12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6" name="Google Shape;126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Errno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7" name="Google Shape;127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uFillTx/>
                <a:latin typeface="Calibri"/>
                <a:ea typeface="Calibri"/>
                <a:cs typeface="Calibri"/>
                <a:sym typeface="Calibri"/>
              </a:rPr>
              <a:t>In shell lab, your signal handlers must preserve errno</a:t>
            </a:r>
            <a:endParaRPr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-32004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Char char="⬛"/>
            </a:pPr>
            <a:r>
              <a:rPr lang="en-US">
                <a:uFillTx/>
              </a:rPr>
              <a:t>Only contains useful value if just returned error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rPr b="0" lang="en-US">
                <a:uFillTx/>
              </a:rPr>
              <a:t>Consider successfully opening a file “temp.txt”. What is the value of errno?</a:t>
            </a:r>
            <a:endParaRPr b="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rPr>
                <a:uFillTx/>
              </a:rPr>
              <a:t/>
            </a:r>
            <a:endParaRPr b="0"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2" name="Shape 13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" name="Google Shape;133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00" lIns="91425" rIns="91425" spcFirstLastPara="1" tIns="45700" wrap="square">
            <a:noAutofit/>
          </a:bodyPr>
          <a:lstStyle/>
          <a:p>
            <a:pPr algn="l" indent="-119063" lvl="0" marL="11906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uFillTx/>
              </a:rPr>
              <a:t>IO functions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4" name="Google Shape;134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800">
                <a:uFillTx/>
                <a:latin typeface="Calibri"/>
                <a:ea typeface="Calibri"/>
                <a:cs typeface="Calibri"/>
                <a:sym typeface="Calibri"/>
              </a:rPr>
              <a:t>Needed for tshlab</a:t>
            </a:r>
            <a:endParaRPr sz="2800"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int open(const char *pathname, int flags, </a:t>
            </a:r>
            <a:endParaRPr b="0" sz="2000"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45720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rPr b="0"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mode_t mode);</a:t>
            </a:r>
            <a:endParaRPr>
              <a:uFillTx/>
            </a:endParaRPr>
          </a:p>
          <a:p>
            <a:pPr algn="l" indent="-288290" lvl="1" marL="74295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uFillTx/>
              </a:rPr>
              <a:t>Can pass bitwise-or of flags:</a:t>
            </a:r>
            <a:endParaRPr sz="1800">
              <a:uFillTx/>
            </a:endParaRPr>
          </a:p>
          <a:p>
            <a:pPr algn="l" indent="-251460" lvl="2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uFillTx/>
              </a:rPr>
              <a:t>File Creation: O_CREAT, O_TRUNC, etc.</a:t>
            </a:r>
            <a:endParaRPr sz="1800">
              <a:uFillTx/>
            </a:endParaRPr>
          </a:p>
          <a:p>
            <a:pPr algn="l" indent="-251460" lvl="2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uFillTx/>
              </a:rPr>
              <a:t>File Status</a:t>
            </a:r>
            <a:endParaRPr sz="1800">
              <a:uFillTx/>
            </a:endParaRPr>
          </a:p>
          <a:p>
            <a:pPr algn="l" indent="-251460" lvl="2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uFillTx/>
              </a:rPr>
              <a:t>Access Modes (must include at least one): O_RDONLY, O_WRONLY, O_RDWR</a:t>
            </a:r>
            <a:endParaRPr sz="1800">
              <a:uFillTx/>
            </a:endParaRPr>
          </a:p>
          <a:p>
            <a:pPr algn="l" indent="-288290" lvl="1" marL="74295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uFillTx/>
              </a:rPr>
              <a:t>Mode: specifies what permission is associated with file when creating one</a:t>
            </a:r>
            <a:endParaRPr sz="1800"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80"/>
              <a:buNone/>
            </a:pPr>
            <a:r>
              <a:rPr>
                <a:uFillTx/>
              </a:rPr>
              <a:t/>
            </a:r>
            <a:endParaRPr sz="1600"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int close(int fd);</a:t>
            </a:r>
            <a:endParaRPr>
              <a:uFillTx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>
                <a:uFillTx/>
                <a:latin typeface="Courier New"/>
                <a:ea typeface="Courier New"/>
                <a:cs typeface="Courier New"/>
                <a:sym typeface="Courier New"/>
              </a:rPr>
              <a:t>int dup2(int oldfd, int newfd);</a:t>
            </a:r>
            <a:endParaRPr>
              <a:uFillTx/>
            </a:endParaRPr>
          </a:p>
          <a:p>
            <a:pPr algn="l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