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package.core-properties+xml" PartName="/docProps/core.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3" id="2147483648"/>
    <p:sldMasterId r:id="rId4" id="2147483661"/>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 r:id="rId29" id="279"/>
    <p:sldId r:id="rId30" id="280"/>
    <p:sldId r:id="rId31" id="281"/>
    <p:sldId r:id="rId32" id="282"/>
    <p:sldId r:id="rId33" id="283"/>
    <p:sldId r:id="rId34" id="284"/>
    <p:sldId r:id="rId35" id="285"/>
    <p:sldId r:id="rId36" id="286"/>
  </p:sldIdLst>
  <p:sldSz cx="9144000" cy="6858000"/>
  <p:notesSz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7772400" cy="10058400"/>
  <p:defaultText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showComments="0">
  <p:slideViewPr>
    <p:cSldViewPr snapToGrid="0">
      <p:cViewPr varScale="1">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100" n="100"/>
          <a:sy d="100" n="100"/>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0" y="0"/>
      </p:cViewPr>
      <p:guideLst>
        <p:guide orient="horz" pos="2160"/>
        <p:guide pos="2880"/>
      </p:guideLst>
    </p:cSldViewPr>
  </p:slideViewPr>
  <p:gridSpacing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0" cy="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viewProps.xml" Type="http://schemas.openxmlformats.org/officeDocument/2006/relationships/viewProps"></Relationship><Relationship Id="rId3" Target="slideMasters/slideMaster1.xml" Type="http://schemas.openxmlformats.org/officeDocument/2006/relationships/slideMaster"></Relationship><Relationship Id="rId4" Target="slideMasters/slideMaster2.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slides/slide18.xml" Type="http://schemas.openxmlformats.org/officeDocument/2006/relationships/slide"></Relationship><Relationship Id="rId24" Target="slides/slide19.xml" Type="http://schemas.openxmlformats.org/officeDocument/2006/relationships/slide"></Relationship><Relationship Id="rId25" Target="slides/slide20.xml" Type="http://schemas.openxmlformats.org/officeDocument/2006/relationships/slide"></Relationship><Relationship Id="rId26" Target="slides/slide21.xml" Type="http://schemas.openxmlformats.org/officeDocument/2006/relationships/slide"></Relationship><Relationship Id="rId27" Target="slides/slide22.xml" Type="http://schemas.openxmlformats.org/officeDocument/2006/relationships/slide"></Relationship><Relationship Id="rId28" Target="slides/slide23.xml" Type="http://schemas.openxmlformats.org/officeDocument/2006/relationships/slide"></Relationship><Relationship Id="rId29" Target="slides/slide24.xml" Type="http://schemas.openxmlformats.org/officeDocument/2006/relationships/slide"></Relationship><Relationship Id="rId30" Target="slides/slide25.xml" Type="http://schemas.openxmlformats.org/officeDocument/2006/relationships/slide"></Relationship><Relationship Id="rId31" Target="slides/slide26.xml" Type="http://schemas.openxmlformats.org/officeDocument/2006/relationships/slide"></Relationship><Relationship Id="rId32" Target="slides/slide27.xml" Type="http://schemas.openxmlformats.org/officeDocument/2006/relationships/slide"></Relationship><Relationship Id="rId33" Target="slides/slide28.xml" Type="http://schemas.openxmlformats.org/officeDocument/2006/relationships/slide"></Relationship><Relationship Id="rId34" Target="slides/slide29.xml" Type="http://schemas.openxmlformats.org/officeDocument/2006/relationships/slide"></Relationship><Relationship Id="rId35" Target="slides/slide30.xml" Type="http://schemas.openxmlformats.org/officeDocument/2006/relationships/slide"></Relationship><Relationship Id="rId36" Target="slides/slide31.xml" Type="http://schemas.openxmlformats.org/officeDocument/2006/relationships/slide"></Relationship><Relationship Id="rId37"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3.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Shape 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Google Shape;3;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hd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3368675" cy="5048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Google Shape;4;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02138" y="0"/>
            <a:ext cx="3368675" cy="5048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Google Shape;5;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Google Shape;6;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Google Shape;7;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1"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9553575"/>
            <a:ext cx="3368675" cy="5048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i="0" strike="noStrike" sz="1200" u="none">
                <a:solidFill>
                  <a:schemeClr val="dk1"/>
                </a:solidFill>
                <a:uFillTx/>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chemeClr val="dk1"/>
                </a:solidFill>
                <a:uFillTx/>
                <a:latin typeface="Calibri"/>
                <a:ea typeface="Calibri"/>
                <a:cs typeface="Calibri"/>
                <a:sym typeface="Calibri"/>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 name="Google Shape;8;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02138" y="9553575"/>
            <a:ext cx="3368675" cy="5048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i="0" lang="en-US" strike="noStrike" sz="1200" u="none">
                <a:solidFill>
                  <a:schemeClr val="dk1"/>
                </a:solidFill>
                <a:uFillTx/>
                <a:latin typeface="Calibri"/>
                <a:ea typeface="Calibri"/>
                <a:cs typeface="Calibri"/>
                <a:sym typeface="Calibri"/>
              </a:rPr>
              <a:t>‹#›</a:t>
            </a:fld>
            <a:endParaRPr b="0" cap="none" i="0" strike="noStrike" sz="1200" u="none">
              <a:solidFill>
                <a:schemeClr val="dk1"/>
              </a:solidFill>
              <a:uFillTx/>
              <a:latin typeface="Calibri"/>
              <a:ea typeface="Calibri"/>
              <a:cs typeface="Calibri"/>
              <a:sym typeface="Calibri"/>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notes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1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7.xml.rels><?xml version="1.0" standalone="yes" ?><Relationships xmlns="http://schemas.openxmlformats.org/package/2006/relationships"><Relationship Id="rId1" Target="../slides/slide1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8.xml.rels><?xml version="1.0" standalone="yes" ?><Relationships xmlns="http://schemas.openxmlformats.org/package/2006/relationships"><Relationship Id="rId1" Target="../slides/slide1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9.xml.rels><?xml version="1.0" standalone="yes" ?><Relationships xmlns="http://schemas.openxmlformats.org/package/2006/relationships"><Relationship Id="rId1" Target="../slides/slide1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0.xml.rels><?xml version="1.0" standalone="yes" ?><Relationships xmlns="http://schemas.openxmlformats.org/package/2006/relationships"><Relationship Id="rId1" Target="../slides/slide2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1.xml.rels><?xml version="1.0" standalone="yes" ?><Relationships xmlns="http://schemas.openxmlformats.org/package/2006/relationships"><Relationship Id="rId1" Target="../slides/slide2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2.xml.rels><?xml version="1.0" standalone="yes" ?><Relationships xmlns="http://schemas.openxmlformats.org/package/2006/relationships"><Relationship Id="rId1" Target="../slides/slide2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3.xml.rels><?xml version="1.0" standalone="yes" ?><Relationships xmlns="http://schemas.openxmlformats.org/package/2006/relationships"><Relationship Id="rId1" Target="../slides/slide2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4.xml.rels><?xml version="1.0" standalone="yes" ?><Relationships xmlns="http://schemas.openxmlformats.org/package/2006/relationships"><Relationship Id="rId1" Target="../slides/slide2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5.xml.rels><?xml version="1.0" standalone="yes" ?><Relationships xmlns="http://schemas.openxmlformats.org/package/2006/relationships"><Relationship Id="rId1" Target="../slides/slide2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6.xml.rels><?xml version="1.0" standalone="yes" ?><Relationships xmlns="http://schemas.openxmlformats.org/package/2006/relationships"><Relationship Id="rId1" Target="../slides/slide2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7.xml.rels><?xml version="1.0" standalone="yes" ?><Relationships xmlns="http://schemas.openxmlformats.org/package/2006/relationships"><Relationship Id="rId1" Target="../slides/slide2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8.xml.rels><?xml version="1.0" standalone="yes" ?><Relationships xmlns="http://schemas.openxmlformats.org/package/2006/relationships"><Relationship Id="rId1" Target="../slides/slide2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9.xml.rels><?xml version="1.0" standalone="yes" ?><Relationships xmlns="http://schemas.openxmlformats.org/package/2006/relationships"><Relationship Id="rId1" Target="../slides/slide2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0.xml.rels><?xml version="1.0" standalone="yes" ?><Relationships xmlns="http://schemas.openxmlformats.org/package/2006/relationships"><Relationship Id="rId1" Target="../slides/slide3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1.xml.rels><?xml version="1.0" standalone="yes" ?><Relationships xmlns="http://schemas.openxmlformats.org/package/2006/relationships"><Relationship Id="rId1" Target="../slides/slide3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9.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5" name="Shape 11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6" name="Google Shape;116;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7" name="Google Shape;117;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9" name="Shape 22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0" name="Google Shape;230;p1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1" name="Google Shape;231;p1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5" name="Shape 23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6" name="Google Shape;236;p1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7" name="Google Shape;237;p1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1" name="Shape 24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2" name="Google Shape;242;p1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3" name="Google Shape;243;p1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7" name="Shape 24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8" name="Google Shape;248;p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9" name="Google Shape;249;p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0" name="Google Shape;250;p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02138" y="9553575"/>
            <a:ext cx="3368675" cy="5048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lnSpc>
                <a:spcPct val="100000"/>
              </a:lnSpc>
              <a:spcBef>
                <a:spcPts val="0"/>
              </a:spcBef>
              <a:spcAft>
                <a:spcPts val="0"/>
              </a:spcAft>
              <a:buSzPts val="1400"/>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4" name="Shape 2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5" name="Google Shape;255;p1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6" name="Google Shape;256;p1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0" name="Shape 26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1" name="Google Shape;261;p1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2" name="Google Shape;262;p1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6" name="Shape 26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7" name="Google Shape;267;p1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8" name="Google Shape;268;p1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2" name="Shape 27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3" name="Google Shape;273;p1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4" name="Google Shape;274;p1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5" name="Google Shape;275;p1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02138" y="9553575"/>
            <a:ext cx="3368675" cy="5048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lnSpc>
                <a:spcPct val="100000"/>
              </a:lnSpc>
              <a:spcBef>
                <a:spcPts val="0"/>
              </a:spcBef>
              <a:spcAft>
                <a:spcPts val="0"/>
              </a:spcAft>
              <a:buSzPts val="1400"/>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9" name="Shape 27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0" name="Google Shape;280;p1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1" name="Google Shape;281;p1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2" name="Shape 30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3" name="Google Shape;303;p2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00" cy="3960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4" name="Google Shape;304;p2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00" cy="33942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1" name="Shape 12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2" name="Google Shape;122;p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3" name="Google Shape;123;p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8" name="Shape 30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9" name="Google Shape;309;p2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00" cy="33942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0" name="Google Shape;310;p2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00" cy="3960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lang="en-US">
                <a:uFillTx/>
              </a:rPr>
              <a:t>Answer: Response was clobbered.</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1" name="Google Shape;311;p2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02138" y="9553575"/>
            <a:ext cx="3368700" cy="504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lnSpc>
                <a:spcPct val="100000"/>
              </a:lnSpc>
              <a:spcBef>
                <a:spcPts val="0"/>
              </a:spcBef>
              <a:spcAft>
                <a:spcPts val="0"/>
              </a:spcAft>
              <a:buSzPts val="1400"/>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6" name="Shape 31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7" name="Google Shape;317;p2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00" cy="3960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8" name="Google Shape;318;p2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00" cy="3394200"/>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2" name="Shape 32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3" name="Google Shape;323;p2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4" name="Google Shape;324;p2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lang="en-US">
                <a:uFillTx/>
              </a:rPr>
              <a:t>Answer: The header “Request-ID” is missing.</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5" name="Google Shape;325;p2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02138" y="9553575"/>
            <a:ext cx="3368675" cy="5048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lnSpc>
                <a:spcPct val="100000"/>
              </a:lnSpc>
              <a:spcBef>
                <a:spcPts val="0"/>
              </a:spcBef>
              <a:spcAft>
                <a:spcPts val="0"/>
              </a:spcAft>
              <a:buSzPts val="1400"/>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0" name="Shape 33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1" name="Google Shape;331;p2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2" name="Google Shape;332;p2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6" name="Shape 3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7" name="Google Shape;337;p2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8" name="Google Shape;338;p2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3" name="Shape 34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4" name="Google Shape;344;p2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5" name="Google Shape;345;p2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9" name="Shape 34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0" name="Google Shape;350;p2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1" name="Google Shape;351;p2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4" name="Shape 3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5" name="Google Shape;355;p2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6" name="Google Shape;356;p2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6" name="Shape 36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7" name="Google Shape;367;p2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8" name="Google Shape;368;p2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4" name="Shape 38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5" name="Google Shape;385;p3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6" name="Google Shape;386;p3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7" name="Shape 12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8" name="Google Shape;128;p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9" name="Google Shape;129;p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0" name="Shape 39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1" name="Google Shape;391;p3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2" name="Google Shape;392;p3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6" name="Shape 39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7" name="Google Shape;397;p3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8" name="Google Shape;398;p3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3" name="Shape 13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4" name="Google Shape;134;p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5" name="Google Shape;135;p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5" name="Shape 15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6" name="Google Shape;156;p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7" name="Google Shape;157;p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3" name="Shape 20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4" name="Google Shape;204;p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5" name="Google Shape;205;p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lang="en-US">
                <a:uFillTx/>
              </a:rPr>
              <a:t>Answer is D.</a:t>
            </a:r>
            <a:endParaRPr>
              <a:uFillTx/>
            </a:endParaRPr>
          </a:p>
          <a:p>
            <a:pPr algn="l" indent="0" lvl="0" marL="0" rtl="0">
              <a:lnSpc>
                <a:spcPct val="100000"/>
              </a:lnSpc>
              <a:spcBef>
                <a:spcPts val="0"/>
              </a:spcBef>
              <a:spcAft>
                <a:spcPts val="0"/>
              </a:spcAft>
              <a:buSzPts val="1400"/>
              <a:buNone/>
            </a:pPr>
            <a:r>
              <a:rPr lang="en-US">
                <a:uFillTx/>
              </a:rPr>
              <a:t>A blank line separate the response header from the rest of the response, which can be binary data full of null bytes or line feed characters.</a:t>
            </a:r>
            <a:endParaRPr>
              <a:uFillTx/>
            </a:endParaRPr>
          </a:p>
          <a:p>
            <a:pPr algn="l" indent="0" lvl="0" marL="0" rtl="0">
              <a:lnSpc>
                <a:spcPct val="100000"/>
              </a:lnSpc>
              <a:spcBef>
                <a:spcPts val="0"/>
              </a:spcBef>
              <a:spcAft>
                <a:spcPts val="0"/>
              </a:spcAft>
              <a:buSzPts val="1400"/>
              <a:buNone/>
            </a:pPr>
            <a:r>
              <a:rPr lang="en-US">
                <a:uFillTx/>
              </a:rPr>
              <a:t>Normally in HTTP/1.0 the connection is closed after, so the client would indeed see EOF. The connection can close for other reasons though, and one can’t tell if this was due to an abnormal cause unless the response length is specified.</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6" name="Google Shape;206;p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402138" y="9553575"/>
            <a:ext cx="3368675" cy="5048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45700" lIns="91425" rIns="91425" spcFirstLastPara="1" tIns="45700" wrap="square">
            <a:noAutofit/>
          </a:bodyPr>
          <a:lstStyle/>
          <a:p>
            <a:pPr algn="r" indent="0" lvl="0" marL="0" rtl="0">
              <a:lnSpc>
                <a:spcPct val="100000"/>
              </a:lnSpc>
              <a:spcBef>
                <a:spcPts val="0"/>
              </a:spcBef>
              <a:spcAft>
                <a:spcPts val="0"/>
              </a:spcAft>
              <a:buSzPts val="1400"/>
              <a:buNone/>
            </a:pPr>
            <a:fld id="{00000000-1234-1234-1234-123412341234}" type="slidenum">
              <a:rPr lang="en-US">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0" name="Shape 2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1" name="Google Shape;211;p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2" name="Google Shape;212;p8: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6" name="Shape 21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7" name="Google Shape;217;p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8" name="Google Shape;218;p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2" name="Shape 22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3" name="Google Shape;223;p1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7875" y="4840288"/>
            <a:ext cx="6216650" cy="396081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rtl="0">
              <a:lnSpc>
                <a:spcPct val="100000"/>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4" name="Google Shape;224;p1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24013" y="1257300"/>
            <a:ext cx="4524375" cy="3394075"/>
          </a:xfrm>
          <a:custGeom>
            <a:ahLst/>
            <a:cxnLst/>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media/image1.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13.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4.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5.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6.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7.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8.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19.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0.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1.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2.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3.xml.rels><?xml version="1.0" standalone="yes" ?><Relationships xmlns="http://schemas.openxmlformats.org/package/2006/relationships"><Relationship Id="rId1" Target="../slideMasters/slideMaster2.xml" Type="http://schemas.openxmlformats.org/officeDocument/2006/relationships/slideMaster"></Relationship></Relationships>
</file>

<file path=ppt/slideLayouts/_rels/slideLayout24.xml.rels><?xml version="1.0" standalone="yes" ?><Relationships xmlns="http://schemas.openxmlformats.org/package/2006/relationships"><Relationship Id="rId1" Target="../media/image1.png" Type="http://schemas.openxmlformats.org/officeDocument/2006/relationships/image"></Relationship><Relationship Id="rId2" Target="../slideMasters/slideMaster2.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 name="Shape 1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OverTx">
  <p:cSld name="OBJECT_OVER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 name="Shape 4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 name="Google Shape;47;p4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 name="Google Shape;48;p4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 name="Google Shape;49;p4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3682080"/>
            <a:ext cx="822924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fourObj">
  <p:cSld name="FOUR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 name="Shape 5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 name="Google Shape;51;p4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 name="Google Shape;52;p4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 name="Google Shape;53;p4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 name="Google Shape;54;p4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368208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 name="Google Shape;55;p4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368208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6 Conten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 name="Shape 5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 name="Google Shape;57;p4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 name="Google Shape;58;p4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 name="Google Shape;59;p4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 name="Google Shape;60;p49"/>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79000" y="1604520"/>
            <a:ext cx="4985280" cy="397728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 name="Google Shape;61;p49"/>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79000" y="1604520"/>
            <a:ext cx="4985280" cy="397728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 name="Shape 6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x">
  <p:cSld name="TITLE_AND_BOD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 name="Shape 7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 name="Google Shape;71;p3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 name="Google Shape;72;p3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1000"/>
              </a:spcBef>
              <a:spcAft>
                <a:spcPts val="0"/>
              </a:spcAft>
              <a:buClr>
                <a:schemeClr val="dk1"/>
              </a:buClr>
              <a:buSzPts val="1800"/>
              <a:buChar char="•"/>
              <a:defRPr>
                <a:uFillTx/>
              </a:defRPr>
            </a:lvl1pPr>
            <a:lvl2pPr algn="l" lvl="1">
              <a:lnSpc>
                <a:spcPct val="90000"/>
              </a:lnSpc>
              <a:spcBef>
                <a:spcPts val="500"/>
              </a:spcBef>
              <a:spcAft>
                <a:spcPts val="0"/>
              </a:spcAft>
              <a:buClr>
                <a:schemeClr val="dk1"/>
              </a:buClr>
              <a:buSzPts val="1800"/>
              <a:buChar char="•"/>
              <a:defRPr>
                <a:uFillTx/>
              </a:defRPr>
            </a:lvl2pPr>
            <a:lvl3pPr algn="l" lvl="2">
              <a:lnSpc>
                <a:spcPct val="90000"/>
              </a:lnSpc>
              <a:spcBef>
                <a:spcPts val="500"/>
              </a:spcBef>
              <a:spcAft>
                <a:spcPts val="0"/>
              </a:spcAft>
              <a:buClr>
                <a:schemeClr val="dk1"/>
              </a:buClr>
              <a:buSzPts val="1800"/>
              <a:buChar char="•"/>
              <a:defRPr>
                <a:uFillTx/>
              </a:defRPr>
            </a:lvl3pPr>
            <a:lvl4pPr algn="l" lvl="3">
              <a:lnSpc>
                <a:spcPct val="90000"/>
              </a:lnSpc>
              <a:spcBef>
                <a:spcPts val="500"/>
              </a:spcBef>
              <a:spcAft>
                <a:spcPts val="0"/>
              </a:spcAft>
              <a:buClr>
                <a:schemeClr val="dk1"/>
              </a:buClr>
              <a:buSzPts val="1800"/>
              <a:buChar char="•"/>
              <a:defRPr>
                <a:uFillTx/>
              </a:defRPr>
            </a:lvl4pPr>
            <a:lvl5pPr algn="l" lvl="4">
              <a:lnSpc>
                <a:spcPct val="90000"/>
              </a:lnSpc>
              <a:spcBef>
                <a:spcPts val="500"/>
              </a:spcBef>
              <a:spcAft>
                <a:spcPts val="0"/>
              </a:spcAft>
              <a:buClr>
                <a:schemeClr val="dk1"/>
              </a:buClr>
              <a:buSzPts val="1800"/>
              <a:buChar char="•"/>
              <a:defRPr>
                <a:uFillTx/>
              </a:defRPr>
            </a:lvl5pPr>
            <a:lvl6pPr algn="l" lvl="5">
              <a:lnSpc>
                <a:spcPct val="90000"/>
              </a:lnSpc>
              <a:spcBef>
                <a:spcPts val="500"/>
              </a:spcBef>
              <a:spcAft>
                <a:spcPts val="0"/>
              </a:spcAft>
              <a:buClr>
                <a:schemeClr val="dk1"/>
              </a:buClr>
              <a:buSzPts val="1800"/>
              <a:buChar char="•"/>
              <a:defRPr>
                <a:uFillTx/>
              </a:defRPr>
            </a:lvl6pPr>
            <a:lvl7pPr algn="l" lvl="6">
              <a:lnSpc>
                <a:spcPct val="90000"/>
              </a:lnSpc>
              <a:spcBef>
                <a:spcPts val="500"/>
              </a:spcBef>
              <a:spcAft>
                <a:spcPts val="0"/>
              </a:spcAft>
              <a:buClr>
                <a:schemeClr val="dk1"/>
              </a:buClr>
              <a:buSzPts val="1800"/>
              <a:buChar char="•"/>
              <a:defRPr>
                <a:uFillTx/>
              </a:defRPr>
            </a:lvl7pPr>
            <a:lvl8pPr algn="l" lvl="7">
              <a:lnSpc>
                <a:spcPct val="90000"/>
              </a:lnSpc>
              <a:spcBef>
                <a:spcPts val="500"/>
              </a:spcBef>
              <a:spcAft>
                <a:spcPts val="0"/>
              </a:spcAft>
              <a:buClr>
                <a:schemeClr val="dk1"/>
              </a:buClr>
              <a:buSzPts val="1800"/>
              <a:buChar char="•"/>
              <a:defRPr>
                <a:uFillTx/>
              </a:defRPr>
            </a:lvl8pPr>
            <a:lvl9pPr algn="l" lvl="8">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
  <p:cSld name="TWO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 name="Shape 7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 name="Google Shape;74;p3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 name="Google Shape;75;p3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 name="Google Shape;76;p3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
  <p:cSld name="OBJEC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 name="Shape 7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 name="Google Shape;78;p5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 name="Google Shape;79;p5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Only">
  <p:cSld name="TITLE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 name="Shape 8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 name="Google Shape;81;p5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Only">
  <p:cSld name="OBJECT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 name="Shape 8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 name="Google Shape;83;p5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5307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1000"/>
              </a:spcBef>
              <a:spcAft>
                <a:spcPts val="0"/>
              </a:spcAft>
              <a:buClr>
                <a:schemeClr val="dk1"/>
              </a:buClr>
              <a:buSzPts val="1800"/>
              <a:buChar char="•"/>
              <a:defRPr>
                <a:uFillTx/>
              </a:defRPr>
            </a:lvl1pPr>
            <a:lvl2pPr algn="l" lvl="1">
              <a:lnSpc>
                <a:spcPct val="90000"/>
              </a:lnSpc>
              <a:spcBef>
                <a:spcPts val="500"/>
              </a:spcBef>
              <a:spcAft>
                <a:spcPts val="0"/>
              </a:spcAft>
              <a:buClr>
                <a:schemeClr val="dk1"/>
              </a:buClr>
              <a:buSzPts val="1800"/>
              <a:buChar char="•"/>
              <a:defRPr>
                <a:uFillTx/>
              </a:defRPr>
            </a:lvl2pPr>
            <a:lvl3pPr algn="l" lvl="2">
              <a:lnSpc>
                <a:spcPct val="90000"/>
              </a:lnSpc>
              <a:spcBef>
                <a:spcPts val="500"/>
              </a:spcBef>
              <a:spcAft>
                <a:spcPts val="0"/>
              </a:spcAft>
              <a:buClr>
                <a:schemeClr val="dk1"/>
              </a:buClr>
              <a:buSzPts val="1800"/>
              <a:buChar char="•"/>
              <a:defRPr>
                <a:uFillTx/>
              </a:defRPr>
            </a:lvl3pPr>
            <a:lvl4pPr algn="l" lvl="3">
              <a:lnSpc>
                <a:spcPct val="90000"/>
              </a:lnSpc>
              <a:spcBef>
                <a:spcPts val="500"/>
              </a:spcBef>
              <a:spcAft>
                <a:spcPts val="0"/>
              </a:spcAft>
              <a:buClr>
                <a:schemeClr val="dk1"/>
              </a:buClr>
              <a:buSzPts val="1800"/>
              <a:buChar char="•"/>
              <a:defRPr>
                <a:uFillTx/>
              </a:defRPr>
            </a:lvl4pPr>
            <a:lvl5pPr algn="l" lvl="4">
              <a:lnSpc>
                <a:spcPct val="90000"/>
              </a:lnSpc>
              <a:spcBef>
                <a:spcPts val="500"/>
              </a:spcBef>
              <a:spcAft>
                <a:spcPts val="0"/>
              </a:spcAft>
              <a:buClr>
                <a:schemeClr val="dk1"/>
              </a:buClr>
              <a:buSzPts val="1800"/>
              <a:buChar char="•"/>
              <a:defRPr>
                <a:uFillTx/>
              </a:defRPr>
            </a:lvl5pPr>
            <a:lvl6pPr algn="l" lvl="5">
              <a:lnSpc>
                <a:spcPct val="90000"/>
              </a:lnSpc>
              <a:spcBef>
                <a:spcPts val="500"/>
              </a:spcBef>
              <a:spcAft>
                <a:spcPts val="0"/>
              </a:spcAft>
              <a:buClr>
                <a:schemeClr val="dk1"/>
              </a:buClr>
              <a:buSzPts val="1800"/>
              <a:buChar char="•"/>
              <a:defRPr>
                <a:uFillTx/>
              </a:defRPr>
            </a:lvl6pPr>
            <a:lvl7pPr algn="l" lvl="6">
              <a:lnSpc>
                <a:spcPct val="90000"/>
              </a:lnSpc>
              <a:spcBef>
                <a:spcPts val="500"/>
              </a:spcBef>
              <a:spcAft>
                <a:spcPts val="0"/>
              </a:spcAft>
              <a:buClr>
                <a:schemeClr val="dk1"/>
              </a:buClr>
              <a:buSzPts val="1800"/>
              <a:buChar char="•"/>
              <a:defRPr>
                <a:uFillTx/>
              </a:defRPr>
            </a:lvl7pPr>
            <a:lvl8pPr algn="l" lvl="7">
              <a:lnSpc>
                <a:spcPct val="90000"/>
              </a:lnSpc>
              <a:spcBef>
                <a:spcPts val="500"/>
              </a:spcBef>
              <a:spcAft>
                <a:spcPts val="0"/>
              </a:spcAft>
              <a:buClr>
                <a:schemeClr val="dk1"/>
              </a:buClr>
              <a:buSzPts val="1800"/>
              <a:buChar char="•"/>
              <a:defRPr>
                <a:uFillTx/>
              </a:defRPr>
            </a:lvl8pPr>
            <a:lvl9pPr algn="l" lvl="8">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AndObj">
  <p:cSld name="TWO_OBJECTS_AND_OBJEC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 name="Shape 8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 name="Google Shape;85;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 name="Google Shape;86;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 name="Google Shape;87;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368208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 name="Google Shape;88;p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x">
  <p:cSld name="TITLE_AND_BOD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 name="Shape 1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 name="Google Shape;18;p3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 name="Google Shape;19;p3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1000"/>
              </a:spcBef>
              <a:spcAft>
                <a:spcPts val="0"/>
              </a:spcAft>
              <a:buClr>
                <a:schemeClr val="dk1"/>
              </a:buClr>
              <a:buSzPts val="1800"/>
              <a:buChar char="•"/>
              <a:defRPr>
                <a:uFillTx/>
              </a:defRPr>
            </a:lvl1pPr>
            <a:lvl2pPr algn="l" lvl="1">
              <a:lnSpc>
                <a:spcPct val="90000"/>
              </a:lnSpc>
              <a:spcBef>
                <a:spcPts val="500"/>
              </a:spcBef>
              <a:spcAft>
                <a:spcPts val="0"/>
              </a:spcAft>
              <a:buClr>
                <a:schemeClr val="dk1"/>
              </a:buClr>
              <a:buSzPts val="1800"/>
              <a:buChar char="•"/>
              <a:defRPr>
                <a:uFillTx/>
              </a:defRPr>
            </a:lvl2pPr>
            <a:lvl3pPr algn="l" lvl="2">
              <a:lnSpc>
                <a:spcPct val="90000"/>
              </a:lnSpc>
              <a:spcBef>
                <a:spcPts val="500"/>
              </a:spcBef>
              <a:spcAft>
                <a:spcPts val="0"/>
              </a:spcAft>
              <a:buClr>
                <a:schemeClr val="dk1"/>
              </a:buClr>
              <a:buSzPts val="1800"/>
              <a:buChar char="•"/>
              <a:defRPr>
                <a:uFillTx/>
              </a:defRPr>
            </a:lvl3pPr>
            <a:lvl4pPr algn="l" lvl="3">
              <a:lnSpc>
                <a:spcPct val="90000"/>
              </a:lnSpc>
              <a:spcBef>
                <a:spcPts val="500"/>
              </a:spcBef>
              <a:spcAft>
                <a:spcPts val="0"/>
              </a:spcAft>
              <a:buClr>
                <a:schemeClr val="dk1"/>
              </a:buClr>
              <a:buSzPts val="1800"/>
              <a:buChar char="•"/>
              <a:defRPr>
                <a:uFillTx/>
              </a:defRPr>
            </a:lvl4pPr>
            <a:lvl5pPr algn="l" lvl="4">
              <a:lnSpc>
                <a:spcPct val="90000"/>
              </a:lnSpc>
              <a:spcBef>
                <a:spcPts val="500"/>
              </a:spcBef>
              <a:spcAft>
                <a:spcPts val="0"/>
              </a:spcAft>
              <a:buClr>
                <a:schemeClr val="dk1"/>
              </a:buClr>
              <a:buSzPts val="1800"/>
              <a:buChar char="•"/>
              <a:defRPr>
                <a:uFillTx/>
              </a:defRPr>
            </a:lvl5pPr>
            <a:lvl6pPr algn="l" lvl="5">
              <a:lnSpc>
                <a:spcPct val="90000"/>
              </a:lnSpc>
              <a:spcBef>
                <a:spcPts val="500"/>
              </a:spcBef>
              <a:spcAft>
                <a:spcPts val="0"/>
              </a:spcAft>
              <a:buClr>
                <a:schemeClr val="dk1"/>
              </a:buClr>
              <a:buSzPts val="1800"/>
              <a:buChar char="•"/>
              <a:defRPr>
                <a:uFillTx/>
              </a:defRPr>
            </a:lvl6pPr>
            <a:lvl7pPr algn="l" lvl="6">
              <a:lnSpc>
                <a:spcPct val="90000"/>
              </a:lnSpc>
              <a:spcBef>
                <a:spcPts val="500"/>
              </a:spcBef>
              <a:spcAft>
                <a:spcPts val="0"/>
              </a:spcAft>
              <a:buClr>
                <a:schemeClr val="dk1"/>
              </a:buClr>
              <a:buSzPts val="1800"/>
              <a:buChar char="•"/>
              <a:defRPr>
                <a:uFillTx/>
              </a:defRPr>
            </a:lvl7pPr>
            <a:lvl8pPr algn="l" lvl="7">
              <a:lnSpc>
                <a:spcPct val="90000"/>
              </a:lnSpc>
              <a:spcBef>
                <a:spcPts val="500"/>
              </a:spcBef>
              <a:spcAft>
                <a:spcPts val="0"/>
              </a:spcAft>
              <a:buClr>
                <a:schemeClr val="dk1"/>
              </a:buClr>
              <a:buSzPts val="1800"/>
              <a:buChar char="•"/>
              <a:defRPr>
                <a:uFillTx/>
              </a:defRPr>
            </a:lvl8pPr>
            <a:lvl9pPr algn="l" lvl="8">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AndTwoObj">
  <p:cSld name="OBJECT_AND_TWO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 name="Shape 8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0" name="Google Shape;90;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1" name="Google Shape;91;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2" name="Google Shape;92;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3" name="Google Shape;93;p5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368208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OverTx">
  <p:cSld name="TWO_OBJECTS_OVER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4" name="Shape 9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5" name="Google Shape;95;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6" name="Google Shape;96;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7" name="Google Shape;97;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8" name="Google Shape;98;p5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3682080"/>
            <a:ext cx="822924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OverTx">
  <p:cSld name="OBJECT_OVER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9" name="Shape 9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0" name="Google Shape;100;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1" name="Google Shape;101;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2" name="Google Shape;102;p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3682080"/>
            <a:ext cx="822924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fourObj">
  <p:cSld name="FOUR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3" name="Shape 10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 name="Google Shape;104;p5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5" name="Google Shape;105;p5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6" name="Google Shape;106;p5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7" name="Google Shape;107;p5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368208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8" name="Google Shape;108;p5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368208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Title, 6 Conten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9" name="Shape 10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0" name="Google Shape;110;p5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1" name="Google Shape;111;p5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2" name="Google Shape;112;p5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3" name="Google Shape;113;p58"/>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79000" y="1604520"/>
            <a:ext cx="4985280" cy="397728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4" name="Google Shape;114;p58"/>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79000" y="1604520"/>
            <a:ext cx="4985280" cy="397728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
  <p:cSld name="OBJEC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 name="Shape 2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 name="Google Shape;21;p4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 name="Google Shape;22;p4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
  <p:cSld name="TWO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 name="Shape 2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 name="Google Shape;24;p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 name="Google Shape;25;p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 name="Google Shape;26;p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Only">
  <p:cSld name="TITLE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 name="Shape 2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 name="Google Shape;28;p4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Only">
  <p:cSld name="OBJECT_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 name="Shape 2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 name="Google Shape;30;p4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5307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1000"/>
              </a:spcBef>
              <a:spcAft>
                <a:spcPts val="0"/>
              </a:spcAft>
              <a:buClr>
                <a:schemeClr val="dk1"/>
              </a:buClr>
              <a:buSzPts val="1800"/>
              <a:buChar char="•"/>
              <a:defRPr>
                <a:uFillTx/>
              </a:defRPr>
            </a:lvl1pPr>
            <a:lvl2pPr algn="l" lvl="1">
              <a:lnSpc>
                <a:spcPct val="90000"/>
              </a:lnSpc>
              <a:spcBef>
                <a:spcPts val="500"/>
              </a:spcBef>
              <a:spcAft>
                <a:spcPts val="0"/>
              </a:spcAft>
              <a:buClr>
                <a:schemeClr val="dk1"/>
              </a:buClr>
              <a:buSzPts val="1800"/>
              <a:buChar char="•"/>
              <a:defRPr>
                <a:uFillTx/>
              </a:defRPr>
            </a:lvl2pPr>
            <a:lvl3pPr algn="l" lvl="2">
              <a:lnSpc>
                <a:spcPct val="90000"/>
              </a:lnSpc>
              <a:spcBef>
                <a:spcPts val="500"/>
              </a:spcBef>
              <a:spcAft>
                <a:spcPts val="0"/>
              </a:spcAft>
              <a:buClr>
                <a:schemeClr val="dk1"/>
              </a:buClr>
              <a:buSzPts val="1800"/>
              <a:buChar char="•"/>
              <a:defRPr>
                <a:uFillTx/>
              </a:defRPr>
            </a:lvl3pPr>
            <a:lvl4pPr algn="l" lvl="3">
              <a:lnSpc>
                <a:spcPct val="90000"/>
              </a:lnSpc>
              <a:spcBef>
                <a:spcPts val="500"/>
              </a:spcBef>
              <a:spcAft>
                <a:spcPts val="0"/>
              </a:spcAft>
              <a:buClr>
                <a:schemeClr val="dk1"/>
              </a:buClr>
              <a:buSzPts val="1800"/>
              <a:buChar char="•"/>
              <a:defRPr>
                <a:uFillTx/>
              </a:defRPr>
            </a:lvl4pPr>
            <a:lvl5pPr algn="l" lvl="4">
              <a:lnSpc>
                <a:spcPct val="90000"/>
              </a:lnSpc>
              <a:spcBef>
                <a:spcPts val="500"/>
              </a:spcBef>
              <a:spcAft>
                <a:spcPts val="0"/>
              </a:spcAft>
              <a:buClr>
                <a:schemeClr val="dk1"/>
              </a:buClr>
              <a:buSzPts val="1800"/>
              <a:buChar char="•"/>
              <a:defRPr>
                <a:uFillTx/>
              </a:defRPr>
            </a:lvl5pPr>
            <a:lvl6pPr algn="l" lvl="5">
              <a:lnSpc>
                <a:spcPct val="90000"/>
              </a:lnSpc>
              <a:spcBef>
                <a:spcPts val="500"/>
              </a:spcBef>
              <a:spcAft>
                <a:spcPts val="0"/>
              </a:spcAft>
              <a:buClr>
                <a:schemeClr val="dk1"/>
              </a:buClr>
              <a:buSzPts val="1800"/>
              <a:buChar char="•"/>
              <a:defRPr>
                <a:uFillTx/>
              </a:defRPr>
            </a:lvl6pPr>
            <a:lvl7pPr algn="l" lvl="6">
              <a:lnSpc>
                <a:spcPct val="90000"/>
              </a:lnSpc>
              <a:spcBef>
                <a:spcPts val="500"/>
              </a:spcBef>
              <a:spcAft>
                <a:spcPts val="0"/>
              </a:spcAft>
              <a:buClr>
                <a:schemeClr val="dk1"/>
              </a:buClr>
              <a:buSzPts val="1800"/>
              <a:buChar char="•"/>
              <a:defRPr>
                <a:uFillTx/>
              </a:defRPr>
            </a:lvl7pPr>
            <a:lvl8pPr algn="l" lvl="7">
              <a:lnSpc>
                <a:spcPct val="90000"/>
              </a:lnSpc>
              <a:spcBef>
                <a:spcPts val="500"/>
              </a:spcBef>
              <a:spcAft>
                <a:spcPts val="0"/>
              </a:spcAft>
              <a:buClr>
                <a:schemeClr val="dk1"/>
              </a:buClr>
              <a:buSzPts val="1800"/>
              <a:buChar char="•"/>
              <a:defRPr>
                <a:uFillTx/>
              </a:defRPr>
            </a:lvl8pPr>
            <a:lvl9pPr algn="l" lvl="8">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AndObj">
  <p:cSld name="TWO_OBJECTS_AND_OBJEC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 name="Shape 3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 name="Google Shape;32;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 name="Google Shape;33;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 name="Google Shape;34;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368208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 name="Google Shape;35;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objAndTwoObj">
  <p:cSld name="OBJECT_AND_TWO_OBJECTS">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 name="Shape 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 name="Google Shape;37;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 name="Google Shape;38;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 name="Google Shape;39;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 name="Google Shape;40;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368208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woObjOverTx">
  <p:cSld name="TWO_OBJECTS_OVER_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 name="Shape 4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 name="Google Shape;42;p4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a:lnSpc>
                <a:spcPct val="90000"/>
              </a:lnSpc>
              <a:spcBef>
                <a:spcPts val="0"/>
              </a:spcBef>
              <a:spcAft>
                <a:spcPts val="0"/>
              </a:spcAft>
              <a:buClr>
                <a:schemeClr val="dk1"/>
              </a:buClr>
              <a:buSzPts val="1800"/>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 name="Google Shape;43;p4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 name="Google Shape;44;p4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4240" y="1604520"/>
            <a:ext cx="401580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 name="Google Shape;45;p4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3"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3682080"/>
            <a:ext cx="8229240" cy="1896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342900" lvl="0" marL="457200">
              <a:lnSpc>
                <a:spcPct val="90000"/>
              </a:lnSpc>
              <a:spcBef>
                <a:spcPts val="1000"/>
              </a:spcBef>
              <a:spcAft>
                <a:spcPts val="0"/>
              </a:spcAft>
              <a:buClr>
                <a:schemeClr val="dk1"/>
              </a:buClr>
              <a:buSzPts val="1800"/>
              <a:buChar char="•"/>
              <a:defRPr>
                <a:uFillTx/>
              </a:defRPr>
            </a:lvl1pPr>
            <a:lvl2pPr algn="l" indent="-342900" lvl="1" marL="914400">
              <a:lnSpc>
                <a:spcPct val="90000"/>
              </a:lnSpc>
              <a:spcBef>
                <a:spcPts val="500"/>
              </a:spcBef>
              <a:spcAft>
                <a:spcPts val="0"/>
              </a:spcAft>
              <a:buClr>
                <a:schemeClr val="dk1"/>
              </a:buClr>
              <a:buSzPts val="1800"/>
              <a:buChar char="•"/>
              <a:defRPr>
                <a:uFillTx/>
              </a:defRPr>
            </a:lvl2pPr>
            <a:lvl3pPr algn="l" indent="-342900" lvl="2" marL="1371600">
              <a:lnSpc>
                <a:spcPct val="90000"/>
              </a:lnSpc>
              <a:spcBef>
                <a:spcPts val="500"/>
              </a:spcBef>
              <a:spcAft>
                <a:spcPts val="0"/>
              </a:spcAft>
              <a:buClr>
                <a:schemeClr val="dk1"/>
              </a:buClr>
              <a:buSzPts val="1800"/>
              <a:buChar char="•"/>
              <a:defRPr>
                <a:uFillTx/>
              </a:defRPr>
            </a:lvl3pPr>
            <a:lvl4pPr algn="l" indent="-342900" lvl="3" marL="1828800">
              <a:lnSpc>
                <a:spcPct val="90000"/>
              </a:lnSpc>
              <a:spcBef>
                <a:spcPts val="500"/>
              </a:spcBef>
              <a:spcAft>
                <a:spcPts val="0"/>
              </a:spcAft>
              <a:buClr>
                <a:schemeClr val="dk1"/>
              </a:buClr>
              <a:buSzPts val="1800"/>
              <a:buChar char="•"/>
              <a:defRPr>
                <a:uFillTx/>
              </a:defRPr>
            </a:lvl4pPr>
            <a:lvl5pPr algn="l" indent="-342900" lvl="4" marL="2286000">
              <a:lnSpc>
                <a:spcPct val="90000"/>
              </a:lnSpc>
              <a:spcBef>
                <a:spcPts val="500"/>
              </a:spcBef>
              <a:spcAft>
                <a:spcPts val="0"/>
              </a:spcAft>
              <a:buClr>
                <a:schemeClr val="dk1"/>
              </a:buClr>
              <a:buSzPts val="1800"/>
              <a:buChar char="•"/>
              <a:defRPr>
                <a:uFillTx/>
              </a:defRPr>
            </a:lvl5pPr>
            <a:lvl6pPr algn="l" indent="-342900" lvl="5" marL="2743200">
              <a:lnSpc>
                <a:spcPct val="90000"/>
              </a:lnSpc>
              <a:spcBef>
                <a:spcPts val="500"/>
              </a:spcBef>
              <a:spcAft>
                <a:spcPts val="0"/>
              </a:spcAft>
              <a:buClr>
                <a:schemeClr val="dk1"/>
              </a:buClr>
              <a:buSzPts val="1800"/>
              <a:buChar char="•"/>
              <a:defRPr>
                <a:uFillTx/>
              </a:defRPr>
            </a:lvl6pPr>
            <a:lvl7pPr algn="l" indent="-342900" lvl="6" marL="3200400">
              <a:lnSpc>
                <a:spcPct val="90000"/>
              </a:lnSpc>
              <a:spcBef>
                <a:spcPts val="500"/>
              </a:spcBef>
              <a:spcAft>
                <a:spcPts val="0"/>
              </a:spcAft>
              <a:buClr>
                <a:schemeClr val="dk1"/>
              </a:buClr>
              <a:buSzPts val="1800"/>
              <a:buChar char="•"/>
              <a:defRPr>
                <a:uFillTx/>
              </a:defRPr>
            </a:lvl7pPr>
            <a:lvl8pPr algn="l" indent="-342900" lvl="7" marL="3657600">
              <a:lnSpc>
                <a:spcPct val="90000"/>
              </a:lnSpc>
              <a:spcBef>
                <a:spcPts val="500"/>
              </a:spcBef>
              <a:spcAft>
                <a:spcPts val="0"/>
              </a:spcAft>
              <a:buClr>
                <a:schemeClr val="dk1"/>
              </a:buClr>
              <a:buSzPts val="1800"/>
              <a:buChar char="•"/>
              <a:defRPr>
                <a:uFillTx/>
              </a:defRPr>
            </a:lvl8pPr>
            <a:lvl9pPr algn="l" indent="-342900" lvl="8" marL="4114800">
              <a:lnSpc>
                <a:spcPct val="90000"/>
              </a:lnSpc>
              <a:spcBef>
                <a:spcPts val="50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slideLayouts/slideLayout12.xml" Type="http://schemas.openxmlformats.org/officeDocument/2006/relationships/slideLayout"></Relationship><Relationship Id="rId13" Target="../theme/theme1.xml" Type="http://schemas.openxmlformats.org/officeDocument/2006/relationships/theme"></Relationship></Relationships>
</file>

<file path=ppt/slideMasters/_rels/slideMaster2.xml.rels><?xml version="1.0" standalone="yes" ?><Relationships xmlns="http://schemas.openxmlformats.org/package/2006/relationships"><Relationship Id="rId1" Target="../slideLayouts/slideLayout13.xml" Type="http://schemas.openxmlformats.org/officeDocument/2006/relationships/slideLayout"></Relationship><Relationship Id="rId2" Target="../slideLayouts/slideLayout14.xml" Type="http://schemas.openxmlformats.org/officeDocument/2006/relationships/slideLayout"></Relationship><Relationship Id="rId3" Target="../slideLayouts/slideLayout15.xml" Type="http://schemas.openxmlformats.org/officeDocument/2006/relationships/slideLayout"></Relationship><Relationship Id="rId4" Target="../slideLayouts/slideLayout16.xml" Type="http://schemas.openxmlformats.org/officeDocument/2006/relationships/slideLayout"></Relationship><Relationship Id="rId5" Target="../slideLayouts/slideLayout17.xml" Type="http://schemas.openxmlformats.org/officeDocument/2006/relationships/slideLayout"></Relationship><Relationship Id="rId6" Target="../slideLayouts/slideLayout18.xml" Type="http://schemas.openxmlformats.org/officeDocument/2006/relationships/slideLayout"></Relationship><Relationship Id="rId7" Target="../slideLayouts/slideLayout19.xml" Type="http://schemas.openxmlformats.org/officeDocument/2006/relationships/slideLayout"></Relationship><Relationship Id="rId8" Target="../slideLayouts/slideLayout20.xml" Type="http://schemas.openxmlformats.org/officeDocument/2006/relationships/slideLayout"></Relationship><Relationship Id="rId9" Target="../slideLayouts/slideLayout21.xml" Type="http://schemas.openxmlformats.org/officeDocument/2006/relationships/slideLayout"></Relationship><Relationship Id="rId10" Target="../slideLayouts/slideLayout22.xml" Type="http://schemas.openxmlformats.org/officeDocument/2006/relationships/slideLayout"></Relationship><Relationship Id="rId11" Target="../slideLayouts/slideLayout23.xml" Type="http://schemas.openxmlformats.org/officeDocument/2006/relationships/slideLayout"></Relationship><Relationship Id="rId12" Target="../slideLayouts/slideLayout24.xml" Type="http://schemas.openxmlformats.org/officeDocument/2006/relationships/slideLayout"></Relationship><Relationship Id="rId13" Target="../theme/theme2.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rgbClr val="FFFFFF"/>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 name="Shape 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 name="Google Shape;10;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9142200" cy="226800"/>
          </a:xfrm>
          <a:prstGeom prst="rect">
            <a:avLst/>
          </a:prstGeom>
          <a:solidFill>
            <a:srgbClr val="9900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 name="Google Shape;11;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897680" y="-27000"/>
            <a:ext cx="1307880" cy="2714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200"/>
              <a:buFont typeface="Arial"/>
              <a:buNone/>
            </a:pPr>
            <a:r>
              <a:rPr b="1" cap="none" i="0" lang="en-US" strike="noStrike" sz="1200" u="none">
                <a:solidFill>
                  <a:srgbClr val="FFFFFF"/>
                </a:solidFill>
                <a:uFillTx/>
                <a:latin typeface="Times New Roman"/>
                <a:ea typeface="Times New Roman"/>
                <a:cs typeface="Times New Roman"/>
                <a:sym typeface="Times New Roman"/>
              </a:rPr>
              <a:t>Carnegie Mellon</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Google Shape;12;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38200" y="6611760"/>
            <a:ext cx="722160" cy="243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000"/>
              <a:buFont typeface="Arial"/>
              <a:buNone/>
            </a:pPr>
            <a:fld id="{00000000-1234-1234-1234-123412341234}" type="slidenum">
              <a:rPr b="1" cap="none" i="0" lang="en-US" strike="noStrike" sz="1000" u="none">
                <a:solidFill>
                  <a:srgbClr val="000000"/>
                </a:solidFill>
                <a:uFillTx/>
                <a:latin typeface="Calibri"/>
                <a:ea typeface="Calibri"/>
                <a:cs typeface="Calibri"/>
                <a:sym typeface="Calibri"/>
              </a:rPr>
              <a:t>‹#›</a:t>
            </a:fld>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3;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960" y="6629400"/>
            <a:ext cx="4567320" cy="241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000"/>
              <a:buFont typeface="Arial"/>
              <a:buNone/>
            </a:pPr>
            <a:r>
              <a:rPr b="0" cap="none" i="0" lang="en-US" strike="noStrike" sz="1000" u="none">
                <a:solidFill>
                  <a:srgbClr val="000000"/>
                </a:solidFill>
                <a:uFillTx/>
                <a:latin typeface="Calibri"/>
                <a:ea typeface="Calibri"/>
                <a:cs typeface="Calibri"/>
                <a:sym typeface="Calibri"/>
              </a:rPr>
              <a:t>Bryant and O’Hallaron, Computer Systems: A Programmer’s Perspective, Third Edition</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4;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marR="0" rtl="0">
              <a:lnSpc>
                <a:spcPct val="90000"/>
              </a:lnSpc>
              <a:spcBef>
                <a:spcPts val="0"/>
              </a:spcBef>
              <a:spcAft>
                <a:spcPts val="0"/>
              </a:spcAft>
              <a:buClr>
                <a:schemeClr val="dk1"/>
              </a:buClr>
              <a:buSzPts val="4400"/>
              <a:buFont typeface="Arial"/>
              <a:buNone/>
              <a:defRPr b="0" cap="none" i="0" strike="noStrike" sz="4400" u="none">
                <a:solidFill>
                  <a:schemeClr val="dk1"/>
                </a:solidFill>
                <a:uFillTx/>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5;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i="0" strike="noStrike" sz="2800" u="none">
                <a:solidFill>
                  <a:schemeClr val="dk1"/>
                </a:solidFill>
                <a:uFillTx/>
                <a:latin typeface="Arial"/>
                <a:ea typeface="Arial"/>
                <a:cs typeface="Arial"/>
                <a:sym typeface="Arial"/>
              </a:defRPr>
            </a:lvl1pPr>
            <a:lvl2pPr algn="l" indent="-381000" lvl="1" marL="914400" marR="0" rtl="0">
              <a:lnSpc>
                <a:spcPct val="90000"/>
              </a:lnSpc>
              <a:spcBef>
                <a:spcPts val="500"/>
              </a:spcBef>
              <a:spcAft>
                <a:spcPts val="0"/>
              </a:spcAft>
              <a:buClr>
                <a:schemeClr val="dk1"/>
              </a:buClr>
              <a:buSzPts val="2400"/>
              <a:buFont typeface="Arial"/>
              <a:buChar char="•"/>
              <a:defRPr b="0" cap="none" i="0" strike="noStrike" sz="2400" u="none">
                <a:solidFill>
                  <a:schemeClr val="dk1"/>
                </a:solidFill>
                <a:uFillTx/>
                <a:latin typeface="Arial"/>
                <a:ea typeface="Arial"/>
                <a:cs typeface="Arial"/>
                <a:sym typeface="Arial"/>
              </a:defRPr>
            </a:lvl2pPr>
            <a:lvl3pPr algn="l" indent="-355600" lvl="2" marL="1371600" marR="0" rtl="0">
              <a:lnSpc>
                <a:spcPct val="90000"/>
              </a:lnSpc>
              <a:spcBef>
                <a:spcPts val="500"/>
              </a:spcBef>
              <a:spcAft>
                <a:spcPts val="0"/>
              </a:spcAft>
              <a:buClr>
                <a:schemeClr val="dk1"/>
              </a:buClr>
              <a:buSzPts val="2000"/>
              <a:buFont typeface="Arial"/>
              <a:buChar char="•"/>
              <a:defRPr b="0" cap="none" i="0" strike="noStrike" sz="2000" u="none">
                <a:solidFill>
                  <a:schemeClr val="dk1"/>
                </a:solidFill>
                <a:uFillTx/>
                <a:latin typeface="Arial"/>
                <a:ea typeface="Arial"/>
                <a:cs typeface="Arial"/>
                <a:sym typeface="Arial"/>
              </a:defRPr>
            </a:lvl3pPr>
            <a:lvl4pPr algn="l" indent="-342900" lvl="3" marL="1828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4pPr>
            <a:lvl5pPr algn="l" indent="-342900" lvl="4" marL="22860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 r:id="rId12" id="2147483672"/>
  </p:sldLayoutIdLst>
  <p:hf dt="0" ftr="0" hdr="0" sldNum="0"/>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Masters/slideMaster2.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rgbClr val="FFFFFF"/>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 name="Shape 6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 name="Google Shape;63;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9142200" cy="226800"/>
          </a:xfrm>
          <a:prstGeom prst="rect">
            <a:avLst/>
          </a:prstGeom>
          <a:solidFill>
            <a:srgbClr val="9900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 name="Google Shape;64;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897680" y="-27000"/>
            <a:ext cx="1307880" cy="2714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200"/>
              <a:buFont typeface="Arial"/>
              <a:buNone/>
            </a:pPr>
            <a:r>
              <a:rPr b="1" cap="none" i="0" lang="en-US" strike="noStrike" sz="1200" u="none">
                <a:solidFill>
                  <a:srgbClr val="FFFFFF"/>
                </a:solidFill>
                <a:uFillTx/>
                <a:latin typeface="Times New Roman"/>
                <a:ea typeface="Times New Roman"/>
                <a:cs typeface="Times New Roman"/>
                <a:sym typeface="Times New Roman"/>
              </a:rPr>
              <a:t>Carnegie Mellon</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 name="Google Shape;65;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638200" y="6611760"/>
            <a:ext cx="722160" cy="243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000"/>
              <a:buFont typeface="Arial"/>
              <a:buNone/>
            </a:pPr>
            <a:fld id="{00000000-1234-1234-1234-123412341234}" type="slidenum">
              <a:rPr b="1" cap="none" i="0" lang="en-US" strike="noStrike" sz="1000" u="none">
                <a:solidFill>
                  <a:srgbClr val="000000"/>
                </a:solidFill>
                <a:uFillTx/>
                <a:latin typeface="Calibri"/>
                <a:ea typeface="Calibri"/>
                <a:cs typeface="Calibri"/>
                <a:sym typeface="Calibri"/>
              </a:rPr>
              <a:t>‹#›</a:t>
            </a:fld>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 name="Google Shape;66;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960" y="6629400"/>
            <a:ext cx="4567320" cy="241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000"/>
              <a:buFont typeface="Arial"/>
              <a:buNone/>
            </a:pPr>
            <a:r>
              <a:rPr b="0" cap="none" i="0" lang="en-US" strike="noStrike" sz="1000" u="none">
                <a:solidFill>
                  <a:srgbClr val="000000"/>
                </a:solidFill>
                <a:uFillTx/>
                <a:latin typeface="Calibri"/>
                <a:ea typeface="Calibri"/>
                <a:cs typeface="Calibri"/>
                <a:sym typeface="Calibri"/>
              </a:rPr>
              <a:t>Bryant and O’Hallaron, Computer Systems: A Programmer’s Perspective, Third Edition</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 name="Google Shape;67;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273600"/>
            <a:ext cx="8229240" cy="1144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lvl1pPr algn="l" lvl="0" marR="0" rtl="0">
              <a:lnSpc>
                <a:spcPct val="90000"/>
              </a:lnSpc>
              <a:spcBef>
                <a:spcPts val="0"/>
              </a:spcBef>
              <a:spcAft>
                <a:spcPts val="0"/>
              </a:spcAft>
              <a:buClr>
                <a:schemeClr val="dk1"/>
              </a:buClr>
              <a:buSzPts val="4400"/>
              <a:buFont typeface="Arial"/>
              <a:buNone/>
              <a:defRPr b="0" cap="none" i="0" strike="noStrike" sz="4400" u="none">
                <a:solidFill>
                  <a:schemeClr val="dk1"/>
                </a:solidFill>
                <a:uFillTx/>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 name="Google Shape;68;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1604520"/>
            <a:ext cx="8229240" cy="39772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i="0" strike="noStrike" sz="2800" u="none">
                <a:solidFill>
                  <a:schemeClr val="dk1"/>
                </a:solidFill>
                <a:uFillTx/>
                <a:latin typeface="Arial"/>
                <a:ea typeface="Arial"/>
                <a:cs typeface="Arial"/>
                <a:sym typeface="Arial"/>
              </a:defRPr>
            </a:lvl1pPr>
            <a:lvl2pPr algn="l" indent="-381000" lvl="1" marL="914400" marR="0" rtl="0">
              <a:lnSpc>
                <a:spcPct val="90000"/>
              </a:lnSpc>
              <a:spcBef>
                <a:spcPts val="500"/>
              </a:spcBef>
              <a:spcAft>
                <a:spcPts val="0"/>
              </a:spcAft>
              <a:buClr>
                <a:schemeClr val="dk1"/>
              </a:buClr>
              <a:buSzPts val="2400"/>
              <a:buFont typeface="Arial"/>
              <a:buChar char="•"/>
              <a:defRPr b="0" cap="none" i="0" strike="noStrike" sz="2400" u="none">
                <a:solidFill>
                  <a:schemeClr val="dk1"/>
                </a:solidFill>
                <a:uFillTx/>
                <a:latin typeface="Arial"/>
                <a:ea typeface="Arial"/>
                <a:cs typeface="Arial"/>
                <a:sym typeface="Arial"/>
              </a:defRPr>
            </a:lvl2pPr>
            <a:lvl3pPr algn="l" indent="-355600" lvl="2" marL="1371600" marR="0" rtl="0">
              <a:lnSpc>
                <a:spcPct val="90000"/>
              </a:lnSpc>
              <a:spcBef>
                <a:spcPts val="500"/>
              </a:spcBef>
              <a:spcAft>
                <a:spcPts val="0"/>
              </a:spcAft>
              <a:buClr>
                <a:schemeClr val="dk1"/>
              </a:buClr>
              <a:buSzPts val="2000"/>
              <a:buFont typeface="Arial"/>
              <a:buChar char="•"/>
              <a:defRPr b="0" cap="none" i="0" strike="noStrike" sz="2000" u="none">
                <a:solidFill>
                  <a:schemeClr val="dk1"/>
                </a:solidFill>
                <a:uFillTx/>
                <a:latin typeface="Arial"/>
                <a:ea typeface="Arial"/>
                <a:cs typeface="Arial"/>
                <a:sym typeface="Arial"/>
              </a:defRPr>
            </a:lvl3pPr>
            <a:lvl4pPr algn="l" indent="-342900" lvl="3" marL="1828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4pPr>
            <a:lvl5pPr algn="l" indent="-342900" lvl="4" marL="22860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uFillTx/>
                <a:latin typeface="Arial"/>
                <a:ea typeface="Arial"/>
                <a:cs typeface="Arial"/>
                <a:sym typeface="Arial"/>
              </a:defRPr>
            </a:lvl9pPr>
          </a:lstStyle>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sldLayoutIdLst>
    <p:sldLayoutId r:id="rId1" id="2147483674"/>
    <p:sldLayoutId r:id="rId2" id="2147483675"/>
    <p:sldLayoutId r:id="rId3" id="2147483676"/>
    <p:sldLayoutId r:id="rId4" id="2147483677"/>
    <p:sldLayoutId r:id="rId5" id="2147483678"/>
    <p:sldLayoutId r:id="rId6" id="2147483679"/>
    <p:sldLayoutId r:id="rId7" id="2147483680"/>
    <p:sldLayoutId r:id="rId8" id="2147483681"/>
    <p:sldLayoutId r:id="rId9" id="2147483682"/>
    <p:sldLayoutId r:id="rId10" id="2147483683"/>
    <p:sldLayoutId r:id="rId11" id="2147483684"/>
    <p:sldLayoutId r:id="rId12" id="2147483685"/>
  </p:sldLayoutIdLst>
  <p:hf dt="0" ftr="0" hdr="0" sldNum="0"/>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s>
</file>

<file path=ppt/slides/_rels/slide10.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0.xml" Type="http://schemas.openxmlformats.org/officeDocument/2006/relationships/notesSlide"></Relationship><Relationship Id="rId3" Target="http://http/www.cs.cmu.edu/~213/activities/pxydrive-tutorial.tar" TargetMode="External" Type="http://schemas.openxmlformats.org/officeDocument/2006/relationships/hyperlink"></Relationship></Relationships>
</file>

<file path=ppt/slides/_rels/slide11.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1.xml" Type="http://schemas.openxmlformats.org/officeDocument/2006/relationships/notesSlide"></Relationship></Relationships>
</file>

<file path=ppt/slides/_rels/slide12.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2.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3.xml" Type="http://schemas.openxmlformats.org/officeDocument/2006/relationships/notesSlide"></Relationship></Relationships>
</file>

<file path=ppt/slides/_rels/slide14.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4.xml" Type="http://schemas.openxmlformats.org/officeDocument/2006/relationships/notesSlide"></Relationship></Relationships>
</file>

<file path=ppt/slides/_rels/slide15.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5.xml" Type="http://schemas.openxmlformats.org/officeDocument/2006/relationships/notesSlide"></Relationship></Relationships>
</file>

<file path=ppt/slides/_rels/slide16.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6.xml" Type="http://schemas.openxmlformats.org/officeDocument/2006/relationships/notesSlide"></Relationship></Relationships>
</file>

<file path=ppt/slides/_rels/slide17.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7.xml" Type="http://schemas.openxmlformats.org/officeDocument/2006/relationships/notesSlide"></Relationship></Relationships>
</file>

<file path=ppt/slides/_rels/slide18.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8.xml" Type="http://schemas.openxmlformats.org/officeDocument/2006/relationships/notesSlide"></Relationship></Relationships>
</file>

<file path=ppt/slides/_rels/slide19.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19.xml" Type="http://schemas.openxmlformats.org/officeDocument/2006/relationships/notesSlide"></Relationship></Relationships>
</file>

<file path=ppt/slides/_rels/slide2.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2.xml" Type="http://schemas.openxmlformats.org/officeDocument/2006/relationships/notesSlide"></Relationship></Relationships>
</file>

<file path=ppt/slides/_rels/slide20.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20.xml" Type="http://schemas.openxmlformats.org/officeDocument/2006/relationships/notesSlide"></Relationship><Relationship Id="rId3" Target="../media/image4.png" Type="http://schemas.openxmlformats.org/officeDocument/2006/relationships/image"></Relationship></Relationships>
</file>

<file path=ppt/slides/_rels/slide21.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21.xml" Type="http://schemas.openxmlformats.org/officeDocument/2006/relationships/notesSlide"></Relationship></Relationships>
</file>

<file path=ppt/slides/_rels/slide22.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22.xml" Type="http://schemas.openxmlformats.org/officeDocument/2006/relationships/notesSlide"></Relationship><Relationship Id="rId3" Target="../media/image7.png" Type="http://schemas.openxmlformats.org/officeDocument/2006/relationships/image"></Relationship></Relationships>
</file>

<file path=ppt/slides/_rels/slide23.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23.xml" Type="http://schemas.openxmlformats.org/officeDocument/2006/relationships/notesSlide"></Relationship></Relationships>
</file>

<file path=ppt/slides/_rels/slide24.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24.xml" Type="http://schemas.openxmlformats.org/officeDocument/2006/relationships/notesSlide"></Relationship></Relationships>
</file>

<file path=ppt/slides/_rels/slide25.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25.xml" Type="http://schemas.openxmlformats.org/officeDocument/2006/relationships/notesSlide"></Relationship></Relationships>
</file>

<file path=ppt/slides/_rels/slide2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6.xml" Type="http://schemas.openxmlformats.org/officeDocument/2006/relationships/notesSlide"></Relationship></Relationships>
</file>

<file path=ppt/slides/_rels/slide27.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27.xml" Type="http://schemas.openxmlformats.org/officeDocument/2006/relationships/notesSlide"></Relationship></Relationships>
</file>

<file path=ppt/slides/_rels/slide28.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28.xml" Type="http://schemas.openxmlformats.org/officeDocument/2006/relationships/notesSlide"></Relationship><Relationship Id="rId3" Target="../media/image6.jpg" Type="http://schemas.openxmlformats.org/officeDocument/2006/relationships/image"></Relationship></Relationships>
</file>

<file path=ppt/slides/_rels/slide29.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29.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3.xml" Type="http://schemas.openxmlformats.org/officeDocument/2006/relationships/notesSlide"></Relationship></Relationships>
</file>

<file path=ppt/slides/_rels/slide30.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30.xml" Type="http://schemas.openxmlformats.org/officeDocument/2006/relationships/notesSlide"></Relationship></Relationships>
</file>

<file path=ppt/slides/_rels/slide31.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31.xml" Type="http://schemas.openxmlformats.org/officeDocument/2006/relationships/notesSlide"></Relationship></Relationships>
</file>

<file path=ppt/slides/_rels/slide4.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4.xml" Type="http://schemas.openxmlformats.org/officeDocument/2006/relationships/notesSlide"></Relationship></Relationships>
</file>

<file path=ppt/slides/_rels/slide5.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5.xml" Type="http://schemas.openxmlformats.org/officeDocument/2006/relationships/notesSlide"></Relationship></Relationships>
</file>

<file path=ppt/slides/_rels/slide6.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6.xml" Type="http://schemas.openxmlformats.org/officeDocument/2006/relationships/notesSlide"></Relationship></Relationships>
</file>

<file path=ppt/slides/_rels/slide7.xml.rels><?xml version="1.0" standalone="yes" ?><Relationships xmlns="http://schemas.openxmlformats.org/package/2006/relationships"><Relationship Id="rId1" Target="../slideLayouts/slideLayout14.xml" Type="http://schemas.openxmlformats.org/officeDocument/2006/relationships/slideLayout"></Relationship><Relationship Id="rId2" Target="../notesSlides/notesSlide7.xml" Type="http://schemas.openxmlformats.org/officeDocument/2006/relationships/notesSlide"></Relationship><Relationship Id="rId3" Target="../media/image3.png" Type="http://schemas.openxmlformats.org/officeDocument/2006/relationships/image"></Relationship><Relationship Id="rId4" Target="../media/image5.png" Type="http://schemas.openxmlformats.org/officeDocument/2006/relationships/image"></Relationship></Relationships>
</file>

<file path=ppt/slides/_rels/slide8.xml.rels><?xml version="1.0" standalone="yes" ?><Relationships xmlns="http://schemas.openxmlformats.org/package/2006/relationships"><Relationship Id="rId1" Target="../slideLayouts/slideLayout13.xml" Type="http://schemas.openxmlformats.org/officeDocument/2006/relationships/slideLayout"></Relationship><Relationship Id="rId2" Target="../notesSlides/notesSlide8.xml" Type="http://schemas.openxmlformats.org/officeDocument/2006/relationships/notesSlide"></Relationship></Relationships>
</file>

<file path=ppt/slides/_rels/slide9.xml.rels><?xml version="1.0" standalone="yes" ?><Relationships xmlns="http://schemas.openxmlformats.org/package/2006/relationships"><Relationship Id="rId1" Target="../slideLayouts/slideLayout15.xml" Type="http://schemas.openxmlformats.org/officeDocument/2006/relationships/slideLayout"></Relationship><Relationship Id="rId2" Target="../notesSlides/notesSlide9.xml" Type="http://schemas.openxmlformats.org/officeDocument/2006/relationships/notesSlide"></Relationship><Relationship Id="rId3" Target="../media/image2.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8" name="Shape 11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9" name="Google Shape;119;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1707840"/>
            <a:ext cx="7770600" cy="14680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Recitation 13: ProxyLab Part 1</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0" name="Google Shape;120;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5800" y="3886200"/>
            <a:ext cx="7675560" cy="17506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2000"/>
              <a:buFont typeface="Arial"/>
              <a:buNone/>
            </a:pPr>
            <a:r>
              <a:rPr b="0" cap="none" i="0" lang="en-US" strike="noStrike" sz="2000" u="none">
                <a:solidFill>
                  <a:srgbClr val="000000"/>
                </a:solidFill>
                <a:uFillTx/>
                <a:latin typeface="Calibri"/>
                <a:ea typeface="Calibri"/>
                <a:cs typeface="Calibri"/>
                <a:sym typeface="Calibri"/>
              </a:rPr>
              <a:t>Instructor: Your TA(s)</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2" name="Shape 23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3" name="Google Shape;233;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Some practice</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4" name="Google Shape;234;p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Get the tarball</a:t>
            </a:r>
            <a:endParaRPr b="1" cap="none" i="0" strike="noStrike" sz="2400" u="none">
              <a:solidFill>
                <a:srgbClr val="000000"/>
              </a:solidFill>
              <a:uFillTx/>
              <a:latin typeface="Calibri"/>
              <a:ea typeface="Calibri"/>
              <a:cs typeface="Calibri"/>
              <a:sym typeface="Calibri"/>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wget </a:t>
            </a:r>
            <a:r>
              <a:rPr b="1" cap="none" i="0" lang="en-US" strike="noStrike" sz="2400" u="sng">
                <a:solidFill>
                  <a:srgbClr val="000000"/>
                </a:solidFill>
                <a:uFillTx/>
                <a:latin typeface="Consolas"/>
                <a:ea typeface="Consolas"/>
                <a:cs typeface="Consolas"/>
                <a:sym typeface="Consolas"/>
                <a:hlinkClick r:id="rId3"/>
              </a:rPr>
              <a:t>http://www.cs.cmu.edu/~213/activities/pxydrive-tutorial.tar</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tar –xvf pxydrive-tutorial.tar</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cd pxydrive-tutorial</a:t>
            </a:r>
            <a:endParaRPr b="1" cap="none" i="0" strike="noStrike" sz="2400" u="none">
              <a:solidFill>
                <a:srgbClr val="000000"/>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8" name="Shape 23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9" name="Google Shape;239;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Trying out </a:t>
            </a:r>
            <a:r>
              <a:rPr b="1" cap="small" i="0" lang="en-US" strike="noStrike" sz="3600" u="none">
                <a:solidFill>
                  <a:srgbClr val="000000"/>
                </a:solidFill>
                <a:uFillTx/>
                <a:latin typeface="Calibri"/>
                <a:ea typeface="Calibri"/>
                <a:cs typeface="Calibri"/>
                <a:sym typeface="Calibri"/>
              </a:rPr>
              <a:t>PxyDrive</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0" name="Google Shape;240;p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It’s a REPL: the user can run commands</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./pxy/pxydrive.py</a:t>
            </a:r>
            <a:endParaRPr b="1" cap="none" i="0" strike="noStrike" sz="2400" u="none">
              <a:solidFill>
                <a:srgbClr val="000000"/>
              </a:solidFill>
              <a:uFillTx/>
              <a:latin typeface="Consolas"/>
              <a:ea typeface="Consolas"/>
              <a:cs typeface="Consolas"/>
              <a:sym typeface="Consolas"/>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Just starts </a:t>
            </a:r>
            <a:r>
              <a:rPr b="0" cap="small" i="0" lang="en-US" strike="noStrike" sz="2400" u="none">
                <a:solidFill>
                  <a:srgbClr val="000000"/>
                </a:solidFill>
                <a:uFillTx/>
                <a:latin typeface="Calibri"/>
                <a:ea typeface="Calibri"/>
                <a:cs typeface="Calibri"/>
                <a:sym typeface="Calibri"/>
              </a:rPr>
              <a:t>PxyDrive</a:t>
            </a:r>
            <a:endParaRPr b="0" cap="small" i="0" strike="noStrike" sz="2400" u="none">
              <a:solidFill>
                <a:srgbClr val="000000"/>
              </a:solidFill>
              <a:uFillTx/>
              <a:latin typeface="Calibri"/>
              <a:ea typeface="Calibri"/>
              <a:cs typeface="Calibri"/>
              <a:sym typeface="Calibri"/>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Try entering commands:</a:t>
            </a:r>
            <a:endParaRPr b="0" cap="none" i="0" strike="noStrike" sz="1400" u="none">
              <a:solidFill>
                <a:srgbClr val="000000"/>
              </a:solidFill>
              <a:uFillTx/>
              <a:latin typeface="Arial"/>
              <a:ea typeface="Arial"/>
              <a:cs typeface="Arial"/>
              <a:sym typeface="Arial"/>
            </a:endParaRPr>
          </a:p>
          <a:p>
            <a:pPr algn="l" indent="-341280" lvl="2" marL="12574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&gt;help</a:t>
            </a:r>
            <a:endParaRPr b="0" cap="none" i="0" strike="noStrike" sz="1400" u="none">
              <a:solidFill>
                <a:srgbClr val="000000"/>
              </a:solidFill>
              <a:uFillTx/>
              <a:latin typeface="Arial"/>
              <a:ea typeface="Arial"/>
              <a:cs typeface="Arial"/>
              <a:sym typeface="Arial"/>
            </a:endParaRPr>
          </a:p>
          <a:p>
            <a:pPr algn="l" indent="-341280" lvl="2" marL="12574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&gt;help help help help help help...</a:t>
            </a:r>
            <a:endParaRPr b="0" cap="none" i="0" strike="noStrike" sz="1400" u="none">
              <a:solidFill>
                <a:srgbClr val="000000"/>
              </a:solidFill>
              <a:uFillTx/>
              <a:latin typeface="Arial"/>
              <a:ea typeface="Arial"/>
              <a:cs typeface="Arial"/>
              <a:sym typeface="Arial"/>
            </a:endParaRPr>
          </a:p>
          <a:p>
            <a:pPr algn="l" indent="-341280" lvl="2" marL="12574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&gt;quit</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./pxy/pxydrive.py </a:t>
            </a:r>
            <a:r>
              <a:rPr b="1" cap="none" i="0" lang="en-US" strike="noStrike" sz="2400" u="none">
                <a:solidFill>
                  <a:srgbClr val="FF0000"/>
                </a:solidFill>
                <a:uFillTx/>
                <a:latin typeface="Consolas"/>
                <a:ea typeface="Consolas"/>
                <a:cs typeface="Consolas"/>
                <a:sym typeface="Consolas"/>
              </a:rPr>
              <a:t>–p ./proxy-ref</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Starts </a:t>
            </a:r>
            <a:r>
              <a:rPr b="0" cap="small" i="0" lang="en-US" strike="noStrike" sz="2400" u="none">
                <a:solidFill>
                  <a:srgbClr val="000000"/>
                </a:solidFill>
                <a:uFillTx/>
                <a:latin typeface="Calibri"/>
                <a:ea typeface="Calibri"/>
                <a:cs typeface="Calibri"/>
                <a:sym typeface="Calibri"/>
              </a:rPr>
              <a:t>PxyDrive</a:t>
            </a:r>
            <a:r>
              <a:rPr b="0" cap="none" i="0" lang="en-US" strike="noStrike" sz="2400" u="none">
                <a:solidFill>
                  <a:srgbClr val="000000"/>
                </a:solidFill>
                <a:uFillTx/>
                <a:latin typeface="Calibri"/>
                <a:ea typeface="Calibri"/>
                <a:cs typeface="Calibri"/>
                <a:sym typeface="Calibri"/>
              </a:rPr>
              <a:t> and specifies a proxy to run</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Proxy set up at &lt;someshark&gt;:30104</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Picks the right port and starts the proxy</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./proxy-ref</a:t>
            </a:r>
            <a:r>
              <a:rPr b="0" cap="none" i="0" lang="en-US" strike="noStrike" sz="2400" u="none">
                <a:solidFill>
                  <a:srgbClr val="000000"/>
                </a:solidFill>
                <a:uFillTx/>
                <a:latin typeface="Calibri"/>
                <a:ea typeface="Calibri"/>
                <a:cs typeface="Calibri"/>
                <a:sym typeface="Calibri"/>
              </a:rPr>
              <a:t> is the reference proxy</a:t>
            </a:r>
            <a:endParaRPr b="0" cap="none" i="0" strike="noStrike" sz="2400" u="none">
              <a:solidFill>
                <a:srgbClr val="000000"/>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4" name="Shape 24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5" name="Google Shape;245;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1</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6" name="Google Shape;246;p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Introducing basic procedures:</a:t>
            </a:r>
            <a:br>
              <a:rPr b="1" cap="none" i="0" lang="en-US" strike="noStrike" sz="2400" u="none">
                <a:solidFill>
                  <a:srgbClr val="000000"/>
                </a:solidFill>
                <a:uFillTx/>
                <a:latin typeface="Calibri"/>
                <a:ea typeface="Calibri"/>
                <a:cs typeface="Calibri"/>
                <a:sym typeface="Calibri"/>
              </a:rPr>
            </a:br>
            <a:r>
              <a:rPr b="1" cap="none" i="0" lang="en-US" strike="noStrike" sz="2400" u="none">
                <a:solidFill>
                  <a:srgbClr val="000000"/>
                </a:solidFill>
                <a:uFillTx/>
                <a:latin typeface="Calibri"/>
                <a:ea typeface="Calibri"/>
                <a:cs typeface="Calibri"/>
                <a:sym typeface="Calibri"/>
              </a:rPr>
              <a:t>generate data, create server, fetch / request file from server, trace transaction</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Open </a:t>
            </a:r>
            <a:r>
              <a:rPr b="1" cap="none" i="0" lang="en-US" strike="noStrike" sz="2400" u="none">
                <a:solidFill>
                  <a:srgbClr val="000000"/>
                </a:solidFill>
                <a:uFillTx/>
                <a:latin typeface="Consolas"/>
                <a:ea typeface="Consolas"/>
                <a:cs typeface="Consolas"/>
                <a:sym typeface="Consolas"/>
              </a:rPr>
              <a:t>s01-basic-fetch.cmd</a:t>
            </a:r>
            <a:endParaRPr b="0" cap="none" i="0" strike="noStrike" sz="2400" u="none">
              <a:solidFill>
                <a:srgbClr val="000000"/>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1" name="Shape 25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2" name="Google Shape;252;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1</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3" name="Google Shape;253;p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&gt;generate data1.txt 1K</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Generates a 1K text file called </a:t>
            </a:r>
            <a:r>
              <a:rPr b="0" cap="none" i="1" lang="en-US" strike="noStrike" sz="2400" u="none">
                <a:solidFill>
                  <a:srgbClr val="000000"/>
                </a:solidFill>
                <a:uFillTx/>
                <a:latin typeface="Calibri"/>
                <a:ea typeface="Calibri"/>
                <a:cs typeface="Calibri"/>
                <a:sym typeface="Calibri"/>
              </a:rPr>
              <a:t>data1.txt</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&gt;serve s1</a:t>
            </a:r>
            <a:endParaRPr b="1" cap="none" i="0" strike="noStrike" sz="2400" u="none">
              <a:solidFill>
                <a:srgbClr val="000000"/>
              </a:solidFill>
              <a:uFillTx/>
              <a:latin typeface="Consolas"/>
              <a:ea typeface="Consolas"/>
              <a:cs typeface="Consolas"/>
              <a:sym typeface="Consolas"/>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Launches a server called </a:t>
            </a:r>
            <a:r>
              <a:rPr b="0" cap="none" i="1" lang="en-US" strike="noStrike" sz="2400" u="none">
                <a:solidFill>
                  <a:srgbClr val="000000"/>
                </a:solidFill>
                <a:uFillTx/>
                <a:latin typeface="Calibri"/>
                <a:ea typeface="Calibri"/>
                <a:cs typeface="Calibri"/>
                <a:sym typeface="Calibri"/>
              </a:rPr>
              <a:t>s1</a:t>
            </a:r>
            <a:endParaRPr b="1" cap="none" i="1"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&gt;fetch f1 data1.txt s1</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Fetches </a:t>
            </a:r>
            <a:r>
              <a:rPr b="0" cap="none" i="1" lang="en-US" strike="noStrike" sz="2400" u="none">
                <a:solidFill>
                  <a:srgbClr val="000000"/>
                </a:solidFill>
                <a:uFillTx/>
                <a:latin typeface="Calibri"/>
                <a:ea typeface="Calibri"/>
                <a:cs typeface="Calibri"/>
                <a:sym typeface="Calibri"/>
              </a:rPr>
              <a:t>data1.txt</a:t>
            </a:r>
            <a:r>
              <a:rPr b="0" cap="none" i="0" lang="en-US" strike="noStrike" sz="2400" u="none">
                <a:solidFill>
                  <a:srgbClr val="000000"/>
                </a:solidFill>
                <a:uFillTx/>
                <a:latin typeface="Calibri"/>
                <a:ea typeface="Calibri"/>
                <a:cs typeface="Calibri"/>
                <a:sym typeface="Calibri"/>
              </a:rPr>
              <a:t> from server </a:t>
            </a:r>
            <a:r>
              <a:rPr b="0" cap="none" i="1" lang="en-US" strike="noStrike" sz="2400" u="none">
                <a:solidFill>
                  <a:srgbClr val="000000"/>
                </a:solidFill>
                <a:uFillTx/>
                <a:latin typeface="Calibri"/>
                <a:ea typeface="Calibri"/>
                <a:cs typeface="Calibri"/>
                <a:sym typeface="Calibri"/>
              </a:rPr>
              <a:t>s1</a:t>
            </a:r>
            <a:r>
              <a:rPr b="0" cap="none" i="0" lang="en-US" strike="noStrike" sz="2400" u="none">
                <a:solidFill>
                  <a:srgbClr val="000000"/>
                </a:solidFill>
                <a:uFillTx/>
                <a:latin typeface="Calibri"/>
                <a:ea typeface="Calibri"/>
                <a:cs typeface="Calibri"/>
                <a:sym typeface="Calibri"/>
              </a:rPr>
              <a:t>, in a transaction called </a:t>
            </a:r>
            <a:r>
              <a:rPr b="0" cap="none" i="1" lang="en-US" strike="noStrike" sz="2400" u="none">
                <a:solidFill>
                  <a:srgbClr val="000000"/>
                </a:solidFill>
                <a:uFillTx/>
                <a:latin typeface="Calibri"/>
                <a:ea typeface="Calibri"/>
                <a:cs typeface="Calibri"/>
                <a:sym typeface="Calibri"/>
              </a:rPr>
              <a:t>f1</a:t>
            </a:r>
            <a:endParaRPr b="0" cap="none" i="1"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&gt;wait *</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Waits for all transactions to finish</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Needed in the trace, not in the command-line</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&gt;trace f1</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Traces the transaction </a:t>
            </a:r>
            <a:r>
              <a:rPr b="0" cap="none" i="1" lang="en-US" strike="noStrike" sz="2400" u="none">
                <a:solidFill>
                  <a:srgbClr val="000000"/>
                </a:solidFill>
                <a:uFillTx/>
                <a:latin typeface="Calibri"/>
                <a:ea typeface="Calibri"/>
                <a:cs typeface="Calibri"/>
                <a:sym typeface="Calibri"/>
              </a:rPr>
              <a:t>f1</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&gt;check f1</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Checks the transaction </a:t>
            </a:r>
            <a:r>
              <a:rPr b="0" cap="none" i="1" lang="en-US" strike="noStrike" sz="2400" u="none">
                <a:solidFill>
                  <a:srgbClr val="000000"/>
                </a:solidFill>
                <a:uFillTx/>
                <a:latin typeface="Calibri"/>
                <a:ea typeface="Calibri"/>
                <a:cs typeface="Calibri"/>
                <a:sym typeface="Calibri"/>
              </a:rPr>
              <a:t>f1</a:t>
            </a:r>
            <a:endParaRPr b="0" cap="none" i="0" strike="noStrike" sz="2400" u="none">
              <a:solidFill>
                <a:srgbClr val="000000"/>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7" name="Shape 25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8" name="Google Shape;258;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1</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9" name="Google Shape;259;p1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Run trace with </a:t>
            </a:r>
            <a:r>
              <a:rPr b="1" cap="none" i="0" lang="en-US" strike="noStrike" sz="2400" u="none">
                <a:solidFill>
                  <a:srgbClr val="000000"/>
                </a:solidFill>
                <a:uFillTx/>
                <a:latin typeface="Consolas"/>
                <a:ea typeface="Consolas"/>
                <a:cs typeface="Consolas"/>
                <a:sym typeface="Consolas"/>
              </a:rPr>
              <a:t>–f</a:t>
            </a:r>
            <a:r>
              <a:rPr b="1" cap="none" i="0" lang="en-US" strike="noStrike" sz="2400" u="none">
                <a:solidFill>
                  <a:srgbClr val="000000"/>
                </a:solidFill>
                <a:uFillTx/>
                <a:latin typeface="Calibri"/>
                <a:ea typeface="Calibri"/>
                <a:cs typeface="Calibri"/>
                <a:sym typeface="Calibri"/>
              </a:rPr>
              <a:t> option:</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./pxy/pxydrive.py –p ./proxy-ref</a:t>
            </a:r>
            <a:br>
              <a:rPr b="1" cap="none" i="0" lang="en-US" strike="noStrike" sz="2400" u="none">
                <a:solidFill>
                  <a:srgbClr val="000000"/>
                </a:solidFill>
                <a:uFillTx/>
                <a:latin typeface="Consolas"/>
                <a:ea typeface="Consolas"/>
                <a:cs typeface="Consolas"/>
                <a:sym typeface="Consolas"/>
              </a:rPr>
            </a:br>
            <a:r>
              <a:rPr b="1" cap="none" i="0" lang="en-US" strike="noStrike" sz="2400" u="none">
                <a:solidFill>
                  <a:srgbClr val="000000"/>
                </a:solidFill>
                <a:uFillTx/>
                <a:latin typeface="Consolas"/>
                <a:ea typeface="Consolas"/>
                <a:cs typeface="Consolas"/>
                <a:sym typeface="Consolas"/>
              </a:rPr>
              <a:t>  </a:t>
            </a:r>
            <a:r>
              <a:rPr b="1" cap="none" i="0" lang="en-US" strike="noStrike" sz="2400" u="none">
                <a:solidFill>
                  <a:srgbClr val="FF0000"/>
                </a:solidFill>
                <a:uFillTx/>
                <a:latin typeface="Consolas"/>
                <a:ea typeface="Consolas"/>
                <a:cs typeface="Consolas"/>
                <a:sym typeface="Consolas"/>
              </a:rPr>
              <a:t>–f s01-basic-fetch.cmd</a:t>
            </a:r>
            <a:endParaRPr b="1" cap="none" i="0" strike="noStrike" sz="2400" u="none">
              <a:solidFill>
                <a:srgbClr val="FF0000"/>
              </a:solidFill>
              <a:uFillTx/>
              <a:latin typeface="Consolas"/>
              <a:ea typeface="Consolas"/>
              <a:cs typeface="Consolas"/>
              <a:sym typeface="Consolas"/>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3" name="Shape 26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4" name="Google Shape;264;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Look at the trace of the transaction!</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5" name="Google Shape;265;p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Identify:</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GET command</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Host header</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Other headers</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Request from client to proxy</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Request from proxy to server</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Response by server to proxy</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Response by proxy to client</a:t>
            </a:r>
            <a:endParaRPr b="0" cap="none" i="0" strike="noStrike" sz="14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9" name="Shape 26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0" name="Google Shape;270;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a:t>
            </a:r>
            <a:r>
              <a:rPr b="1" lang="en-US" sz="3600">
                <a:uFillTx/>
                <a:latin typeface="Calibri"/>
                <a:ea typeface="Calibri"/>
                <a:cs typeface="Calibri"/>
                <a:sym typeface="Calibri"/>
              </a:rPr>
              <a:t>2</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1" name="Google Shape;271;p1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Run a different trace</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./pxy/pxydrive.py –p ./proxy-ref</a:t>
            </a:r>
            <a:br>
              <a:rPr b="1" cap="none" i="0" lang="en-US" strike="noStrike" sz="2400" u="none">
                <a:solidFill>
                  <a:srgbClr val="000000"/>
                </a:solidFill>
                <a:uFillTx/>
                <a:latin typeface="Consolas"/>
                <a:ea typeface="Consolas"/>
                <a:cs typeface="Consolas"/>
                <a:sym typeface="Consolas"/>
              </a:rPr>
            </a:br>
            <a:r>
              <a:rPr b="1" cap="none" i="0" lang="en-US" strike="noStrike" sz="2400" u="none">
                <a:solidFill>
                  <a:srgbClr val="000000"/>
                </a:solidFill>
                <a:uFillTx/>
                <a:latin typeface="Consolas"/>
                <a:ea typeface="Consolas"/>
                <a:cs typeface="Consolas"/>
                <a:sym typeface="Consolas"/>
              </a:rPr>
              <a:t>  </a:t>
            </a:r>
            <a:r>
              <a:rPr b="1" cap="none" i="0" lang="en-US" strike="noStrike" sz="2400" u="none">
                <a:solidFill>
                  <a:srgbClr val="FF0000"/>
                </a:solidFill>
                <a:uFillTx/>
                <a:latin typeface="Consolas"/>
                <a:ea typeface="Consolas"/>
                <a:cs typeface="Consolas"/>
                <a:sym typeface="Consolas"/>
              </a:rPr>
              <a:t>–f s02-basic-request.cmd</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You should get a different output from the first trace</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Why? Let’s look at this trace...</a:t>
            </a:r>
            <a:endParaRPr b="0" cap="none" i="0" strike="noStrike" sz="14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6" name="Shape 27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7" name="Google Shape;277;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a:t>
            </a:r>
            <a:r>
              <a:rPr b="1" lang="en-US" sz="3600">
                <a:uFillTx/>
                <a:latin typeface="Calibri"/>
                <a:ea typeface="Calibri"/>
                <a:cs typeface="Calibri"/>
                <a:sym typeface="Calibri"/>
              </a:rPr>
              <a:t>2</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8" name="Google Shape;278;p1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&gt;generate data1.txt 1K</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&gt;serve s1</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a:t>
            </a:r>
            <a:r>
              <a:rPr b="1" cap="none" i="0" lang="en-US" strike="noStrike" sz="2400" u="none">
                <a:solidFill>
                  <a:srgbClr val="FF0000"/>
                </a:solidFill>
                <a:uFillTx/>
                <a:latin typeface="Consolas"/>
                <a:ea typeface="Consolas"/>
                <a:cs typeface="Consolas"/>
                <a:sym typeface="Consolas"/>
              </a:rPr>
              <a:t>request</a:t>
            </a:r>
            <a:r>
              <a:rPr b="1" cap="none" i="0" lang="en-US" strike="noStrike" sz="2400" u="none">
                <a:solidFill>
                  <a:srgbClr val="000000"/>
                </a:solidFill>
                <a:uFillTx/>
                <a:latin typeface="Consolas"/>
                <a:ea typeface="Consolas"/>
                <a:cs typeface="Consolas"/>
                <a:sym typeface="Consolas"/>
              </a:rPr>
              <a:t> r1 data1.txt s1</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Requests </a:t>
            </a:r>
            <a:r>
              <a:rPr b="0" cap="none" i="1" lang="en-US" strike="noStrike" sz="2400" u="none">
                <a:solidFill>
                  <a:srgbClr val="000000"/>
                </a:solidFill>
                <a:uFillTx/>
                <a:latin typeface="Calibri"/>
                <a:ea typeface="Calibri"/>
                <a:cs typeface="Calibri"/>
                <a:sym typeface="Calibri"/>
              </a:rPr>
              <a:t>data1.txt</a:t>
            </a:r>
            <a:r>
              <a:rPr b="0" cap="none" i="0" lang="en-US" strike="noStrike" sz="2400" u="none">
                <a:solidFill>
                  <a:srgbClr val="000000"/>
                </a:solidFill>
                <a:uFillTx/>
                <a:latin typeface="Calibri"/>
                <a:ea typeface="Calibri"/>
                <a:cs typeface="Calibri"/>
                <a:sym typeface="Calibri"/>
              </a:rPr>
              <a:t> from server </a:t>
            </a:r>
            <a:r>
              <a:rPr b="0" cap="none" i="1" lang="en-US" strike="noStrike" sz="2400" u="none">
                <a:solidFill>
                  <a:srgbClr val="000000"/>
                </a:solidFill>
                <a:uFillTx/>
                <a:latin typeface="Calibri"/>
                <a:ea typeface="Calibri"/>
                <a:cs typeface="Calibri"/>
                <a:sym typeface="Calibri"/>
              </a:rPr>
              <a:t>s1</a:t>
            </a:r>
            <a:r>
              <a:rPr b="0" cap="none" i="0" lang="en-US" strike="noStrike" sz="2400" u="none">
                <a:solidFill>
                  <a:srgbClr val="000000"/>
                </a:solidFill>
                <a:uFillTx/>
                <a:latin typeface="Calibri"/>
                <a:ea typeface="Calibri"/>
                <a:cs typeface="Calibri"/>
                <a:sym typeface="Calibri"/>
              </a:rPr>
              <a:t>, in a transaction called </a:t>
            </a:r>
            <a:r>
              <a:rPr b="0" cap="none" i="1" lang="en-US" strike="noStrike" sz="2400" u="none">
                <a:solidFill>
                  <a:srgbClr val="000000"/>
                </a:solidFill>
                <a:uFillTx/>
                <a:latin typeface="Calibri"/>
                <a:ea typeface="Calibri"/>
                <a:cs typeface="Calibri"/>
                <a:sym typeface="Calibri"/>
              </a:rPr>
              <a:t>r1</a:t>
            </a:r>
            <a:endParaRPr b="0" cap="none" i="1"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&gt;wait *</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&gt;trace r1</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a:t>
            </a:r>
            <a:r>
              <a:rPr b="1" cap="none" i="0" lang="en-US" strike="noStrike" sz="2400" u="none">
                <a:solidFill>
                  <a:srgbClr val="FF0000"/>
                </a:solidFill>
                <a:uFillTx/>
                <a:latin typeface="Consolas"/>
                <a:ea typeface="Consolas"/>
                <a:cs typeface="Consolas"/>
                <a:sym typeface="Consolas"/>
              </a:rPr>
              <a:t>respond</a:t>
            </a:r>
            <a:r>
              <a:rPr b="1" cap="none" i="0" lang="en-US" strike="noStrike" sz="2400" u="none">
                <a:solidFill>
                  <a:srgbClr val="000000"/>
                </a:solidFill>
                <a:uFillTx/>
                <a:latin typeface="Consolas"/>
                <a:ea typeface="Consolas"/>
                <a:cs typeface="Consolas"/>
                <a:sym typeface="Consolas"/>
              </a:rPr>
              <a:t> r1</a:t>
            </a:r>
            <a:endParaRPr b="1" cap="none" i="0" strike="noStrike" sz="2400" u="none">
              <a:solidFill>
                <a:srgbClr val="000000"/>
              </a:solidFill>
              <a:uFillTx/>
              <a:latin typeface="Consolas"/>
              <a:ea typeface="Consolas"/>
              <a:cs typeface="Consolas"/>
              <a:sym typeface="Consolas"/>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Allow server to respond to the transaction </a:t>
            </a:r>
            <a:r>
              <a:rPr b="0" cap="none" i="1" lang="en-US" strike="noStrike" sz="2400" u="none">
                <a:solidFill>
                  <a:srgbClr val="000000"/>
                </a:solidFill>
                <a:uFillTx/>
                <a:latin typeface="Calibri"/>
                <a:ea typeface="Calibri"/>
                <a:cs typeface="Calibri"/>
                <a:sym typeface="Calibri"/>
              </a:rPr>
              <a:t>r1</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&gt;wait *</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&gt;trace r1</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&gt;check f1</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Checks the transaction </a:t>
            </a:r>
            <a:r>
              <a:rPr b="0" cap="none" i="1" lang="en-US" strike="noStrike" sz="2400" u="none">
                <a:solidFill>
                  <a:srgbClr val="000000"/>
                </a:solidFill>
                <a:uFillTx/>
                <a:latin typeface="Calibri"/>
                <a:ea typeface="Calibri"/>
                <a:cs typeface="Calibri"/>
                <a:sym typeface="Calibri"/>
              </a:rPr>
              <a:t>f1</a:t>
            </a:r>
            <a:endParaRPr b="0" cap="none" i="0" strike="noStrike" sz="2400" u="none">
              <a:solidFill>
                <a:srgbClr val="000000"/>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2" name="Shape 28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3" name="Google Shape;283;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a:t>
            </a:r>
            <a:r>
              <a:rPr b="1" lang="en-US" sz="3600">
                <a:uFillTx/>
                <a:latin typeface="Calibri"/>
                <a:ea typeface="Calibri"/>
                <a:cs typeface="Calibri"/>
                <a:sym typeface="Calibri"/>
              </a:rPr>
              <a:t>2</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4" name="Google Shape;284;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The fetch command makes the server immediately respond to a request.</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All steps of a transaction are complete after a fetch.</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The request command does not complete a transaction.</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A request needs a respond to complete its transaction.</a:t>
            </a:r>
            <a:endParaRPr b="1" cap="none" i="0" strike="noStrike" sz="2400" u="none">
              <a:solidFill>
                <a:srgbClr val="000000"/>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5" name="Google Shape;285;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9995" y="2672863"/>
            <a:ext cx="1139483" cy="436098"/>
          </a:xfrm>
          <a:prstGeom prst="wedgeRectCallout">
            <a:avLst>
              <a:gd fmla="val -55664" name="adj1"/>
              <a:gd fmla="val 82065" name="adj2"/>
            </a:avLst>
          </a:prstGeom>
          <a:solidFill>
            <a:srgbClr val="FF0000"/>
          </a:solidFill>
          <a:ln cap="flat" cmpd="sng" w="25400">
            <a:solidFill>
              <a:schemeClr val="dk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chemeClr val="lt1"/>
                </a:solidFill>
                <a:uFillTx/>
                <a:latin typeface="Consolas"/>
                <a:ea typeface="Consolas"/>
                <a:cs typeface="Consolas"/>
                <a:sym typeface="Consolas"/>
              </a:rPr>
              <a:t>fetch</a:t>
            </a:r>
            <a:endParaRPr b="1" cap="none" i="0" strike="noStrike" sz="1800" u="none">
              <a:solidFill>
                <a:schemeClr val="lt1"/>
              </a:solidFill>
              <a:uFillTx/>
              <a:latin typeface="Consolas"/>
              <a:ea typeface="Consolas"/>
              <a:cs typeface="Consolas"/>
              <a:sym typeface="Consola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6" name="Google Shape;286;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50831" y="2996418"/>
            <a:ext cx="1505243" cy="492370"/>
          </a:xfrm>
          <a:prstGeom prst="roundRect">
            <a:avLst>
              <a:gd fmla="val 16667" name="adj"/>
            </a:avLst>
          </a:prstGeom>
          <a:solidFill>
            <a:srgbClr val="93895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chemeClr val="lt1"/>
                </a:solidFill>
                <a:uFillTx/>
                <a:latin typeface="Calibri"/>
                <a:ea typeface="Calibri"/>
                <a:cs typeface="Calibri"/>
                <a:sym typeface="Calibri"/>
              </a:rPr>
              <a:t>Client</a:t>
            </a:r>
            <a:endParaRPr b="1" cap="none" i="0" strike="noStrike" sz="1800" u="none">
              <a:solidFill>
                <a:schemeClr val="lt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7" name="Google Shape;287;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52240" y="2996418"/>
            <a:ext cx="1505243" cy="492370"/>
          </a:xfrm>
          <a:prstGeom prst="roundRect">
            <a:avLst>
              <a:gd fmla="val 16667" name="adj"/>
            </a:avLst>
          </a:prstGeom>
          <a:solidFill>
            <a:srgbClr val="93895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chemeClr val="lt1"/>
                </a:solidFill>
                <a:uFillTx/>
                <a:latin typeface="Calibri"/>
                <a:ea typeface="Calibri"/>
                <a:cs typeface="Calibri"/>
                <a:sym typeface="Calibri"/>
              </a:rPr>
              <a:t>Proxy</a:t>
            </a:r>
            <a:endParaRPr b="1" cap="none" i="0" strike="noStrike" sz="1800" u="none">
              <a:solidFill>
                <a:schemeClr val="lt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8" name="Google Shape;288;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018627" y="2996418"/>
            <a:ext cx="1505243" cy="492370"/>
          </a:xfrm>
          <a:prstGeom prst="roundRect">
            <a:avLst>
              <a:gd fmla="val 16667" name="adj"/>
            </a:avLst>
          </a:prstGeom>
          <a:solidFill>
            <a:srgbClr val="93895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chemeClr val="lt1"/>
                </a:solidFill>
                <a:uFillTx/>
                <a:latin typeface="Calibri"/>
                <a:ea typeface="Calibri"/>
                <a:cs typeface="Calibri"/>
                <a:sym typeface="Calibri"/>
              </a:rPr>
              <a:t>Server</a:t>
            </a:r>
            <a:endParaRPr b="1" cap="none" i="0" strike="noStrike" sz="1800" u="none">
              <a:solidFill>
                <a:schemeClr val="lt1"/>
              </a:solidFill>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9" name="Google Shape;289;p1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2953530" y="2905761"/>
            <a:ext cx="1901400" cy="12600"/>
          </a:xfrm>
          <a:prstGeom prst="curvedConnector3">
            <a:avLst>
              <a:gd fmla="val 0" name="adj1"/>
            </a:avLst>
          </a:prstGeom>
          <a:noFill/>
          <a:ln cap="flat" cmpd="sng" w="38100">
            <a:solidFill>
              <a:srgbClr val="FF0000"/>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0" name="Google Shape;290;p1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4926111" y="2905760"/>
            <a:ext cx="1901400" cy="12600"/>
          </a:xfrm>
          <a:prstGeom prst="curvedConnector3">
            <a:avLst>
              <a:gd fmla="val 0" name="adj1"/>
            </a:avLst>
          </a:prstGeom>
          <a:noFill/>
          <a:ln cap="flat" cmpd="sng" w="38100">
            <a:solidFill>
              <a:srgbClr val="FF0000"/>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1" name="Google Shape;291;p1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4926198" y="3538711"/>
            <a:ext cx="1866300" cy="12600"/>
          </a:xfrm>
          <a:prstGeom prst="curvedConnector3">
            <a:avLst>
              <a:gd fmla="val 0" name="adj1"/>
            </a:avLst>
          </a:prstGeom>
          <a:noFill/>
          <a:ln cap="flat" cmpd="sng" w="38100">
            <a:solidFill>
              <a:srgbClr val="FF0000"/>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2" name="Google Shape;292;p1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2953616" y="3538711"/>
            <a:ext cx="1866300" cy="12600"/>
          </a:xfrm>
          <a:prstGeom prst="curvedConnector3">
            <a:avLst>
              <a:gd fmla="val 0" name="adj1"/>
            </a:avLst>
          </a:prstGeom>
          <a:noFill/>
          <a:ln cap="flat" cmpd="sng" w="38100">
            <a:solidFill>
              <a:srgbClr val="FF0000"/>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3" name="Google Shape;293;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9995" y="4907281"/>
            <a:ext cx="1139483" cy="436098"/>
          </a:xfrm>
          <a:prstGeom prst="wedgeRectCallout">
            <a:avLst>
              <a:gd fmla="val -55664" name="adj1"/>
              <a:gd fmla="val 82065" name="adj2"/>
            </a:avLst>
          </a:prstGeom>
          <a:solidFill>
            <a:srgbClr val="00B050"/>
          </a:solidFill>
          <a:ln cap="flat" cmpd="sng" w="25400">
            <a:solidFill>
              <a:schemeClr val="dk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chemeClr val="lt1"/>
                </a:solidFill>
                <a:uFillTx/>
                <a:latin typeface="Consolas"/>
                <a:ea typeface="Consolas"/>
                <a:cs typeface="Consolas"/>
                <a:sym typeface="Consolas"/>
              </a:rPr>
              <a:t>request</a:t>
            </a:r>
            <a:endParaRPr b="1" cap="none" i="0" strike="noStrike" sz="1800" u="none">
              <a:solidFill>
                <a:schemeClr val="lt1"/>
              </a:solidFill>
              <a:uFillTx/>
              <a:latin typeface="Consolas"/>
              <a:ea typeface="Consolas"/>
              <a:cs typeface="Consolas"/>
              <a:sym typeface="Consolas"/>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4" name="Google Shape;294;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50830" y="5202021"/>
            <a:ext cx="1505243" cy="492370"/>
          </a:xfrm>
          <a:prstGeom prst="roundRect">
            <a:avLst>
              <a:gd fmla="val 16667" name="adj"/>
            </a:avLst>
          </a:prstGeom>
          <a:solidFill>
            <a:srgbClr val="93895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chemeClr val="lt1"/>
                </a:solidFill>
                <a:uFillTx/>
                <a:latin typeface="Calibri"/>
                <a:ea typeface="Calibri"/>
                <a:cs typeface="Calibri"/>
                <a:sym typeface="Calibri"/>
              </a:rPr>
              <a:t>Client</a:t>
            </a:r>
            <a:endParaRPr b="1" cap="none" i="0" strike="noStrike" sz="1800" u="none">
              <a:solidFill>
                <a:schemeClr val="lt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5" name="Google Shape;295;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52239" y="5202021"/>
            <a:ext cx="1505243" cy="492370"/>
          </a:xfrm>
          <a:prstGeom prst="roundRect">
            <a:avLst>
              <a:gd fmla="val 16667" name="adj"/>
            </a:avLst>
          </a:prstGeom>
          <a:solidFill>
            <a:srgbClr val="93895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chemeClr val="lt1"/>
                </a:solidFill>
                <a:uFillTx/>
                <a:latin typeface="Calibri"/>
                <a:ea typeface="Calibri"/>
                <a:cs typeface="Calibri"/>
                <a:sym typeface="Calibri"/>
              </a:rPr>
              <a:t>Proxy</a:t>
            </a:r>
            <a:endParaRPr b="1" cap="none" i="0" strike="noStrike" sz="1800" u="none">
              <a:solidFill>
                <a:schemeClr val="lt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6" name="Google Shape;296;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018626" y="5202021"/>
            <a:ext cx="1505243" cy="492370"/>
          </a:xfrm>
          <a:prstGeom prst="roundRect">
            <a:avLst>
              <a:gd fmla="val 16667" name="adj"/>
            </a:avLst>
          </a:prstGeom>
          <a:solidFill>
            <a:srgbClr val="938953"/>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chemeClr val="lt1"/>
                </a:solidFill>
                <a:uFillTx/>
                <a:latin typeface="Calibri"/>
                <a:ea typeface="Calibri"/>
                <a:cs typeface="Calibri"/>
                <a:sym typeface="Calibri"/>
              </a:rPr>
              <a:t>Server</a:t>
            </a:r>
            <a:endParaRPr b="1" cap="none" i="0" strike="noStrike" sz="1800" u="none">
              <a:solidFill>
                <a:schemeClr val="lt1"/>
              </a:solidFill>
              <a:uFillTx/>
              <a:latin typeface="Calibri"/>
              <a:ea typeface="Calibri"/>
              <a:cs typeface="Calibri"/>
              <a:sym typeface="Calibri"/>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7" name="Google Shape;297;p1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2953529" y="5111364"/>
            <a:ext cx="1901400" cy="12600"/>
          </a:xfrm>
          <a:prstGeom prst="curvedConnector3">
            <a:avLst>
              <a:gd fmla="val 0" name="adj1"/>
            </a:avLst>
          </a:prstGeom>
          <a:noFill/>
          <a:ln cap="flat" cmpd="sng" w="38100">
            <a:solidFill>
              <a:srgbClr val="00B050"/>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8" name="Google Shape;298;p1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4926111" y="5111363"/>
            <a:ext cx="1901400" cy="12600"/>
          </a:xfrm>
          <a:prstGeom prst="curvedConnector3">
            <a:avLst>
              <a:gd fmla="val 0" name="adj1"/>
            </a:avLst>
          </a:prstGeom>
          <a:noFill/>
          <a:ln cap="flat" cmpd="sng" w="38100">
            <a:solidFill>
              <a:srgbClr val="00B050"/>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9" name="Google Shape;299;p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9995" y="5694391"/>
            <a:ext cx="1139483" cy="436098"/>
          </a:xfrm>
          <a:prstGeom prst="wedgeRectCallout">
            <a:avLst>
              <a:gd fmla="val -55664" name="adj1"/>
              <a:gd fmla="val 82065" name="adj2"/>
            </a:avLst>
          </a:prstGeom>
          <a:solidFill>
            <a:srgbClr val="002060"/>
          </a:solidFill>
          <a:ln cap="flat" cmpd="sng" w="25400">
            <a:solidFill>
              <a:schemeClr val="dk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chemeClr val="lt1"/>
                </a:solidFill>
                <a:uFillTx/>
                <a:latin typeface="Consolas"/>
                <a:ea typeface="Consolas"/>
                <a:cs typeface="Consolas"/>
                <a:sym typeface="Consolas"/>
              </a:rPr>
              <a:t>respond</a:t>
            </a:r>
            <a:endParaRPr b="1" cap="none" i="0" strike="noStrike" sz="1800" u="none">
              <a:solidFill>
                <a:schemeClr val="lt1"/>
              </a:solidFill>
              <a:uFillTx/>
              <a:latin typeface="Consolas"/>
              <a:ea typeface="Consolas"/>
              <a:cs typeface="Consolas"/>
              <a:sym typeface="Consolas"/>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0" name="Google Shape;300;p1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4961220" y="5749577"/>
            <a:ext cx="1866300" cy="12600"/>
          </a:xfrm>
          <a:prstGeom prst="curvedConnector3">
            <a:avLst>
              <a:gd fmla="val 0" name="adj1"/>
            </a:avLst>
          </a:prstGeom>
          <a:noFill/>
          <a:ln cap="flat" cmpd="sng" w="38100">
            <a:solidFill>
              <a:srgbClr val="002060"/>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1" name="Google Shape;301;p1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2953616" y="5762277"/>
            <a:ext cx="1866300" cy="12600"/>
          </a:xfrm>
          <a:prstGeom prst="curvedConnector3">
            <a:avLst>
              <a:gd fmla="val 0" name="adj1"/>
            </a:avLst>
          </a:prstGeom>
          <a:noFill/>
          <a:ln cap="flat" cmpd="sng" w="38100">
            <a:solidFill>
              <a:srgbClr val="002060"/>
            </a:solidFill>
            <a:prstDash val="solid"/>
            <a:round/>
            <a:headEnd len="sm" type="none" w="sm"/>
            <a:tailEnd len="med" type="triangle" w="med"/>
          </a:ln>
        </p:spPr>
      </p:cxn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5" name="Shape 30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6" name="Google Shape;306;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300" cy="760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2</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7" name="Google Shape;307;p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400" cy="4970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Debugging a proxy that clobbers responses</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Run the same trace but with a faulty proxy</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./pxy/pxydrive.py –f s01-basic-fetch.cmd</a:t>
            </a:r>
            <a:br>
              <a:rPr b="1" cap="none" i="0" lang="en-US" strike="noStrike" sz="2400" u="none">
                <a:solidFill>
                  <a:srgbClr val="000000"/>
                </a:solidFill>
                <a:uFillTx/>
                <a:latin typeface="Consolas"/>
                <a:ea typeface="Consolas"/>
                <a:cs typeface="Consolas"/>
                <a:sym typeface="Consolas"/>
              </a:rPr>
            </a:br>
            <a:r>
              <a:rPr b="1" cap="none" i="0" lang="en-US" strike="noStrike" sz="2400" u="none">
                <a:solidFill>
                  <a:srgbClr val="000000"/>
                </a:solidFill>
                <a:uFillTx/>
                <a:latin typeface="Consolas"/>
                <a:ea typeface="Consolas"/>
                <a:cs typeface="Consolas"/>
                <a:sym typeface="Consolas"/>
              </a:rPr>
              <a:t>  –p </a:t>
            </a:r>
            <a:r>
              <a:rPr b="1" cap="none" i="0" lang="en-US" strike="noStrike" sz="2400" u="none">
                <a:solidFill>
                  <a:srgbClr val="FF0000"/>
                </a:solidFill>
                <a:uFillTx/>
                <a:latin typeface="Consolas"/>
                <a:ea typeface="Consolas"/>
                <a:cs typeface="Consolas"/>
                <a:sym typeface="Consolas"/>
              </a:rPr>
              <a:t>./proxy-corrupt</a:t>
            </a:r>
            <a:endParaRPr b="0" cap="small" i="0" strike="noStrike" sz="2400" u="none">
              <a:solidFill>
                <a:srgbClr val="FF0000"/>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4" name="Shape 12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5" name="Google Shape;125;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Outline</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6" name="Google Shape;126;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7894440"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Proxies</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Networking</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small" i="0" lang="en-US" strike="noStrike" sz="2400" u="none">
                <a:solidFill>
                  <a:srgbClr val="000000"/>
                </a:solidFill>
                <a:uFillTx/>
                <a:latin typeface="Calibri"/>
                <a:ea typeface="Calibri"/>
                <a:cs typeface="Calibri"/>
                <a:sym typeface="Calibri"/>
              </a:rPr>
              <a:t>PxyDrive</a:t>
            </a:r>
            <a:r>
              <a:rPr b="1" cap="none" i="0" lang="en-US" strike="noStrike" sz="2400" u="none">
                <a:solidFill>
                  <a:srgbClr val="000000"/>
                </a:solidFill>
                <a:uFillTx/>
                <a:latin typeface="Calibri"/>
                <a:ea typeface="Calibri"/>
                <a:cs typeface="Calibri"/>
                <a:sym typeface="Calibri"/>
              </a:rPr>
              <a:t> Demo</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2" name="Shape 31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3" name="Google Shape;313;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300" cy="760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What went wrong?</a:t>
            </a:r>
            <a:endParaRPr b="0" cap="none" i="0" strike="noStrike" sz="1800" u="none">
              <a:solidFill>
                <a:srgbClr val="000000"/>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4" name="Google Shape;314;p2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4576" y="2447778"/>
            <a:ext cx="8014848" cy="3059722"/>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5" name="Google Shape;315;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4576" y="4197445"/>
            <a:ext cx="7740900" cy="622500"/>
          </a:xfrm>
          <a:prstGeom prst="rect">
            <a:avLst/>
          </a:prstGeom>
          <a:noFill/>
          <a:ln cap="flat" cmpd="sng" w="38100">
            <a:solidFill>
              <a:srgbClr val="FF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9" name="Shape 3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0" name="Google Shape;320;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300" cy="760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3</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1" name="Google Shape;321;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400" cy="4970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Debugging a proxy that clobbers headers</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Run the same trace but with another faulty proxy</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./pxy/pxydrive.py –f s01-basic-fetch.cmd</a:t>
            </a:r>
            <a:br>
              <a:rPr b="1" cap="none" i="0" lang="en-US" strike="noStrike" sz="2400" u="none">
                <a:solidFill>
                  <a:srgbClr val="000000"/>
                </a:solidFill>
                <a:uFillTx/>
                <a:latin typeface="Consolas"/>
                <a:ea typeface="Consolas"/>
                <a:cs typeface="Consolas"/>
                <a:sym typeface="Consolas"/>
              </a:rPr>
            </a:br>
            <a:r>
              <a:rPr b="1" cap="none" i="0" lang="en-US" strike="noStrike" sz="2400" u="none">
                <a:solidFill>
                  <a:srgbClr val="000000"/>
                </a:solidFill>
                <a:uFillTx/>
                <a:latin typeface="Consolas"/>
                <a:ea typeface="Consolas"/>
                <a:cs typeface="Consolas"/>
                <a:sym typeface="Consolas"/>
              </a:rPr>
              <a:t>  –p </a:t>
            </a:r>
            <a:r>
              <a:rPr b="1" cap="none" i="0" lang="en-US" strike="noStrike" sz="2400" u="none">
                <a:solidFill>
                  <a:srgbClr val="FF0000"/>
                </a:solidFill>
                <a:uFillTx/>
                <a:latin typeface="Consolas"/>
                <a:ea typeface="Consolas"/>
                <a:cs typeface="Consolas"/>
                <a:sym typeface="Consolas"/>
              </a:rPr>
              <a:t>./proxy-strip </a:t>
            </a:r>
            <a:r>
              <a:rPr b="1" cap="none" i="0" lang="en-US" strike="noStrike" sz="2400" u="none">
                <a:solidFill>
                  <a:srgbClr val="0070C0"/>
                </a:solidFill>
                <a:uFillTx/>
                <a:latin typeface="Consolas"/>
                <a:ea typeface="Consolas"/>
                <a:cs typeface="Consolas"/>
                <a:sym typeface="Consolas"/>
              </a:rPr>
              <a:t>–S 3</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-S</a:t>
            </a:r>
            <a:r>
              <a:rPr b="1" cap="none" i="0" lang="en-US" strike="noStrike" sz="2400" u="none">
                <a:solidFill>
                  <a:srgbClr val="000000"/>
                </a:solidFill>
                <a:uFillTx/>
                <a:latin typeface="Calibri"/>
                <a:ea typeface="Calibri"/>
                <a:cs typeface="Calibri"/>
                <a:sym typeface="Calibri"/>
              </a:rPr>
              <a:t> specifies strictness level</a:t>
            </a:r>
            <a:endParaRPr b="0" cap="none" i="0" strike="noStrike" sz="14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6" name="Shape 32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7" name="Google Shape;327;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What went wrong?</a:t>
            </a:r>
            <a:endParaRPr b="0" cap="none" i="0" strike="noStrike" sz="1800" u="none">
              <a:solidFill>
                <a:srgbClr val="000000"/>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8" name="Google Shape;328;p2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4576" y="2601550"/>
            <a:ext cx="8014848" cy="2301988"/>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9" name="Google Shape;329;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4576" y="2594502"/>
            <a:ext cx="5611141" cy="486322"/>
          </a:xfrm>
          <a:prstGeom prst="rect">
            <a:avLst/>
          </a:prstGeom>
          <a:noFill/>
          <a:ln cap="flat" cmpd="sng" w="38100">
            <a:solidFill>
              <a:srgbClr val="FF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3" name="Shape 33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4" name="Google Shape;334;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4</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5" name="Google Shape;335;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Debugging a proxy that crashes</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Run the same trace but with yet another faulty proxy</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onsolas"/>
              <a:ea typeface="Consolas"/>
              <a:cs typeface="Consolas"/>
              <a:sym typeface="Consolas"/>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./pxy/pxydrive.py –f </a:t>
            </a:r>
            <a:r>
              <a:rPr b="1" cap="none" i="0" lang="en-US" strike="noStrike" sz="2400" u="none">
                <a:solidFill>
                  <a:srgbClr val="0070C0"/>
                </a:solidFill>
                <a:uFillTx/>
                <a:latin typeface="Consolas"/>
                <a:ea typeface="Consolas"/>
                <a:cs typeface="Consolas"/>
                <a:sym typeface="Consolas"/>
              </a:rPr>
              <a:t>s03-overrun.cmd</a:t>
            </a:r>
            <a:br>
              <a:rPr b="1" cap="none" i="0" lang="en-US" strike="noStrike" sz="2400" u="none">
                <a:solidFill>
                  <a:srgbClr val="000000"/>
                </a:solidFill>
                <a:uFillTx/>
                <a:latin typeface="Consolas"/>
                <a:ea typeface="Consolas"/>
                <a:cs typeface="Consolas"/>
                <a:sym typeface="Consolas"/>
              </a:rPr>
            </a:br>
            <a:r>
              <a:rPr b="1" cap="none" i="0" lang="en-US" strike="noStrike" sz="2400" u="none">
                <a:solidFill>
                  <a:srgbClr val="000000"/>
                </a:solidFill>
                <a:uFillTx/>
                <a:latin typeface="Consolas"/>
                <a:ea typeface="Consolas"/>
                <a:cs typeface="Consolas"/>
                <a:sym typeface="Consolas"/>
              </a:rPr>
              <a:t>  –p </a:t>
            </a:r>
            <a:r>
              <a:rPr b="1" cap="none" i="0" lang="en-US" strike="noStrike" sz="2400" u="none">
                <a:solidFill>
                  <a:srgbClr val="FF0000"/>
                </a:solidFill>
                <a:uFillTx/>
                <a:latin typeface="Consolas"/>
                <a:ea typeface="Consolas"/>
                <a:cs typeface="Consolas"/>
                <a:sym typeface="Consolas"/>
              </a:rPr>
              <a:t>./proxy-overrun</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chemeClr val="dk1"/>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chemeClr val="dk1"/>
                </a:solidFill>
                <a:uFillTx/>
                <a:latin typeface="Calibri"/>
                <a:ea typeface="Calibri"/>
                <a:cs typeface="Calibri"/>
                <a:sym typeface="Calibri"/>
              </a:rPr>
              <a:t>Is the error message helpful?</a:t>
            </a:r>
            <a:endParaRPr b="1" cap="none" i="0" strike="noStrike" sz="2400" u="none">
              <a:solidFill>
                <a:schemeClr val="dk1"/>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9" name="Shape 33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0" name="Google Shape;340;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small" i="0" lang="en-US" strike="noStrike" sz="3600" u="none">
                <a:solidFill>
                  <a:srgbClr val="000000"/>
                </a:solidFill>
                <a:uFillTx/>
                <a:latin typeface="Calibri"/>
                <a:ea typeface="Calibri"/>
                <a:cs typeface="Calibri"/>
                <a:sym typeface="Calibri"/>
              </a:rPr>
              <a:t>PxyDrive</a:t>
            </a:r>
            <a:r>
              <a:rPr b="1" cap="none" i="0" lang="en-US" strike="noStrike" sz="3600" u="none">
                <a:solidFill>
                  <a:srgbClr val="000000"/>
                </a:solidFill>
                <a:uFillTx/>
                <a:latin typeface="Calibri"/>
                <a:ea typeface="Calibri"/>
                <a:cs typeface="Calibri"/>
                <a:sym typeface="Calibri"/>
              </a:rPr>
              <a:t> Tutorial 4</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1" name="Google Shape;341;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19" y="1362240"/>
            <a:ext cx="8339317"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We resort to multi-window debugging</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chemeClr val="dk1"/>
                </a:solidFill>
                <a:uFillTx/>
                <a:latin typeface="Calibri"/>
                <a:ea typeface="Calibri"/>
                <a:cs typeface="Calibri"/>
                <a:sym typeface="Calibri"/>
              </a:rPr>
              <a:t>Set up another window and run GDB in one:</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chemeClr val="dk1"/>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chemeClr val="dk1"/>
                </a:solidFill>
                <a:uFillTx/>
                <a:latin typeface="Consolas"/>
                <a:ea typeface="Consolas"/>
                <a:cs typeface="Consolas"/>
                <a:sym typeface="Consolas"/>
              </a:rPr>
              <a:t>$ gdb ./proxy-overrun</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chemeClr val="dk1"/>
                </a:solidFill>
                <a:uFillTx/>
                <a:latin typeface="Consolas"/>
                <a:ea typeface="Consolas"/>
                <a:cs typeface="Consolas"/>
                <a:sym typeface="Consolas"/>
              </a:rPr>
              <a:t>(gdb) run 15213</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chemeClr val="dk1"/>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chemeClr val="dk1"/>
                </a:solidFill>
                <a:uFillTx/>
                <a:latin typeface="Calibri"/>
                <a:ea typeface="Calibri"/>
                <a:cs typeface="Calibri"/>
                <a:sym typeface="Calibri"/>
              </a:rPr>
              <a:t>In the other window, run </a:t>
            </a:r>
            <a:r>
              <a:rPr b="1" cap="small" i="0" lang="en-US" strike="noStrike" sz="2400" u="none">
                <a:solidFill>
                  <a:srgbClr val="000000"/>
                </a:solidFill>
                <a:uFillTx/>
                <a:latin typeface="Calibri"/>
                <a:ea typeface="Calibri"/>
                <a:cs typeface="Calibri"/>
                <a:sym typeface="Calibri"/>
              </a:rPr>
              <a:t>PxyDrive</a:t>
            </a:r>
            <a:r>
              <a:rPr b="1" cap="none" i="0" lang="en-US" strike="noStrike" sz="2400" u="none">
                <a:solidFill>
                  <a:srgbClr val="000000"/>
                </a:solidFill>
                <a:uFillTx/>
                <a:latin typeface="Calibri"/>
                <a:ea typeface="Calibri"/>
                <a:cs typeface="Calibri"/>
                <a:sym typeface="Calibri"/>
              </a:rPr>
              <a:t>:</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 ./pxy/pxydrive.py </a:t>
            </a:r>
            <a:r>
              <a:rPr b="1" cap="none" i="0" lang="en-US" strike="noStrike" sz="2400" u="none">
                <a:solidFill>
                  <a:srgbClr val="FF0000"/>
                </a:solidFill>
                <a:uFillTx/>
                <a:latin typeface="Consolas"/>
                <a:ea typeface="Consolas"/>
                <a:cs typeface="Consolas"/>
                <a:sym typeface="Consolas"/>
              </a:rPr>
              <a:t>–P localhost:XXXXX</a:t>
            </a:r>
            <a:br>
              <a:rPr b="1" cap="none" i="0" lang="en-US" strike="noStrike" sz="2400" u="none">
                <a:solidFill>
                  <a:srgbClr val="000000"/>
                </a:solidFill>
                <a:uFillTx/>
                <a:latin typeface="Consolas"/>
                <a:ea typeface="Consolas"/>
                <a:cs typeface="Consolas"/>
                <a:sym typeface="Consolas"/>
              </a:rPr>
            </a:br>
            <a:r>
              <a:rPr b="1" cap="none" i="0" lang="en-US" strike="noStrike" sz="2400" u="none">
                <a:solidFill>
                  <a:srgbClr val="000000"/>
                </a:solidFill>
                <a:uFillTx/>
                <a:latin typeface="Consolas"/>
                <a:ea typeface="Consolas"/>
                <a:cs typeface="Consolas"/>
                <a:sym typeface="Consolas"/>
              </a:rPr>
              <a:t>  –f s03-overrun.cmd</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onsolas"/>
                <a:ea typeface="Consolas"/>
                <a:cs typeface="Consolas"/>
                <a:sym typeface="Consolas"/>
              </a:rPr>
              <a:t>-P</a:t>
            </a:r>
            <a:r>
              <a:rPr b="1" cap="none" i="0" lang="en-US" strike="noStrike" sz="2400" u="none">
                <a:solidFill>
                  <a:srgbClr val="000000"/>
                </a:solidFill>
                <a:uFillTx/>
                <a:latin typeface="Calibri"/>
                <a:ea typeface="Calibri"/>
                <a:cs typeface="Calibri"/>
                <a:sym typeface="Calibri"/>
              </a:rPr>
              <a:t> specifies the host and port the proxy is running on</a:t>
            </a:r>
            <a:endParaRPr b="1" cap="none" i="0" strike="noStrike" sz="2400" u="none">
              <a:solidFill>
                <a:schemeClr val="dk1"/>
              </a:solidFill>
              <a:uFillTx/>
              <a:latin typeface="Calibri"/>
              <a:ea typeface="Calibri"/>
              <a:cs typeface="Calibri"/>
              <a:sym typeface="Calibri"/>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2" name="Google Shape;342;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088900" y="2504875"/>
            <a:ext cx="4055100" cy="1118100"/>
          </a:xfrm>
          <a:prstGeom prst="wedgeRectCallout">
            <a:avLst>
              <a:gd fmla="val -21834" name="adj1"/>
              <a:gd fmla="val 82916" name="adj2"/>
            </a:avLst>
          </a:prstGeom>
          <a:solidFill>
            <a:srgbClr val="D8D8D8"/>
          </a:solidFill>
          <a:ln cap="flat" cmpd="sng" w="25400">
            <a:solidFill>
              <a:schemeClr val="dk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360000" rIns="360000" spcFirstLastPara="1" tIns="45700" wrap="square">
            <a:noAutofit/>
          </a:bodyPr>
          <a:lstStyle/>
          <a:p>
            <a:pPr algn="l" indent="0" lvl="0" marL="0" marR="0" rtl="0">
              <a:lnSpc>
                <a:spcPct val="100000"/>
              </a:lnSpc>
              <a:spcBef>
                <a:spcPts val="0"/>
              </a:spcBef>
              <a:spcAft>
                <a:spcPts val="0"/>
              </a:spcAft>
              <a:buClr>
                <a:srgbClr val="000000"/>
              </a:buClr>
              <a:buSzPts val="1800"/>
              <a:buFont typeface="Arial"/>
              <a:buNone/>
            </a:pPr>
            <a:r>
              <a:rPr b="1" cap="none" i="0" lang="en-US" strike="noStrike" sz="1600" u="none">
                <a:solidFill>
                  <a:schemeClr val="dk1"/>
                </a:solidFill>
                <a:uFillTx/>
                <a:latin typeface="Consolas"/>
                <a:ea typeface="Consolas"/>
                <a:cs typeface="Consolas"/>
                <a:sym typeface="Consolas"/>
              </a:rPr>
              <a:t>./port-for-user.pl &lt;andrewID</a:t>
            </a:r>
            <a:r>
              <a:rPr b="1" lang="en-US" sz="1600">
                <a:solidFill>
                  <a:schemeClr val="dk1"/>
                </a:solidFill>
                <a:uFillTx/>
                <a:latin typeface="Consolas"/>
                <a:ea typeface="Consolas"/>
                <a:cs typeface="Consolas"/>
                <a:sym typeface="Consolas"/>
              </a:rPr>
              <a:t>&gt;</a:t>
            </a:r>
            <a:br>
              <a:rPr b="1" cap="none" i="0" lang="en-US" strike="noStrike" sz="1700" u="none">
                <a:solidFill>
                  <a:schemeClr val="dk1"/>
                </a:solidFill>
                <a:uFillTx/>
                <a:latin typeface="Calibri"/>
                <a:ea typeface="Calibri"/>
                <a:cs typeface="Calibri"/>
                <a:sym typeface="Calibri"/>
              </a:rPr>
            </a:br>
            <a:r>
              <a:rPr b="1" cap="none" i="0" lang="en-US" strike="noStrike" sz="1800" u="none">
                <a:solidFill>
                  <a:schemeClr val="dk1"/>
                </a:solidFill>
                <a:uFillTx/>
                <a:latin typeface="Calibri"/>
                <a:ea typeface="Calibri"/>
                <a:cs typeface="Calibri"/>
                <a:sym typeface="Calibri"/>
              </a:rPr>
              <a:t>Run this to get your unique port!</a:t>
            </a:r>
            <a:endParaRPr b="1" cap="none" i="0" strike="noStrike" sz="1800" u="none">
              <a:solidFill>
                <a:schemeClr val="dk1"/>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6" name="Shape 34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7" name="Google Shape;347;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Reminders</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8" name="Google Shape;348;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7894440"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Read the writeup</a:t>
            </a:r>
            <a:endParaRPr b="1" cap="none" i="0" strike="noStrike" sz="2400" u="none">
              <a:solidFill>
                <a:srgbClr val="000000"/>
              </a:solidFill>
              <a:uFillTx/>
              <a:latin typeface="Calibri"/>
              <a:ea typeface="Calibri"/>
              <a:cs typeface="Calibri"/>
              <a:sym typeface="Calibri"/>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One grace / late day</a:t>
            </a:r>
            <a:r>
              <a:rPr b="1" lang="en-US" sz="2400">
                <a:uFillTx/>
                <a:latin typeface="Calibri"/>
                <a:ea typeface="Calibri"/>
                <a:cs typeface="Calibri"/>
                <a:sym typeface="Calibri"/>
              </a:rPr>
              <a:t> allowed!</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So you really have to start early</a:t>
            </a:r>
            <a:endParaRPr b="0" cap="none" i="0" strike="noStrike" sz="1800" u="none">
              <a:solidFill>
                <a:srgbClr val="000000"/>
              </a:solidFill>
              <a:uFillTx/>
              <a:latin typeface="Arial"/>
              <a:ea typeface="Arial"/>
              <a:cs typeface="Arial"/>
              <a:sym typeface="Arial"/>
            </a:endParaRPr>
          </a:p>
          <a:p>
            <a:pPr algn="l" indent="-284040" lvl="1" marL="743040" marR="0" rtl="0">
              <a:lnSpc>
                <a:spcPct val="100000"/>
              </a:lnSpc>
              <a:spcBef>
                <a:spcPts val="0"/>
              </a:spcBef>
              <a:spcAft>
                <a:spcPts val="0"/>
              </a:spcAft>
              <a:buClr>
                <a:srgbClr val="990000"/>
              </a:buClr>
              <a:buSzPts val="2200"/>
              <a:buFont typeface="Noto Sans Symbols"/>
              <a:buChar char="▪"/>
            </a:pPr>
            <a:r>
              <a:rPr b="0" cap="none" i="0" lang="en-US" strike="noStrike" sz="2000" u="none">
                <a:solidFill>
                  <a:srgbClr val="000000"/>
                </a:solidFill>
                <a:uFillTx/>
                <a:latin typeface="Calibri"/>
                <a:ea typeface="Calibri"/>
                <a:cs typeface="Calibri"/>
                <a:sym typeface="Calibri"/>
              </a:rPr>
              <a:t>Come to office hours this week, before it gets crowded!</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Work incrementally and take breaks</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Simpler tests should be completed in the first week!</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2" name="Shape 35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3" name="Google Shape;353;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19550" y="2634825"/>
            <a:ext cx="5304900" cy="1779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p>
            <a:pPr algn="ctr" indent="0" lvl="0" marL="0" marR="0" rtl="0">
              <a:lnSpc>
                <a:spcPct val="90000"/>
              </a:lnSpc>
              <a:spcBef>
                <a:spcPts val="0"/>
              </a:spcBef>
              <a:spcAft>
                <a:spcPts val="0"/>
              </a:spcAft>
              <a:buClr>
                <a:schemeClr val="dk1"/>
              </a:buClr>
              <a:buSzPts val="4400"/>
              <a:buFont typeface="Calibri"/>
              <a:buNone/>
            </a:pPr>
            <a:r>
              <a:rPr b="1" lang="en-US" sz="4400">
                <a:uFillTx/>
                <a:latin typeface="Calibri"/>
                <a:ea typeface="Calibri"/>
                <a:cs typeface="Calibri"/>
                <a:sym typeface="Calibri"/>
              </a:rPr>
              <a:t>Appendix on </a:t>
            </a:r>
            <a:endParaRPr b="1" sz="4400">
              <a:uFillTx/>
              <a:latin typeface="Calibri"/>
              <a:ea typeface="Calibri"/>
              <a:cs typeface="Calibri"/>
              <a:sym typeface="Calibri"/>
            </a:endParaRPr>
          </a:p>
          <a:p>
            <a:pPr algn="ctr" indent="0" lvl="0" marL="0" marR="0" rtl="0">
              <a:lnSpc>
                <a:spcPct val="90000"/>
              </a:lnSpc>
              <a:spcBef>
                <a:spcPts val="0"/>
              </a:spcBef>
              <a:spcAft>
                <a:spcPts val="0"/>
              </a:spcAft>
              <a:buClr>
                <a:schemeClr val="dk1"/>
              </a:buClr>
              <a:buSzPts val="4400"/>
              <a:buFont typeface="Calibri"/>
              <a:buNone/>
            </a:pPr>
            <a:r>
              <a:rPr b="1" cap="none" i="0" lang="en-US" strike="noStrike" sz="4400" u="none">
                <a:solidFill>
                  <a:schemeClr val="dk1"/>
                </a:solidFill>
                <a:uFillTx/>
                <a:latin typeface="Calibri"/>
                <a:ea typeface="Calibri"/>
                <a:cs typeface="Calibri"/>
                <a:sym typeface="Calibri"/>
              </a:rPr>
              <a:t>Echoserver, </a:t>
            </a:r>
            <a:r>
              <a:rPr b="1" lang="en-US" sz="4400">
                <a:uFillTx/>
                <a:latin typeface="Calibri"/>
                <a:ea typeface="Calibri"/>
                <a:cs typeface="Calibri"/>
                <a:sym typeface="Calibri"/>
              </a:rPr>
              <a:t>E</a:t>
            </a:r>
            <a:r>
              <a:rPr b="1" cap="none" i="0" lang="en-US" strike="noStrike" sz="4400" u="none">
                <a:solidFill>
                  <a:schemeClr val="dk1"/>
                </a:solidFill>
                <a:uFillTx/>
                <a:latin typeface="Calibri"/>
                <a:ea typeface="Calibri"/>
                <a:cs typeface="Calibri"/>
                <a:sym typeface="Calibri"/>
              </a:rPr>
              <a:t>choclient</a:t>
            </a:r>
            <a:endParaRPr b="1" cap="none" i="0" strike="noStrike" sz="4400" u="none">
              <a:solidFill>
                <a:schemeClr val="dk1"/>
              </a:solidFill>
              <a:uFillTx/>
              <a:latin typeface="Calibri"/>
              <a:ea typeface="Calibri"/>
              <a:cs typeface="Calibri"/>
              <a:sym typeface="Calibri"/>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7" name="Shape 35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8" name="Google Shape;358;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Echo Demo</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9" name="Google Shape;359;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7894440"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See the instructions written in the telnet results to set up the echo server. Get someone nearby to connect using the echo client.</a:t>
            </a:r>
            <a:endParaRPr b="0" cap="none" i="0" strike="noStrike" sz="1400" u="none">
              <a:solidFill>
                <a:srgbClr val="000000"/>
              </a:solidFill>
              <a:uFillTx/>
              <a:latin typeface="Arial"/>
              <a:ea typeface="Arial"/>
              <a:cs typeface="Arial"/>
              <a:sym typeface="Arial"/>
            </a:endParaRPr>
          </a:p>
          <a:p>
            <a:pPr algn="l" indent="-249840" lvl="0" marL="34308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What does echoserver output? (Sample output:)</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./echoserver </a:t>
            </a:r>
            <a:r>
              <a:rPr b="0" cap="none" i="0" lang="en-US" strike="noStrike" sz="1400" u="none">
                <a:solidFill>
                  <a:srgbClr val="000000"/>
                </a:solidFill>
                <a:uFillTx/>
                <a:latin typeface="Courier New"/>
                <a:ea typeface="Courier New"/>
                <a:cs typeface="Courier New"/>
                <a:sym typeface="Courier New"/>
              </a:rPr>
              <a:t>10101</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Accepted connection from </a:t>
            </a:r>
            <a:r>
              <a:rPr b="0" cap="none" i="0" lang="en-US" strike="noStrike" sz="1400" u="sng">
                <a:solidFill>
                  <a:srgbClr val="000000"/>
                </a:solidFill>
                <a:uFillTx/>
                <a:latin typeface="Courier New"/>
                <a:ea typeface="Courier New"/>
                <a:cs typeface="Courier New"/>
                <a:sym typeface="Courier New"/>
              </a:rPr>
              <a:t>hammerheadshark.ics.cs.cmu.edu</a:t>
            </a:r>
            <a:r>
              <a:rPr b="1" cap="none" i="0" lang="en-US" strike="noStrike" sz="1400" u="none">
                <a:solidFill>
                  <a:srgbClr val="000000"/>
                </a:solidFill>
                <a:uFillTx/>
                <a:latin typeface="Courier New"/>
                <a:ea typeface="Courier New"/>
                <a:cs typeface="Courier New"/>
                <a:sym typeface="Courier New"/>
              </a:rPr>
              <a:t>:</a:t>
            </a:r>
            <a:r>
              <a:rPr b="0" cap="none" i="0" lang="en-US" strike="noStrike" sz="1400" u="sng">
                <a:solidFill>
                  <a:srgbClr val="000000"/>
                </a:solidFill>
                <a:uFillTx/>
                <a:latin typeface="Courier New"/>
                <a:ea typeface="Courier New"/>
                <a:cs typeface="Courier New"/>
                <a:sym typeface="Courier New"/>
              </a:rPr>
              <a:t>46422</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hammerheadshark.ics.cs.cmu.edu:46422 sent 6 bytes</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Disconnected from hammerheadshark.ics.cs.cmu.edu:46422</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0" name="Google Shape;360;p28"/>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4389120" y="3650989"/>
            <a:ext cx="457200" cy="1920240"/>
          </a:xfrm>
          <a:prstGeom prst="straightConnector1">
            <a:avLst/>
          </a:prstGeom>
          <a:noFill/>
          <a:ln cap="flat" cmpd="sng" w="9525">
            <a:solidFill>
              <a:srgbClr val="000000"/>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1" name="Google Shape;361;p28"/>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5760720" y="3650989"/>
            <a:ext cx="914400" cy="1554480"/>
          </a:xfrm>
          <a:prstGeom prst="straightConnector1">
            <a:avLst/>
          </a:prstGeom>
          <a:noFill/>
          <a:ln cap="flat" cmpd="sng" w="9525">
            <a:solidFill>
              <a:srgbClr val="000000"/>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2" name="Google Shape;362;p28"/>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645920" y="3468109"/>
            <a:ext cx="640080" cy="1645920"/>
          </a:xfrm>
          <a:prstGeom prst="straightConnector1">
            <a:avLst/>
          </a:prstGeom>
          <a:noFill/>
          <a:ln cap="flat" cmpd="sng" w="9525">
            <a:solidFill>
              <a:srgbClr val="000000"/>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3" name="Google Shape;363;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2960" y="5151829"/>
            <a:ext cx="1471680" cy="600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800"/>
              <a:buFont typeface="Arial"/>
              <a:buNone/>
            </a:pPr>
            <a:r>
              <a:rPr b="0" cap="none" i="0" lang="en-US" strike="noStrike" sz="1800" u="none">
                <a:solidFill>
                  <a:srgbClr val="000000"/>
                </a:solidFill>
                <a:uFillTx/>
                <a:latin typeface="Arial"/>
                <a:ea typeface="Arial"/>
                <a:cs typeface="Arial"/>
                <a:sym typeface="Arial"/>
              </a:rPr>
              <a:t>Server</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800"/>
              <a:buFont typeface="Arial"/>
              <a:buNone/>
            </a:pPr>
            <a:r>
              <a:rPr b="0" cap="none" i="0" lang="en-US" strike="noStrike" sz="1800" u="none">
                <a:solidFill>
                  <a:srgbClr val="000000"/>
                </a:solidFill>
                <a:uFillTx/>
                <a:latin typeface="Arial"/>
                <a:ea typeface="Arial"/>
                <a:cs typeface="Arial"/>
                <a:sym typeface="Arial"/>
              </a:rPr>
              <a:t>listening port</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4" name="Google Shape;364;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31920" y="5609029"/>
            <a:ext cx="821520" cy="600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800"/>
              <a:buFont typeface="Arial"/>
              <a:buNone/>
            </a:pPr>
            <a:r>
              <a:rPr b="0" cap="none" i="0" lang="en-US" strike="noStrike" sz="1800" u="none">
                <a:solidFill>
                  <a:srgbClr val="000000"/>
                </a:solidFill>
                <a:uFillTx/>
                <a:latin typeface="Arial"/>
                <a:ea typeface="Arial"/>
                <a:cs typeface="Arial"/>
                <a:sym typeface="Arial"/>
              </a:rPr>
              <a:t>Client</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800"/>
              <a:buFont typeface="Arial"/>
              <a:buNone/>
            </a:pPr>
            <a:r>
              <a:rPr b="0" cap="none" i="0" lang="en-US" strike="noStrike" sz="1800" u="none">
                <a:solidFill>
                  <a:srgbClr val="000000"/>
                </a:solidFill>
                <a:uFillTx/>
                <a:latin typeface="Arial"/>
                <a:ea typeface="Arial"/>
                <a:cs typeface="Arial"/>
                <a:sym typeface="Arial"/>
              </a:rPr>
              <a:t>host</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5" name="Google Shape;365;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303520" y="5296909"/>
            <a:ext cx="821520" cy="6008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800"/>
              <a:buFont typeface="Arial"/>
              <a:buNone/>
            </a:pPr>
            <a:r>
              <a:rPr b="0" cap="none" i="0" lang="en-US" strike="noStrike" sz="1800" u="none">
                <a:solidFill>
                  <a:srgbClr val="000000"/>
                </a:solidFill>
                <a:uFillTx/>
                <a:latin typeface="Arial"/>
                <a:ea typeface="Arial"/>
                <a:cs typeface="Arial"/>
                <a:sym typeface="Arial"/>
              </a:rPr>
              <a:t>Client</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800"/>
              <a:buFont typeface="Arial"/>
              <a:buNone/>
            </a:pPr>
            <a:r>
              <a:rPr b="0" cap="none" i="0" lang="en-US" strike="noStrike" sz="1800" u="none">
                <a:solidFill>
                  <a:srgbClr val="000000"/>
                </a:solidFill>
                <a:uFillTx/>
                <a:latin typeface="Arial"/>
                <a:ea typeface="Arial"/>
                <a:cs typeface="Arial"/>
                <a:sym typeface="Arial"/>
              </a:rPr>
              <a:t>port</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9" name="Shape 36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0" name="Google Shape;370;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Echo Demo</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1" name="Google Shape;371;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7894440"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Look at echoclient.c</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Opens a connection to the server</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Reads/writes from the server</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Look at echoserver output</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Why is the printed client port different from the server’s listening port?</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Server opens</a:t>
            </a:r>
            <a:r>
              <a:rPr b="1" cap="none" i="0" lang="en-US" strike="noStrike" sz="2400" u="none">
                <a:solidFill>
                  <a:srgbClr val="000000"/>
                </a:solidFill>
                <a:uFillTx/>
                <a:latin typeface="Calibri"/>
                <a:ea typeface="Calibri"/>
                <a:cs typeface="Calibri"/>
                <a:sym typeface="Calibri"/>
              </a:rPr>
              <a:t> one</a:t>
            </a:r>
            <a:r>
              <a:rPr b="0" cap="none" i="0" lang="en-US" strike="noStrike" sz="2400" u="none">
                <a:solidFill>
                  <a:srgbClr val="000000"/>
                </a:solidFill>
                <a:uFillTx/>
                <a:latin typeface="Calibri"/>
                <a:ea typeface="Calibri"/>
                <a:cs typeface="Calibri"/>
                <a:sym typeface="Calibri"/>
              </a:rPr>
              <a:t> “</a:t>
            </a:r>
            <a:r>
              <a:rPr b="1" cap="none" i="0" lang="en-US" strike="noStrike" sz="2400" u="none">
                <a:solidFill>
                  <a:srgbClr val="000000"/>
                </a:solidFill>
                <a:uFillTx/>
                <a:latin typeface="Calibri"/>
                <a:ea typeface="Calibri"/>
                <a:cs typeface="Calibri"/>
                <a:sym typeface="Calibri"/>
              </a:rPr>
              <a:t>listening</a:t>
            </a:r>
            <a:r>
              <a:rPr b="0" cap="none" i="0" lang="en-US" strike="noStrike" sz="2400" u="none">
                <a:solidFill>
                  <a:srgbClr val="000000"/>
                </a:solidFill>
                <a:uFillTx/>
                <a:latin typeface="Calibri"/>
                <a:ea typeface="Calibri"/>
                <a:cs typeface="Calibri"/>
                <a:sym typeface="Calibri"/>
              </a:rPr>
              <a:t>”</a:t>
            </a:r>
            <a:r>
              <a:rPr b="1" cap="none" i="0" lang="en-US" strike="noStrike" sz="2400" u="none">
                <a:solidFill>
                  <a:srgbClr val="000000"/>
                </a:solidFill>
                <a:uFillTx/>
                <a:latin typeface="Calibri"/>
                <a:ea typeface="Calibri"/>
                <a:cs typeface="Calibri"/>
                <a:sym typeface="Calibri"/>
              </a:rPr>
              <a:t> </a:t>
            </a:r>
            <a:r>
              <a:rPr b="0" cap="none" i="0" lang="en-US" strike="noStrike" sz="2400" u="none">
                <a:solidFill>
                  <a:srgbClr val="000000"/>
                </a:solidFill>
                <a:uFillTx/>
                <a:latin typeface="Calibri"/>
                <a:ea typeface="Calibri"/>
                <a:cs typeface="Calibri"/>
                <a:sym typeface="Calibri"/>
              </a:rPr>
              <a:t>port</a:t>
            </a:r>
            <a:endParaRPr b="0" cap="none" i="0" strike="noStrike" sz="1800" u="none">
              <a:solidFill>
                <a:srgbClr val="000000"/>
              </a:solidFill>
              <a:uFillTx/>
              <a:latin typeface="Arial"/>
              <a:ea typeface="Arial"/>
              <a:cs typeface="Arial"/>
              <a:sym typeface="Arial"/>
            </a:endParaRPr>
          </a:p>
          <a:p>
            <a:pPr algn="l" indent="-286558" lvl="2" marL="1296000" marR="0" rtl="0">
              <a:lnSpc>
                <a:spcPct val="100000"/>
              </a:lnSpc>
              <a:spcBef>
                <a:spcPts val="0"/>
              </a:spcBef>
              <a:spcAft>
                <a:spcPts val="0"/>
              </a:spcAft>
              <a:buClr>
                <a:srgbClr val="000000"/>
              </a:buClr>
              <a:buSzPts val="1080"/>
              <a:buFont typeface="Noto Sans Symbols"/>
              <a:buChar char="●"/>
            </a:pPr>
            <a:r>
              <a:rPr b="0" cap="none" i="0" lang="en-US" strike="noStrike" sz="2400" u="none">
                <a:solidFill>
                  <a:srgbClr val="000000"/>
                </a:solidFill>
                <a:uFillTx/>
                <a:latin typeface="Calibri"/>
                <a:ea typeface="Calibri"/>
                <a:cs typeface="Calibri"/>
                <a:sym typeface="Calibri"/>
              </a:rPr>
              <a:t>Incoming clients connect to this port</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Once server </a:t>
            </a:r>
            <a:r>
              <a:rPr b="1" cap="none" i="0" lang="en-US" strike="noStrike" sz="2400" u="none">
                <a:solidFill>
                  <a:srgbClr val="000000"/>
                </a:solidFill>
                <a:uFillTx/>
                <a:latin typeface="Calibri"/>
                <a:ea typeface="Calibri"/>
                <a:cs typeface="Calibri"/>
                <a:sym typeface="Calibri"/>
              </a:rPr>
              <a:t>accepts</a:t>
            </a:r>
            <a:r>
              <a:rPr b="0" cap="none" i="0" lang="en-US" strike="noStrike" sz="2400" u="none">
                <a:solidFill>
                  <a:srgbClr val="000000"/>
                </a:solidFill>
                <a:uFillTx/>
                <a:latin typeface="Calibri"/>
                <a:ea typeface="Calibri"/>
                <a:cs typeface="Calibri"/>
                <a:sym typeface="Calibri"/>
              </a:rPr>
              <a:t> a connection, it talks to client on a </a:t>
            </a:r>
            <a:r>
              <a:rPr b="1" cap="none" i="0" lang="en-US" strike="noStrike" sz="2400" u="none">
                <a:solidFill>
                  <a:srgbClr val="000000"/>
                </a:solidFill>
                <a:uFillTx/>
                <a:latin typeface="Calibri"/>
                <a:ea typeface="Calibri"/>
                <a:cs typeface="Calibri"/>
                <a:sym typeface="Calibri"/>
              </a:rPr>
              <a:t>different</a:t>
            </a:r>
            <a:r>
              <a:rPr b="0" cap="none" i="0" lang="en-US" strike="noStrike" sz="2400" u="none">
                <a:solidFill>
                  <a:srgbClr val="000000"/>
                </a:solidFill>
                <a:uFillTx/>
                <a:latin typeface="Calibri"/>
                <a:ea typeface="Calibri"/>
                <a:cs typeface="Calibri"/>
                <a:sym typeface="Calibri"/>
              </a:rPr>
              <a:t> “</a:t>
            </a:r>
            <a:r>
              <a:rPr b="1" cap="none" i="0" lang="en-US" strike="noStrike" sz="2400" u="none">
                <a:solidFill>
                  <a:srgbClr val="000000"/>
                </a:solidFill>
                <a:uFillTx/>
                <a:latin typeface="Calibri"/>
                <a:ea typeface="Calibri"/>
                <a:cs typeface="Calibri"/>
                <a:sym typeface="Calibri"/>
              </a:rPr>
              <a:t>ephemeral</a:t>
            </a:r>
            <a:r>
              <a:rPr b="0" cap="none" i="0" lang="en-US" strike="noStrike" sz="2400" u="none">
                <a:solidFill>
                  <a:srgbClr val="000000"/>
                </a:solidFill>
                <a:uFillTx/>
                <a:latin typeface="Calibri"/>
                <a:ea typeface="Calibri"/>
                <a:cs typeface="Calibri"/>
                <a:sym typeface="Calibri"/>
              </a:rPr>
              <a:t>” port</a:t>
            </a:r>
            <a:endParaRPr b="0" cap="none" i="0" strike="noStrike" sz="1800" u="none">
              <a:solidFill>
                <a:srgbClr val="000000"/>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2" name="Google Shape;372;p29"/>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5067000" y="5269054"/>
            <a:ext cx="579120" cy="57912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3" name="Google Shape;373;p29"/>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5400000">
            <a:off x="5067000" y="6039120"/>
            <a:ext cx="579120" cy="57912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4" name="Google Shape;374;p29"/>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5400000">
            <a:off x="7238400" y="6039120"/>
            <a:ext cx="579120" cy="57912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5" name="Google Shape;375;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34240" y="6357847"/>
            <a:ext cx="1829400" cy="18466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lnSpc>
                <a:spcPct val="100000"/>
              </a:lnSpc>
              <a:spcBef>
                <a:spcPts val="0"/>
              </a:spcBef>
              <a:spcAft>
                <a:spcPts val="0"/>
              </a:spcAft>
              <a:buClr>
                <a:srgbClr val="000000"/>
              </a:buClr>
              <a:buSzPts val="600"/>
              <a:buFont typeface="Arial"/>
              <a:buNone/>
            </a:pPr>
            <a:r>
              <a:rPr b="0" cap="none" i="0" lang="en-US" strike="noStrike" sz="600" u="none">
                <a:solidFill>
                  <a:schemeClr val="dk1"/>
                </a:solidFill>
                <a:uFillTx/>
                <a:latin typeface="Arial"/>
                <a:ea typeface="Arial"/>
                <a:cs typeface="Arial"/>
                <a:sym typeface="Arial"/>
              </a:rPr>
              <a:t>HTTP/1.1 200 OK Content-Type: text/html…</a:t>
            </a:r>
            <a:endParaRPr b="0" cap="none" i="0" strike="noStrike" sz="600" u="none">
              <a:solidFill>
                <a:schemeClr val="dk1"/>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6" name="Google Shape;376;p2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12060" y="6571100"/>
            <a:ext cx="873760" cy="0"/>
          </a:xfrm>
          <a:prstGeom prst="straightConnector1">
            <a:avLst/>
          </a:prstGeom>
          <a:noFill/>
          <a:ln cap="flat" cmpd="sng" w="9525">
            <a:solidFill>
              <a:srgbClr val="FF0000"/>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7" name="Google Shape;377;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752800" y="5100320"/>
            <a:ext cx="1016000" cy="355600"/>
          </a:xfrm>
          <a:custGeom>
            <a:ahLst/>
            <a:cxnLst/>
            <a:rect b="b" l="l" r="r" t="t"/>
            <a:pathLst>
              <a:path extrusionOk="0" h="355600" w="1016000">
                <a:moveTo>
                  <a:pt x="1016000" y="0"/>
                </a:moveTo>
                <a:cubicBezTo>
                  <a:pt x="946150" y="35983"/>
                  <a:pt x="743373" y="121920"/>
                  <a:pt x="680720" y="172720"/>
                </a:cubicBezTo>
                <a:cubicBezTo>
                  <a:pt x="618067" y="223520"/>
                  <a:pt x="626533" y="289560"/>
                  <a:pt x="640080" y="304800"/>
                </a:cubicBezTo>
                <a:cubicBezTo>
                  <a:pt x="653627" y="320040"/>
                  <a:pt x="743373" y="287867"/>
                  <a:pt x="762000" y="264160"/>
                </a:cubicBezTo>
                <a:cubicBezTo>
                  <a:pt x="780627" y="240453"/>
                  <a:pt x="768773" y="187960"/>
                  <a:pt x="751840" y="162560"/>
                </a:cubicBezTo>
                <a:cubicBezTo>
                  <a:pt x="734907" y="137160"/>
                  <a:pt x="693213" y="122698"/>
                  <a:pt x="660400" y="111760"/>
                </a:cubicBezTo>
                <a:cubicBezTo>
                  <a:pt x="606213" y="118533"/>
                  <a:pt x="568960" y="113453"/>
                  <a:pt x="497840" y="132080"/>
                </a:cubicBezTo>
                <a:cubicBezTo>
                  <a:pt x="426720" y="150707"/>
                  <a:pt x="316653" y="186267"/>
                  <a:pt x="233680" y="223520"/>
                </a:cubicBezTo>
                <a:cubicBezTo>
                  <a:pt x="150707" y="260773"/>
                  <a:pt x="14817" y="340783"/>
                  <a:pt x="0" y="355600"/>
                </a:cubicBezTo>
              </a:path>
            </a:pathLst>
          </a:custGeom>
          <a:noFill/>
          <a:ln cap="flat" cmpd="sng" w="19050">
            <a:solidFill>
              <a:srgbClr val="FF0000"/>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8" name="Google Shape;378;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880620" y="5453861"/>
            <a:ext cx="2076900" cy="2769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lnSpc>
                <a:spcPct val="100000"/>
              </a:lnSpc>
              <a:spcBef>
                <a:spcPts val="0"/>
              </a:spcBef>
              <a:spcAft>
                <a:spcPts val="0"/>
              </a:spcAft>
              <a:buClr>
                <a:srgbClr val="000000"/>
              </a:buClr>
              <a:buSzPts val="1200"/>
              <a:buFont typeface="Arial"/>
              <a:buNone/>
            </a:pPr>
            <a:r>
              <a:rPr b="0" cap="none" i="0" lang="en-US" strike="noStrike" sz="1200" u="none">
                <a:solidFill>
                  <a:schemeClr val="dk1"/>
                </a:solidFill>
                <a:uFillTx/>
                <a:latin typeface="Arial"/>
                <a:ea typeface="Arial"/>
                <a:cs typeface="Arial"/>
                <a:sym typeface="Arial"/>
              </a:rPr>
              <a:t>Client connects to server</a:t>
            </a:r>
            <a:endParaRPr b="0" cap="none" i="0" strike="noStrike" sz="1200" u="none">
              <a:solidFill>
                <a:schemeClr val="dk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9" name="Google Shape;379;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34240" y="6082907"/>
            <a:ext cx="1829400" cy="18466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lnSpc>
                <a:spcPct val="100000"/>
              </a:lnSpc>
              <a:spcBef>
                <a:spcPts val="0"/>
              </a:spcBef>
              <a:spcAft>
                <a:spcPts val="0"/>
              </a:spcAft>
              <a:buClr>
                <a:srgbClr val="000000"/>
              </a:buClr>
              <a:buSzPts val="600"/>
              <a:buFont typeface="Arial"/>
              <a:buNone/>
            </a:pPr>
            <a:r>
              <a:rPr b="0" cap="none" i="0" lang="en-US" strike="noStrike" sz="600" u="none">
                <a:solidFill>
                  <a:schemeClr val="dk1"/>
                </a:solidFill>
                <a:uFillTx/>
                <a:latin typeface="Arial"/>
                <a:ea typeface="Arial"/>
                <a:cs typeface="Arial"/>
                <a:sym typeface="Arial"/>
              </a:rPr>
              <a:t>GET /~213/recitations/rec12.html HTTP/1.0</a:t>
            </a:r>
            <a:endParaRPr b="0" cap="none" i="0" strike="noStrike" sz="600" u="none">
              <a:solidFill>
                <a:schemeClr val="dk1"/>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0" name="Google Shape;380;p29"/>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0800000">
            <a:off x="6091740" y="6274693"/>
            <a:ext cx="873760" cy="0"/>
          </a:xfrm>
          <a:prstGeom prst="straightConnector1">
            <a:avLst/>
          </a:prstGeom>
          <a:noFill/>
          <a:ln cap="flat" cmpd="sng" w="9525">
            <a:solidFill>
              <a:srgbClr val="FF0000"/>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1" name="Google Shape;381;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348760" y="5361528"/>
            <a:ext cx="1971040" cy="36933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lnSpc>
                <a:spcPct val="100000"/>
              </a:lnSpc>
              <a:spcBef>
                <a:spcPts val="0"/>
              </a:spcBef>
              <a:spcAft>
                <a:spcPts val="0"/>
              </a:spcAft>
              <a:buClr>
                <a:srgbClr val="000000"/>
              </a:buClr>
              <a:buSzPts val="1800"/>
              <a:buFont typeface="Arial"/>
              <a:buNone/>
            </a:pPr>
            <a:r>
              <a:rPr b="0" cap="none" i="0" lang="en-US" strike="noStrike" sz="1800" u="none">
                <a:solidFill>
                  <a:schemeClr val="dk1"/>
                </a:solidFill>
                <a:uFillTx/>
                <a:latin typeface="Arial"/>
                <a:ea typeface="Arial"/>
                <a:cs typeface="Arial"/>
                <a:sym typeface="Arial"/>
              </a:rPr>
              <a:t>Listening port</a:t>
            </a:r>
            <a:endParaRPr b="0" cap="none" i="0" strike="noStrike" sz="1800" u="none">
              <a:solidFill>
                <a:schemeClr val="dk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2" name="Google Shape;382;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83920" y="6103227"/>
            <a:ext cx="1971040" cy="36933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lnSpc>
                <a:spcPct val="100000"/>
              </a:lnSpc>
              <a:spcBef>
                <a:spcPts val="0"/>
              </a:spcBef>
              <a:spcAft>
                <a:spcPts val="0"/>
              </a:spcAft>
              <a:buClr>
                <a:srgbClr val="000000"/>
              </a:buClr>
              <a:buSzPts val="1800"/>
              <a:buFont typeface="Arial"/>
              <a:buNone/>
            </a:pPr>
            <a:r>
              <a:rPr b="0" cap="none" i="0" lang="en-US" strike="noStrike" sz="1800" u="none">
                <a:solidFill>
                  <a:schemeClr val="dk1"/>
                </a:solidFill>
                <a:uFillTx/>
                <a:latin typeface="Arial"/>
                <a:ea typeface="Arial"/>
                <a:cs typeface="Arial"/>
                <a:sym typeface="Arial"/>
              </a:rPr>
              <a:t>Ephemeral port</a:t>
            </a:r>
            <a:endParaRPr b="0" cap="none" i="0" strike="noStrike" sz="1800" u="none">
              <a:solidFill>
                <a:schemeClr val="dk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3" name="Google Shape;383;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20328" y="5730860"/>
            <a:ext cx="297455" cy="36933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l" indent="0" lvl="0" marL="0" marR="0" rtl="0">
              <a:lnSpc>
                <a:spcPct val="100000"/>
              </a:lnSpc>
              <a:spcBef>
                <a:spcPts val="0"/>
              </a:spcBef>
              <a:spcAft>
                <a:spcPts val="0"/>
              </a:spcAft>
              <a:buClr>
                <a:srgbClr val="000000"/>
              </a:buClr>
              <a:buSzPts val="1800"/>
              <a:buFont typeface="Arial"/>
              <a:buNone/>
            </a:pPr>
            <a:r>
              <a:rPr b="0" cap="none" i="0" lang="en-US" strike="noStrike" sz="1800" u="none">
                <a:solidFill>
                  <a:schemeClr val="dk1"/>
                </a:solidFill>
                <a:uFillTx/>
                <a:latin typeface="Arial"/>
                <a:ea typeface="Arial"/>
                <a:cs typeface="Arial"/>
                <a:sym typeface="Arial"/>
              </a:rPr>
              <a:t> </a:t>
            </a:r>
            <a:endParaRPr b="0" cap="none" i="0" strike="noStrike" sz="1800" u="none">
              <a:solidFill>
                <a:schemeClr val="dk1"/>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8"/>
                                        </p:tgtEl>
                                      </p:cBhvr>
                                    </p:animEffect>
                                    <p:set>
                                      <p:cBhvr>
                                        <p:cTn dur="1" fill="hold">
                                          <p:stCondLst>
                                            <p:cond delay="500"/>
                                          </p:stCondLst>
                                        </p:cTn>
                                        <p:tgtEl>
                                          <p:spTgt spid="3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7"/>
                                        </p:tgtEl>
                                      </p:cBhvr>
                                    </p:animEffect>
                                    <p:set>
                                      <p:cBhvr>
                                        <p:cTn dur="1" fill="hold">
                                          <p:stCondLst>
                                            <p:cond delay="500"/>
                                          </p:stCondLst>
                                        </p:cTn>
                                        <p:tgtEl>
                                          <p:spTgt spid="37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9"/>
                                        </p:tgtEl>
                                      </p:cBhvr>
                                    </p:animEffect>
                                    <p:set>
                                      <p:cBhvr>
                                        <p:cTn dur="1" fill="hold">
                                          <p:stCondLst>
                                            <p:cond delay="500"/>
                                          </p:stCondLst>
                                        </p:cTn>
                                        <p:tgtEl>
                                          <p:spTgt spid="37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2"/>
                                        </p:tgtEl>
                                      </p:cBhvr>
                                    </p:animEffect>
                                    <p:set>
                                      <p:cBhvr>
                                        <p:cTn dur="1" fill="hold">
                                          <p:stCondLst>
                                            <p:cond delay="500"/>
                                          </p:stCondLst>
                                        </p:cTn>
                                        <p:tgtEl>
                                          <p:spTgt spid="3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4"/>
                                        </p:tgtEl>
                                      </p:cBhvr>
                                    </p:animEffect>
                                    <p:set>
                                      <p:cBhvr>
                                        <p:cTn dur="1" fill="hold">
                                          <p:stCondLst>
                                            <p:cond delay="500"/>
                                          </p:stCondLst>
                                        </p:cTn>
                                        <p:tgtEl>
                                          <p:spTgt spid="3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5"/>
                                        </p:tgtEl>
                                      </p:cBhvr>
                                    </p:animEffect>
                                    <p:set>
                                      <p:cBhvr>
                                        <p:cTn dur="1" fill="hold">
                                          <p:stCondLst>
                                            <p:cond delay="500"/>
                                          </p:stCondLst>
                                        </p:cTn>
                                        <p:tgtEl>
                                          <p:spTgt spid="3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6"/>
                                        </p:tgtEl>
                                      </p:cBhvr>
                                    </p:animEffect>
                                    <p:set>
                                      <p:cBhvr>
                                        <p:cTn dur="1" fill="hold">
                                          <p:stCondLst>
                                            <p:cond delay="500"/>
                                          </p:stCondLst>
                                        </p:cTn>
                                        <p:tgtEl>
                                          <p:spTgt spid="3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7" name="Shape 38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8" name="Google Shape;388;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Echo Demo</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9" name="Google Shape;389;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7894440"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Try to connect two clients to the same server.</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What happens?</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Second client has to wait for first client to finish!</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Server doesn’t even accept second client’s connection</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Where/why are we getting stuck?</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Because we’re stuck in echo() talking to the first client, echoserver can’t handle any more clients</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Solution: multi-threading</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0" name="Shape 13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1" name="Google Shape;131;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Proxy Lab</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2" name="Google Shape;132;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7894440"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Checkpoint is worth 2%, due Thursday, December 3</a:t>
            </a:r>
            <a:r>
              <a:rPr b="1" baseline="30000" cap="none" i="0" lang="en-US" strike="noStrike" sz="2400" u="none">
                <a:solidFill>
                  <a:srgbClr val="000000"/>
                </a:solidFill>
                <a:uFillTx/>
                <a:latin typeface="Calibri"/>
                <a:ea typeface="Calibri"/>
                <a:cs typeface="Calibri"/>
                <a:sym typeface="Calibri"/>
              </a:rPr>
              <a:t>rd</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Final is worth 6%, due Thursday, December 10th</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Current situation w/ grace / late days:</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200"/>
              <a:buFont typeface="Noto Sans Symbols"/>
              <a:buChar char="⬛"/>
            </a:pPr>
            <a:r>
              <a:rPr b="1" cap="none" i="0" lang="en-US" strike="noStrike" sz="2000" u="none">
                <a:solidFill>
                  <a:srgbClr val="000000"/>
                </a:solidFill>
                <a:uFillTx/>
                <a:latin typeface="Calibri"/>
                <a:ea typeface="Calibri"/>
                <a:cs typeface="Calibri"/>
                <a:sym typeface="Calibri"/>
              </a:rPr>
              <a:t>1 grace / late day allowed for checkpoint</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200"/>
              <a:buFont typeface="Noto Sans Symbols"/>
              <a:buChar char="⬛"/>
            </a:pPr>
            <a:r>
              <a:rPr b="1" cap="none" i="0" lang="en-US" strike="noStrike" sz="2000" u="none">
                <a:solidFill>
                  <a:srgbClr val="000000"/>
                </a:solidFill>
                <a:uFillTx/>
                <a:latin typeface="Calibri"/>
                <a:ea typeface="Calibri"/>
                <a:cs typeface="Calibri"/>
                <a:sym typeface="Calibri"/>
              </a:rPr>
              <a:t>1 grace/ late day allowed for final </a:t>
            </a:r>
            <a:endParaRPr b="0" cap="none" i="0" strike="noStrike" sz="1400" u="none">
              <a:solidFill>
                <a:srgbClr val="000000"/>
              </a:solidFill>
              <a:uFillTx/>
              <a:latin typeface="Arial"/>
              <a:ea typeface="Arial"/>
              <a:cs typeface="Arial"/>
              <a:sym typeface="Arial"/>
            </a:endParaRPr>
          </a:p>
          <a:p>
            <a:pPr algn="l" indent="0" lvl="1" marL="0" marR="0" rtl="0">
              <a:lnSpc>
                <a:spcPct val="100000"/>
              </a:lnSpc>
              <a:spcBef>
                <a:spcPts val="0"/>
              </a:spcBef>
              <a:spcAft>
                <a:spcPts val="0"/>
              </a:spcAft>
              <a:buClr>
                <a:srgbClr val="990000"/>
              </a:buClr>
              <a:buSzPts val="1440"/>
              <a:buFont typeface="Noto Sans Symbols"/>
              <a:buNone/>
            </a:pPr>
            <a:r>
              <a:rPr>
                <a:uFillTx/>
              </a:rPr>
              <a:t/>
            </a:r>
            <a:endParaRPr b="1"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You are submitting an entire project</a:t>
            </a:r>
            <a:endParaRPr b="0" cap="none" i="0" strike="noStrike" sz="1800" u="none">
              <a:solidFill>
                <a:srgbClr val="000000"/>
              </a:solidFill>
              <a:uFillTx/>
              <a:latin typeface="Arial"/>
              <a:ea typeface="Arial"/>
              <a:cs typeface="Arial"/>
              <a:sym typeface="Arial"/>
            </a:endParaRPr>
          </a:p>
          <a:p>
            <a:pPr algn="l" indent="-284040" lvl="1" marL="743040" marR="0" rtl="0">
              <a:lnSpc>
                <a:spcPct val="100000"/>
              </a:lnSpc>
              <a:spcBef>
                <a:spcPts val="0"/>
              </a:spcBef>
              <a:spcAft>
                <a:spcPts val="0"/>
              </a:spcAft>
              <a:buClr>
                <a:srgbClr val="990000"/>
              </a:buClr>
              <a:buSzPts val="2200"/>
              <a:buFont typeface="Noto Sans Symbols"/>
              <a:buChar char="▪"/>
            </a:pPr>
            <a:r>
              <a:rPr b="0" cap="none" i="0" lang="en-US" strike="noStrike" sz="2000" u="none">
                <a:solidFill>
                  <a:srgbClr val="000000"/>
                </a:solidFill>
                <a:uFillTx/>
                <a:latin typeface="Calibri"/>
                <a:ea typeface="Calibri"/>
                <a:cs typeface="Calibri"/>
                <a:sym typeface="Calibri"/>
              </a:rPr>
              <a:t>Modify the makefile</a:t>
            </a:r>
            <a:endParaRPr b="0" cap="none" i="0" strike="noStrike" sz="1800" u="none">
              <a:solidFill>
                <a:srgbClr val="000000"/>
              </a:solidFill>
              <a:uFillTx/>
              <a:latin typeface="Arial"/>
              <a:ea typeface="Arial"/>
              <a:cs typeface="Arial"/>
              <a:sym typeface="Arial"/>
            </a:endParaRPr>
          </a:p>
          <a:p>
            <a:pPr algn="l" indent="-284040" lvl="1" marL="743040" marR="0" rtl="0">
              <a:lnSpc>
                <a:spcPct val="100000"/>
              </a:lnSpc>
              <a:spcBef>
                <a:spcPts val="0"/>
              </a:spcBef>
              <a:spcAft>
                <a:spcPts val="0"/>
              </a:spcAft>
              <a:buClr>
                <a:srgbClr val="990000"/>
              </a:buClr>
              <a:buSzPts val="2200"/>
              <a:buFont typeface="Noto Sans Symbols"/>
              <a:buChar char="▪"/>
            </a:pPr>
            <a:r>
              <a:rPr b="0" cap="none" i="0" lang="en-US" strike="noStrike" sz="2000" u="none">
                <a:solidFill>
                  <a:srgbClr val="000000"/>
                </a:solidFill>
                <a:uFillTx/>
                <a:latin typeface="Calibri"/>
                <a:ea typeface="Calibri"/>
                <a:cs typeface="Calibri"/>
                <a:sym typeface="Calibri"/>
              </a:rPr>
              <a:t>Split source file into separate pieces</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Submit regularly to verify proxy builds on Autolab</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Your proxy is a server, it should not crash!</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3" name="Shape 39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4" name="Google Shape;394;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Echo Server Multithreaded</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5" name="Google Shape;395;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7894440"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How might we make this server multithreaded?</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r>
              <a:rPr b="1" cap="none" i="0" lang="en-US" strike="noStrike" sz="2400" u="none">
                <a:solidFill>
                  <a:srgbClr val="000000"/>
                </a:solidFill>
                <a:uFillTx/>
                <a:latin typeface="Calibri"/>
                <a:ea typeface="Calibri"/>
                <a:cs typeface="Calibri"/>
                <a:sym typeface="Calibri"/>
              </a:rPr>
              <a:t>	(Don’t look at echoserver_t.c)</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while (1) {</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 Allocate space on the stack for client info</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client_info client_data;</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client_info *client = &amp;client_data;</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 Initialize the length of the address</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client-&gt;addrlen = sizeof(client-&gt;addr);</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 Accept() will block until a client connects to the port</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client-&gt;connfd = Accept(listenfd,</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(SA *) &amp;client-&gt;addr, &amp;client-&gt;addrlen);</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 Connection is established; echo to client</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echo(client);</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    }</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9" name="Shape 39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0" name="Google Shape;400;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Echo Server Multithreaded</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1" name="Google Shape;401;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7894440"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echoserver_t.c isn’t too different from echoserver.c</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To see the changes: `diff echoserver.c echoserver_t.c`</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Making your proxy multithreaded will be very similar</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However, don’t underestimate the difficulty of addressing race conditions between threads!</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Definitely the hardest part of proxylab</a:t>
            </a:r>
            <a:endParaRPr b="0" cap="none" i="0" strike="noStrike" sz="1800" u="none">
              <a:solidFill>
                <a:srgbClr val="000000"/>
              </a:solidFill>
              <a:uFillTx/>
              <a:latin typeface="Arial"/>
              <a:ea typeface="Arial"/>
              <a:cs typeface="Arial"/>
              <a:sym typeface="Arial"/>
            </a:endParaRPr>
          </a:p>
          <a:p>
            <a:pPr algn="l" indent="-322559" lvl="1" marL="864000" marR="0" rtl="0">
              <a:lnSpc>
                <a:spcPct val="100000"/>
              </a:lnSpc>
              <a:spcBef>
                <a:spcPts val="0"/>
              </a:spcBef>
              <a:spcAft>
                <a:spcPts val="0"/>
              </a:spcAft>
              <a:buClr>
                <a:srgbClr val="000000"/>
              </a:buClr>
              <a:buSzPts val="1800"/>
              <a:buFont typeface="Noto Sans Symbols"/>
              <a:buChar char="−"/>
            </a:pPr>
            <a:r>
              <a:rPr b="0" cap="none" i="0" lang="en-US" strike="noStrike" sz="2400" u="none">
                <a:solidFill>
                  <a:srgbClr val="000000"/>
                </a:solidFill>
                <a:uFillTx/>
                <a:latin typeface="Calibri"/>
                <a:ea typeface="Calibri"/>
                <a:cs typeface="Calibri"/>
                <a:sym typeface="Calibri"/>
              </a:rPr>
              <a:t>More on this next time...</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6" name="Shape 1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7" name="Google Shape;137;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Why Proxies?</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8" name="Google Shape;138;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90520" y="1220760"/>
            <a:ext cx="8618400" cy="16509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Proxies are both clients and servers</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Can perform useful functions as requests and responses pass by</a:t>
            </a:r>
            <a:endParaRPr b="0" cap="none" i="0" strike="noStrike" sz="1800" u="none">
              <a:solidFill>
                <a:srgbClr val="000000"/>
              </a:solidFill>
              <a:uFillTx/>
              <a:latin typeface="Arial"/>
              <a:ea typeface="Arial"/>
              <a:cs typeface="Arial"/>
              <a:sym typeface="Arial"/>
            </a:endParaRPr>
          </a:p>
          <a:p>
            <a:pPr algn="l" indent="-284040" lvl="1" marL="743040" marR="0" rtl="0">
              <a:lnSpc>
                <a:spcPct val="100000"/>
              </a:lnSpc>
              <a:spcBef>
                <a:spcPts val="0"/>
              </a:spcBef>
              <a:spcAft>
                <a:spcPts val="0"/>
              </a:spcAft>
              <a:buClr>
                <a:srgbClr val="990000"/>
              </a:buClr>
              <a:buSzPts val="2200"/>
              <a:buFont typeface="Noto Sans Symbols"/>
              <a:buChar char="▪"/>
            </a:pPr>
            <a:r>
              <a:rPr b="0" cap="none" i="0" lang="en-US" strike="noStrike" sz="2000" u="none">
                <a:solidFill>
                  <a:srgbClr val="000000"/>
                </a:solidFill>
                <a:uFillTx/>
                <a:latin typeface="Calibri"/>
                <a:ea typeface="Calibri"/>
                <a:cs typeface="Calibri"/>
                <a:sym typeface="Calibri"/>
              </a:rPr>
              <a:t>Examples: Caching, logging, anonymization, filtering, transcoding</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9" name="Google Shape;139;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8560" y="3000240"/>
            <a:ext cx="1063440" cy="987120"/>
          </a:xfrm>
          <a:prstGeom prst="ellipse">
            <a:avLst/>
          </a:prstGeom>
          <a:solidFill>
            <a:srgbClr val="FF99CC"/>
          </a:solidFill>
          <a:ln cap="flat" cmpd="sng" w="12600">
            <a:solidFill>
              <a:schemeClr val="dk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Client</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A</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0" name="Google Shape;140;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76680" y="3808440"/>
            <a:ext cx="1063440" cy="987120"/>
          </a:xfrm>
          <a:prstGeom prst="ellipse">
            <a:avLst/>
          </a:prstGeom>
          <a:solidFill>
            <a:srgbClr val="CCFFFF"/>
          </a:solidFill>
          <a:ln cap="flat" cmpd="sng" w="12600">
            <a:solidFill>
              <a:schemeClr val="dk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Proxy</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cache</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1" name="Google Shape;141;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845475" y="3716275"/>
            <a:ext cx="1145100" cy="987000"/>
          </a:xfrm>
          <a:prstGeom prst="ellipse">
            <a:avLst/>
          </a:prstGeom>
          <a:solidFill>
            <a:srgbClr val="FF99CC"/>
          </a:solidFill>
          <a:ln cap="flat" cmpd="sng" w="12600">
            <a:solidFill>
              <a:schemeClr val="dk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Origin</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Server</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2" name="Google Shape;142;p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23680" y="3419280"/>
            <a:ext cx="2157480" cy="488880"/>
          </a:xfrm>
          <a:prstGeom prst="straightConnector1">
            <a:avLst/>
          </a:prstGeom>
          <a:noFill/>
          <a:ln cap="flat" cmpd="sng" w="38150">
            <a:solidFill>
              <a:schemeClr val="dk1"/>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3" name="Google Shape;143;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637394">
            <a:off x="2313993" y="3158332"/>
            <a:ext cx="2066722" cy="36350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Request </a:t>
            </a:r>
            <a:r>
              <a:rPr b="1" cap="none" i="0" lang="en-US" strike="noStrike" sz="1800" u="none">
                <a:solidFill>
                  <a:srgbClr val="000000"/>
                </a:solidFill>
                <a:uFillTx/>
                <a:latin typeface="Courier New"/>
                <a:ea typeface="Courier New"/>
                <a:cs typeface="Courier New"/>
                <a:sym typeface="Courier New"/>
              </a:rPr>
              <a:t>foo.html</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4" name="Google Shape;144;p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06640" y="4035240"/>
            <a:ext cx="3187800" cy="360"/>
          </a:xfrm>
          <a:prstGeom prst="straightConnector1">
            <a:avLst/>
          </a:prstGeom>
          <a:noFill/>
          <a:ln cap="flat" cmpd="sng" w="38150">
            <a:solidFill>
              <a:schemeClr val="dk1"/>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5" name="Google Shape;145;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515200" y="3464038"/>
            <a:ext cx="2066400" cy="363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Request </a:t>
            </a:r>
            <a:r>
              <a:rPr b="1" cap="none" i="0" lang="en-US" strike="noStrike" sz="1800" u="none">
                <a:solidFill>
                  <a:srgbClr val="000000"/>
                </a:solidFill>
                <a:uFillTx/>
                <a:latin typeface="Courier New"/>
                <a:ea typeface="Courier New"/>
                <a:cs typeface="Courier New"/>
                <a:sym typeface="Courier New"/>
              </a:rPr>
              <a:t>foo.html</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6" name="Google Shape;146;p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67040" y="4492440"/>
            <a:ext cx="3220920" cy="19080"/>
          </a:xfrm>
          <a:prstGeom prst="straightConnector1">
            <a:avLst/>
          </a:prstGeom>
          <a:noFill/>
          <a:ln cap="flat" cmpd="sng" w="38150">
            <a:solidFill>
              <a:schemeClr val="dk1"/>
            </a:solidFill>
            <a:prstDash val="solid"/>
            <a:round/>
            <a:headEnd len="med" type="triangle" w="med"/>
            <a:tailEnd len="sm" type="none" w="sm"/>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7" name="Google Shape;147;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795526" y="4158600"/>
            <a:ext cx="1544100" cy="363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Courier New"/>
                <a:ea typeface="Courier New"/>
                <a:cs typeface="Courier New"/>
                <a:sym typeface="Courier New"/>
              </a:rPr>
              <a:t>foo.html</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8" name="Google Shape;148;p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79320" y="3817800"/>
            <a:ext cx="2097000" cy="465120"/>
          </a:xfrm>
          <a:prstGeom prst="straightConnector1">
            <a:avLst/>
          </a:prstGeom>
          <a:noFill/>
          <a:ln cap="flat" cmpd="sng" w="38150">
            <a:solidFill>
              <a:schemeClr val="dk1"/>
            </a:solidFill>
            <a:prstDash val="solid"/>
            <a:round/>
            <a:headEnd len="med" type="triangle" w="med"/>
            <a:tailEnd len="sm" type="none" w="sm"/>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9" name="Google Shape;149;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752265">
            <a:off x="2116585" y="3723214"/>
            <a:ext cx="1460734" cy="36327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Courier New"/>
                <a:ea typeface="Courier New"/>
                <a:cs typeface="Courier New"/>
                <a:sym typeface="Courier New"/>
              </a:rPr>
              <a:t>foo.html</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0" name="Google Shape;150;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8560" y="4983120"/>
            <a:ext cx="1063440" cy="987120"/>
          </a:xfrm>
          <a:prstGeom prst="ellipse">
            <a:avLst/>
          </a:prstGeom>
          <a:solidFill>
            <a:srgbClr val="FF99CC"/>
          </a:solidFill>
          <a:ln cap="flat" cmpd="sng" w="12600">
            <a:solidFill>
              <a:schemeClr val="dk1"/>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Client</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B</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1" name="Google Shape;151;p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552320" y="4443120"/>
            <a:ext cx="2111400" cy="685800"/>
          </a:xfrm>
          <a:prstGeom prst="straightConnector1">
            <a:avLst/>
          </a:prstGeom>
          <a:noFill/>
          <a:ln cap="flat" cmpd="sng" w="38150">
            <a:solidFill>
              <a:schemeClr val="dk1"/>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2" name="Google Shape;152;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077533">
            <a:off x="1394243" y="4164408"/>
            <a:ext cx="2066588" cy="36335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Request </a:t>
            </a:r>
            <a:r>
              <a:rPr b="1" cap="none" i="0" lang="en-US" strike="noStrike" sz="1800" u="none">
                <a:solidFill>
                  <a:srgbClr val="000000"/>
                </a:solidFill>
                <a:uFillTx/>
                <a:latin typeface="Courier New"/>
                <a:ea typeface="Courier New"/>
                <a:cs typeface="Courier New"/>
                <a:sym typeface="Courier New"/>
              </a:rPr>
              <a:t>foo.html</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3" name="Google Shape;153;p5"/>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693800" y="4705200"/>
            <a:ext cx="2063520" cy="704880"/>
          </a:xfrm>
          <a:prstGeom prst="straightConnector1">
            <a:avLst/>
          </a:prstGeom>
          <a:noFill/>
          <a:ln cap="flat" cmpd="sng" w="38150">
            <a:solidFill>
              <a:schemeClr val="dk1"/>
            </a:solidFill>
            <a:prstDash val="solid"/>
            <a:round/>
            <a:headEnd len="med" type="triangle" w="med"/>
            <a:tailEnd len="sm" type="none" w="sm"/>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4" name="Google Shape;154;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193535">
            <a:off x="2474646" y="4876806"/>
            <a:ext cx="1406309" cy="3633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Courier New"/>
                <a:ea typeface="Courier New"/>
                <a:cs typeface="Courier New"/>
                <a:sym typeface="Courier New"/>
              </a:rPr>
              <a:t>foo.html</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8" name="Shape 15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9" name="Google Shape;159;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761360" y="5679000"/>
            <a:ext cx="3999960" cy="117720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D5FA0"/>
            </a:solidFill>
            <a:prstDash val="solid"/>
            <a:round/>
            <a:headEnd len="sm" type="none" w="sm"/>
            <a:tailEnd len="sm" type="none" w="sm"/>
          </a:ln>
          <a:effectLst>
            <a:outerShdw blurRad="40000" dir="5400000" dist="20000" rotWithShape="0">
              <a:srgbClr val="000000">
                <a:alpha val="36078"/>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90000" rIns="90000" spcFirstLastPara="1" tIns="0" wrap="square">
            <a:noAutofit/>
          </a:bodyPr>
          <a:lstStyle/>
          <a:p>
            <a:pPr algn="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5</a:t>
            </a:r>
            <a:r>
              <a:rPr b="1" cap="none" i="1" lang="en-US" strike="noStrike" sz="1800" u="none">
                <a:solidFill>
                  <a:srgbClr val="000000"/>
                </a:solidFill>
                <a:uFillTx/>
                <a:latin typeface="Arial Narrow"/>
                <a:ea typeface="Arial Narrow"/>
                <a:cs typeface="Arial Narrow"/>
                <a:sym typeface="Arial Narrow"/>
              </a:rPr>
              <a:t>. Drop client</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0" name="Google Shape;160;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76520" y="5662080"/>
            <a:ext cx="2306520" cy="94968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D5FA0"/>
            </a:solidFill>
            <a:prstDash val="solid"/>
            <a:round/>
            <a:headEnd len="sm" type="none" w="sm"/>
            <a:tailEnd len="sm" type="none" w="sm"/>
          </a:ln>
          <a:effectLst>
            <a:outerShdw blurRad="40000" dir="5400000" dist="20000" rotWithShape="0">
              <a:srgbClr val="000000">
                <a:alpha val="36078"/>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0" lIns="90000" rIns="90000" spcFirstLastPara="1" tIns="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4</a:t>
            </a:r>
            <a:r>
              <a:rPr b="1" cap="none" i="1" lang="en-US" strike="noStrike" sz="1800" u="none">
                <a:solidFill>
                  <a:srgbClr val="000000"/>
                </a:solidFill>
                <a:uFillTx/>
                <a:latin typeface="Arial Narrow"/>
                <a:ea typeface="Arial Narrow"/>
                <a:cs typeface="Arial Narrow"/>
                <a:sym typeface="Arial Narrow"/>
              </a:rPr>
              <a:t>. Disconnect client</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1" name="Google Shape;161;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49200" y="4068360"/>
            <a:ext cx="7151760" cy="158436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D5FA0"/>
            </a:solidFill>
            <a:prstDash val="solid"/>
            <a:round/>
            <a:headEnd len="sm" type="none" w="sm"/>
            <a:tailEnd len="sm" type="none" w="sm"/>
          </a:ln>
          <a:effectLst>
            <a:outerShdw blurRad="40000" dir="5400000" dist="20000" rotWithShape="0">
              <a:srgbClr val="000000">
                <a:alpha val="36078"/>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0" wrap="square">
            <a:noAutofit/>
          </a:bodyPr>
          <a:lstStyle/>
          <a:p>
            <a:pPr algn="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3</a:t>
            </a:r>
            <a:r>
              <a:rPr b="1" cap="none" i="1" lang="en-US" strike="noStrike" sz="1800" u="none">
                <a:solidFill>
                  <a:srgbClr val="000000"/>
                </a:solidFill>
                <a:uFillTx/>
                <a:latin typeface="Arial Narrow"/>
                <a:ea typeface="Arial Narrow"/>
                <a:cs typeface="Arial Narrow"/>
                <a:sym typeface="Arial Narrow"/>
              </a:rPr>
              <a:t>. Exchange</a:t>
            </a:r>
            <a:endParaRPr b="0" cap="none" i="0" strike="noStrike" sz="1800" u="none">
              <a:solidFill>
                <a:srgbClr val="000000"/>
              </a:solidFill>
              <a:uFillTx/>
              <a:latin typeface="Arial"/>
              <a:ea typeface="Arial"/>
              <a:cs typeface="Arial"/>
              <a:sym typeface="Arial"/>
            </a:endParaRPr>
          </a:p>
          <a:p>
            <a:pPr algn="r" indent="0" lvl="0" marL="0" marR="0" rtl="0">
              <a:lnSpc>
                <a:spcPct val="100000"/>
              </a:lnSpc>
              <a:spcBef>
                <a:spcPts val="0"/>
              </a:spcBef>
              <a:spcAft>
                <a:spcPts val="0"/>
              </a:spcAft>
              <a:buClr>
                <a:srgbClr val="000000"/>
              </a:buClr>
              <a:buSzPts val="1800"/>
              <a:buFont typeface="Arial"/>
              <a:buNone/>
            </a:pPr>
            <a:r>
              <a:rPr b="1" cap="none" i="1" lang="en-US" strike="noStrike" sz="1800" u="none">
                <a:solidFill>
                  <a:srgbClr val="000000"/>
                </a:solidFill>
                <a:uFillTx/>
                <a:latin typeface="Arial Narrow"/>
                <a:ea typeface="Arial Narrow"/>
                <a:cs typeface="Arial Narrow"/>
                <a:sym typeface="Arial Narrow"/>
              </a:rPr>
              <a:t>data</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2" name="Google Shape;162;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52480" y="228600"/>
            <a:ext cx="2055600" cy="394992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D5FA0"/>
            </a:solidFill>
            <a:prstDash val="solid"/>
            <a:round/>
            <a:headEnd len="sm" type="none" w="sm"/>
            <a:tailEnd len="sm" type="none" w="sm"/>
          </a:ln>
          <a:effectLst>
            <a:outerShdw blurRad="40000" dir="5400000" dist="20000" rotWithShape="0">
              <a:srgbClr val="000000">
                <a:alpha val="36078"/>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2</a:t>
            </a:r>
            <a:r>
              <a:rPr b="1" cap="none" i="1" lang="en-US" strike="noStrike" sz="1800" u="none">
                <a:solidFill>
                  <a:srgbClr val="000000"/>
                </a:solidFill>
                <a:uFillTx/>
                <a:latin typeface="Arial Narrow"/>
                <a:ea typeface="Arial Narrow"/>
                <a:cs typeface="Arial Narrow"/>
                <a:sym typeface="Arial Narrow"/>
              </a:rPr>
              <a:t>. Start client</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3" name="Google Shape;16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0" y="228600"/>
            <a:ext cx="2055600" cy="394992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D5FA0"/>
            </a:solidFill>
            <a:prstDash val="solid"/>
            <a:round/>
            <a:headEnd len="sm" type="none" w="sm"/>
            <a:tailEnd len="sm" type="none" w="sm"/>
          </a:ln>
          <a:effectLst>
            <a:outerShdw blurRad="40000" dir="5400000" dist="20000" rotWithShape="0">
              <a:srgbClr val="000000">
                <a:alpha val="36078"/>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0" wrap="square">
            <a:noAutofit/>
          </a:bodyPr>
          <a:lstStyle/>
          <a:p>
            <a:pPr algn="ctr" indent="0" lvl="0" marL="0" marR="0" rtl="0">
              <a:lnSpc>
                <a:spcPct val="100000"/>
              </a:lnSpc>
              <a:spcBef>
                <a:spcPts val="0"/>
              </a:spcBef>
              <a:spcAft>
                <a:spcPts val="0"/>
              </a:spcAft>
              <a:buClr>
                <a:srgbClr val="000000"/>
              </a:buClr>
              <a:buSzPts val="1800"/>
              <a:buFont typeface="Arial"/>
              <a:buNone/>
            </a:pPr>
            <a:r>
              <a:rPr b="1" cap="none" i="0" lang="en-US" strike="noStrike" sz="1800" u="none">
                <a:solidFill>
                  <a:srgbClr val="000000"/>
                </a:solidFill>
                <a:uFillTx/>
                <a:latin typeface="Arial Narrow"/>
                <a:ea typeface="Arial Narrow"/>
                <a:cs typeface="Arial Narrow"/>
                <a:sym typeface="Arial Narrow"/>
              </a:rPr>
              <a:t>1</a:t>
            </a:r>
            <a:r>
              <a:rPr b="1" cap="none" i="1" lang="en-US" strike="noStrike" sz="1800" u="none">
                <a:solidFill>
                  <a:srgbClr val="000000"/>
                </a:solidFill>
                <a:uFillTx/>
                <a:latin typeface="Arial Narrow"/>
                <a:ea typeface="Arial Narrow"/>
                <a:cs typeface="Arial Narrow"/>
                <a:sym typeface="Arial Narrow"/>
              </a:rPr>
              <a:t>. Start server</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4" name="Google Shape;164;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47920" y="4180320"/>
            <a:ext cx="5408280" cy="1369800"/>
          </a:xfrm>
          <a:prstGeom prst="rect">
            <a:avLst/>
          </a:prstGeom>
          <a:solidFill>
            <a:srgbClr val="F1C7C7"/>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rPr>
                <a:uFillTx/>
              </a:rPr>
              <a:t/>
            </a:r>
            <a:endParaRPr b="0" cap="none" i="0" strike="noStrike" sz="14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5" name="Google Shape;165;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24480" y="5240880"/>
            <a:ext cx="380880" cy="360"/>
          </a:xfrm>
          <a:prstGeom prst="straightConnector1">
            <a:avLst/>
          </a:prstGeom>
          <a:noFill/>
          <a:ln cap="flat" cmpd="sng" w="12600">
            <a:solidFill>
              <a:schemeClr val="dk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6" name="Google Shape;166;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6705360" y="4555080"/>
            <a:ext cx="360" cy="685800"/>
          </a:xfrm>
          <a:prstGeom prst="straightConnector1">
            <a:avLst/>
          </a:prstGeom>
          <a:noFill/>
          <a:ln cap="flat" cmpd="sng" w="12600">
            <a:solidFill>
              <a:schemeClr val="dk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7" name="Google Shape;167;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6324480" y="4555080"/>
            <a:ext cx="380880" cy="36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8" name="Google Shape;168;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1676160" y="5240880"/>
            <a:ext cx="381240" cy="360"/>
          </a:xfrm>
          <a:prstGeom prst="straightConnector1">
            <a:avLst/>
          </a:prstGeom>
          <a:noFill/>
          <a:ln cap="flat" cmpd="sng" w="12600">
            <a:solidFill>
              <a:schemeClr val="dk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9" name="Google Shape;169;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1676160" y="4555080"/>
            <a:ext cx="360" cy="685800"/>
          </a:xfrm>
          <a:prstGeom prst="straightConnector1">
            <a:avLst/>
          </a:prstGeom>
          <a:noFill/>
          <a:ln cap="flat" cmpd="sng" w="12600">
            <a:solidFill>
              <a:schemeClr val="dk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0" name="Google Shape;170;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76160" y="4555080"/>
            <a:ext cx="381240" cy="360"/>
          </a:xfrm>
          <a:prstGeom prst="straightConnector1">
            <a:avLst/>
          </a:prstGeom>
          <a:noFill/>
          <a:ln cap="flat" cmpd="sng" w="12600">
            <a:solidFill>
              <a:schemeClr val="dk1"/>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1" name="Google Shape;171;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7200" y="4451040"/>
            <a:ext cx="836280" cy="8193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600"/>
              <a:buFont typeface="Arial"/>
              <a:buNone/>
            </a:pPr>
            <a:r>
              <a:rPr b="1" cap="none" i="0" lang="en-US" strike="noStrike" sz="1600" u="none">
                <a:solidFill>
                  <a:srgbClr val="C00000"/>
                </a:solidFill>
                <a:uFillTx/>
                <a:latin typeface="Calibri"/>
                <a:ea typeface="Calibri"/>
                <a:cs typeface="Calibri"/>
                <a:sym typeface="Calibri"/>
              </a:rPr>
              <a:t>Client / Server</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600"/>
              <a:buFont typeface="Arial"/>
              <a:buNone/>
            </a:pPr>
            <a:r>
              <a:rPr b="1" cap="none" i="0" lang="en-US" strike="noStrike" sz="1600" u="none">
                <a:solidFill>
                  <a:srgbClr val="C00000"/>
                </a:solidFill>
                <a:uFillTx/>
                <a:latin typeface="Calibri"/>
                <a:ea typeface="Calibri"/>
                <a:cs typeface="Calibri"/>
                <a:sym typeface="Calibri"/>
              </a:rPr>
              <a:t>Session</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2" name="Google Shape;172;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48280" y="950400"/>
            <a:ext cx="2131920" cy="119304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Echo</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Server</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 Client</a:t>
            </a:r>
            <a:endParaRPr b="0" cap="none" i="0" strike="noStrike" sz="1800" u="none">
              <a:solidFill>
                <a:srgbClr val="000000"/>
              </a:solidFill>
              <a:uFillTx/>
              <a:latin typeface="Arial"/>
              <a:ea typeface="Arial"/>
              <a:cs typeface="Arial"/>
              <a:sym typeface="Arial"/>
            </a:endParaRPr>
          </a:p>
          <a:p>
            <a:pPr algn="ctr"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Structure</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3" name="Google Shape;17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28675" y="455050"/>
            <a:ext cx="1138200" cy="45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2400"/>
              <a:buFont typeface="Arial"/>
              <a:buNone/>
            </a:pPr>
            <a:r>
              <a:rPr b="1" cap="none" i="1" lang="en-US" strike="noStrike" sz="2400" u="none">
                <a:solidFill>
                  <a:srgbClr val="C00000"/>
                </a:solidFill>
                <a:uFillTx/>
                <a:latin typeface="Calibri"/>
                <a:ea typeface="Calibri"/>
                <a:cs typeface="Calibri"/>
                <a:sym typeface="Calibri"/>
              </a:rPr>
              <a:t>Client</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4" name="Google Shape;174;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86058" y="495650"/>
            <a:ext cx="1905600" cy="45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2400"/>
              <a:buFont typeface="Arial"/>
              <a:buNone/>
            </a:pPr>
            <a:r>
              <a:rPr b="1" cap="none" i="1" lang="en-US" strike="noStrike" sz="2400" u="none">
                <a:solidFill>
                  <a:srgbClr val="C00000"/>
                </a:solidFill>
                <a:uFillTx/>
                <a:latin typeface="Calibri"/>
                <a:ea typeface="Calibri"/>
                <a:cs typeface="Calibri"/>
                <a:sym typeface="Calibri"/>
              </a:rPr>
              <a:t>Server</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5" name="Google Shape;175;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38680" y="3339720"/>
            <a:ext cx="360" cy="30456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6" name="Google Shape;176;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047760" y="3857040"/>
            <a:ext cx="1828800" cy="360"/>
          </a:xfrm>
          <a:prstGeom prst="straightConnector1">
            <a:avLst/>
          </a:prstGeom>
          <a:noFill/>
          <a:ln cap="rnd" cmpd="sng" w="12600">
            <a:solidFill>
              <a:schemeClr val="dk1"/>
            </a:solidFill>
            <a:prstDash val="dashDot"/>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7" name="Google Shape;177;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819160" y="4025520"/>
            <a:ext cx="360" cy="30456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8" name="Google Shape;178;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819160" y="4711320"/>
            <a:ext cx="360" cy="30456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9" name="Google Shape;179;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38680" y="4025520"/>
            <a:ext cx="360" cy="30456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0" name="Google Shape;180;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38680" y="4711320"/>
            <a:ext cx="360" cy="30456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1" name="Google Shape;181;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81280" y="4544640"/>
            <a:ext cx="1295280" cy="36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2" name="Google Shape;182;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3581280" y="5228640"/>
            <a:ext cx="1295280" cy="360"/>
          </a:xfrm>
          <a:prstGeom prst="straightConnector1">
            <a:avLst/>
          </a:prstGeom>
          <a:noFill/>
          <a:ln cap="flat" cmpd="sng" w="12600">
            <a:solidFill>
              <a:schemeClr val="dk1"/>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3" name="Google Shape;18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76926" y="4362125"/>
            <a:ext cx="1585500" cy="37920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rio_readlineb</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4" name="Google Shape;184;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76925" y="5036750"/>
            <a:ext cx="1585500" cy="37920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rio_writen</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5" name="Google Shape;185;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57525" y="5036750"/>
            <a:ext cx="1585500" cy="37920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rio_readlineb</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fputs</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6" name="Google Shape;186;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57400" y="4362125"/>
            <a:ext cx="1585500" cy="37920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fgets</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rio_writen</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7" name="Google Shape;187;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05902" y="3285000"/>
            <a:ext cx="1446000" cy="576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600"/>
              <a:buFont typeface="Arial"/>
              <a:buNone/>
            </a:pPr>
            <a:r>
              <a:rPr b="1" cap="none" i="0" lang="en-US" strike="noStrike" sz="1600" u="none">
                <a:solidFill>
                  <a:srgbClr val="000000"/>
                </a:solidFill>
                <a:uFillTx/>
                <a:latin typeface="Calibri"/>
                <a:ea typeface="Calibri"/>
                <a:cs typeface="Calibri"/>
                <a:sym typeface="Calibri"/>
              </a:rPr>
              <a:t>Connection</a:t>
            </a:r>
            <a:endParaRPr b="0" cap="none" i="0" strike="noStrike" sz="1800" u="none">
              <a:solidFill>
                <a:srgbClr val="000000"/>
              </a:solidFill>
              <a:uFillTx/>
              <a:latin typeface="Arial"/>
              <a:ea typeface="Arial"/>
              <a:cs typeface="Arial"/>
              <a:sym typeface="Arial"/>
            </a:endParaRPr>
          </a:p>
          <a:p>
            <a:pPr algn="ctr" indent="0" lvl="0" marL="0" marR="0" rtl="0">
              <a:lnSpc>
                <a:spcPct val="100000"/>
              </a:lnSpc>
              <a:spcBef>
                <a:spcPts val="0"/>
              </a:spcBef>
              <a:spcAft>
                <a:spcPts val="0"/>
              </a:spcAft>
              <a:buClr>
                <a:srgbClr val="000000"/>
              </a:buClr>
              <a:buSzPts val="1600"/>
              <a:buFont typeface="Arial"/>
              <a:buNone/>
            </a:pPr>
            <a:r>
              <a:rPr b="1" cap="none" i="0" lang="en-US" strike="noStrike" sz="1600" u="none">
                <a:solidFill>
                  <a:srgbClr val="000000"/>
                </a:solidFill>
                <a:uFillTx/>
                <a:latin typeface="Calibri"/>
                <a:ea typeface="Calibri"/>
                <a:cs typeface="Calibri"/>
                <a:sym typeface="Calibri"/>
              </a:rPr>
              <a:t>request</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8" name="Google Shape;188;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819160" y="5410080"/>
            <a:ext cx="360" cy="30492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9" name="Google Shape;189;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38680" y="5410080"/>
            <a:ext cx="360" cy="30492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0" name="Google Shape;190;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38680" y="6095880"/>
            <a:ext cx="360" cy="304920"/>
          </a:xfrm>
          <a:prstGeom prst="straightConnector1">
            <a:avLst/>
          </a:prstGeom>
          <a:noFill/>
          <a:ln cap="flat" cmpd="sng" w="12600">
            <a:solidFill>
              <a:schemeClr val="dk1"/>
            </a:solidFill>
            <a:prstDash val="solid"/>
            <a:round/>
            <a:headEnd len="sm" type="none" w="sm"/>
            <a:tailEnd len="med" type="triangle" w="med"/>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1" name="Google Shape;191;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047760" y="5929200"/>
            <a:ext cx="1828800" cy="360"/>
          </a:xfrm>
          <a:prstGeom prst="straightConnector1">
            <a:avLst/>
          </a:prstGeom>
          <a:noFill/>
          <a:ln cap="rnd" cmpd="sng" w="12600">
            <a:solidFill>
              <a:schemeClr val="dk1"/>
            </a:solidFill>
            <a:prstDash val="dashDot"/>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2" name="Google Shape;192;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76925" y="5724350"/>
            <a:ext cx="1585500" cy="37920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rio_readlineb</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3" name="Google Shape;19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76925" y="6400800"/>
            <a:ext cx="1585500" cy="37920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close</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4" name="Google Shape;194;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57400" y="5726160"/>
            <a:ext cx="1522080" cy="37908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close</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5" name="Google Shape;195;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5040" y="5656320"/>
            <a:ext cx="466200" cy="302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alibri"/>
                <a:ea typeface="Calibri"/>
                <a:cs typeface="Calibri"/>
                <a:sym typeface="Calibri"/>
              </a:rPr>
              <a:t>EOF</a:t>
            </a:r>
            <a:endParaRPr b="0" cap="none" i="0" strike="noStrike" sz="1800" u="none">
              <a:solidFill>
                <a:srgbClr val="000000"/>
              </a:solidFill>
              <a:uFillTx/>
              <a:latin typeface="Arial"/>
              <a:ea typeface="Arial"/>
              <a:cs typeface="Arial"/>
              <a:sym typeface="Arial"/>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6" name="Google Shape;196;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24480" y="6613200"/>
            <a:ext cx="838080" cy="360"/>
          </a:xfrm>
          <a:prstGeom prst="straightConnector1">
            <a:avLst/>
          </a:prstGeom>
          <a:noFill/>
          <a:ln cap="flat" cmpd="sng" w="12600">
            <a:solidFill>
              <a:schemeClr val="dk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7" name="Google Shape;197;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rot="10800000">
            <a:off x="7162560" y="3870000"/>
            <a:ext cx="360" cy="2743200"/>
          </a:xfrm>
          <a:prstGeom prst="straightConnector1">
            <a:avLst/>
          </a:prstGeom>
          <a:noFill/>
          <a:ln cap="flat" cmpd="sng" w="12600">
            <a:solidFill>
              <a:schemeClr val="dk1"/>
            </a:solidFill>
            <a:prstDash val="solid"/>
            <a:round/>
            <a:headEnd len="sm" type="none" w="sm"/>
            <a:tailEnd len="sm" type="none" w="sm"/>
          </a:ln>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8" name="Google Shape;198;p6"/>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6324480" y="3870000"/>
            <a:ext cx="838080" cy="360"/>
          </a:xfrm>
          <a:prstGeom prst="straightConnector1">
            <a:avLst/>
          </a:prstGeom>
          <a:noFill/>
          <a:ln cap="flat" cmpd="sng" w="12600">
            <a:solidFill>
              <a:schemeClr val="dk1"/>
            </a:solidFill>
            <a:prstDash val="solid"/>
            <a:round/>
            <a:headEnd len="sm" type="none" w="sm"/>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9" name="Google Shape;199;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728040" y="3251160"/>
            <a:ext cx="1782720" cy="5760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1600"/>
              <a:buFont typeface="Arial"/>
              <a:buNone/>
            </a:pPr>
            <a:r>
              <a:rPr b="1" cap="none" i="0" lang="en-US" strike="noStrike" sz="1600" u="none">
                <a:solidFill>
                  <a:srgbClr val="000000"/>
                </a:solidFill>
                <a:uFillTx/>
                <a:latin typeface="Calibri"/>
                <a:ea typeface="Calibri"/>
                <a:cs typeface="Calibri"/>
                <a:sym typeface="Calibri"/>
              </a:rPr>
              <a:t>Await connection</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600"/>
              <a:buFont typeface="Arial"/>
              <a:buNone/>
            </a:pPr>
            <a:r>
              <a:rPr b="1" cap="none" i="0" lang="en-US" strike="noStrike" sz="1600" u="none">
                <a:solidFill>
                  <a:srgbClr val="000000"/>
                </a:solidFill>
                <a:uFillTx/>
                <a:latin typeface="Calibri"/>
                <a:ea typeface="Calibri"/>
                <a:cs typeface="Calibri"/>
                <a:sym typeface="Calibri"/>
              </a:rPr>
              <a:t>request from client</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0" name="Google Shape;200;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76920" y="3687480"/>
            <a:ext cx="1446120" cy="37908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accept</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1" name="Google Shape;201;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76920" y="952560"/>
            <a:ext cx="1446120" cy="238536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open_listenfd</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2" name="Google Shape;202;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57400" y="952560"/>
            <a:ext cx="1446120" cy="3071160"/>
          </a:xfrm>
          <a:prstGeom prst="rect">
            <a:avLst/>
          </a:prstGeom>
          <a:solidFill>
            <a:srgbClr val="D5F1CF"/>
          </a:solidFill>
          <a:ln cap="flat" cmpd="sng" w="12600">
            <a:solidFill>
              <a:schemeClr val="dk1"/>
            </a:solidFill>
            <a:prstDash val="solid"/>
            <a:miter lim="8000"/>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ctr" indent="0" lvl="0" marL="0" marR="0" rtl="0">
              <a:lnSpc>
                <a:spcPct val="100000"/>
              </a:lnSpc>
              <a:spcBef>
                <a:spcPts val="0"/>
              </a:spcBef>
              <a:spcAft>
                <a:spcPts val="0"/>
              </a:spcAft>
              <a:buClr>
                <a:srgbClr val="000000"/>
              </a:buClr>
              <a:buSzPts val="1400"/>
              <a:buFont typeface="Arial"/>
              <a:buNone/>
            </a:pPr>
            <a:r>
              <a:rPr b="1" cap="none" i="0" lang="en-US" strike="noStrike" sz="1400" u="none">
                <a:solidFill>
                  <a:srgbClr val="000000"/>
                </a:solidFill>
                <a:uFillTx/>
                <a:latin typeface="Courier New"/>
                <a:ea typeface="Courier New"/>
                <a:cs typeface="Courier New"/>
                <a:sym typeface="Courier New"/>
              </a:rPr>
              <a:t>open_clientfd</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7" name="Shape 20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8" name="Google Shape;208;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Transferring HTTP Data</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9" name="Google Shape;209;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8504280"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0" lvl="0" marL="0" marR="0" rtl="0">
              <a:lnSpc>
                <a:spcPct val="100000"/>
              </a:lnSpc>
              <a:spcBef>
                <a:spcPts val="0"/>
              </a:spcBef>
              <a:spcAft>
                <a:spcPts val="0"/>
              </a:spcAft>
              <a:buClr>
                <a:srgbClr val="000000"/>
              </a:buClr>
              <a:buSzPts val="2400"/>
              <a:buFont typeface="Arial"/>
              <a:buNone/>
            </a:pPr>
            <a:r>
              <a:rPr b="1" cap="none" i="0" lang="en-US" strike="noStrike" sz="2400" u="none">
                <a:solidFill>
                  <a:srgbClr val="000000"/>
                </a:solidFill>
                <a:uFillTx/>
                <a:latin typeface="Calibri"/>
                <a:ea typeface="Calibri"/>
                <a:cs typeface="Calibri"/>
                <a:sym typeface="Calibri"/>
              </a:rPr>
              <a:t>If something requests a file from a web server,</a:t>
            </a:r>
            <a:endParaRPr b="0" cap="none" i="0" strike="noStrike" sz="18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how does it know that the transfer is complete?</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a:uFillTx/>
              </a:rPr>
              <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r>
              <a:rPr b="1" cap="none" i="0" lang="en-US" strike="noStrike" sz="2400" u="none">
                <a:solidFill>
                  <a:srgbClr val="000000"/>
                </a:solidFill>
                <a:uFillTx/>
                <a:latin typeface="Calibri"/>
                <a:ea typeface="Calibri"/>
                <a:cs typeface="Calibri"/>
                <a:sym typeface="Calibri"/>
              </a:rPr>
              <a:t>A) It reads a NULL byte.</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r>
              <a:rPr b="1" cap="none" i="0" lang="en-US" strike="noStrike" sz="2400" u="none">
                <a:solidFill>
                  <a:srgbClr val="000000"/>
                </a:solidFill>
                <a:uFillTx/>
                <a:latin typeface="Calibri"/>
                <a:ea typeface="Calibri"/>
                <a:cs typeface="Calibri"/>
                <a:sym typeface="Calibri"/>
              </a:rPr>
              <a:t>B) The connection closes.</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r>
              <a:rPr b="1" cap="none" i="0" lang="en-US" strike="noStrike" sz="2400" u="none">
                <a:solidFill>
                  <a:srgbClr val="000000"/>
                </a:solidFill>
                <a:uFillTx/>
                <a:latin typeface="Calibri"/>
                <a:ea typeface="Calibri"/>
                <a:cs typeface="Calibri"/>
                <a:sym typeface="Calibri"/>
              </a:rPr>
              <a:t>C) It reads a blank line.</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r>
              <a:rPr b="1" cap="none" i="0" lang="en-US" strike="noStrike" sz="2400" u="none">
                <a:solidFill>
                  <a:srgbClr val="000000"/>
                </a:solidFill>
                <a:uFillTx/>
                <a:latin typeface="Calibri"/>
                <a:ea typeface="Calibri"/>
                <a:cs typeface="Calibri"/>
                <a:sym typeface="Calibri"/>
              </a:rPr>
              <a:t>D) The HTTP header specifies the number of bytes to receive.</a:t>
            </a:r>
            <a:endParaRPr b="0" cap="none" i="0" strike="noStrike" sz="1800" u="none">
              <a:solidFill>
                <a:srgbClr val="000000"/>
              </a:solidFill>
              <a:uFillTx/>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r>
              <a:rPr b="1" cap="none" i="0" lang="en-US" strike="noStrike" sz="2400" u="none">
                <a:solidFill>
                  <a:srgbClr val="000000"/>
                </a:solidFill>
                <a:uFillTx/>
                <a:latin typeface="Calibri"/>
                <a:ea typeface="Calibri"/>
                <a:cs typeface="Calibri"/>
                <a:sym typeface="Calibri"/>
              </a:rPr>
              <a:t>E) The reading function receives EOF.</a:t>
            </a:r>
            <a:endParaRPr b="0" cap="none" i="0" strike="noStrike" sz="18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3" name="Shape 21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4" name="Google Shape;214;p8"/>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t="6631"/>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0607" y="393895"/>
            <a:ext cx="8222786" cy="4959382"/>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5" name="Google Shape;215;p8"/>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4"/>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57250" y="4262170"/>
            <a:ext cx="7429500" cy="23431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ppt_w</p:attrName>
                                        </p:attrNameLst>
                                      </p:cBhvr>
                                      <p:tavLst>
                                        <p:tav tm="0">
                                          <p:val>
                                            <p:strVal val="0"/>
                                          </p:val>
                                        </p:tav>
                                        <p:tav tm="100000">
                                          <p:val>
                                            <p:strVal val="#ppt_w"/>
                                          </p:val>
                                        </p:tav>
                                      </p:tavLst>
                                    </p:anim>
                                    <p:anim calcmode="lin" valueType="num">
                                      <p:cBhvr additive="base">
                                        <p:cTn dur="1000"/>
                                        <p:tgtEl>
                                          <p:spTgt spid="214"/>
                                        </p:tgtEl>
                                        <p:attrNameLst>
                                          <p:attrName>ppt_h</p:attrName>
                                        </p:attrNameLst>
                                      </p:cBhvr>
                                      <p:tavLst>
                                        <p:tav tm="0">
                                          <p:val>
                                            <p:strVal val="0"/>
                                          </p:val>
                                        </p:tav>
                                        <p:tav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9" name="Shape 2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0" name="Google Shape;220;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Introducing </a:t>
            </a:r>
            <a:r>
              <a:rPr b="1" cap="small" i="0" lang="en-US" strike="noStrike" sz="3600" u="none">
                <a:solidFill>
                  <a:srgbClr val="000000"/>
                </a:solidFill>
                <a:uFillTx/>
                <a:latin typeface="Calibri"/>
                <a:ea typeface="Calibri"/>
                <a:cs typeface="Calibri"/>
                <a:sym typeface="Calibri"/>
              </a:rPr>
              <a:t>PxyDrive</a:t>
            </a:r>
            <a:r>
              <a:rPr b="1" baseline="30000" cap="none" i="0" lang="en-US" strike="noStrike" sz="3600" u="none">
                <a:solidFill>
                  <a:srgbClr val="000000"/>
                </a:solidFill>
                <a:uFillTx/>
                <a:latin typeface="Calibri"/>
                <a:ea typeface="Calibri"/>
                <a:cs typeface="Calibri"/>
                <a:sym typeface="Calibri"/>
              </a:rPr>
              <a:t>1</a:t>
            </a:r>
            <a:endParaRPr b="0" baseline="3000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1" name="Google Shape;221;p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7894440" cy="510889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680"/>
              <a:buFont typeface="Noto Sans Symbols"/>
              <a:buChar char="⬛"/>
            </a:pPr>
            <a:r>
              <a:rPr b="1" cap="none" i="0" lang="en-US" strike="noStrike" sz="2800" u="none">
                <a:solidFill>
                  <a:srgbClr val="000000"/>
                </a:solidFill>
                <a:uFillTx/>
                <a:latin typeface="Calibri"/>
                <a:ea typeface="Calibri"/>
                <a:cs typeface="Calibri"/>
                <a:sym typeface="Calibri"/>
              </a:rPr>
              <a:t>A REPL for testing your proxy implementation</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We also grade using this</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680"/>
              <a:buFont typeface="Noto Sans Symbols"/>
              <a:buChar char="⬛"/>
            </a:pPr>
            <a:r>
              <a:rPr b="1" cap="none" i="0" lang="en-US" strike="noStrike" sz="2800" u="none">
                <a:solidFill>
                  <a:srgbClr val="000000"/>
                </a:solidFill>
                <a:uFillTx/>
                <a:latin typeface="Calibri"/>
                <a:ea typeface="Calibri"/>
                <a:cs typeface="Calibri"/>
                <a:sym typeface="Calibri"/>
              </a:rPr>
              <a:t>Typical pre-f18 proxy debugging experience:</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Open up three terminals:</a:t>
            </a:r>
            <a:br>
              <a:rPr b="0" cap="none" i="0" lang="en-US" strike="noStrike" sz="2400" u="none">
                <a:solidFill>
                  <a:srgbClr val="000000"/>
                </a:solidFill>
                <a:uFillTx/>
                <a:latin typeface="Calibri"/>
                <a:ea typeface="Calibri"/>
                <a:cs typeface="Calibri"/>
                <a:sym typeface="Calibri"/>
              </a:rPr>
            </a:br>
            <a:r>
              <a:rPr b="0" cap="none" i="0" lang="en-US" strike="noStrike" sz="2400" u="none">
                <a:solidFill>
                  <a:srgbClr val="000000"/>
                </a:solidFill>
                <a:uFillTx/>
                <a:latin typeface="Calibri"/>
                <a:ea typeface="Calibri"/>
                <a:cs typeface="Calibri"/>
                <a:sym typeface="Calibri"/>
              </a:rPr>
              <a:t>for Tiny server,  </a:t>
            </a:r>
            <a:r>
              <a:rPr b="1" cap="none" i="0" lang="en-US" strike="noStrike" sz="2400" u="none">
                <a:solidFill>
                  <a:srgbClr val="000000"/>
                </a:solidFill>
                <a:uFillTx/>
                <a:latin typeface="Consolas"/>
                <a:ea typeface="Consolas"/>
                <a:cs typeface="Consolas"/>
                <a:sym typeface="Consolas"/>
              </a:rPr>
              <a:t>gdb proxy</a:t>
            </a:r>
            <a:r>
              <a:rPr b="0" cap="none" i="0" lang="en-US" strike="noStrike" sz="2400" u="none">
                <a:solidFill>
                  <a:srgbClr val="000000"/>
                </a:solidFill>
                <a:uFillTx/>
                <a:latin typeface="Calibri"/>
                <a:ea typeface="Calibri"/>
                <a:cs typeface="Calibri"/>
                <a:sym typeface="Calibri"/>
              </a:rPr>
              <a:t> and curl</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Can make multiple requests, but need more terminals for multiple instances of the Tiny server</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If the data is corrupted, need to manually inspect lines of gibberish binary data to check error</a:t>
            </a:r>
            <a:endParaRPr b="0" cap="none" i="0" strike="noStrike" sz="1400" u="none">
              <a:solidFill>
                <a:srgbClr val="000000"/>
              </a:solidFill>
              <a:uFillTx/>
              <a:latin typeface="Arial"/>
              <a:ea typeface="Arial"/>
              <a:cs typeface="Arial"/>
              <a:sym typeface="Arial"/>
            </a:endParaRPr>
          </a:p>
          <a:p>
            <a:pPr algn="l" indent="-341280" lvl="0" marL="343080" marR="0" rtl="0">
              <a:lnSpc>
                <a:spcPct val="100000"/>
              </a:lnSpc>
              <a:spcBef>
                <a:spcPts val="0"/>
              </a:spcBef>
              <a:spcAft>
                <a:spcPts val="0"/>
              </a:spcAft>
              <a:buClr>
                <a:srgbClr val="990000"/>
              </a:buClr>
              <a:buSzPts val="1680"/>
              <a:buFont typeface="Noto Sans Symbols"/>
              <a:buChar char="⬛"/>
            </a:pPr>
            <a:r>
              <a:rPr b="1" cap="none" i="0" lang="en-US" strike="noStrike" sz="2800" u="none">
                <a:solidFill>
                  <a:srgbClr val="000000"/>
                </a:solidFill>
                <a:uFillTx/>
                <a:latin typeface="Calibri"/>
                <a:ea typeface="Calibri"/>
                <a:cs typeface="Calibri"/>
                <a:sym typeface="Calibri"/>
              </a:rPr>
              <a:t>Not anymore with </a:t>
            </a:r>
            <a:r>
              <a:rPr b="1" cap="small" i="0" lang="en-US" strike="noStrike" sz="2800" u="none">
                <a:solidFill>
                  <a:srgbClr val="000000"/>
                </a:solidFill>
                <a:uFillTx/>
                <a:latin typeface="Calibri"/>
                <a:ea typeface="Calibri"/>
                <a:cs typeface="Calibri"/>
                <a:sym typeface="Calibri"/>
              </a:rPr>
              <a:t>PxyDrive</a:t>
            </a:r>
            <a:r>
              <a:rPr b="1" cap="none" i="0" lang="en-US" strike="noStrike" sz="2800" u="none">
                <a:solidFill>
                  <a:srgbClr val="000000"/>
                </a:solidFill>
                <a:uFillTx/>
                <a:latin typeface="Calibri"/>
                <a:ea typeface="Calibri"/>
                <a:cs typeface="Calibri"/>
                <a:sym typeface="Calibri"/>
              </a:rPr>
              <a:t>!</a:t>
            </a:r>
            <a:endParaRPr b="0" cap="none" i="0" strike="noStrike" sz="1400" u="none">
              <a:solidFill>
                <a:srgbClr val="000000"/>
              </a:solidFill>
              <a:uFillTx/>
              <a:latin typeface="Arial"/>
              <a:ea typeface="Arial"/>
              <a:cs typeface="Arial"/>
              <a:sym typeface="Arial"/>
            </a:endParaRPr>
          </a:p>
          <a:p>
            <a:pPr algn="l" indent="0" lvl="0" marL="1800" marR="0" rtl="0">
              <a:lnSpc>
                <a:spcPct val="100000"/>
              </a:lnSpc>
              <a:spcBef>
                <a:spcPts val="0"/>
              </a:spcBef>
              <a:spcAft>
                <a:spcPts val="0"/>
              </a:spcAft>
              <a:buClr>
                <a:srgbClr val="000000"/>
              </a:buClr>
              <a:buSzPts val="2400"/>
              <a:buFont typeface="Arial"/>
              <a:buNone/>
            </a:pPr>
            <a:r>
              <a:rPr>
                <a:uFillTx/>
              </a:rPr>
              <a:t/>
            </a:r>
            <a:endParaRPr b="0" baseline="30000" cap="none" i="0" strike="noStrike" sz="2400" u="none">
              <a:solidFill>
                <a:srgbClr val="000000"/>
              </a:solidFill>
              <a:uFillTx/>
              <a:latin typeface="Calibri"/>
              <a:ea typeface="Calibri"/>
              <a:cs typeface="Calibri"/>
              <a:sym typeface="Calibri"/>
            </a:endParaRPr>
          </a:p>
          <a:p>
            <a:pPr algn="l" indent="0" lvl="0" marL="1800" marR="0" rtl="0">
              <a:lnSpc>
                <a:spcPct val="100000"/>
              </a:lnSpc>
              <a:spcBef>
                <a:spcPts val="0"/>
              </a:spcBef>
              <a:spcAft>
                <a:spcPts val="0"/>
              </a:spcAft>
              <a:buClr>
                <a:srgbClr val="000000"/>
              </a:buClr>
              <a:buSzPts val="2400"/>
              <a:buFont typeface="Arial"/>
              <a:buNone/>
            </a:pPr>
            <a:r>
              <a:rPr>
                <a:uFillTx/>
              </a:rPr>
              <a:t/>
            </a:r>
            <a:endParaRPr b="0" baseline="30000" cap="none" i="0" strike="noStrike" sz="2400" u="none">
              <a:solidFill>
                <a:srgbClr val="000000"/>
              </a:solidFill>
              <a:uFillTx/>
              <a:latin typeface="Calibri"/>
              <a:ea typeface="Calibri"/>
              <a:cs typeface="Calibri"/>
              <a:sym typeface="Calibri"/>
            </a:endParaRPr>
          </a:p>
          <a:p>
            <a:pPr algn="l" indent="0" lvl="0" marL="1800" marR="0" rtl="0">
              <a:lnSpc>
                <a:spcPct val="100000"/>
              </a:lnSpc>
              <a:spcBef>
                <a:spcPts val="0"/>
              </a:spcBef>
              <a:spcAft>
                <a:spcPts val="0"/>
              </a:spcAft>
              <a:buClr>
                <a:srgbClr val="000000"/>
              </a:buClr>
              <a:buSzPts val="2400"/>
              <a:buFont typeface="Arial"/>
              <a:buNone/>
            </a:pPr>
            <a:r>
              <a:rPr>
                <a:uFillTx/>
              </a:rPr>
              <a:t/>
            </a:r>
            <a:endParaRPr b="0" baseline="30000" cap="none" i="0" strike="noStrike" sz="2400" u="none">
              <a:solidFill>
                <a:srgbClr val="000000"/>
              </a:solidFill>
              <a:uFillTx/>
              <a:latin typeface="Calibri"/>
              <a:ea typeface="Calibri"/>
              <a:cs typeface="Calibri"/>
              <a:sym typeface="Calibri"/>
            </a:endParaRPr>
          </a:p>
          <a:p>
            <a:pPr algn="l" indent="0" lvl="0" marL="1800" marR="0" rtl="0">
              <a:lnSpc>
                <a:spcPct val="100000"/>
              </a:lnSpc>
              <a:spcBef>
                <a:spcPts val="0"/>
              </a:spcBef>
              <a:spcAft>
                <a:spcPts val="0"/>
              </a:spcAft>
              <a:buClr>
                <a:srgbClr val="000000"/>
              </a:buClr>
              <a:buSzPts val="1600"/>
              <a:buFont typeface="Arial"/>
              <a:buNone/>
            </a:pPr>
            <a:r>
              <a:rPr b="0" baseline="30000" cap="none" i="0" lang="en-US" strike="noStrike" sz="1600" u="none">
                <a:solidFill>
                  <a:srgbClr val="000000"/>
                </a:solidFill>
                <a:uFillTx/>
                <a:latin typeface="Calibri"/>
                <a:ea typeface="Calibri"/>
                <a:cs typeface="Calibri"/>
                <a:sym typeface="Calibri"/>
              </a:rPr>
              <a:t>1</a:t>
            </a:r>
            <a:r>
              <a:rPr b="0" cap="none" i="0" lang="en-US" strike="noStrike" sz="1600" u="none">
                <a:solidFill>
                  <a:srgbClr val="000000"/>
                </a:solidFill>
                <a:uFillTx/>
                <a:latin typeface="Calibri"/>
                <a:ea typeface="Calibri"/>
                <a:cs typeface="Calibri"/>
                <a:sym typeface="Calibri"/>
              </a:rPr>
              <a:t> Not typing </a:t>
            </a:r>
            <a:r>
              <a:rPr b="0" cap="small" i="0" lang="en-US" strike="noStrike" sz="1600" u="none">
                <a:solidFill>
                  <a:srgbClr val="000000"/>
                </a:solidFill>
                <a:uFillTx/>
                <a:latin typeface="Calibri"/>
                <a:ea typeface="Calibri"/>
                <a:cs typeface="Calibri"/>
                <a:sym typeface="Calibri"/>
              </a:rPr>
              <a:t>PxyDrive</a:t>
            </a:r>
            <a:r>
              <a:rPr b="0" cap="none" i="0" lang="en-US" strike="noStrike" sz="1600" u="none">
                <a:solidFill>
                  <a:srgbClr val="000000"/>
                </a:solidFill>
                <a:uFillTx/>
                <a:latin typeface="Calibri"/>
                <a:ea typeface="Calibri"/>
                <a:cs typeface="Calibri"/>
                <a:sym typeface="Calibri"/>
              </a:rPr>
              <a:t> in small-caps is a style violation.</a:t>
            </a:r>
            <a:endParaRPr b="0" cap="none" i="0" strike="noStrike" sz="1400" u="none">
              <a:solidFill>
                <a:srgbClr val="000000"/>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5" name="Shape 22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6" name="Google Shape;226;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7120" y="435600"/>
            <a:ext cx="7590240" cy="76032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000" lIns="90000" rIns="90000" spcFirstLastPara="1" tIns="45000" wrap="square">
            <a:noAutofit/>
          </a:bodyPr>
          <a:lstStyle/>
          <a:p>
            <a:pPr algn="l" indent="-117360" lvl="0" marL="119160" marR="0" rtl="0">
              <a:lnSpc>
                <a:spcPct val="100000"/>
              </a:lnSpc>
              <a:spcBef>
                <a:spcPts val="0"/>
              </a:spcBef>
              <a:spcAft>
                <a:spcPts val="0"/>
              </a:spcAft>
              <a:buClr>
                <a:srgbClr val="000000"/>
              </a:buClr>
              <a:buSzPts val="3600"/>
              <a:buFont typeface="Arial"/>
              <a:buNone/>
            </a:pPr>
            <a:r>
              <a:rPr b="1" cap="none" i="0" lang="en-US" strike="noStrike" sz="3600" u="none">
                <a:solidFill>
                  <a:srgbClr val="000000"/>
                </a:solidFill>
                <a:uFillTx/>
                <a:latin typeface="Calibri"/>
                <a:ea typeface="Calibri"/>
                <a:cs typeface="Calibri"/>
                <a:sym typeface="Calibri"/>
              </a:rPr>
              <a:t>Introducing </a:t>
            </a:r>
            <a:r>
              <a:rPr b="1" cap="small" i="0" lang="en-US" strike="noStrike" sz="3600" u="none">
                <a:solidFill>
                  <a:srgbClr val="000000"/>
                </a:solidFill>
                <a:uFillTx/>
                <a:latin typeface="Calibri"/>
                <a:ea typeface="Calibri"/>
                <a:cs typeface="Calibri"/>
                <a:sym typeface="Calibri"/>
              </a:rPr>
              <a:t>PxyDrive</a:t>
            </a:r>
            <a:endParaRPr b="0" cap="none" i="0" strike="noStrike" sz="18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7" name="Google Shape;227;p1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96720" y="1362240"/>
            <a:ext cx="4169658" cy="497016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000" lIns="90000" rIns="90000" spcFirstLastPara="1" tIns="45000" wrap="square">
            <a:noAutofit/>
          </a:bodyPr>
          <a:lstStyle/>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General workflow</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Generate text and</a:t>
            </a:r>
            <a:br>
              <a:rPr b="0" cap="none" i="0" lang="en-US" strike="noStrike" sz="2400" u="none">
                <a:solidFill>
                  <a:srgbClr val="000000"/>
                </a:solidFill>
                <a:uFillTx/>
                <a:latin typeface="Calibri"/>
                <a:ea typeface="Calibri"/>
                <a:cs typeface="Calibri"/>
                <a:sym typeface="Calibri"/>
              </a:rPr>
            </a:br>
            <a:r>
              <a:rPr b="0" cap="none" i="0" lang="en-US" strike="noStrike" sz="2400" u="none">
                <a:solidFill>
                  <a:srgbClr val="000000"/>
                </a:solidFill>
                <a:uFillTx/>
                <a:latin typeface="Calibri"/>
                <a:ea typeface="Calibri"/>
                <a:cs typeface="Calibri"/>
                <a:sym typeface="Calibri"/>
              </a:rPr>
              <a:t>binary data to test</a:t>
            </a:r>
            <a:br>
              <a:rPr b="0" cap="none" i="0" lang="en-US" strike="noStrike" sz="2400" u="none">
                <a:solidFill>
                  <a:srgbClr val="000000"/>
                </a:solidFill>
                <a:uFillTx/>
                <a:latin typeface="Calibri"/>
                <a:ea typeface="Calibri"/>
                <a:cs typeface="Calibri"/>
                <a:sym typeface="Calibri"/>
              </a:rPr>
            </a:br>
            <a:r>
              <a:rPr b="0" cap="none" i="0" lang="en-US" strike="noStrike" sz="2400" u="none">
                <a:solidFill>
                  <a:srgbClr val="000000"/>
                </a:solidFill>
                <a:uFillTx/>
                <a:latin typeface="Calibri"/>
                <a:ea typeface="Calibri"/>
                <a:cs typeface="Calibri"/>
                <a:sym typeface="Calibri"/>
              </a:rPr>
              <a:t>your proxy with</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Create (multiple) server</a:t>
            </a:r>
            <a:endParaRPr b="0" cap="none" i="0" strike="noStrike" sz="1400" u="none">
              <a:solidFill>
                <a:srgbClr val="000000"/>
              </a:solidFill>
              <a:uFillTx/>
              <a:latin typeface="Arial"/>
              <a:ea typeface="Arial"/>
              <a:cs typeface="Arial"/>
              <a:sym typeface="Arial"/>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Make </a:t>
            </a:r>
            <a:r>
              <a:rPr b="1" cap="none" i="0" lang="en-US" strike="noStrike" sz="2400" u="none">
                <a:solidFill>
                  <a:srgbClr val="000000"/>
                </a:solidFill>
                <a:uFillTx/>
                <a:latin typeface="Calibri"/>
                <a:ea typeface="Calibri"/>
                <a:cs typeface="Calibri"/>
                <a:sym typeface="Calibri"/>
              </a:rPr>
              <a:t>transactions</a:t>
            </a:r>
            <a:endParaRPr b="0" cap="none" i="0" strike="noStrike" sz="2400" u="none">
              <a:solidFill>
                <a:srgbClr val="000000"/>
              </a:solidFill>
              <a:uFillTx/>
              <a:latin typeface="Calibri"/>
              <a:ea typeface="Calibri"/>
              <a:cs typeface="Calibri"/>
              <a:sym typeface="Calibri"/>
            </a:endParaRPr>
          </a:p>
          <a:p>
            <a:pPr algn="l" indent="-341280" lvl="1" marL="800280" marR="0" rtl="0">
              <a:lnSpc>
                <a:spcPct val="100000"/>
              </a:lnSpc>
              <a:spcBef>
                <a:spcPts val="0"/>
              </a:spcBef>
              <a:spcAft>
                <a:spcPts val="0"/>
              </a:spcAft>
              <a:buClr>
                <a:srgbClr val="990000"/>
              </a:buClr>
              <a:buSzPts val="1440"/>
              <a:buFont typeface="Noto Sans Symbols"/>
              <a:buChar char="⬛"/>
            </a:pPr>
            <a:r>
              <a:rPr b="0" cap="none" i="0" lang="en-US" strike="noStrike" sz="2400" u="none">
                <a:solidFill>
                  <a:srgbClr val="000000"/>
                </a:solidFill>
                <a:uFillTx/>
                <a:latin typeface="Calibri"/>
                <a:ea typeface="Calibri"/>
                <a:cs typeface="Calibri"/>
                <a:sym typeface="Calibri"/>
              </a:rPr>
              <a:t>Trace transactions to inspect headers and response data</a:t>
            </a:r>
            <a:endParaRPr b="0" cap="none" i="0" strike="noStrike" sz="1400" u="none">
              <a:solidFill>
                <a:srgbClr val="000000"/>
              </a:solidFill>
              <a:uFillTx/>
              <a:latin typeface="Arial"/>
              <a:ea typeface="Arial"/>
              <a:cs typeface="Arial"/>
              <a:sym typeface="Arial"/>
            </a:endParaRPr>
          </a:p>
          <a:p>
            <a:pPr algn="l" indent="-249838" lvl="1" marL="800280" marR="0" rtl="0">
              <a:lnSpc>
                <a:spcPct val="100000"/>
              </a:lnSpc>
              <a:spcBef>
                <a:spcPts val="0"/>
              </a:spcBef>
              <a:spcAft>
                <a:spcPts val="0"/>
              </a:spcAft>
              <a:buClr>
                <a:srgbClr val="990000"/>
              </a:buClr>
              <a:buSzPts val="1440"/>
              <a:buFont typeface="Noto Sans Symbols"/>
              <a:buNone/>
            </a:pPr>
            <a:r>
              <a:rPr>
                <a:uFillTx/>
              </a:rPr>
              <a:t/>
            </a:r>
            <a:endParaRPr b="0" cap="none" i="0" strike="noStrike" sz="2400" u="none">
              <a:solidFill>
                <a:srgbClr val="000000"/>
              </a:solidFill>
              <a:uFillTx/>
              <a:latin typeface="Calibri"/>
              <a:ea typeface="Calibri"/>
              <a:cs typeface="Calibri"/>
              <a:sym typeface="Calibri"/>
            </a:endParaRPr>
          </a:p>
          <a:p>
            <a:pPr algn="l" indent="-341280" lvl="0" marL="343080" marR="0" rtl="0">
              <a:lnSpc>
                <a:spcPct val="100000"/>
              </a:lnSpc>
              <a:spcBef>
                <a:spcPts val="0"/>
              </a:spcBef>
              <a:spcAft>
                <a:spcPts val="0"/>
              </a:spcAft>
              <a:buClr>
                <a:srgbClr val="990000"/>
              </a:buClr>
              <a:buSzPts val="1440"/>
              <a:buFont typeface="Noto Sans Symbols"/>
              <a:buChar char="⬛"/>
            </a:pPr>
            <a:r>
              <a:rPr b="1" cap="none" i="0" lang="en-US" strike="noStrike" sz="2400" u="none">
                <a:solidFill>
                  <a:srgbClr val="000000"/>
                </a:solidFill>
                <a:uFillTx/>
                <a:latin typeface="Calibri"/>
                <a:ea typeface="Calibri"/>
                <a:cs typeface="Calibri"/>
                <a:sym typeface="Calibri"/>
              </a:rPr>
              <a:t>Transaction</a:t>
            </a:r>
            <a:endParaRPr b="0" cap="none" i="0" strike="noStrike" sz="2400" u="none">
              <a:solidFill>
                <a:srgbClr val="000000"/>
              </a:solidFill>
              <a:uFillTx/>
              <a:latin typeface="Calibri"/>
              <a:ea typeface="Calibri"/>
              <a:cs typeface="Calibri"/>
              <a:sym typeface="Calibri"/>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8" name="Google Shape;228;p10"/>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18532" y="2383258"/>
            <a:ext cx="4625468" cy="2928121"/>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theme/theme1.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ppt/theme/theme2.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ppt/theme/theme3.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2016-11-17T22:06:03Z</dcterms:created>
  <dc:creator>Brian Railing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