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Arial Narr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r0cugo2gLCoyK+4F2LnAiVnY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ialNarrow-bold.fntdata"/><Relationship Id="rId27" Type="http://schemas.openxmlformats.org/officeDocument/2006/relationships/font" Target="fonts/Arial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Narrow-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alNarr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1 or 2 because if j is initialized to 0 when both threads start, then writes to count overwrite (1), if they serialize (2)</a:t>
            </a:r>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No, ++ is not atomic, so just using count does not change anything</a:t>
            </a:r>
            <a:endParaRPr/>
          </a:p>
        </p:txBody>
      </p:sp>
      <p:sp>
        <p:nvSpPr>
          <p:cNvPr id="178" name="Google Shape;178;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00"/>
                </a:solidFill>
                <a:latin typeface="Arial Narrow"/>
                <a:ea typeface="Arial Narrow"/>
                <a:cs typeface="Arial Narrow"/>
                <a:sym typeface="Arial Narrow"/>
              </a:rPr>
              <a:t>‹#›</a:t>
            </a:fld>
            <a:endParaRPr b="0" i="0" sz="1400" u="none" cap="none" strike="noStrike">
              <a:solidFill>
                <a:srgbClr val="000000"/>
              </a:solidFill>
              <a:latin typeface="Times New Roman"/>
              <a:ea typeface="Times New Roman"/>
              <a:cs typeface="Times New Roman"/>
              <a:sym typeface="Times New Roman"/>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Mutex – acquire it before critical region (j -&gt; count)</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volatile is there to indicate that even making it volatile does not solve the issue</a:t>
            </a:r>
            <a:endParaRPr sz="2000"/>
          </a:p>
        </p:txBody>
      </p:sp>
      <p:sp>
        <p:nvSpPr>
          <p:cNvPr id="211" name="Google Shape;211;p1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00"/>
                </a:solidFill>
                <a:latin typeface="Arial Narrow"/>
                <a:ea typeface="Arial Narrow"/>
                <a:cs typeface="Arial Narrow"/>
                <a:sym typeface="Arial Narrow"/>
              </a:rPr>
              <a:t>‹#›</a:t>
            </a:fld>
            <a:endParaRPr b="0" i="0" sz="1400" u="none" cap="none" strike="noStrike">
              <a:solidFill>
                <a:srgbClr val="000000"/>
              </a:solidFill>
              <a:latin typeface="Times New Roman"/>
              <a:ea typeface="Times New Roman"/>
              <a:cs typeface="Times New Roman"/>
              <a:sym typeface="Times New Roman"/>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T1: Search …… print</a:t>
            </a:r>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T2: …   Replace entry …</a:t>
            </a:r>
            <a:endParaRPr/>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While T2 blocks T1 from printing, it replaces the entry that T1 was going to print.</a:t>
            </a:r>
            <a:endParaRPr/>
          </a:p>
        </p:txBody>
      </p:sp>
      <p:sp>
        <p:nvSpPr>
          <p:cNvPr id="220" name="Google Shape;220;p1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00"/>
                </a:solidFill>
                <a:latin typeface="Arial Narrow"/>
                <a:ea typeface="Arial Narrow"/>
                <a:cs typeface="Arial Narrow"/>
                <a:sym typeface="Arial Narrow"/>
              </a:rPr>
              <a:t>‹#›</a:t>
            </a:fld>
            <a:endParaRPr b="0" i="0" sz="1400" u="none" cap="none" strike="noStrike">
              <a:solidFill>
                <a:srgbClr val="000000"/>
              </a:solidFill>
              <a:latin typeface="Times New Roman"/>
              <a:ea typeface="Times New Roman"/>
              <a:cs typeface="Times New Roman"/>
              <a:sym typeface="Times New Roman"/>
            </a:endParaRPr>
          </a:p>
        </p:txBody>
      </p:sp>
      <p:sp>
        <p:nvSpPr>
          <p:cNvPr id="221" name="Google Shape;2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#1- read/ write permissions</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a:t>
            </a:r>
            <a:r>
              <a:rPr lang="en-US" sz="2000"/>
              <a:t>2</a:t>
            </a:r>
            <a:r>
              <a:rPr b="0" lang="en-US" sz="2000" strike="noStrike">
                <a:solidFill>
                  <a:srgbClr val="000000"/>
                </a:solidFill>
                <a:latin typeface="Arial"/>
                <a:ea typeface="Arial"/>
                <a:cs typeface="Arial"/>
                <a:sym typeface="Arial"/>
              </a:rPr>
              <a:t> – Trylock inside a loop is one valid approach</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The </a:t>
            </a:r>
            <a:r>
              <a:rPr i="1" lang="en-US" sz="1200">
                <a:solidFill>
                  <a:srgbClr val="444444"/>
                </a:solidFill>
                <a:highlight>
                  <a:srgbClr val="FFFFFF"/>
                </a:highlight>
                <a:latin typeface="Verdana"/>
                <a:ea typeface="Verdana"/>
                <a:cs typeface="Verdana"/>
                <a:sym typeface="Verdana"/>
              </a:rPr>
              <a:t>pthread_mutex_trylock</a:t>
            </a:r>
            <a:r>
              <a:rPr lang="en-US" sz="1200">
                <a:solidFill>
                  <a:srgbClr val="444444"/>
                </a:solidFill>
                <a:highlight>
                  <a:srgbClr val="FFFFFF"/>
                </a:highlight>
                <a:latin typeface="Verdana"/>
                <a:ea typeface="Verdana"/>
                <a:cs typeface="Verdana"/>
                <a:sym typeface="Verdana"/>
              </a:rPr>
              <a:t>() function shall be equivalent to </a:t>
            </a:r>
            <a:r>
              <a:rPr i="1" lang="en-US" sz="1200">
                <a:solidFill>
                  <a:srgbClr val="444444"/>
                </a:solidFill>
                <a:highlight>
                  <a:srgbClr val="FFFFFF"/>
                </a:highlight>
                <a:latin typeface="Verdana"/>
                <a:ea typeface="Verdana"/>
                <a:cs typeface="Verdana"/>
                <a:sym typeface="Verdana"/>
              </a:rPr>
              <a:t>pthread_mutex_lock</a:t>
            </a:r>
            <a:r>
              <a:rPr lang="en-US" sz="1200">
                <a:solidFill>
                  <a:srgbClr val="444444"/>
                </a:solidFill>
                <a:highlight>
                  <a:srgbClr val="FFFFFF"/>
                </a:highlight>
                <a:latin typeface="Verdana"/>
                <a:ea typeface="Verdana"/>
                <a:cs typeface="Verdana"/>
                <a:sym typeface="Verdana"/>
              </a:rPr>
              <a:t>(), except that if the mutex object referenced by </a:t>
            </a:r>
            <a:r>
              <a:rPr i="1" lang="en-US" sz="1200">
                <a:solidFill>
                  <a:srgbClr val="444444"/>
                </a:solidFill>
                <a:highlight>
                  <a:srgbClr val="FFFFFF"/>
                </a:highlight>
                <a:latin typeface="Verdana"/>
                <a:ea typeface="Verdana"/>
                <a:cs typeface="Verdana"/>
                <a:sym typeface="Verdana"/>
              </a:rPr>
              <a:t>mutex</a:t>
            </a:r>
            <a:r>
              <a:rPr lang="en-US" sz="1200">
                <a:solidFill>
                  <a:srgbClr val="444444"/>
                </a:solidFill>
                <a:highlight>
                  <a:srgbClr val="FFFFFF"/>
                </a:highlight>
                <a:latin typeface="Verdana"/>
                <a:ea typeface="Verdana"/>
                <a:cs typeface="Verdana"/>
                <a:sym typeface="Verdana"/>
              </a:rPr>
              <a:t> is currently locked (by any thread, including the current thread), the call shall return immediately. If the mutex type is PTHREAD_MUTEX_RECURSIVE and the mutex is currently owned by the calling thread, the mutex lock count shall be incremented by one and the </a:t>
            </a:r>
            <a:r>
              <a:rPr i="1" lang="en-US" sz="1200">
                <a:solidFill>
                  <a:srgbClr val="444444"/>
                </a:solidFill>
                <a:highlight>
                  <a:srgbClr val="FFFFFF"/>
                </a:highlight>
                <a:latin typeface="Verdana"/>
                <a:ea typeface="Verdana"/>
                <a:cs typeface="Verdana"/>
                <a:sym typeface="Verdana"/>
              </a:rPr>
              <a:t>pthread_mutex_trylock</a:t>
            </a:r>
            <a:r>
              <a:rPr lang="en-US" sz="1200">
                <a:solidFill>
                  <a:srgbClr val="444444"/>
                </a:solidFill>
                <a:highlight>
                  <a:srgbClr val="FFFFFF"/>
                </a:highlight>
                <a:latin typeface="Verdana"/>
                <a:ea typeface="Verdana"/>
                <a:cs typeface="Verdana"/>
                <a:sym typeface="Verdana"/>
              </a:rPr>
              <a:t>() function shall immediately return success.</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Example, of livelock, if needed:</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MutexLock Mutex1, Mutex2;</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Mutex1.Lock(); // lock Mutex1</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while (Mutex2.isLocked()) {</a:t>
            </a:r>
            <a:endParaRPr sz="1200">
              <a:solidFill>
                <a:srgbClr val="444444"/>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 loop until Mutex2 is open </a:t>
            </a:r>
            <a:endParaRPr sz="1200">
              <a:solidFill>
                <a:srgbClr val="444444"/>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Mutex1.Unlock(); // release Mutex1 (yield) </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 wait for a while </a:t>
            </a:r>
            <a:endParaRPr sz="1200">
              <a:solidFill>
                <a:srgbClr val="444444"/>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Mutex1.Lock(); // reacquire Mutex1</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 // OK, Mutex2 is open</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Mutex2.Lock()</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 lock Mutex2. have both</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Mutex2.Lock();</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while (Mutex1.isLocked()) {</a:t>
            </a:r>
            <a:endParaRPr sz="1200">
              <a:solidFill>
                <a:srgbClr val="444444"/>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Mutex2.Unlock();</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 wait for a while</a:t>
            </a:r>
            <a:endParaRPr sz="1200">
              <a:solidFill>
                <a:srgbClr val="444444"/>
              </a:solidFill>
              <a:highlight>
                <a:srgbClr val="FFFFFF"/>
              </a:highlight>
              <a:latin typeface="Verdana"/>
              <a:ea typeface="Verdana"/>
              <a:cs typeface="Verdana"/>
              <a:sym typeface="Verdana"/>
            </a:endParaRPr>
          </a:p>
          <a:p>
            <a:pPr indent="45720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Mutex2.Lock();</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rPr lang="en-US" sz="1200">
                <a:solidFill>
                  <a:srgbClr val="444444"/>
                </a:solidFill>
                <a:highlight>
                  <a:srgbClr val="FFFFFF"/>
                </a:highlight>
                <a:latin typeface="Verdana"/>
                <a:ea typeface="Verdana"/>
                <a:cs typeface="Verdana"/>
                <a:sym typeface="Verdana"/>
              </a:rPr>
              <a:t>Mutex1.Lock();</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100"/>
              <a:buNone/>
            </a:pPr>
            <a:r>
              <a:t/>
            </a:r>
            <a:endParaRPr sz="1200">
              <a:solidFill>
                <a:srgbClr val="444444"/>
              </a:solidFill>
              <a:highlight>
                <a:srgbClr val="FFFFFF"/>
              </a:highlight>
              <a:latin typeface="Verdana"/>
              <a:ea typeface="Verdana"/>
              <a:cs typeface="Verdana"/>
              <a:sym typeface="Verdana"/>
            </a:endParaRPr>
          </a:p>
        </p:txBody>
      </p:sp>
      <p:sp>
        <p:nvSpPr>
          <p:cNvPr id="229" name="Google Shape;229;p1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00"/>
                </a:solidFill>
                <a:latin typeface="Arial Narrow"/>
                <a:ea typeface="Arial Narrow"/>
                <a:cs typeface="Arial Narrow"/>
                <a:sym typeface="Arial Narrow"/>
              </a:rPr>
              <a:t>‹#›</a:t>
            </a:fld>
            <a:endParaRPr b="0" i="0" sz="1400" u="none" cap="none" strike="noStrike">
              <a:solidFill>
                <a:srgbClr val="000000"/>
              </a:solidFill>
              <a:latin typeface="Times New Roman"/>
              <a:ea typeface="Times New Roman"/>
              <a:cs typeface="Times New Roman"/>
              <a:sym typeface="Times New Roman"/>
            </a:endParaRPr>
          </a:p>
        </p:txBody>
      </p:sp>
      <p:sp>
        <p:nvSpPr>
          <p:cNvPr id="230" name="Google Shape;23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launch a thread per client - need to maintain/separate shared memory, be careful to detach to remove possibility of interference</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Process-based</a:t>
            </a:r>
            <a:endParaRPr/>
          </a:p>
          <a:p>
            <a:pPr indent="0" lvl="0" marL="457200" rtl="0" algn="l">
              <a:lnSpc>
                <a:spcPct val="100000"/>
              </a:lnSpc>
              <a:spcBef>
                <a:spcPts val="0"/>
              </a:spcBef>
              <a:spcAft>
                <a:spcPts val="0"/>
              </a:spcAft>
              <a:buSzPts val="1100"/>
              <a:buNone/>
            </a:pPr>
            <a:r>
              <a:rPr lang="en-US"/>
              <a:t>▪ Hard to share resources: Easy to avoid unintended sharing</a:t>
            </a:r>
            <a:endParaRPr/>
          </a:p>
          <a:p>
            <a:pPr indent="0" lvl="0" marL="457200" rtl="0" algn="l">
              <a:lnSpc>
                <a:spcPct val="100000"/>
              </a:lnSpc>
              <a:spcBef>
                <a:spcPts val="0"/>
              </a:spcBef>
              <a:spcAft>
                <a:spcPts val="0"/>
              </a:spcAft>
              <a:buSzPts val="1100"/>
              <a:buNone/>
            </a:pPr>
            <a:r>
              <a:rPr lang="en-US"/>
              <a:t>▪ High overhead in adding/removing clients</a:t>
            </a:r>
            <a:endParaRPr/>
          </a:p>
          <a:p>
            <a:pPr indent="0" lvl="0" marL="0" rtl="0" algn="l">
              <a:lnSpc>
                <a:spcPct val="100000"/>
              </a:lnSpc>
              <a:spcBef>
                <a:spcPts val="0"/>
              </a:spcBef>
              <a:spcAft>
                <a:spcPts val="0"/>
              </a:spcAft>
              <a:buSzPts val="1100"/>
              <a:buNone/>
            </a:pPr>
            <a:r>
              <a:rPr lang="en-US"/>
              <a:t> Event-based</a:t>
            </a:r>
            <a:endParaRPr/>
          </a:p>
          <a:p>
            <a:pPr indent="0" lvl="0" marL="457200" rtl="0" algn="l">
              <a:lnSpc>
                <a:spcPct val="100000"/>
              </a:lnSpc>
              <a:spcBef>
                <a:spcPts val="0"/>
              </a:spcBef>
              <a:spcAft>
                <a:spcPts val="0"/>
              </a:spcAft>
              <a:buSzPts val="1100"/>
              <a:buNone/>
            </a:pPr>
            <a:r>
              <a:rPr lang="en-US"/>
              <a:t>▪ Tedious and low level</a:t>
            </a:r>
            <a:endParaRPr/>
          </a:p>
          <a:p>
            <a:pPr indent="0" lvl="0" marL="457200" rtl="0" algn="l">
              <a:lnSpc>
                <a:spcPct val="100000"/>
              </a:lnSpc>
              <a:spcBef>
                <a:spcPts val="0"/>
              </a:spcBef>
              <a:spcAft>
                <a:spcPts val="0"/>
              </a:spcAft>
              <a:buSzPts val="1100"/>
              <a:buNone/>
            </a:pPr>
            <a:r>
              <a:rPr lang="en-US"/>
              <a:t>▪ Total control over scheduling</a:t>
            </a:r>
            <a:endParaRPr/>
          </a:p>
          <a:p>
            <a:pPr indent="0" lvl="0" marL="457200" rtl="0" algn="l">
              <a:lnSpc>
                <a:spcPct val="100000"/>
              </a:lnSpc>
              <a:spcBef>
                <a:spcPts val="0"/>
              </a:spcBef>
              <a:spcAft>
                <a:spcPts val="0"/>
              </a:spcAft>
              <a:buSzPts val="1100"/>
              <a:buNone/>
            </a:pPr>
            <a:r>
              <a:rPr lang="en-US"/>
              <a:t>▪ Very low overhead</a:t>
            </a:r>
            <a:endParaRPr/>
          </a:p>
          <a:p>
            <a:pPr indent="0" lvl="0" marL="457200" rtl="0" algn="l">
              <a:lnSpc>
                <a:spcPct val="100000"/>
              </a:lnSpc>
              <a:spcBef>
                <a:spcPts val="0"/>
              </a:spcBef>
              <a:spcAft>
                <a:spcPts val="0"/>
              </a:spcAft>
              <a:buSzPts val="1100"/>
              <a:buNone/>
            </a:pPr>
            <a:r>
              <a:rPr lang="en-US"/>
              <a:t>▪ Cannot create as fine grained a level of concurrency</a:t>
            </a:r>
            <a:endParaRPr/>
          </a:p>
          <a:p>
            <a:pPr indent="0" lvl="0" marL="457200" rtl="0" algn="l">
              <a:lnSpc>
                <a:spcPct val="100000"/>
              </a:lnSpc>
              <a:spcBef>
                <a:spcPts val="0"/>
              </a:spcBef>
              <a:spcAft>
                <a:spcPts val="0"/>
              </a:spcAft>
              <a:buSzPts val="1100"/>
              <a:buNone/>
            </a:pPr>
            <a:r>
              <a:rPr lang="en-US"/>
              <a:t>▪ Does not make use of multi-core</a:t>
            </a:r>
            <a:endParaRPr/>
          </a:p>
          <a:p>
            <a:pPr indent="0" lvl="0" marL="0" rtl="0" algn="l">
              <a:lnSpc>
                <a:spcPct val="100000"/>
              </a:lnSpc>
              <a:spcBef>
                <a:spcPts val="0"/>
              </a:spcBef>
              <a:spcAft>
                <a:spcPts val="0"/>
              </a:spcAft>
              <a:buSzPts val="1100"/>
              <a:buNone/>
            </a:pPr>
            <a:r>
              <a:rPr lang="en-US"/>
              <a:t> Thread-based</a:t>
            </a:r>
            <a:endParaRPr/>
          </a:p>
          <a:p>
            <a:pPr indent="0" lvl="0" marL="457200" rtl="0" algn="l">
              <a:lnSpc>
                <a:spcPct val="100000"/>
              </a:lnSpc>
              <a:spcBef>
                <a:spcPts val="0"/>
              </a:spcBef>
              <a:spcAft>
                <a:spcPts val="0"/>
              </a:spcAft>
              <a:buSzPts val="1100"/>
              <a:buNone/>
            </a:pPr>
            <a:r>
              <a:rPr lang="en-US"/>
              <a:t>▪ Easy to share resources: Perhaps too easy</a:t>
            </a:r>
            <a:endParaRPr/>
          </a:p>
          <a:p>
            <a:pPr indent="0" lvl="0" marL="457200" rtl="0" algn="l">
              <a:lnSpc>
                <a:spcPct val="100000"/>
              </a:lnSpc>
              <a:spcBef>
                <a:spcPts val="0"/>
              </a:spcBef>
              <a:spcAft>
                <a:spcPts val="0"/>
              </a:spcAft>
              <a:buSzPts val="1100"/>
              <a:buNone/>
            </a:pPr>
            <a:r>
              <a:rPr lang="en-US"/>
              <a:t>▪ Medium overhead</a:t>
            </a:r>
            <a:endParaRPr/>
          </a:p>
          <a:p>
            <a:pPr indent="0" lvl="0" marL="457200" rtl="0" algn="l">
              <a:lnSpc>
                <a:spcPct val="100000"/>
              </a:lnSpc>
              <a:spcBef>
                <a:spcPts val="0"/>
              </a:spcBef>
              <a:spcAft>
                <a:spcPts val="0"/>
              </a:spcAft>
              <a:buSzPts val="1100"/>
              <a:buNone/>
            </a:pPr>
            <a:r>
              <a:rPr lang="en-US"/>
              <a:t>▪ Not much control over scheduling policies</a:t>
            </a:r>
            <a:endParaRPr/>
          </a:p>
          <a:p>
            <a:pPr indent="0" lvl="0" marL="457200" rtl="0" algn="l">
              <a:lnSpc>
                <a:spcPct val="100000"/>
              </a:lnSpc>
              <a:spcBef>
                <a:spcPts val="0"/>
              </a:spcBef>
              <a:spcAft>
                <a:spcPts val="0"/>
              </a:spcAft>
              <a:buSzPts val="1100"/>
              <a:buNone/>
            </a:pPr>
            <a:r>
              <a:rPr lang="en-US"/>
              <a:t>▪ Difficult to debug</a:t>
            </a:r>
            <a:endParaRPr/>
          </a:p>
          <a:p>
            <a:pPr indent="0" lvl="0" marL="457200" rtl="0" algn="l">
              <a:lnSpc>
                <a:spcPct val="100000"/>
              </a:lnSpc>
              <a:spcBef>
                <a:spcPts val="0"/>
              </a:spcBef>
              <a:spcAft>
                <a:spcPts val="0"/>
              </a:spcAft>
              <a:buSzPts val="1100"/>
              <a:buNone/>
            </a:pPr>
            <a:r>
              <a:rPr lang="en-US"/>
              <a:t>▪ Event orderings not repeatable</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It depends.  There is a race. – Pthread_join causes main to wait until work is complete. So if that runs first, main never terminates.</a:t>
            </a:r>
            <a:endParaRPr sz="2000"/>
          </a:p>
          <a:p>
            <a:pPr indent="0" lvl="0" marL="0" rtl="0" algn="l">
              <a:lnSpc>
                <a:spcPct val="100000"/>
              </a:lnSpc>
              <a:spcBef>
                <a:spcPts val="0"/>
              </a:spcBef>
              <a:spcAft>
                <a:spcPts val="0"/>
              </a:spcAft>
              <a:buSzPts val="1100"/>
              <a:buNone/>
            </a:pPr>
            <a:r>
              <a:rPr lang="en-US" sz="2000"/>
              <a:t>Blocked if you join on something before you’ve detached.</a:t>
            </a:r>
            <a:endParaRPr sz="2000"/>
          </a:p>
          <a:p>
            <a:pPr indent="0" lvl="0" marL="0" rtl="0" algn="l">
              <a:lnSpc>
                <a:spcPct val="100000"/>
              </a:lnSpc>
              <a:spcBef>
                <a:spcPts val="0"/>
              </a:spcBef>
              <a:spcAft>
                <a:spcPts val="0"/>
              </a:spcAft>
              <a:buSzPts val="1100"/>
              <a:buNone/>
            </a:pPr>
            <a:r>
              <a:t/>
            </a:r>
            <a:endParaRPr b="1" sz="1200">
              <a:solidFill>
                <a:srgbClr val="502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b="1" lang="en-US" sz="1200">
                <a:solidFill>
                  <a:srgbClr val="502000"/>
                </a:solidFill>
                <a:highlight>
                  <a:schemeClr val="lt1"/>
                </a:highlight>
                <a:latin typeface="Courier New"/>
                <a:ea typeface="Courier New"/>
                <a:cs typeface="Courier New"/>
                <a:sym typeface="Courier New"/>
              </a:rPr>
              <a:t>pthread_create</a:t>
            </a:r>
            <a:r>
              <a:rPr lang="en-US" sz="1200">
                <a:solidFill>
                  <a:srgbClr val="181818"/>
                </a:solidFill>
                <a:highlight>
                  <a:schemeClr val="lt1"/>
                </a:highlight>
                <a:latin typeface="Courier New"/>
                <a:ea typeface="Courier New"/>
                <a:cs typeface="Courier New"/>
                <a:sym typeface="Courier New"/>
              </a:rPr>
              <a:t>() function starts a new thread in the calling process.</a:t>
            </a:r>
            <a:endParaRPr sz="1200">
              <a:solidFill>
                <a:srgbClr val="181818"/>
              </a:solidFill>
              <a:highlight>
                <a:schemeClr val="lt1"/>
              </a:highlight>
              <a:latin typeface="Courier New"/>
              <a:ea typeface="Courier New"/>
              <a:cs typeface="Courier New"/>
              <a:sym typeface="Courier New"/>
            </a:endParaRPr>
          </a:p>
          <a:p>
            <a:pPr indent="0" lvl="0" marL="76200" rtl="0" algn="l">
              <a:lnSpc>
                <a:spcPct val="115000"/>
              </a:lnSpc>
              <a:spcBef>
                <a:spcPts val="0"/>
              </a:spcBef>
              <a:spcAft>
                <a:spcPts val="0"/>
              </a:spcAft>
              <a:buSzPts val="1100"/>
              <a:buNone/>
            </a:pPr>
            <a:r>
              <a:rPr b="1" lang="en-US" sz="1200">
                <a:solidFill>
                  <a:srgbClr val="502000"/>
                </a:solidFill>
                <a:highlight>
                  <a:schemeClr val="lt1"/>
                </a:highlight>
                <a:latin typeface="Courier New"/>
                <a:ea typeface="Courier New"/>
                <a:cs typeface="Courier New"/>
                <a:sym typeface="Courier New"/>
              </a:rPr>
              <a:t>pthread_join</a:t>
            </a:r>
            <a:r>
              <a:rPr lang="en-US" sz="1200">
                <a:solidFill>
                  <a:srgbClr val="181818"/>
                </a:solidFill>
                <a:highlight>
                  <a:schemeClr val="lt1"/>
                </a:highlight>
                <a:latin typeface="Courier New"/>
                <a:ea typeface="Courier New"/>
                <a:cs typeface="Courier New"/>
                <a:sym typeface="Courier New"/>
              </a:rPr>
              <a:t>() function waits for the thread specified by </a:t>
            </a:r>
            <a:r>
              <a:rPr i="1" lang="en-US" sz="1200">
                <a:solidFill>
                  <a:srgbClr val="006000"/>
                </a:solidFill>
                <a:highlight>
                  <a:schemeClr val="lt1"/>
                </a:highlight>
                <a:latin typeface="Courier New"/>
                <a:ea typeface="Courier New"/>
                <a:cs typeface="Courier New"/>
                <a:sym typeface="Courier New"/>
              </a:rPr>
              <a:t>thread</a:t>
            </a:r>
            <a:r>
              <a:rPr lang="en-US" sz="1200">
                <a:solidFill>
                  <a:srgbClr val="181818"/>
                </a:solidFill>
                <a:highlight>
                  <a:schemeClr val="lt1"/>
                </a:highlight>
                <a:latin typeface="Courier New"/>
                <a:ea typeface="Courier New"/>
                <a:cs typeface="Courier New"/>
                <a:sym typeface="Courier New"/>
              </a:rPr>
              <a:t> to terminate.</a:t>
            </a:r>
            <a:endParaRPr sz="1200">
              <a:solidFill>
                <a:srgbClr val="181818"/>
              </a:solidFill>
              <a:highlight>
                <a:schemeClr val="lt1"/>
              </a:highlight>
              <a:latin typeface="Courier New"/>
              <a:ea typeface="Courier New"/>
              <a:cs typeface="Courier New"/>
              <a:sym typeface="Courier New"/>
            </a:endParaRPr>
          </a:p>
          <a:p>
            <a:pPr indent="0" lvl="0" marL="76200" rtl="0" algn="l">
              <a:lnSpc>
                <a:spcPct val="115000"/>
              </a:lnSpc>
              <a:spcBef>
                <a:spcPts val="0"/>
              </a:spcBef>
              <a:spcAft>
                <a:spcPts val="0"/>
              </a:spcAft>
              <a:buSzPts val="1100"/>
              <a:buNone/>
            </a:pPr>
            <a:r>
              <a:rPr b="1" lang="en-US" sz="1200">
                <a:solidFill>
                  <a:srgbClr val="502000"/>
                </a:solidFill>
                <a:highlight>
                  <a:schemeClr val="lt1"/>
                </a:highlight>
                <a:latin typeface="Courier New"/>
                <a:ea typeface="Courier New"/>
                <a:cs typeface="Courier New"/>
                <a:sym typeface="Courier New"/>
              </a:rPr>
              <a:t>pthread_detach</a:t>
            </a:r>
            <a:r>
              <a:rPr lang="en-US" sz="1200">
                <a:solidFill>
                  <a:srgbClr val="181818"/>
                </a:solidFill>
                <a:highlight>
                  <a:schemeClr val="lt1"/>
                </a:highlight>
                <a:latin typeface="Courier New"/>
                <a:ea typeface="Courier New"/>
                <a:cs typeface="Courier New"/>
                <a:sym typeface="Courier New"/>
              </a:rPr>
              <a:t>() function marks the thread identified by </a:t>
            </a:r>
            <a:r>
              <a:rPr i="1" lang="en-US" sz="1200">
                <a:solidFill>
                  <a:srgbClr val="006000"/>
                </a:solidFill>
                <a:highlight>
                  <a:schemeClr val="lt1"/>
                </a:highlight>
                <a:latin typeface="Courier New"/>
                <a:ea typeface="Courier New"/>
                <a:cs typeface="Courier New"/>
                <a:sym typeface="Courier New"/>
              </a:rPr>
              <a:t>thread</a:t>
            </a:r>
            <a:endParaRPr sz="1200">
              <a:solidFill>
                <a:srgbClr val="181818"/>
              </a:solidFill>
              <a:highlight>
                <a:schemeClr val="lt1"/>
              </a:highlight>
              <a:latin typeface="Courier New"/>
              <a:ea typeface="Courier New"/>
              <a:cs typeface="Courier New"/>
              <a:sym typeface="Courier New"/>
            </a:endParaRPr>
          </a:p>
          <a:p>
            <a:pPr indent="0" lvl="0" marL="76200" rtl="0" algn="l">
              <a:lnSpc>
                <a:spcPct val="115000"/>
              </a:lnSpc>
              <a:spcBef>
                <a:spcPts val="0"/>
              </a:spcBef>
              <a:spcAft>
                <a:spcPts val="0"/>
              </a:spcAft>
              <a:buSzPts val="1100"/>
              <a:buNone/>
            </a:pPr>
            <a:r>
              <a:rPr lang="en-US" sz="1200">
                <a:solidFill>
                  <a:srgbClr val="181818"/>
                </a:solidFill>
                <a:highlight>
                  <a:schemeClr val="lt1"/>
                </a:highlight>
                <a:latin typeface="Courier New"/>
                <a:ea typeface="Courier New"/>
                <a:cs typeface="Courier New"/>
                <a:sym typeface="Courier New"/>
              </a:rPr>
              <a:t>       as detached.  When a detached thread terminates, its resources are automatically released back to the system without the need for another thread to join with the terminated thread. </a:t>
            </a:r>
            <a:r>
              <a:rPr lang="en-US" sz="1150">
                <a:solidFill>
                  <a:srgbClr val="242729"/>
                </a:solidFill>
                <a:highlight>
                  <a:schemeClr val="lt1"/>
                </a:highlight>
              </a:rPr>
              <a:t>indicates that you don't want the thread's return value or the ability to wait for it to finish.</a:t>
            </a:r>
            <a:endParaRPr sz="2000"/>
          </a:p>
        </p:txBody>
      </p:sp>
      <p:sp>
        <p:nvSpPr>
          <p:cNvPr id="150" name="Google Shape;150;p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00"/>
                </a:solidFill>
                <a:latin typeface="Arial Narrow"/>
                <a:ea typeface="Arial Narrow"/>
                <a:cs typeface="Arial Narrow"/>
                <a:sym typeface="Arial Narrow"/>
              </a:rPr>
              <a:t>‹#›</a:t>
            </a:fld>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It depends.  There is a race.  This will probably terminate as the worker thread will detach before the call to pthread_join. However, not</a:t>
            </a:r>
            <a:r>
              <a:rPr lang="en-US" sz="2000"/>
              <a:t>e that calling pthread_join on a detached thread is undefined behavior (refer to appendix).</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Sleep doesn’t actually create an ordering.</a:t>
            </a:r>
            <a:endParaRPr sz="2000"/>
          </a:p>
        </p:txBody>
      </p:sp>
      <p:sp>
        <p:nvSpPr>
          <p:cNvPr id="157" name="Google Shape;157;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00"/>
                </a:solidFill>
                <a:latin typeface="Arial Narrow"/>
                <a:ea typeface="Arial Narrow"/>
                <a:cs typeface="Arial Narrow"/>
                <a:sym typeface="Arial Narrow"/>
              </a:rPr>
              <a:t>‹#›</a:t>
            </a:fld>
            <a:endParaRPr b="0" i="0" sz="1400" u="none" cap="none" strike="noStrike">
              <a:solidFill>
                <a:srgbClr val="000000"/>
              </a:solidFill>
              <a:latin typeface="Times New Roman"/>
              <a:ea typeface="Times New Roman"/>
              <a:cs typeface="Times New Roman"/>
              <a:sym typeface="Times New Roman"/>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2000" strike="noStrike">
                <a:solidFill>
                  <a:srgbClr val="000000"/>
                </a:solidFill>
                <a:latin typeface="Arial"/>
                <a:ea typeface="Arial"/>
                <a:cs typeface="Arial"/>
                <a:sym typeface="Arial"/>
              </a:rPr>
              <a:t>It depends.  There is a race.  This will probably terminate as the worker thread will detach before the call to pthread_join. However, not</a:t>
            </a:r>
            <a:r>
              <a:rPr lang="en-US" sz="2000"/>
              <a:t>e that calling pthread_join on a detached thread is undefined behavior (refer to appendix).</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Sleep doesn’t actually create an ordering.</a:t>
            </a:r>
            <a:endParaRPr sz="2000"/>
          </a:p>
        </p:txBody>
      </p:sp>
      <p:sp>
        <p:nvSpPr>
          <p:cNvPr id="164" name="Google Shape;164;p9: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00"/>
                </a:solidFill>
                <a:latin typeface="Arial Narrow"/>
                <a:ea typeface="Arial Narrow"/>
                <a:cs typeface="Arial Narrow"/>
                <a:sym typeface="Arial Narrow"/>
              </a:rPr>
              <a:t>‹#›</a:t>
            </a:fld>
            <a:endParaRPr b="0" i="0" sz="1400" u="none" cap="none" strike="noStrike">
              <a:solidFill>
                <a:srgbClr val="000000"/>
              </a:solidFill>
              <a:latin typeface="Times New Roman"/>
              <a:ea typeface="Times New Roman"/>
              <a:cs typeface="Times New Roman"/>
              <a:sym typeface="Times New Roman"/>
            </a:endParaRPr>
          </a:p>
        </p:txBody>
      </p:sp>
      <p:sp>
        <p:nvSpPr>
          <p:cNvPr id="165" name="Google Shape;165;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Processes we always have to reap. Don’t have signals to know when thread is terminated, need to manually join on them to reap or they detach and will be automatically reaped. </a:t>
            </a:r>
            <a:endParaRPr sz="1800"/>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 type="subTitle"/>
          </p:nvPr>
        </p:nvSpPr>
        <p:spPr>
          <a:xfrm>
            <a:off x="396720" y="1362240"/>
            <a:ext cx="7895880" cy="4971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35"/>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5"/>
          <p:cNvSpPr txBox="1"/>
          <p:nvPr>
            <p:ph idx="1" type="body"/>
          </p:nvPr>
        </p:nvSpPr>
        <p:spPr>
          <a:xfrm>
            <a:off x="396720" y="1362240"/>
            <a:ext cx="78958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2" type="body"/>
          </p:nvPr>
        </p:nvSpPr>
        <p:spPr>
          <a:xfrm>
            <a:off x="396720" y="3959280"/>
            <a:ext cx="78958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36"/>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6"/>
          <p:cNvSpPr txBox="1"/>
          <p:nvPr>
            <p:ph idx="1" type="body"/>
          </p:nvPr>
        </p:nvSpPr>
        <p:spPr>
          <a:xfrm>
            <a:off x="39672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2" type="body"/>
          </p:nvPr>
        </p:nvSpPr>
        <p:spPr>
          <a:xfrm>
            <a:off x="444276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6"/>
          <p:cNvSpPr txBox="1"/>
          <p:nvPr>
            <p:ph idx="3" type="body"/>
          </p:nvPr>
        </p:nvSpPr>
        <p:spPr>
          <a:xfrm>
            <a:off x="444276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4" type="body"/>
          </p:nvPr>
        </p:nvSpPr>
        <p:spPr>
          <a:xfrm>
            <a:off x="39672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37"/>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7"/>
          <p:cNvSpPr txBox="1"/>
          <p:nvPr>
            <p:ph idx="1" type="body"/>
          </p:nvPr>
        </p:nvSpPr>
        <p:spPr>
          <a:xfrm>
            <a:off x="396720" y="136224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7"/>
          <p:cNvSpPr txBox="1"/>
          <p:nvPr>
            <p:ph idx="2" type="body"/>
          </p:nvPr>
        </p:nvSpPr>
        <p:spPr>
          <a:xfrm>
            <a:off x="3066480" y="136224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7"/>
          <p:cNvSpPr txBox="1"/>
          <p:nvPr>
            <p:ph idx="3" type="body"/>
          </p:nvPr>
        </p:nvSpPr>
        <p:spPr>
          <a:xfrm>
            <a:off x="5736240" y="136224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4" type="body"/>
          </p:nvPr>
        </p:nvSpPr>
        <p:spPr>
          <a:xfrm>
            <a:off x="5736240" y="395928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5" type="body"/>
          </p:nvPr>
        </p:nvSpPr>
        <p:spPr>
          <a:xfrm>
            <a:off x="3066480" y="395928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6" type="body"/>
          </p:nvPr>
        </p:nvSpPr>
        <p:spPr>
          <a:xfrm>
            <a:off x="396720" y="395928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0" name="Shape 70"/>
        <p:cNvGrpSpPr/>
        <p:nvPr/>
      </p:nvGrpSpPr>
      <p:grpSpPr>
        <a:xfrm>
          <a:off x="0" y="0"/>
          <a:ext cx="0" cy="0"/>
          <a:chOff x="0" y="0"/>
          <a:chExt cx="0" cy="0"/>
        </a:xfrm>
      </p:grpSpPr>
      <p:sp>
        <p:nvSpPr>
          <p:cNvPr id="71" name="Google Shape;71;p38"/>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 type="subTitle"/>
          </p:nvPr>
        </p:nvSpPr>
        <p:spPr>
          <a:xfrm>
            <a:off x="396720" y="1362240"/>
            <a:ext cx="7895880" cy="4971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3" name="Shape 73"/>
        <p:cNvGrpSpPr/>
        <p:nvPr/>
      </p:nvGrpSpPr>
      <p:grpSpPr>
        <a:xfrm>
          <a:off x="0" y="0"/>
          <a:ext cx="0" cy="0"/>
          <a:chOff x="0" y="0"/>
          <a:chExt cx="0" cy="0"/>
        </a:xfrm>
      </p:grpSpPr>
      <p:sp>
        <p:nvSpPr>
          <p:cNvPr id="74" name="Google Shape;74;p39"/>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9"/>
          <p:cNvSpPr txBox="1"/>
          <p:nvPr>
            <p:ph idx="1" type="body"/>
          </p:nvPr>
        </p:nvSpPr>
        <p:spPr>
          <a:xfrm>
            <a:off x="396720" y="1362240"/>
            <a:ext cx="78958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6" name="Shape 76"/>
        <p:cNvGrpSpPr/>
        <p:nvPr/>
      </p:nvGrpSpPr>
      <p:grpSpPr>
        <a:xfrm>
          <a:off x="0" y="0"/>
          <a:ext cx="0" cy="0"/>
          <a:chOff x="0" y="0"/>
          <a:chExt cx="0" cy="0"/>
        </a:xfrm>
      </p:grpSpPr>
      <p:sp>
        <p:nvSpPr>
          <p:cNvPr id="77" name="Google Shape;77;p40"/>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0"/>
          <p:cNvSpPr txBox="1"/>
          <p:nvPr>
            <p:ph idx="1" type="body"/>
          </p:nvPr>
        </p:nvSpPr>
        <p:spPr>
          <a:xfrm>
            <a:off x="39672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2" type="body"/>
          </p:nvPr>
        </p:nvSpPr>
        <p:spPr>
          <a:xfrm>
            <a:off x="444276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41"/>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2" name="Shape 82"/>
        <p:cNvGrpSpPr/>
        <p:nvPr/>
      </p:nvGrpSpPr>
      <p:grpSpPr>
        <a:xfrm>
          <a:off x="0" y="0"/>
          <a:ext cx="0" cy="0"/>
          <a:chOff x="0" y="0"/>
          <a:chExt cx="0" cy="0"/>
        </a:xfrm>
      </p:grpSpPr>
      <p:sp>
        <p:nvSpPr>
          <p:cNvPr id="83" name="Google Shape;83;p42"/>
          <p:cNvSpPr txBox="1"/>
          <p:nvPr>
            <p:ph idx="1" type="subTitle"/>
          </p:nvPr>
        </p:nvSpPr>
        <p:spPr>
          <a:xfrm>
            <a:off x="357120" y="435600"/>
            <a:ext cx="7591680" cy="35323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43"/>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3"/>
          <p:cNvSpPr txBox="1"/>
          <p:nvPr>
            <p:ph idx="1" type="body"/>
          </p:nvPr>
        </p:nvSpPr>
        <p:spPr>
          <a:xfrm>
            <a:off x="39672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3"/>
          <p:cNvSpPr txBox="1"/>
          <p:nvPr>
            <p:ph idx="2" type="body"/>
          </p:nvPr>
        </p:nvSpPr>
        <p:spPr>
          <a:xfrm>
            <a:off x="39672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3"/>
          <p:cNvSpPr txBox="1"/>
          <p:nvPr>
            <p:ph idx="3" type="body"/>
          </p:nvPr>
        </p:nvSpPr>
        <p:spPr>
          <a:xfrm>
            <a:off x="444276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44"/>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4"/>
          <p:cNvSpPr txBox="1"/>
          <p:nvPr>
            <p:ph idx="1" type="body"/>
          </p:nvPr>
        </p:nvSpPr>
        <p:spPr>
          <a:xfrm>
            <a:off x="39672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44"/>
          <p:cNvSpPr txBox="1"/>
          <p:nvPr>
            <p:ph idx="2" type="body"/>
          </p:nvPr>
        </p:nvSpPr>
        <p:spPr>
          <a:xfrm>
            <a:off x="444276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4"/>
          <p:cNvSpPr txBox="1"/>
          <p:nvPr>
            <p:ph idx="3" type="body"/>
          </p:nvPr>
        </p:nvSpPr>
        <p:spPr>
          <a:xfrm>
            <a:off x="444276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45"/>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5"/>
          <p:cNvSpPr txBox="1"/>
          <p:nvPr>
            <p:ph idx="1" type="body"/>
          </p:nvPr>
        </p:nvSpPr>
        <p:spPr>
          <a:xfrm>
            <a:off x="39672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5"/>
          <p:cNvSpPr txBox="1"/>
          <p:nvPr>
            <p:ph idx="2" type="body"/>
          </p:nvPr>
        </p:nvSpPr>
        <p:spPr>
          <a:xfrm>
            <a:off x="444276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45"/>
          <p:cNvSpPr txBox="1"/>
          <p:nvPr>
            <p:ph idx="3" type="body"/>
          </p:nvPr>
        </p:nvSpPr>
        <p:spPr>
          <a:xfrm>
            <a:off x="396720" y="3959280"/>
            <a:ext cx="78958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46"/>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6"/>
          <p:cNvSpPr txBox="1"/>
          <p:nvPr>
            <p:ph idx="1" type="body"/>
          </p:nvPr>
        </p:nvSpPr>
        <p:spPr>
          <a:xfrm>
            <a:off x="396720" y="1362240"/>
            <a:ext cx="78958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46"/>
          <p:cNvSpPr txBox="1"/>
          <p:nvPr>
            <p:ph idx="2" type="body"/>
          </p:nvPr>
        </p:nvSpPr>
        <p:spPr>
          <a:xfrm>
            <a:off x="396720" y="3959280"/>
            <a:ext cx="78958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3" name="Shape 103"/>
        <p:cNvGrpSpPr/>
        <p:nvPr/>
      </p:nvGrpSpPr>
      <p:grpSpPr>
        <a:xfrm>
          <a:off x="0" y="0"/>
          <a:ext cx="0" cy="0"/>
          <a:chOff x="0" y="0"/>
          <a:chExt cx="0" cy="0"/>
        </a:xfrm>
      </p:grpSpPr>
      <p:sp>
        <p:nvSpPr>
          <p:cNvPr id="104" name="Google Shape;104;p47"/>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7"/>
          <p:cNvSpPr txBox="1"/>
          <p:nvPr>
            <p:ph idx="1" type="body"/>
          </p:nvPr>
        </p:nvSpPr>
        <p:spPr>
          <a:xfrm>
            <a:off x="39672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47"/>
          <p:cNvSpPr txBox="1"/>
          <p:nvPr>
            <p:ph idx="2" type="body"/>
          </p:nvPr>
        </p:nvSpPr>
        <p:spPr>
          <a:xfrm>
            <a:off x="444276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7"/>
          <p:cNvSpPr txBox="1"/>
          <p:nvPr>
            <p:ph idx="3" type="body"/>
          </p:nvPr>
        </p:nvSpPr>
        <p:spPr>
          <a:xfrm>
            <a:off x="444276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7"/>
          <p:cNvSpPr txBox="1"/>
          <p:nvPr>
            <p:ph idx="4" type="body"/>
          </p:nvPr>
        </p:nvSpPr>
        <p:spPr>
          <a:xfrm>
            <a:off x="39672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9" name="Shape 109"/>
        <p:cNvGrpSpPr/>
        <p:nvPr/>
      </p:nvGrpSpPr>
      <p:grpSpPr>
        <a:xfrm>
          <a:off x="0" y="0"/>
          <a:ext cx="0" cy="0"/>
          <a:chOff x="0" y="0"/>
          <a:chExt cx="0" cy="0"/>
        </a:xfrm>
      </p:grpSpPr>
      <p:sp>
        <p:nvSpPr>
          <p:cNvPr id="110" name="Google Shape;110;p48"/>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8"/>
          <p:cNvSpPr txBox="1"/>
          <p:nvPr>
            <p:ph idx="1" type="body"/>
          </p:nvPr>
        </p:nvSpPr>
        <p:spPr>
          <a:xfrm>
            <a:off x="396720" y="136224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8"/>
          <p:cNvSpPr txBox="1"/>
          <p:nvPr>
            <p:ph idx="2" type="body"/>
          </p:nvPr>
        </p:nvSpPr>
        <p:spPr>
          <a:xfrm>
            <a:off x="3066480" y="136224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48"/>
          <p:cNvSpPr txBox="1"/>
          <p:nvPr>
            <p:ph idx="3" type="body"/>
          </p:nvPr>
        </p:nvSpPr>
        <p:spPr>
          <a:xfrm>
            <a:off x="5736240" y="136224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8"/>
          <p:cNvSpPr txBox="1"/>
          <p:nvPr>
            <p:ph idx="4" type="body"/>
          </p:nvPr>
        </p:nvSpPr>
        <p:spPr>
          <a:xfrm>
            <a:off x="5736240" y="395928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8"/>
          <p:cNvSpPr txBox="1"/>
          <p:nvPr>
            <p:ph idx="5" type="body"/>
          </p:nvPr>
        </p:nvSpPr>
        <p:spPr>
          <a:xfrm>
            <a:off x="3066480" y="395928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8"/>
          <p:cNvSpPr txBox="1"/>
          <p:nvPr>
            <p:ph idx="6" type="body"/>
          </p:nvPr>
        </p:nvSpPr>
        <p:spPr>
          <a:xfrm>
            <a:off x="396720" y="3959280"/>
            <a:ext cx="254232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 type="body"/>
          </p:nvPr>
        </p:nvSpPr>
        <p:spPr>
          <a:xfrm>
            <a:off x="396720" y="1362240"/>
            <a:ext cx="78958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29"/>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 type="body"/>
          </p:nvPr>
        </p:nvSpPr>
        <p:spPr>
          <a:xfrm>
            <a:off x="39672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9"/>
          <p:cNvSpPr txBox="1"/>
          <p:nvPr>
            <p:ph idx="2" type="body"/>
          </p:nvPr>
        </p:nvSpPr>
        <p:spPr>
          <a:xfrm>
            <a:off x="444276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0"/>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31"/>
          <p:cNvSpPr txBox="1"/>
          <p:nvPr>
            <p:ph idx="1" type="subTitle"/>
          </p:nvPr>
        </p:nvSpPr>
        <p:spPr>
          <a:xfrm>
            <a:off x="357120" y="435600"/>
            <a:ext cx="7591680" cy="35323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32"/>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 type="body"/>
          </p:nvPr>
        </p:nvSpPr>
        <p:spPr>
          <a:xfrm>
            <a:off x="39672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2" type="body"/>
          </p:nvPr>
        </p:nvSpPr>
        <p:spPr>
          <a:xfrm>
            <a:off x="39672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3" type="body"/>
          </p:nvPr>
        </p:nvSpPr>
        <p:spPr>
          <a:xfrm>
            <a:off x="444276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396720" y="1362240"/>
            <a:ext cx="3853080" cy="4971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444276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3" type="body"/>
          </p:nvPr>
        </p:nvSpPr>
        <p:spPr>
          <a:xfrm>
            <a:off x="4442760" y="395928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34"/>
          <p:cNvSpPr txBox="1"/>
          <p:nvPr>
            <p:ph type="title"/>
          </p:nvPr>
        </p:nvSpPr>
        <p:spPr>
          <a:xfrm>
            <a:off x="357120" y="435600"/>
            <a:ext cx="7591680" cy="7617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4"/>
          <p:cNvSpPr txBox="1"/>
          <p:nvPr>
            <p:ph idx="1" type="body"/>
          </p:nvPr>
        </p:nvSpPr>
        <p:spPr>
          <a:xfrm>
            <a:off x="39672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2" type="body"/>
          </p:nvPr>
        </p:nvSpPr>
        <p:spPr>
          <a:xfrm>
            <a:off x="4442760" y="1362240"/>
            <a:ext cx="38530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4"/>
          <p:cNvSpPr txBox="1"/>
          <p:nvPr>
            <p:ph idx="3" type="body"/>
          </p:nvPr>
        </p:nvSpPr>
        <p:spPr>
          <a:xfrm>
            <a:off x="396720" y="3959280"/>
            <a:ext cx="7895880" cy="23713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3"/>
          <p:cNvSpPr/>
          <p:nvPr/>
        </p:nvSpPr>
        <p:spPr>
          <a:xfrm>
            <a:off x="0" y="0"/>
            <a:ext cx="9143640" cy="228240"/>
          </a:xfrm>
          <a:prstGeom prst="rect">
            <a:avLst/>
          </a:prstGeom>
          <a:solidFill>
            <a:srgbClr val="99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3"/>
          <p:cNvSpPr/>
          <p:nvPr/>
        </p:nvSpPr>
        <p:spPr>
          <a:xfrm>
            <a:off x="7897680" y="-27000"/>
            <a:ext cx="1309320" cy="272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Times New Roman"/>
                <a:ea typeface="Times New Roman"/>
                <a:cs typeface="Times New Roman"/>
                <a:sym typeface="Times New Roman"/>
              </a:rPr>
              <a:t>Carnegie Mellon</a:t>
            </a:r>
            <a:endParaRPr b="0" i="0" sz="1800" u="none" cap="none" strike="noStrike">
              <a:solidFill>
                <a:srgbClr val="000000"/>
              </a:solidFill>
              <a:latin typeface="Arial"/>
              <a:ea typeface="Arial"/>
              <a:cs typeface="Arial"/>
              <a:sym typeface="Arial"/>
            </a:endParaRPr>
          </a:p>
        </p:txBody>
      </p:sp>
      <p:sp>
        <p:nvSpPr>
          <p:cNvPr id="8" name="Google Shape;8;p23"/>
          <p:cNvSpPr/>
          <p:nvPr/>
        </p:nvSpPr>
        <p:spPr>
          <a:xfrm>
            <a:off x="8638200" y="6611760"/>
            <a:ext cx="723600" cy="242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9" name="Google Shape;9;p23"/>
          <p:cNvSpPr/>
          <p:nvPr/>
        </p:nvSpPr>
        <p:spPr>
          <a:xfrm>
            <a:off x="23760" y="6629400"/>
            <a:ext cx="4565520" cy="242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Bryant and O’Hallaron, Computer Systems: A Programmer’s Perspective, Third Edition</a:t>
            </a:r>
            <a:endParaRPr b="0" i="0" sz="1800" u="none" cap="none" strike="noStrike">
              <a:solidFill>
                <a:srgbClr val="000000"/>
              </a:solidFill>
              <a:latin typeface="Arial"/>
              <a:ea typeface="Arial"/>
              <a:cs typeface="Arial"/>
              <a:sym typeface="Arial"/>
            </a:endParaRPr>
          </a:p>
        </p:txBody>
      </p:sp>
      <p:sp>
        <p:nvSpPr>
          <p:cNvPr id="10" name="Google Shape;10;p23"/>
          <p:cNvSpPr txBox="1"/>
          <p:nvPr>
            <p:ph type="title"/>
          </p:nvPr>
        </p:nvSpPr>
        <p:spPr>
          <a:xfrm>
            <a:off x="685800" y="1707840"/>
            <a:ext cx="7772040" cy="14695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2" type="sldNum"/>
          </p:nvPr>
        </p:nvSpPr>
        <p:spPr>
          <a:xfrm>
            <a:off x="8618400" y="6595920"/>
            <a:ext cx="491760" cy="22824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1pPr>
            <a:lvl2pPr indent="0" lvl="1"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2pPr>
            <a:lvl3pPr indent="0" lvl="2"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3pPr>
            <a:lvl4pPr indent="0" lvl="3"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4pPr>
            <a:lvl5pPr indent="0" lvl="4"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5pPr>
            <a:lvl6pPr indent="0" lvl="5"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6pPr>
            <a:lvl7pPr indent="0" lvl="6"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7pPr>
            <a:lvl8pPr indent="0" lvl="7"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8pPr>
            <a:lvl9pPr indent="0" lvl="8"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b="0" sz="1400">
              <a:latin typeface="Times New Roman"/>
              <a:ea typeface="Times New Roman"/>
              <a:cs typeface="Times New Roman"/>
              <a:sym typeface="Times New Roman"/>
            </a:endParaRPr>
          </a:p>
        </p:txBody>
      </p:sp>
      <p:sp>
        <p:nvSpPr>
          <p:cNvPr id="12" name="Google Shape;12;p2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25"/>
          <p:cNvSpPr/>
          <p:nvPr/>
        </p:nvSpPr>
        <p:spPr>
          <a:xfrm>
            <a:off x="0" y="0"/>
            <a:ext cx="9143640" cy="228240"/>
          </a:xfrm>
          <a:prstGeom prst="rect">
            <a:avLst/>
          </a:prstGeom>
          <a:solidFill>
            <a:srgbClr val="99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a:off x="7897680" y="-27000"/>
            <a:ext cx="1309320" cy="272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Times New Roman"/>
                <a:ea typeface="Times New Roman"/>
                <a:cs typeface="Times New Roman"/>
                <a:sym typeface="Times New Roman"/>
              </a:rPr>
              <a:t>Carnegie Mellon</a:t>
            </a:r>
            <a:endParaRPr b="0" i="0" sz="1800" u="none" cap="none" strike="noStrike">
              <a:solidFill>
                <a:srgbClr val="000000"/>
              </a:solidFill>
              <a:latin typeface="Arial"/>
              <a:ea typeface="Arial"/>
              <a:cs typeface="Arial"/>
              <a:sym typeface="Arial"/>
            </a:endParaRPr>
          </a:p>
        </p:txBody>
      </p:sp>
      <p:sp>
        <p:nvSpPr>
          <p:cNvPr id="64" name="Google Shape;64;p25"/>
          <p:cNvSpPr/>
          <p:nvPr/>
        </p:nvSpPr>
        <p:spPr>
          <a:xfrm>
            <a:off x="8638200" y="6611760"/>
            <a:ext cx="723600" cy="242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65" name="Google Shape;65;p25"/>
          <p:cNvSpPr/>
          <p:nvPr/>
        </p:nvSpPr>
        <p:spPr>
          <a:xfrm>
            <a:off x="23760" y="6629400"/>
            <a:ext cx="4565520" cy="242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alibri"/>
                <a:ea typeface="Calibri"/>
                <a:cs typeface="Calibri"/>
                <a:sym typeface="Calibri"/>
              </a:rPr>
              <a:t>Bryant and O’Hallaron, Computer Systems: A Programmer’s Perspective, Third Edition</a:t>
            </a:r>
            <a:endParaRPr b="0" i="0" sz="1800" u="none" cap="none" strike="noStrike">
              <a:solidFill>
                <a:srgbClr val="000000"/>
              </a:solidFill>
              <a:latin typeface="Arial"/>
              <a:ea typeface="Arial"/>
              <a:cs typeface="Arial"/>
              <a:sym typeface="Arial"/>
            </a:endParaRPr>
          </a:p>
        </p:txBody>
      </p:sp>
      <p:sp>
        <p:nvSpPr>
          <p:cNvPr id="66" name="Google Shape;66;p25"/>
          <p:cNvSpPr txBox="1"/>
          <p:nvPr>
            <p:ph type="title"/>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p25"/>
          <p:cNvSpPr txBox="1"/>
          <p:nvPr>
            <p:ph idx="1" type="body"/>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25"/>
          <p:cNvSpPr txBox="1"/>
          <p:nvPr>
            <p:ph idx="12" type="sldNum"/>
          </p:nvPr>
        </p:nvSpPr>
        <p:spPr>
          <a:xfrm>
            <a:off x="8618400" y="6595920"/>
            <a:ext cx="491760" cy="22824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1pPr>
            <a:lvl2pPr indent="0" lvl="1"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2pPr>
            <a:lvl3pPr indent="0" lvl="2"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3pPr>
            <a:lvl4pPr indent="0" lvl="3"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4pPr>
            <a:lvl5pPr indent="0" lvl="4"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5pPr>
            <a:lvl6pPr indent="0" lvl="5"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6pPr>
            <a:lvl7pPr indent="0" lvl="6"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7pPr>
            <a:lvl8pPr indent="0" lvl="7"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8pPr>
            <a:lvl9pPr indent="0" lvl="8" mar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b="0" sz="1400">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ugrad.cs.cmu.edu/ta/F20/" TargetMode="External"/><Relationship Id="rId4" Type="http://schemas.openxmlformats.org/officeDocument/2006/relationships/hyperlink" Target="https://www.ugrad.cs.cmu.edu/ta/F20/" TargetMode="External"/><Relationship Id="rId5" Type="http://schemas.openxmlformats.org/officeDocument/2006/relationships/hyperlink" Target="https://www.ugrad.cs.cmu.edu/ta/F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nvSpPr>
        <p:spPr>
          <a:xfrm>
            <a:off x="685800" y="1707840"/>
            <a:ext cx="7772040" cy="146952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Recitation 14: Proxy Lab Part 2</a:t>
            </a:r>
            <a:endParaRPr b="0" i="0" sz="2400" u="none" cap="none" strike="noStrike">
              <a:solidFill>
                <a:srgbClr val="000000"/>
              </a:solidFill>
              <a:latin typeface="Arial Narrow"/>
              <a:ea typeface="Arial Narrow"/>
              <a:cs typeface="Arial Narrow"/>
              <a:sym typeface="Arial Narrow"/>
            </a:endParaRPr>
          </a:p>
        </p:txBody>
      </p:sp>
      <p:sp>
        <p:nvSpPr>
          <p:cNvPr id="122" name="Google Shape;122;p1"/>
          <p:cNvSpPr txBox="1"/>
          <p:nvPr/>
        </p:nvSpPr>
        <p:spPr>
          <a:xfrm>
            <a:off x="685800" y="3886200"/>
            <a:ext cx="7677000" cy="1752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Instructor: TA(s)</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Threads</a:t>
            </a:r>
            <a:endParaRPr b="0" i="0" sz="2400" u="none" cap="none" strike="noStrike">
              <a:solidFill>
                <a:srgbClr val="000000"/>
              </a:solidFill>
              <a:latin typeface="Arial Narrow"/>
              <a:ea typeface="Arial Narrow"/>
              <a:cs typeface="Arial Narrow"/>
              <a:sym typeface="Arial Narrow"/>
            </a:endParaRPr>
          </a:p>
        </p:txBody>
      </p:sp>
      <p:sp>
        <p:nvSpPr>
          <p:cNvPr id="182" name="Google Shape;182;p11"/>
          <p:cNvSpPr txBox="1"/>
          <p:nvPr/>
        </p:nvSpPr>
        <p:spPr>
          <a:xfrm>
            <a:off x="396720" y="1362240"/>
            <a:ext cx="864036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What is the range of value(s) that main will print?</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A programmer proposes removing j from thread and just directly accessing count.  Does the answer change?</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83" name="Google Shape;183;p11"/>
          <p:cNvSpPr/>
          <p:nvPr/>
        </p:nvSpPr>
        <p:spPr>
          <a:xfrm>
            <a:off x="276480" y="3324600"/>
            <a:ext cx="8548200" cy="3260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volatile int count = 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void* thread(void* v)</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int j = count;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j = j + 1;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count = j;</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11"/>
          <p:cNvSpPr/>
          <p:nvPr/>
        </p:nvSpPr>
        <p:spPr>
          <a:xfrm>
            <a:off x="3562920" y="3320280"/>
            <a:ext cx="5474160" cy="3382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int main(int argc, char** argv)</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pthread_t tid[2];</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for(int i = 0; i &lt; 2; 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pthread_create(&amp;tid[i], NULL,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thread, NULL);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for (int i = 0; i &lt; 2; 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pthread_join(tid[i]);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printf(“%d\n”, count);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return 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Synchronization</a:t>
            </a:r>
            <a:endParaRPr b="0" i="0" sz="2400" u="none" cap="none" strike="noStrike">
              <a:solidFill>
                <a:srgbClr val="000000"/>
              </a:solidFill>
              <a:latin typeface="Arial Narrow"/>
              <a:ea typeface="Arial Narrow"/>
              <a:cs typeface="Arial Narrow"/>
              <a:sym typeface="Arial Narrow"/>
            </a:endParaRPr>
          </a:p>
        </p:txBody>
      </p:sp>
      <p:sp>
        <p:nvSpPr>
          <p:cNvPr id="190" name="Google Shape;190;p12"/>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Is not cheap</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100s of cycles just to acquire without waiting</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Is also not that expensive</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Recall your malloc target of 15000kops =&gt; ~100 cycles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May be necessary</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Correctness is always more important than performance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nvSpPr>
        <p:spPr>
          <a:xfrm>
            <a:off x="357120" y="435600"/>
            <a:ext cx="7591800" cy="76170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Semaphore Review</a:t>
            </a:r>
            <a:endParaRPr b="0" i="0" sz="2400" u="none" cap="none" strike="noStrike">
              <a:solidFill>
                <a:srgbClr val="000000"/>
              </a:solidFill>
              <a:latin typeface="Arial Narrow"/>
              <a:ea typeface="Arial Narrow"/>
              <a:cs typeface="Arial Narrow"/>
              <a:sym typeface="Arial Narrow"/>
            </a:endParaRPr>
          </a:p>
        </p:txBody>
      </p:sp>
      <p:sp>
        <p:nvSpPr>
          <p:cNvPr id="196" name="Google Shape;196;p13"/>
          <p:cNvSpPr txBox="1"/>
          <p:nvPr/>
        </p:nvSpPr>
        <p:spPr>
          <a:xfrm>
            <a:off x="396720" y="1362240"/>
            <a:ext cx="789600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Semaphores are non-negative global integers for synchronization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P(s) -- “wait until it’s my turn”</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   while(s == 0) { wait(); } s--;</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V(s) -- “I’m done”</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   s++;</a:t>
            </a:r>
            <a:endParaRPr b="0" i="0" sz="2000" u="none" cap="none" strike="noStrike">
              <a:solidFill>
                <a:srgbClr val="000000"/>
              </a:solidFill>
              <a:latin typeface="Calibri"/>
              <a:ea typeface="Calibri"/>
              <a:cs typeface="Calibri"/>
              <a:sym typeface="Calibri"/>
            </a:endParaRPr>
          </a:p>
          <a:p>
            <a:pPr indent="0" lvl="0" marL="91440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20040" lvl="0" marL="34290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chemeClr val="dk1"/>
                </a:solidFill>
                <a:latin typeface="Calibri"/>
                <a:ea typeface="Calibri"/>
                <a:cs typeface="Calibri"/>
                <a:sym typeface="Calibri"/>
              </a:rPr>
              <a:t>P/V are implemented to run </a:t>
            </a:r>
            <a:r>
              <a:rPr b="1" i="1" lang="en-US" sz="2400" u="none" cap="none" strike="noStrike">
                <a:solidFill>
                  <a:schemeClr val="dk1"/>
                </a:solidFill>
                <a:latin typeface="Calibri"/>
                <a:ea typeface="Calibri"/>
                <a:cs typeface="Calibri"/>
                <a:sym typeface="Calibri"/>
              </a:rPr>
              <a:t>atomically</a:t>
            </a:r>
            <a:endParaRPr b="1" i="1" sz="2400" u="none" cap="none" strike="noStrike">
              <a:solidFill>
                <a:schemeClr val="dk1"/>
              </a:solidFill>
              <a:latin typeface="Calibri"/>
              <a:ea typeface="Calibri"/>
              <a:cs typeface="Calibri"/>
              <a:sym typeface="Calibri"/>
            </a:endParaRPr>
          </a:p>
          <a:p>
            <a:pPr indent="0" lvl="0" marL="91440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nvSpPr>
        <p:spPr>
          <a:xfrm>
            <a:off x="357120" y="435600"/>
            <a:ext cx="7591800" cy="76170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Other Synchronization</a:t>
            </a:r>
            <a:endParaRPr b="0" i="0" sz="2400" u="none" cap="none" strike="noStrike">
              <a:solidFill>
                <a:srgbClr val="000000"/>
              </a:solidFill>
              <a:latin typeface="Arial Narrow"/>
              <a:ea typeface="Arial Narrow"/>
              <a:cs typeface="Arial Narrow"/>
              <a:sym typeface="Arial Narrow"/>
            </a:endParaRPr>
          </a:p>
        </p:txBody>
      </p:sp>
      <p:sp>
        <p:nvSpPr>
          <p:cNvPr id="202" name="Google Shape;202;p14"/>
          <p:cNvSpPr txBox="1"/>
          <p:nvPr/>
        </p:nvSpPr>
        <p:spPr>
          <a:xfrm>
            <a:off x="396720" y="1362240"/>
            <a:ext cx="7896000" cy="49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Mutexes -- similar to semaphores</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Only two states</a:t>
            </a:r>
            <a:endParaRPr b="0" i="0" sz="2000" u="none" cap="none" strike="noStrike">
              <a:solidFill>
                <a:srgbClr val="000000"/>
              </a:solidFill>
              <a:latin typeface="Calibri"/>
              <a:ea typeface="Calibri"/>
              <a:cs typeface="Calibri"/>
              <a:sym typeface="Calibri"/>
            </a:endParaRPr>
          </a:p>
          <a:p>
            <a:pPr indent="-272780" lvl="1" marL="743040" marR="0" rtl="0" algn="l">
              <a:lnSpc>
                <a:spcPct val="10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~2 times faster than semaphores</a:t>
            </a:r>
            <a:endParaRPr b="0" i="0" sz="20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Reader-Writer Locks</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Allows multiple threads to read at the same time, but only one if it needs to write</a:t>
            </a:r>
            <a:endParaRPr b="0" i="0" sz="2000" u="none" cap="none" strike="noStrike">
              <a:solidFill>
                <a:srgbClr val="000000"/>
              </a:solidFill>
              <a:latin typeface="Calibri"/>
              <a:ea typeface="Calibri"/>
              <a:cs typeface="Calibri"/>
              <a:sym typeface="Calibri"/>
            </a:endParaRPr>
          </a:p>
          <a:p>
            <a:pPr indent="0" lvl="0" marL="91440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20040" lvl="0" marL="34290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chemeClr val="dk1"/>
                </a:solidFill>
                <a:latin typeface="Calibri"/>
                <a:ea typeface="Calibri"/>
                <a:cs typeface="Calibri"/>
                <a:sym typeface="Calibri"/>
              </a:rPr>
              <a:t>These will be discussed in more detail in lecture</a:t>
            </a:r>
            <a:endParaRPr b="1" i="1" sz="2400" u="none" cap="none" strike="noStrike">
              <a:solidFill>
                <a:schemeClr val="dk1"/>
              </a:solidFill>
              <a:latin typeface="Calibri"/>
              <a:ea typeface="Calibri"/>
              <a:cs typeface="Calibri"/>
              <a:sym typeface="Calibri"/>
            </a:endParaRPr>
          </a:p>
          <a:p>
            <a:pPr indent="0" lvl="0" marL="91440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Which synchronization should I use?</a:t>
            </a:r>
            <a:endParaRPr b="0" i="0" sz="2400" u="none" cap="none" strike="noStrike">
              <a:solidFill>
                <a:srgbClr val="000000"/>
              </a:solidFill>
              <a:latin typeface="Arial Narrow"/>
              <a:ea typeface="Arial Narrow"/>
              <a:cs typeface="Arial Narrow"/>
              <a:sym typeface="Arial Narrow"/>
            </a:endParaRPr>
          </a:p>
        </p:txBody>
      </p:sp>
      <p:sp>
        <p:nvSpPr>
          <p:cNvPr id="208" name="Google Shape;208;p15"/>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Counting a shared resource, such as shared buffers</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Semaphore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Exclusive access to one or more variables</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Mutex</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Most operations are reading, rarely writing / modifying</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RWLock</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For proxy it’s sufficient to just use mutexes!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(using semaphores is forbidden)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Threads Revisited</a:t>
            </a:r>
            <a:endParaRPr b="0" i="0" sz="2400" u="none" cap="none" strike="noStrike">
              <a:solidFill>
                <a:srgbClr val="000000"/>
              </a:solidFill>
              <a:latin typeface="Arial Narrow"/>
              <a:ea typeface="Arial Narrow"/>
              <a:cs typeface="Arial Narrow"/>
              <a:sym typeface="Arial Narrow"/>
            </a:endParaRPr>
          </a:p>
        </p:txBody>
      </p:sp>
      <p:sp>
        <p:nvSpPr>
          <p:cNvPr id="215" name="Google Shape;215;p16"/>
          <p:cNvSpPr txBox="1"/>
          <p:nvPr/>
        </p:nvSpPr>
        <p:spPr>
          <a:xfrm>
            <a:off x="396720" y="1362240"/>
            <a:ext cx="864036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Which lock type should be used?</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Where should it be acquired / released? </a:t>
            </a:r>
            <a:endParaRPr b="1" i="0" sz="2400" u="none" cap="none" strike="noStrike">
              <a:solidFill>
                <a:srgbClr val="000000"/>
              </a:solidFill>
              <a:latin typeface="Calibri"/>
              <a:ea typeface="Calibri"/>
              <a:cs typeface="Calibri"/>
              <a:sym typeface="Calibri"/>
            </a:endParaRPr>
          </a:p>
        </p:txBody>
      </p:sp>
      <p:sp>
        <p:nvSpPr>
          <p:cNvPr id="216" name="Google Shape;216;p16"/>
          <p:cNvSpPr/>
          <p:nvPr/>
        </p:nvSpPr>
        <p:spPr>
          <a:xfrm>
            <a:off x="276480" y="3324600"/>
            <a:ext cx="8548200" cy="3260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volatile int count = 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void* thread(void* v)</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int j = count;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j = j + 1;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count = j;</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16"/>
          <p:cNvSpPr/>
          <p:nvPr/>
        </p:nvSpPr>
        <p:spPr>
          <a:xfrm>
            <a:off x="3562920" y="3320280"/>
            <a:ext cx="5474160" cy="3382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int main(int argc, char** argv)</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pthread_t tid[2];</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for(int i = 0; i &lt; 2; 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pthread_create(&amp;tid[i], NULL,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thread, NULL);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for (int i = 0; i &lt; 2; 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pthread_join(tid[i]);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printf(“%d\n”, count);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return 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Associating locks with data</a:t>
            </a:r>
            <a:endParaRPr b="0" i="0" sz="2400" u="none" cap="none" strike="noStrike">
              <a:solidFill>
                <a:srgbClr val="000000"/>
              </a:solidFill>
              <a:latin typeface="Arial Narrow"/>
              <a:ea typeface="Arial Narrow"/>
              <a:cs typeface="Arial Narrow"/>
              <a:sym typeface="Arial Narrow"/>
            </a:endParaRPr>
          </a:p>
        </p:txBody>
      </p:sp>
      <p:sp>
        <p:nvSpPr>
          <p:cNvPr id="224" name="Google Shape;224;p17"/>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Given the following key-value store</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Key and value have separate mutexes: klock and vlock</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When an entry is replaced, both locks are acquired.</a:t>
            </a:r>
            <a:endParaRPr b="0" i="0" sz="20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Describe why the printf may not be accurate.</a:t>
            </a:r>
            <a:endParaRPr b="1" i="0" sz="2400" u="none" cap="none" strike="noStrike">
              <a:solidFill>
                <a:srgbClr val="000000"/>
              </a:solidFill>
              <a:latin typeface="Calibri"/>
              <a:ea typeface="Calibri"/>
              <a:cs typeface="Calibri"/>
              <a:sym typeface="Calibri"/>
            </a:endParaRPr>
          </a:p>
        </p:txBody>
      </p:sp>
      <p:sp>
        <p:nvSpPr>
          <p:cNvPr id="225" name="Google Shape;225;p17"/>
          <p:cNvSpPr/>
          <p:nvPr/>
        </p:nvSpPr>
        <p:spPr>
          <a:xfrm>
            <a:off x="4958280" y="3220200"/>
            <a:ext cx="4618800" cy="2767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pthread_mutex_lock(klock);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match = search(k);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pthread_mutex_unlock(klock);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if (match !=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pthread_mutex_lock(vlock);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printf(“%zd\n”, space[match]);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pthread_mutex_unlock(vlock);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p:txBody>
      </p:sp>
      <p:sp>
        <p:nvSpPr>
          <p:cNvPr id="226" name="Google Shape;226;p17"/>
          <p:cNvSpPr/>
          <p:nvPr/>
        </p:nvSpPr>
        <p:spPr>
          <a:xfrm>
            <a:off x="123480" y="3318480"/>
            <a:ext cx="4570200" cy="34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typedef struct _data_t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int key;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size_t value;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data_t;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#define SIZE 10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data_t space[SIZE];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int search(int 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for(int j = 0; j &lt; SIZE; j++)</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if (space[j].key == k) return j;</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return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Locks gone wrong</a:t>
            </a:r>
            <a:endParaRPr b="0" i="0" sz="2400" u="none" cap="none" strike="noStrike">
              <a:solidFill>
                <a:srgbClr val="000000"/>
              </a:solidFill>
              <a:latin typeface="Arial Narrow"/>
              <a:ea typeface="Arial Narrow"/>
              <a:cs typeface="Arial Narrow"/>
              <a:sym typeface="Arial Narrow"/>
            </a:endParaRPr>
          </a:p>
        </p:txBody>
      </p:sp>
      <p:sp>
        <p:nvSpPr>
          <p:cNvPr id="233" name="Google Shape;233;p18"/>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20040" lvl="0" marL="457200" marR="0" rtl="0" algn="l">
              <a:lnSpc>
                <a:spcPct val="100000"/>
              </a:lnSpc>
              <a:spcBef>
                <a:spcPts val="0"/>
              </a:spcBef>
              <a:spcAft>
                <a:spcPts val="0"/>
              </a:spcAft>
              <a:buClr>
                <a:srgbClr val="990000"/>
              </a:buClr>
              <a:buSzPts val="1440"/>
              <a:buFont typeface="Arial Narrow"/>
              <a:buAutoNum type="arabicPeriod"/>
            </a:pPr>
            <a:r>
              <a:rPr b="1" i="0" lang="en-US" sz="2400" u="none" cap="none" strike="noStrike">
                <a:solidFill>
                  <a:schemeClr val="dk1"/>
                </a:solidFill>
                <a:latin typeface="Calibri"/>
                <a:ea typeface="Calibri"/>
                <a:cs typeface="Calibri"/>
                <a:sym typeface="Calibri"/>
              </a:rPr>
              <a:t>RWLocks are particularly susceptible to which issue:</a:t>
            </a:r>
            <a:endParaRPr b="1" i="0" sz="2400" u="none" cap="none" strike="noStrike">
              <a:solidFill>
                <a:schemeClr val="dk1"/>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 Starvation		b. Livelock		c. Deadlock</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456840" lvl="0" marL="457200" marR="0" rtl="0" algn="l">
              <a:lnSpc>
                <a:spcPct val="100000"/>
              </a:lnSpc>
              <a:spcBef>
                <a:spcPts val="0"/>
              </a:spcBef>
              <a:spcAft>
                <a:spcPts val="0"/>
              </a:spcAft>
              <a:buClr>
                <a:srgbClr val="990000"/>
              </a:buClr>
              <a:buSzPts val="1440"/>
              <a:buFont typeface="Arial Narrow"/>
              <a:buAutoNum type="arabicPeriod"/>
            </a:pPr>
            <a:r>
              <a:rPr b="1" i="0" lang="en-US" sz="2400" u="none" cap="none" strike="noStrike">
                <a:solidFill>
                  <a:srgbClr val="000000"/>
                </a:solidFill>
                <a:latin typeface="Calibri"/>
                <a:ea typeface="Calibri"/>
                <a:cs typeface="Calibri"/>
                <a:sym typeface="Calibri"/>
              </a:rPr>
              <a:t>If some code </a:t>
            </a:r>
            <a:r>
              <a:rPr b="1" i="0" lang="en-US" sz="2400" u="none" cap="none" strike="noStrike">
                <a:solidFill>
                  <a:schemeClr val="dk1"/>
                </a:solidFill>
                <a:latin typeface="Calibri"/>
                <a:ea typeface="Calibri"/>
                <a:cs typeface="Calibri"/>
                <a:sym typeface="Calibri"/>
              </a:rPr>
              <a:t>acquires semaphores: S1 then S2, while other readers go S2 then S1.  What, if any, order can a writer acquire both S1 and S2?</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No order is possible without a potential deadlock.</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234" name="Google Shape;234;p18"/>
          <p:cNvSpPr/>
          <p:nvPr/>
        </p:nvSpPr>
        <p:spPr>
          <a:xfrm>
            <a:off x="782595" y="1699115"/>
            <a:ext cx="1654800" cy="448800"/>
          </a:xfrm>
          <a:prstGeom prst="ellipse">
            <a:avLst/>
          </a:prstGeom>
          <a:noFill/>
          <a:ln cap="flat" cmpd="sng" w="572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1000"/>
                                        <p:tgtEl>
                                          <p:spTgt spid="2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Proxylab Reminders</a:t>
            </a:r>
            <a:endParaRPr b="0" i="0" sz="2400" u="none" cap="none" strike="noStrike">
              <a:solidFill>
                <a:srgbClr val="000000"/>
              </a:solidFill>
              <a:latin typeface="Arial Narrow"/>
              <a:ea typeface="Arial Narrow"/>
              <a:cs typeface="Arial Narrow"/>
              <a:sym typeface="Arial Narrow"/>
            </a:endParaRPr>
          </a:p>
        </p:txBody>
      </p:sp>
      <p:sp>
        <p:nvSpPr>
          <p:cNvPr id="240" name="Google Shape;240;p19"/>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Plan out your implementation</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“Weeks of programming can save you hours of planning” </a:t>
            </a:r>
            <a:br>
              <a:rPr b="0" i="0" lang="en-US" sz="2000" u="none" cap="none" strike="noStrike">
                <a:solidFill>
                  <a:srgbClr val="000000"/>
                </a:solidFill>
                <a:latin typeface="Calibri"/>
                <a:ea typeface="Calibri"/>
                <a:cs typeface="Calibri"/>
                <a:sym typeface="Calibri"/>
              </a:rPr>
            </a:br>
            <a:r>
              <a:rPr b="0" i="0" lang="en-US" sz="2000" u="none" cap="none" strike="noStrike">
                <a:solidFill>
                  <a:srgbClr val="000000"/>
                </a:solidFill>
                <a:latin typeface="Calibri"/>
                <a:ea typeface="Calibri"/>
                <a:cs typeface="Calibri"/>
                <a:sym typeface="Calibri"/>
              </a:rPr>
              <a:t>– Anonymous</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Arbitrarily using mutexes will not fix race conditions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Read the writeup</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Submit your code (days) early</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Test that the submission will build and run on Autolab</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Final exam is only a few weeks away!</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Appendix</a:t>
            </a:r>
            <a:endParaRPr b="0" i="0" sz="2400" u="none" cap="none" strike="noStrike">
              <a:solidFill>
                <a:srgbClr val="000000"/>
              </a:solidFill>
              <a:latin typeface="Arial Narrow"/>
              <a:ea typeface="Arial Narrow"/>
              <a:cs typeface="Arial Narrow"/>
              <a:sym typeface="Arial Narrow"/>
            </a:endParaRPr>
          </a:p>
        </p:txBody>
      </p:sp>
      <p:sp>
        <p:nvSpPr>
          <p:cNvPr id="246" name="Google Shape;246;p20"/>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Calling exit() will terminate all threads</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Calling pthread_join on a detached thread is technically undefined behavior.  Was defined as returning an error.</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Outline</a:t>
            </a:r>
            <a:endParaRPr b="0" i="0" sz="2400" u="none" cap="none" strike="noStrike">
              <a:solidFill>
                <a:srgbClr val="000000"/>
              </a:solidFill>
              <a:latin typeface="Arial Narrow"/>
              <a:ea typeface="Arial Narrow"/>
              <a:cs typeface="Arial Narrow"/>
              <a:sym typeface="Arial Narrow"/>
            </a:endParaRPr>
          </a:p>
        </p:txBody>
      </p:sp>
      <p:sp>
        <p:nvSpPr>
          <p:cNvPr id="128" name="Google Shape;128;p2"/>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Logistics</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Proxylab</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Makefiles</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Threading</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Threads and Synchronization</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Client-to-Client Communication</a:t>
            </a:r>
            <a:endParaRPr b="0" i="0" sz="2400" u="none" cap="none" strike="noStrike">
              <a:solidFill>
                <a:srgbClr val="000000"/>
              </a:solidFill>
              <a:latin typeface="Arial Narrow"/>
              <a:ea typeface="Arial Narrow"/>
              <a:cs typeface="Arial Narrow"/>
              <a:sym typeface="Arial Narrow"/>
            </a:endParaRPr>
          </a:p>
        </p:txBody>
      </p:sp>
      <p:sp>
        <p:nvSpPr>
          <p:cNvPr id="252" name="Google Shape;252;p21"/>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Clients don’t have to fetch content from servers</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Clients can communicate with each other</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In a chat system, a server acts as a facilitator between clients</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Clients could also send messages directly to each other, but this is more complicated (peer-to-peer networking)</a:t>
            </a:r>
            <a:endParaRPr b="0" i="0" sz="20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Running the chat server</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ourier New"/>
                <a:ea typeface="Courier New"/>
                <a:cs typeface="Courier New"/>
                <a:sym typeface="Courier New"/>
              </a:rPr>
              <a:t>./chatserver &lt;port&gt;</a:t>
            </a:r>
            <a:endParaRPr b="0" i="0" sz="20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Running the client</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ourier New"/>
                <a:ea typeface="Courier New"/>
                <a:cs typeface="Courier New"/>
                <a:sym typeface="Courier New"/>
              </a:rPr>
              <a:t>telnet &lt;hostname&gt; &lt;port&gt;</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What race conditions could arise from having communication between multiple clients?</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Appendix: Makefiles</a:t>
            </a:r>
            <a:endParaRPr b="0" i="0" sz="2400" u="none" cap="none" strike="noStrike">
              <a:solidFill>
                <a:srgbClr val="000000"/>
              </a:solidFill>
              <a:latin typeface="Arial Narrow"/>
              <a:ea typeface="Arial Narrow"/>
              <a:cs typeface="Arial Narrow"/>
              <a:sym typeface="Arial Narrow"/>
            </a:endParaRPr>
          </a:p>
        </p:txBody>
      </p:sp>
      <p:sp>
        <p:nvSpPr>
          <p:cNvPr id="258" name="Google Shape;258;p22"/>
          <p:cNvSpPr txBox="1"/>
          <p:nvPr/>
        </p:nvSpPr>
        <p:spPr>
          <a:xfrm>
            <a:off x="357120" y="1240585"/>
            <a:ext cx="8429700" cy="49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85480" lvl="0" marL="285840" marR="0" rtl="0" algn="l">
              <a:lnSpc>
                <a:spcPct val="100000"/>
              </a:lnSpc>
              <a:spcBef>
                <a:spcPts val="400"/>
              </a:spcBef>
              <a:spcAft>
                <a:spcPts val="0"/>
              </a:spcAft>
              <a:buClr>
                <a:srgbClr val="990000"/>
              </a:buClr>
              <a:buSzPts val="2640"/>
              <a:buFont typeface="Noto Sans Symbols"/>
              <a:buChar char="▪"/>
            </a:pPr>
            <a:r>
              <a:rPr b="1" i="0" lang="en-US" sz="2400" u="none" cap="none" strike="noStrike">
                <a:solidFill>
                  <a:srgbClr val="000000"/>
                </a:solidFill>
                <a:latin typeface="Calibri"/>
                <a:ea typeface="Calibri"/>
                <a:cs typeface="Calibri"/>
                <a:sym typeface="Calibri"/>
              </a:rPr>
              <a:t>Makefile: tells program how to compile and link files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Courier New"/>
                <a:ea typeface="Courier New"/>
                <a:cs typeface="Courier New"/>
                <a:sym typeface="Courier New"/>
              </a:rPr>
              <a:t># List of all header files (for fake cache.c file)</a:t>
            </a:r>
            <a:endParaRPr b="1" i="0" sz="1600" u="none" cap="none" strike="noStrike">
              <a:solidFill>
                <a:srgbClr val="000000"/>
              </a:solidFill>
              <a:highlight>
                <a:srgbClr val="FFFFFF"/>
              </a:highlight>
              <a:latin typeface="Courier New"/>
              <a:ea typeface="Courier New"/>
              <a:cs typeface="Courier New"/>
              <a:sym typeface="Courier New"/>
            </a:endParaRPr>
          </a:p>
          <a:p>
            <a:pPr indent="-228600" lvl="0" marL="1346200" marR="12700" rtl="0" algn="l">
              <a:lnSpc>
                <a:spcPct val="100000"/>
              </a:lnSpc>
              <a:spcBef>
                <a:spcPts val="0"/>
              </a:spcBef>
              <a:spcAft>
                <a:spcPts val="0"/>
              </a:spcAft>
              <a:buClr>
                <a:srgbClr val="000000"/>
              </a:buClr>
              <a:buSzPts val="1600"/>
              <a:buFont typeface="Courier New"/>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Courier New"/>
                <a:ea typeface="Courier New"/>
                <a:cs typeface="Courier New"/>
                <a:sym typeface="Courier New"/>
              </a:rPr>
              <a:t>DEPS = csapp.h transpose.h </a:t>
            </a:r>
            <a:endParaRPr b="1" i="0" sz="1600" u="none" cap="none" strike="noStrike">
              <a:solidFill>
                <a:srgbClr val="000000"/>
              </a:solidFill>
              <a:highlight>
                <a:srgbClr val="FFFFFF"/>
              </a:highlight>
              <a:latin typeface="Courier New"/>
              <a:ea typeface="Courier New"/>
              <a:cs typeface="Courier New"/>
              <a:sym typeface="Courier New"/>
            </a:endParaRPr>
          </a:p>
          <a:p>
            <a:pPr indent="-228600" lvl="0" marL="1346200" marR="12700" rtl="0" algn="l">
              <a:lnSpc>
                <a:spcPct val="100000"/>
              </a:lnSpc>
              <a:spcBef>
                <a:spcPts val="0"/>
              </a:spcBef>
              <a:spcAft>
                <a:spcPts val="0"/>
              </a:spcAft>
              <a:buClr>
                <a:srgbClr val="000000"/>
              </a:buClr>
              <a:buSzPts val="1600"/>
              <a:buFont typeface="Courier New"/>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Courier New"/>
                <a:ea typeface="Courier New"/>
                <a:cs typeface="Courier New"/>
                <a:sym typeface="Courier New"/>
              </a:rPr>
              <a:t># Rules for building cache</a:t>
            </a:r>
            <a:endParaRPr b="1" i="0" sz="1600" u="none" cap="none" strike="noStrike">
              <a:solidFill>
                <a:srgbClr val="000000"/>
              </a:solidFill>
              <a:highlight>
                <a:srgbClr val="FFFFFF"/>
              </a:highlight>
              <a:latin typeface="Courier New"/>
              <a:ea typeface="Courier New"/>
              <a:cs typeface="Courier New"/>
              <a:sym typeface="Courier New"/>
            </a:endParaRPr>
          </a:p>
          <a:p>
            <a:pPr indent="-228600" lvl="0" marL="1346200" marR="12700" rtl="0" algn="l">
              <a:lnSpc>
                <a:spcPct val="100000"/>
              </a:lnSpc>
              <a:spcBef>
                <a:spcPts val="0"/>
              </a:spcBef>
              <a:spcAft>
                <a:spcPts val="0"/>
              </a:spcAft>
              <a:buClr>
                <a:srgbClr val="000000"/>
              </a:buClr>
              <a:buSzPts val="1600"/>
              <a:buFont typeface="Courier New"/>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Courier New"/>
                <a:ea typeface="Courier New"/>
                <a:cs typeface="Courier New"/>
                <a:sym typeface="Courier New"/>
              </a:rPr>
              <a:t>cache: cache.o transpose.o csapp.o</a:t>
            </a:r>
            <a:endParaRPr b="1" i="0" sz="1600" u="none" cap="none" strike="noStrike">
              <a:solidFill>
                <a:srgbClr val="000000"/>
              </a:solidFill>
              <a:highlight>
                <a:srgbClr val="FFFFFF"/>
              </a:highlight>
              <a:latin typeface="Courier New"/>
              <a:ea typeface="Courier New"/>
              <a:cs typeface="Courier New"/>
              <a:sym typeface="Courier New"/>
            </a:endParaRPr>
          </a:p>
          <a:p>
            <a:pPr indent="-228600" lvl="0" marL="1346200" marR="12700" rtl="0" algn="l">
              <a:lnSpc>
                <a:spcPct val="100000"/>
              </a:lnSpc>
              <a:spcBef>
                <a:spcPts val="0"/>
              </a:spcBef>
              <a:spcAft>
                <a:spcPts val="0"/>
              </a:spcAft>
              <a:buClr>
                <a:srgbClr val="000000"/>
              </a:buClr>
              <a:buSzPts val="1600"/>
              <a:buFont typeface="Courier New"/>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Courier New"/>
                <a:ea typeface="Courier New"/>
                <a:cs typeface="Courier New"/>
                <a:sym typeface="Courier New"/>
              </a:rPr>
              <a:t>transpose.o: transpose.c $(DEPS)</a:t>
            </a:r>
            <a:endParaRPr b="1" i="0" sz="1600" u="none" cap="none" strike="noStrike">
              <a:solidFill>
                <a:srgbClr val="000000"/>
              </a:solidFill>
              <a:highlight>
                <a:srgbClr val="FFFFFF"/>
              </a:highlight>
              <a:latin typeface="Courier New"/>
              <a:ea typeface="Courier New"/>
              <a:cs typeface="Courier New"/>
              <a:sym typeface="Courier New"/>
            </a:endParaRPr>
          </a:p>
          <a:p>
            <a:pPr indent="-228600" lvl="0" marL="1346200" marR="12700" rtl="0" algn="l">
              <a:lnSpc>
                <a:spcPct val="100000"/>
              </a:lnSpc>
              <a:spcBef>
                <a:spcPts val="0"/>
              </a:spcBef>
              <a:spcAft>
                <a:spcPts val="0"/>
              </a:spcAft>
              <a:buClr>
                <a:srgbClr val="000000"/>
              </a:buClr>
              <a:buSzPts val="1600"/>
              <a:buFont typeface="Courier New"/>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Courier New"/>
                <a:ea typeface="Courier New"/>
                <a:cs typeface="Courier New"/>
                <a:sym typeface="Courier New"/>
              </a:rPr>
              <a:t>cache.o: cache.c $(DEPS)</a:t>
            </a:r>
            <a:endParaRPr b="1" i="0" sz="1600" u="none" cap="none" strike="noStrike">
              <a:solidFill>
                <a:srgbClr val="000000"/>
              </a:solidFill>
              <a:highlight>
                <a:srgbClr val="FFFFFF"/>
              </a:highlight>
              <a:latin typeface="Courier New"/>
              <a:ea typeface="Courier New"/>
              <a:cs typeface="Courier New"/>
              <a:sym typeface="Courier New"/>
            </a:endParaRPr>
          </a:p>
          <a:p>
            <a:pPr indent="-228600" lvl="0" marL="1346200" marR="12700" rtl="0" algn="l">
              <a:lnSpc>
                <a:spcPct val="100000"/>
              </a:lnSpc>
              <a:spcBef>
                <a:spcPts val="0"/>
              </a:spcBef>
              <a:spcAft>
                <a:spcPts val="0"/>
              </a:spcAft>
              <a:buClr>
                <a:srgbClr val="000000"/>
              </a:buClr>
              <a:buSzPts val="1600"/>
              <a:buFont typeface="Courier New"/>
              <a:buNone/>
            </a:pPr>
            <a:r>
              <a:t/>
            </a:r>
            <a:endParaRPr b="1" i="0" sz="1600" u="none" cap="none" strike="noStrike">
              <a:solidFill>
                <a:srgbClr val="000000"/>
              </a:solidFill>
              <a:highlight>
                <a:srgbClr val="FFFFFF"/>
              </a:highlight>
              <a:latin typeface="Courier New"/>
              <a:ea typeface="Courier New"/>
              <a:cs typeface="Courier New"/>
              <a:sym typeface="Courier New"/>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Courier New"/>
                <a:ea typeface="Courier New"/>
                <a:cs typeface="Courier New"/>
                <a:sym typeface="Courier New"/>
              </a:rPr>
              <a:t>csapp.o: csapp.c csapp.h</a:t>
            </a:r>
            <a:br>
              <a:rPr b="1" i="0" lang="en-US" sz="2000" u="none" cap="none" strike="noStrike">
                <a:solidFill>
                  <a:schemeClr val="dk1"/>
                </a:solidFill>
                <a:latin typeface="Arial"/>
                <a:ea typeface="Arial"/>
                <a:cs typeface="Arial"/>
                <a:sym typeface="Arial"/>
              </a:rPr>
            </a:br>
            <a:endParaRPr b="1" i="0" sz="2000" u="none" cap="none" strike="noStrike">
              <a:solidFill>
                <a:srgbClr val="000000"/>
              </a:solidFill>
              <a:latin typeface="Calibri"/>
              <a:ea typeface="Calibri"/>
              <a:cs typeface="Calibri"/>
              <a:sym typeface="Calibri"/>
            </a:endParaRPr>
          </a:p>
          <a:p>
            <a:pPr indent="0" lvl="1" marL="45756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1" marL="45756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nvSpPr>
        <p:spPr>
          <a:xfrm>
            <a:off x="357125" y="1357225"/>
            <a:ext cx="7774800" cy="3145800"/>
          </a:xfrm>
          <a:prstGeom prst="rect">
            <a:avLst/>
          </a:prstGeom>
          <a:noFill/>
          <a:ln>
            <a:noFill/>
          </a:ln>
        </p:spPr>
        <p:txBody>
          <a:bodyPr anchorCtr="0" anchor="t" bIns="91425" lIns="91425" spcFirstLastPara="1" rIns="91425" wrap="square" tIns="91425">
            <a:noAutofit/>
          </a:bodyPr>
          <a:lstStyle/>
          <a:p>
            <a:pPr indent="-343080" lvl="0" marL="34308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What qualifications are we looking for?</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Decent class performance, but also critical thinking skills</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Like computer systems + want to help others like systems!</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Have a reasonable ability to gauge your schedule + responsibilities</a:t>
            </a:r>
            <a:endParaRPr b="1"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Leadership potential! Take initiative, we love to see it 😌</a:t>
            </a:r>
            <a:endParaRPr b="1" i="0" sz="2000" u="none" cap="none" strike="noStrike">
              <a:solidFill>
                <a:schemeClr val="dk1"/>
              </a:solidFill>
              <a:latin typeface="Calibri"/>
              <a:ea typeface="Calibri"/>
              <a:cs typeface="Calibri"/>
              <a:sym typeface="Calibri"/>
            </a:endParaRPr>
          </a:p>
          <a:p>
            <a:pPr indent="-292100" lvl="1" marL="9144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Ability to tell students:</a:t>
            </a:r>
            <a:endParaRPr b="1" i="0" sz="1000" u="none" cap="none" strike="noStrike">
              <a:solidFill>
                <a:schemeClr val="dk1"/>
              </a:solidFill>
              <a:latin typeface="Calibri"/>
              <a:ea typeface="Calibri"/>
              <a:cs typeface="Calibri"/>
              <a:sym typeface="Calibri"/>
            </a:endParaRPr>
          </a:p>
          <a:p>
            <a:pPr indent="-292100" lvl="2" marL="13716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“Did you write your heap checker”</a:t>
            </a:r>
            <a:endParaRPr b="1" i="0" sz="1000" u="none" cap="none" strike="noStrike">
              <a:solidFill>
                <a:schemeClr val="dk1"/>
              </a:solidFill>
              <a:latin typeface="Calibri"/>
              <a:ea typeface="Calibri"/>
              <a:cs typeface="Calibri"/>
              <a:sym typeface="Calibri"/>
            </a:endParaRPr>
          </a:p>
          <a:p>
            <a:pPr indent="-292100" lvl="2" marL="13716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“Run backtrace for me”</a:t>
            </a:r>
            <a:endParaRPr b="1" i="0" sz="1000" u="none" cap="none" strike="noStrike">
              <a:solidFill>
                <a:schemeClr val="dk1"/>
              </a:solidFill>
              <a:latin typeface="Calibri"/>
              <a:ea typeface="Calibri"/>
              <a:cs typeface="Calibri"/>
              <a:sym typeface="Calibri"/>
            </a:endParaRPr>
          </a:p>
          <a:p>
            <a:pPr indent="-292100" lvl="2" marL="1371600" marR="0" rtl="0" algn="l">
              <a:lnSpc>
                <a:spcPct val="100000"/>
              </a:lnSpc>
              <a:spcBef>
                <a:spcPts val="0"/>
              </a:spcBef>
              <a:spcAft>
                <a:spcPts val="0"/>
              </a:spcAft>
              <a:buClr>
                <a:schemeClr val="dk1"/>
              </a:buClr>
              <a:buSzPts val="1000"/>
              <a:buFont typeface="Calibri"/>
              <a:buChar char="■"/>
            </a:pPr>
            <a:r>
              <a:rPr b="1" i="0" lang="en-US" sz="1000" u="none" cap="none" strike="noStrike">
                <a:solidFill>
                  <a:schemeClr val="dk1"/>
                </a:solidFill>
                <a:latin typeface="Calibri"/>
                <a:ea typeface="Calibri"/>
                <a:cs typeface="Calibri"/>
                <a:sym typeface="Calibri"/>
              </a:rPr>
              <a:t>rinse and repeat, it’s mouthwash baby</a:t>
            </a:r>
            <a:endParaRPr b="1"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txBox="1"/>
          <p:nvPr/>
        </p:nvSpPr>
        <p:spPr>
          <a:xfrm>
            <a:off x="357120" y="435600"/>
            <a:ext cx="7591800" cy="761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So you wanna TA for 213</a:t>
            </a:r>
            <a:endParaRPr b="0" i="0" sz="2400" u="none" cap="none" strike="noStrike">
              <a:solidFill>
                <a:srgbClr val="000000"/>
              </a:solidFill>
              <a:latin typeface="Arial Narrow"/>
              <a:ea typeface="Arial Narrow"/>
              <a:cs typeface="Arial Narrow"/>
              <a:sym typeface="Arial Narrow"/>
            </a:endParaRPr>
          </a:p>
        </p:txBody>
      </p:sp>
      <p:sp>
        <p:nvSpPr>
          <p:cNvPr id="135" name="Google Shape;135;p3"/>
          <p:cNvSpPr txBox="1"/>
          <p:nvPr/>
        </p:nvSpPr>
        <p:spPr>
          <a:xfrm>
            <a:off x="755000" y="4633975"/>
            <a:ext cx="5177100" cy="60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Apply at </a:t>
            </a:r>
            <a:r>
              <a:rPr b="0" i="0" lang="en-US" sz="1400" u="sng" cap="none" strike="noStrike">
                <a:solidFill>
                  <a:schemeClr val="hlink"/>
                </a:solidFill>
                <a:latin typeface="Arial"/>
                <a:ea typeface="Arial"/>
                <a:cs typeface="Arial"/>
                <a:sym typeface="Arial"/>
                <a:hlinkClick r:id="rId3"/>
              </a:rPr>
              <a:t>https://www.ugrad.cs.cmu.edu/ta/</a:t>
            </a:r>
            <a:r>
              <a:rPr lang="en-US" u="sng">
                <a:solidFill>
                  <a:schemeClr val="hlink"/>
                </a:solidFill>
                <a:hlinkClick r:id="rId4"/>
              </a:rPr>
              <a:t>S21</a:t>
            </a:r>
            <a:r>
              <a:rPr b="0" i="0" lang="en-US" sz="1400" u="sng" cap="none" strike="noStrike">
                <a:solidFill>
                  <a:schemeClr val="hlink"/>
                </a:solidFill>
                <a:latin typeface="Arial"/>
                <a:ea typeface="Arial"/>
                <a:cs typeface="Arial"/>
                <a:sym typeface="Arial"/>
                <a:hlinkClick r:id="rId5"/>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ProxyLab</a:t>
            </a:r>
            <a:endParaRPr b="0" i="0" sz="2400" u="none" cap="none" strike="noStrike">
              <a:solidFill>
                <a:srgbClr val="000000"/>
              </a:solidFill>
              <a:latin typeface="Arial Narrow"/>
              <a:ea typeface="Arial Narrow"/>
              <a:cs typeface="Arial Narrow"/>
              <a:sym typeface="Arial Narrow"/>
            </a:endParaRPr>
          </a:p>
        </p:txBody>
      </p:sp>
      <p:sp>
        <p:nvSpPr>
          <p:cNvPr id="141" name="Google Shape;141;p5"/>
          <p:cNvSpPr txBox="1"/>
          <p:nvPr/>
        </p:nvSpPr>
        <p:spPr>
          <a:xfrm>
            <a:off x="357120" y="1197360"/>
            <a:ext cx="842976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ProxyLab is due next Thursday. Checkpoint is due Thursday.</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One grace day for each</a:t>
            </a:r>
            <a:endParaRPr b="0" i="0" sz="2000" u="none" cap="none" strike="noStrike">
              <a:solidFill>
                <a:srgbClr val="000000"/>
              </a:solidFill>
              <a:latin typeface="Calibri"/>
              <a:ea typeface="Calibri"/>
              <a:cs typeface="Calibri"/>
              <a:sym typeface="Calibri"/>
            </a:endParaRPr>
          </a:p>
          <a:p>
            <a:pPr indent="-272780" lvl="1" marL="743040" marR="0" rtl="0" algn="l">
              <a:lnSpc>
                <a:spcPct val="100000"/>
              </a:lnSpc>
              <a:spcBef>
                <a:spcPts val="40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Proxy Final may NOT be submitted after the last day of classes per University policy</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Make sure to submit well in advance of the deadline in case there are errors in your submission.</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Build errors are a common source of failure</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A proxy is a server process</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It is expected to be long-lived</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To not leak resources</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To be robust against user input</a:t>
            </a:r>
            <a:endParaRPr b="0" i="0" sz="20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Note on CSAPP</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Most CSAPP functions have been removed</a:t>
            </a:r>
            <a:endParaRPr b="0" i="0" sz="1400" u="none" cap="none" strike="noStrike">
              <a:solidFill>
                <a:srgbClr val="000000"/>
              </a:solidFill>
              <a:latin typeface="Arial"/>
              <a:ea typeface="Arial"/>
              <a:cs typeface="Arial"/>
              <a:sym typeface="Arial"/>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Error check all system calls and exit only on critical failure</a:t>
            </a:r>
            <a:endParaRPr b="0" i="0" sz="1400" u="none" cap="none" strike="noStrike">
              <a:solidFill>
                <a:srgbClr val="000000"/>
              </a:solidFill>
              <a:latin typeface="Arial"/>
              <a:ea typeface="Arial"/>
              <a:cs typeface="Arial"/>
              <a:sym typeface="Arial"/>
            </a:endParaRPr>
          </a:p>
          <a:p>
            <a:pPr indent="0" lvl="1" marL="45756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1" marL="45756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1" marL="45756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Proxies and Threads</a:t>
            </a:r>
            <a:endParaRPr b="0" i="0" sz="2400" u="none" cap="none" strike="noStrike">
              <a:solidFill>
                <a:srgbClr val="000000"/>
              </a:solidFill>
              <a:latin typeface="Arial Narrow"/>
              <a:ea typeface="Arial Narrow"/>
              <a:cs typeface="Arial Narrow"/>
              <a:sym typeface="Arial Narrow"/>
            </a:endParaRPr>
          </a:p>
        </p:txBody>
      </p:sp>
      <p:sp>
        <p:nvSpPr>
          <p:cNvPr id="147" name="Google Shape;147;p6"/>
          <p:cNvSpPr txBox="1"/>
          <p:nvPr/>
        </p:nvSpPr>
        <p:spPr>
          <a:xfrm>
            <a:off x="357120" y="119736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Network connections can be handled concurrently</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Three approaches were discussed in lecture for doing so</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Your proxy should (eventually) use threads</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Threaded echo server is a good example of how to do this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Multi-threaded cache design</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Be careful how you use mutexes. Do not hold locks over network / file operations (read, write, etc)</a:t>
            </a:r>
            <a:endParaRPr b="0" i="0" sz="1400" u="none" cap="none" strike="noStrike">
              <a:solidFill>
                <a:srgbClr val="000000"/>
              </a:solidFill>
              <a:latin typeface="Arial"/>
              <a:ea typeface="Arial"/>
              <a:cs typeface="Arial"/>
              <a:sym typeface="Arial"/>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Using semaphores is not permitted</a:t>
            </a:r>
            <a:endParaRPr b="0" i="0" sz="20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Be careful how you maintain your object age</a:t>
            </a:r>
            <a:endParaRPr b="0" i="0" sz="2000" u="none" cap="none" strike="noStrike">
              <a:solidFill>
                <a:srgbClr val="000000"/>
              </a:solidFill>
              <a:latin typeface="Calibri"/>
              <a:ea typeface="Calibri"/>
              <a:cs typeface="Calibri"/>
              <a:sym typeface="Calibri"/>
            </a:endParaRPr>
          </a:p>
          <a:p>
            <a:pPr indent="0" lvl="0" marL="91440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Join / Detach</a:t>
            </a:r>
            <a:endParaRPr b="0" i="0" sz="2400" u="none" cap="none" strike="noStrike">
              <a:solidFill>
                <a:srgbClr val="000000"/>
              </a:solidFill>
              <a:latin typeface="Arial Narrow"/>
              <a:ea typeface="Arial Narrow"/>
              <a:cs typeface="Arial Narrow"/>
              <a:sym typeface="Arial Narrow"/>
            </a:endParaRPr>
          </a:p>
        </p:txBody>
      </p:sp>
      <p:sp>
        <p:nvSpPr>
          <p:cNvPr id="154" name="Google Shape;154;p7"/>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Does the following code terminate?  Why or why not?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int main(int argc, char** argv)</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pthread_create(&amp;tid, NULL, work, NULL);</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if (pthread_join(tid, NULL) != 0) printf(“Done.\n”);</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void* work(void* a)</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pthread_detach(pthread_self());</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while(1);</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Join / Detach cont.</a:t>
            </a:r>
            <a:endParaRPr b="0" i="0" sz="2400" u="none" cap="none" strike="noStrike">
              <a:solidFill>
                <a:srgbClr val="000000"/>
              </a:solidFill>
              <a:latin typeface="Arial Narrow"/>
              <a:ea typeface="Arial Narrow"/>
              <a:cs typeface="Arial Narrow"/>
              <a:sym typeface="Arial Narrow"/>
            </a:endParaRPr>
          </a:p>
        </p:txBody>
      </p:sp>
      <p:sp>
        <p:nvSpPr>
          <p:cNvPr id="161" name="Google Shape;161;p8"/>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Does the following code terminate now?  Why or why not?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int main(int argc, char** argv)</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pthread_create(&amp;tid, NULL, work, NULL); </a:t>
            </a:r>
            <a:r>
              <a:rPr b="1" i="0" lang="en-US" sz="1800" u="none" cap="none" strike="noStrike">
                <a:solidFill>
                  <a:srgbClr val="FF0000"/>
                </a:solidFill>
                <a:latin typeface="Courier New"/>
                <a:ea typeface="Courier New"/>
                <a:cs typeface="Courier New"/>
                <a:sym typeface="Courier New"/>
              </a:rPr>
              <a:t>sleep(1);</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if (pthread_join(tid, NULL) != 0) printf(“Done.\n”);</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void* work(void* a)</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pthread_detach(pthread_self());</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while(1);</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nvSpPr>
        <p:spPr>
          <a:xfrm>
            <a:off x="357120" y="435600"/>
            <a:ext cx="7591800" cy="76170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Join / Detach cont.</a:t>
            </a:r>
            <a:endParaRPr b="0" i="0" sz="2400" u="none" cap="none" strike="noStrike">
              <a:solidFill>
                <a:srgbClr val="000000"/>
              </a:solidFill>
              <a:latin typeface="Arial Narrow"/>
              <a:ea typeface="Arial Narrow"/>
              <a:cs typeface="Arial Narrow"/>
              <a:sym typeface="Arial Narrow"/>
            </a:endParaRPr>
          </a:p>
        </p:txBody>
      </p:sp>
      <p:sp>
        <p:nvSpPr>
          <p:cNvPr id="168" name="Google Shape;168;p9"/>
          <p:cNvSpPr txBox="1"/>
          <p:nvPr/>
        </p:nvSpPr>
        <p:spPr>
          <a:xfrm>
            <a:off x="396720" y="1362240"/>
            <a:ext cx="789600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Does the following code terminate now?  Why or why not?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int main(int argc, char** argv)</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pthread_create(&amp;tid, NULL, work, NULL); </a:t>
            </a:r>
            <a:r>
              <a:rPr b="1" i="0" lang="en-US" sz="1800" u="none" cap="none" strike="noStrike">
                <a:solidFill>
                  <a:srgbClr val="FF0000"/>
                </a:solidFill>
                <a:latin typeface="Courier New"/>
                <a:ea typeface="Courier New"/>
                <a:cs typeface="Courier New"/>
                <a:sym typeface="Courier New"/>
              </a:rPr>
              <a:t>sleep(1);</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if (pthread_join(tid, NULL) != 0) printf(“Done.\n”);</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void* work(void* a)</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pthread_detach(pthread_self());</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    while(1);</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1" i="0" lang="en-US" sz="1800" u="none" cap="none" strike="noStrike">
                <a:solidFill>
                  <a:srgbClr val="000000"/>
                </a:solidFill>
                <a:latin typeface="Courier New"/>
                <a:ea typeface="Courier New"/>
                <a:cs typeface="Courier New"/>
                <a:sym typeface="Courier New"/>
              </a:rPr>
              <a:t>}</a:t>
            </a:r>
            <a:endParaRPr b="1" i="0" sz="2400" u="none" cap="none" strike="noStrike">
              <a:solidFill>
                <a:srgbClr val="000000"/>
              </a:solidFill>
              <a:latin typeface="Calibri"/>
              <a:ea typeface="Calibri"/>
              <a:cs typeface="Calibri"/>
              <a:sym typeface="Calibri"/>
            </a:endParaRPr>
          </a:p>
        </p:txBody>
      </p:sp>
      <p:sp>
        <p:nvSpPr>
          <p:cNvPr id="169" name="Google Shape;169;p9"/>
          <p:cNvSpPr txBox="1"/>
          <p:nvPr/>
        </p:nvSpPr>
        <p:spPr>
          <a:xfrm>
            <a:off x="205575" y="6001500"/>
            <a:ext cx="86055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Arial"/>
                <a:ea typeface="Arial"/>
                <a:cs typeface="Arial"/>
                <a:sym typeface="Arial"/>
              </a:rPr>
              <a:t>sleep will not help solve race conditions!!!</a:t>
            </a:r>
            <a:endParaRPr b="0" i="0" sz="3600" u="none" cap="none" strike="noStrike">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nvSpPr>
        <p:spPr>
          <a:xfrm>
            <a:off x="357120" y="435600"/>
            <a:ext cx="7591680" cy="761760"/>
          </a:xfrm>
          <a:prstGeom prst="rect">
            <a:avLst/>
          </a:prstGeom>
          <a:noFill/>
          <a:ln>
            <a:noFill/>
          </a:ln>
        </p:spPr>
        <p:txBody>
          <a:bodyPr anchorCtr="0" anchor="ctr" bIns="45700" lIns="91425" spcFirstLastPara="1" rIns="91425" wrap="square" tIns="45700">
            <a:noAutofit/>
          </a:bodyPr>
          <a:lstStyle/>
          <a:p>
            <a:pPr indent="-118800" lvl="0" marL="11916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When should threads detach?</a:t>
            </a:r>
            <a:endParaRPr b="0" i="0" sz="2400" u="none" cap="none" strike="noStrike">
              <a:solidFill>
                <a:srgbClr val="000000"/>
              </a:solidFill>
              <a:latin typeface="Arial Narrow"/>
              <a:ea typeface="Arial Narrow"/>
              <a:cs typeface="Arial Narrow"/>
              <a:sym typeface="Arial Narrow"/>
            </a:endParaRPr>
          </a:p>
        </p:txBody>
      </p:sp>
      <p:sp>
        <p:nvSpPr>
          <p:cNvPr id="175" name="Google Shape;175;p10"/>
          <p:cNvSpPr txBox="1"/>
          <p:nvPr/>
        </p:nvSpPr>
        <p:spPr>
          <a:xfrm>
            <a:off x="396720" y="1362240"/>
            <a:ext cx="7895880" cy="49716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In general, pthreads will wait to be reaped via pthread_join.</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When should this behavior be overridden?</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79"/>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When termination status does not matter.</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pthread_join provides a return value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42720" lvl="0" marL="343080" marR="0" rtl="0" algn="l">
              <a:lnSpc>
                <a:spcPct val="100000"/>
              </a:lnSpc>
              <a:spcBef>
                <a:spcPts val="479"/>
              </a:spcBef>
              <a:spcAft>
                <a:spcPts val="0"/>
              </a:spcAft>
              <a:buClr>
                <a:srgbClr val="990000"/>
              </a:buClr>
              <a:buSzPts val="1440"/>
              <a:buFont typeface="Noto Sans Symbols"/>
              <a:buChar char="⬛"/>
            </a:pPr>
            <a:r>
              <a:rPr b="1" i="0" lang="en-US" sz="2400" u="none" cap="none" strike="noStrike">
                <a:solidFill>
                  <a:srgbClr val="000000"/>
                </a:solidFill>
                <a:latin typeface="Calibri"/>
                <a:ea typeface="Calibri"/>
                <a:cs typeface="Calibri"/>
                <a:sym typeface="Calibri"/>
              </a:rPr>
              <a:t>When result of thread is not needed.</a:t>
            </a:r>
            <a:endParaRPr b="1" i="0" sz="2400" u="none" cap="none" strike="noStrike">
              <a:solidFill>
                <a:srgbClr val="000000"/>
              </a:solidFill>
              <a:latin typeface="Calibri"/>
              <a:ea typeface="Calibri"/>
              <a:cs typeface="Calibri"/>
              <a:sym typeface="Calibri"/>
            </a:endParaRPr>
          </a:p>
          <a:p>
            <a:pPr indent="-285480" lvl="1" marL="74304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rgbClr val="000000"/>
                </a:solidFill>
                <a:latin typeface="Calibri"/>
                <a:ea typeface="Calibri"/>
                <a:cs typeface="Calibri"/>
                <a:sym typeface="Calibri"/>
              </a:rPr>
              <a:t>When other threads do not depend on this thread having completed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