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2" r:id="rId4"/>
    <p:sldId id="354" r:id="rId5"/>
    <p:sldId id="298" r:id="rId6"/>
    <p:sldId id="310" r:id="rId7"/>
    <p:sldId id="335" r:id="rId8"/>
    <p:sldId id="307" r:id="rId9"/>
    <p:sldId id="319" r:id="rId10"/>
    <p:sldId id="314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12" y="9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2-46DA-9CC9-0AACB36A45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2-46DA-9CC9-0AACB36A45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2-46DA-9CC9-0AACB36A45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2-46DA-9CC9-0AACB36A458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E2-46DA-9CC9-0AACB36A4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24974" y="3534443"/>
            <a:ext cx="499001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6000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Novozymes</a:t>
            </a:r>
            <a:r>
              <a:rPr lang="en-US" altLang="zh-TW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酶穩定性預測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31760" y="6016862"/>
            <a:ext cx="44602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劉柏辰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409410296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王諠傑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蔡敔  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553467"/>
            <a:ext cx="7079647" cy="1397216"/>
            <a:chOff x="756138" y="1001696"/>
            <a:chExt cx="7079647" cy="139721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06144-AAFA-4FE3-A90C-E53EDB0F2A5F}"/>
                </a:ext>
              </a:extLst>
            </p:cNvPr>
            <p:cNvGrpSpPr/>
            <p:nvPr/>
          </p:nvGrpSpPr>
          <p:grpSpPr>
            <a:xfrm>
              <a:off x="2168303" y="1001696"/>
              <a:ext cx="5667482" cy="1397216"/>
              <a:chOff x="1297865" y="1073489"/>
              <a:chExt cx="5667482" cy="13972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893A54-1FD9-4968-AC5F-60492897EB98}"/>
                  </a:ext>
                </a:extLst>
              </p:cNvPr>
              <p:cNvSpPr txBox="1"/>
              <p:nvPr/>
            </p:nvSpPr>
            <p:spPr>
              <a:xfrm>
                <a:off x="1297865" y="1073489"/>
                <a:ext cx="566748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研究動機</a:t>
                </a:r>
                <a:endParaRPr lang="ko-KR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A3F37A-FCF4-4E9F-B210-349ECAB8AB4F}"/>
                  </a:ext>
                </a:extLst>
              </p:cNvPr>
              <p:cNvSpPr txBox="1"/>
              <p:nvPr/>
            </p:nvSpPr>
            <p:spPr>
              <a:xfrm>
                <a:off x="1491295" y="1547375"/>
                <a:ext cx="5474051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為什麼選這個主題</a:t>
                </a:r>
                <a:endParaRPr lang="en-US" altLang="ko-KR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酵素酶的功用</a:t>
                </a:r>
                <a:endParaRPr lang="en-US" altLang="ko-KR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要克服的問題</a:t>
                </a:r>
                <a:endParaRPr lang="en-US" altLang="ko-KR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174774"/>
            <a:ext cx="7079648" cy="1431781"/>
            <a:chOff x="756138" y="869027"/>
            <a:chExt cx="7079648" cy="143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5223A9-8260-4EEF-B6D4-9C9EBEA39FF4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203437"/>
              <a:chOff x="1297866" y="940820"/>
              <a:chExt cx="5667482" cy="120343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306AB6F-E463-423B-A4E3-B86CBAB34154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研究方法</a:t>
                </a:r>
                <a:endParaRPr lang="ko-KR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44D988-DB76-4E78-9DA4-BE7776EA35C0}"/>
                  </a:ext>
                </a:extLst>
              </p:cNvPr>
              <p:cNvSpPr txBox="1"/>
              <p:nvPr/>
            </p:nvSpPr>
            <p:spPr>
              <a:xfrm>
                <a:off x="1491294" y="1497926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資料前處理</a:t>
                </a:r>
                <a:endParaRPr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資料預測</a:t>
                </a:r>
                <a:endParaRPr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4796081"/>
            <a:ext cx="7079648" cy="1431781"/>
            <a:chOff x="756138" y="869027"/>
            <a:chExt cx="7079648" cy="1431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F566EC-CE97-45BF-8296-FD4567D2DF32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264255"/>
              <a:chOff x="1297866" y="940820"/>
              <a:chExt cx="5667482" cy="126425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E418D1-62E9-4C27-9A87-5693E0F47ECB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成果</a:t>
                </a:r>
                <a:endParaRPr lang="ko-KR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2C3154-A09A-4CFB-ABA8-4404DBAC3BCD}"/>
                  </a:ext>
                </a:extLst>
              </p:cNvPr>
              <p:cNvSpPr txBox="1"/>
              <p:nvPr/>
            </p:nvSpPr>
            <p:spPr>
              <a:xfrm>
                <a:off x="1491293" y="1558744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訓練分數</a:t>
                </a:r>
                <a:endParaRPr lang="en-US" altLang="ko-KR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得到</a:t>
                </a:r>
                <a:r>
                  <a:rPr lang="en-US" altLang="zh-TW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1691</a:t>
                </a: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的排名</a:t>
                </a:r>
                <a:endParaRPr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6042477" y="1506658"/>
            <a:ext cx="5838804" cy="5170829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B7C02-BC2B-4EC6-85B5-ED6B3D088BBE}"/>
              </a:ext>
            </a:extLst>
          </p:cNvPr>
          <p:cNvSpPr txBox="1"/>
          <p:nvPr/>
        </p:nvSpPr>
        <p:spPr>
          <a:xfrm>
            <a:off x="6327640" y="1686484"/>
            <a:ext cx="5347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環保議題一直是人類共同要面對的一大問題，隨著近百年來工業發展的迅速，地球上的資源幾乎快被人類掏空了，若要朝著永續發展前進，我們勢必要利用更少的資源製造更大的價值。</a:t>
            </a:r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因此我們這組朝著環保議題或永續發展這類型的方向找資料，找到了有一篇學術研究，內容在講</a:t>
            </a:r>
            <a:r>
              <a:rPr lang="en-US" altLang="zh-TW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NOVOZYMES</a:t>
            </a:r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在自然界中發現酶，酶在優化後就可以取代化學品並加速生產過程，以利人類能節省能源、減少對自然界的傷害，同時又可以創造更大的價值，聽起來超級符合未來的趨勢，所以我們這組就決定做這個主題。</a:t>
            </a:r>
            <a:endParaRPr lang="ko-KR" altLang="en-US" sz="22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80988"/>
            <a:ext cx="5173662" cy="7112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酵素酶的功能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424E5-3DB4-4F70-BFC3-D204A23404E9}"/>
              </a:ext>
            </a:extLst>
          </p:cNvPr>
          <p:cNvGrpSpPr/>
          <p:nvPr/>
        </p:nvGrpSpPr>
        <p:grpSpPr>
          <a:xfrm>
            <a:off x="6555642" y="1423898"/>
            <a:ext cx="5171440" cy="1298323"/>
            <a:chOff x="5076056" y="1240057"/>
            <a:chExt cx="2836816" cy="7530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433B9-C368-4B01-BBA0-C539046EE792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洗滌劑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CD9D-AB0A-4BAF-969E-E5B3287FF68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4485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酶可以用在洗衣和洗碗的洗滌劑中，它可以在去除污漬並實現低溫洗滌。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sp>
        <p:nvSpPr>
          <p:cNvPr id="7" name="Teardrop 27">
            <a:extLst>
              <a:ext uri="{FF2B5EF4-FFF2-40B4-BE49-F238E27FC236}">
                <a16:creationId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F15AF-7EDF-4955-BD39-B4A97C755137}"/>
              </a:ext>
            </a:extLst>
          </p:cNvPr>
          <p:cNvGrpSpPr/>
          <p:nvPr/>
        </p:nvGrpSpPr>
        <p:grpSpPr>
          <a:xfrm>
            <a:off x="6555642" y="2957019"/>
            <a:ext cx="5171440" cy="1632980"/>
            <a:chOff x="5076056" y="1240057"/>
            <a:chExt cx="2836816" cy="9471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20924-CABC-4338-AE89-A4374F845F09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食物品質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AFE0A-FD74-4DA1-8D01-23B590040A6A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64264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酶可以用在人類的食物上，例如改善麵包與葡萄酒的品質，也可以用在提高動物飼料的營養價值。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89A08B-5916-4B1A-85F2-BA99CEA973EF}"/>
              </a:ext>
            </a:extLst>
          </p:cNvPr>
          <p:cNvGrpSpPr/>
          <p:nvPr/>
        </p:nvGrpSpPr>
        <p:grpSpPr>
          <a:xfrm>
            <a:off x="6555642" y="4866070"/>
            <a:ext cx="5171440" cy="1632978"/>
            <a:chOff x="5076056" y="1240057"/>
            <a:chExt cx="2836816" cy="9471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65F332-29CA-4C26-8F13-4B79B7F71A0C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生物燃料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DD4A58-B972-47DE-8C74-033EDFE33BA9}"/>
                </a:ext>
              </a:extLst>
            </p:cNvPr>
            <p:cNvSpPr txBox="1"/>
            <p:nvPr/>
          </p:nvSpPr>
          <p:spPr>
            <a:xfrm>
              <a:off x="5076056" y="1544547"/>
              <a:ext cx="2836816" cy="6426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酶在生產生物燃料時，可以將生物值中的澱粉或纖維素轉為醣類，然後在發酵成乙醇。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F5B8-5F37-4705-A238-6DB8EF60842E}"/>
              </a:ext>
            </a:extLst>
          </p:cNvPr>
          <p:cNvSpPr/>
          <p:nvPr/>
        </p:nvSpPr>
        <p:spPr>
          <a:xfrm>
            <a:off x="0" y="0"/>
            <a:ext cx="12192000" cy="214230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891D-4204-410A-BE12-7F898B39C1B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D46D-7A0F-49B2-92CE-EDA5A4122ABC}"/>
              </a:ext>
            </a:extLst>
          </p:cNvPr>
          <p:cNvSpPr txBox="1"/>
          <p:nvPr/>
        </p:nvSpPr>
        <p:spPr>
          <a:xfrm>
            <a:off x="1" y="40080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需克服的問題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EB6A-08C3-4B90-93B0-B56B7339835B}"/>
              </a:ext>
            </a:extLst>
          </p:cNvPr>
          <p:cNvSpPr txBox="1"/>
          <p:nvPr/>
        </p:nvSpPr>
        <p:spPr>
          <a:xfrm>
            <a:off x="2207654" y="6076786"/>
            <a:ext cx="777669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這次的專題，我們將會從以前的科學數據中，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試圖找尋有效的計算方法，並預測蛋白質的穩定性。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8C86-7488-4B32-8708-1F290A7FAAC8}"/>
              </a:ext>
            </a:extLst>
          </p:cNvPr>
          <p:cNvSpPr txBox="1"/>
          <p:nvPr/>
        </p:nvSpPr>
        <p:spPr>
          <a:xfrm>
            <a:off x="869644" y="1003490"/>
            <a:ext cx="1045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大部分的酶其實只是勉強穩定而已，這限制了科學家們在嚴苛應用條件下的性能，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而不穩定性則會降低細胞可產生的蛋白質數量。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然而，開發預測蛋白質穩定性的有效計算方法，需要巨大的技術。</a:t>
            </a:r>
            <a:endParaRPr lang="en-US" altLang="ko-KR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32827-8A14-4611-BC59-E2928CE4EFC9}"/>
              </a:ext>
            </a:extLst>
          </p:cNvPr>
          <p:cNvGrpSpPr/>
          <p:nvPr/>
        </p:nvGrpSpPr>
        <p:grpSpPr>
          <a:xfrm>
            <a:off x="1248690" y="2525554"/>
            <a:ext cx="3024188" cy="3026092"/>
            <a:chOff x="-111919" y="2595562"/>
            <a:chExt cx="3024188" cy="30260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7EBD7E-960C-42D4-9BD5-18006FE3026F}"/>
                </a:ext>
              </a:extLst>
            </p:cNvPr>
            <p:cNvSpPr/>
            <p:nvPr/>
          </p:nvSpPr>
          <p:spPr>
            <a:xfrm>
              <a:off x="1388269" y="2595562"/>
              <a:ext cx="1524000" cy="2085975"/>
            </a:xfrm>
            <a:custGeom>
              <a:avLst/>
              <a:gdLst>
                <a:gd name="connsiteX0" fmla="*/ 39053 w 1524000"/>
                <a:gd name="connsiteY0" fmla="*/ 758190 h 2085975"/>
                <a:gd name="connsiteX1" fmla="*/ 771525 w 1524000"/>
                <a:gd name="connsiteY1" fmla="*/ 1514475 h 2085975"/>
                <a:gd name="connsiteX2" fmla="*/ 750570 w 1524000"/>
                <a:gd name="connsiteY2" fmla="*/ 1692593 h 2085975"/>
                <a:gd name="connsiteX3" fmla="*/ 941070 w 1524000"/>
                <a:gd name="connsiteY3" fmla="*/ 2091690 h 2085975"/>
                <a:gd name="connsiteX4" fmla="*/ 1417320 w 1524000"/>
                <a:gd name="connsiteY4" fmla="*/ 2085975 h 2085975"/>
                <a:gd name="connsiteX5" fmla="*/ 1528763 w 1524000"/>
                <a:gd name="connsiteY5" fmla="*/ 1514475 h 2085975"/>
                <a:gd name="connsiteX6" fmla="*/ 14288 w 1524000"/>
                <a:gd name="connsiteY6" fmla="*/ 0 h 2085975"/>
                <a:gd name="connsiteX7" fmla="*/ 0 w 1524000"/>
                <a:gd name="connsiteY7" fmla="*/ 0 h 2085975"/>
                <a:gd name="connsiteX8" fmla="*/ 261938 w 1524000"/>
                <a:gd name="connsiteY8" fmla="*/ 409575 h 2085975"/>
                <a:gd name="connsiteX9" fmla="*/ 39053 w 1524000"/>
                <a:gd name="connsiteY9" fmla="*/ 75819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0" h="2085975">
                  <a:moveTo>
                    <a:pt x="39053" y="758190"/>
                  </a:moveTo>
                  <a:cubicBezTo>
                    <a:pt x="445770" y="771525"/>
                    <a:pt x="771525" y="1104900"/>
                    <a:pt x="771525" y="1514475"/>
                  </a:cubicBezTo>
                  <a:cubicBezTo>
                    <a:pt x="771525" y="1575435"/>
                    <a:pt x="763905" y="1635443"/>
                    <a:pt x="750570" y="1692593"/>
                  </a:cubicBezTo>
                  <a:lnTo>
                    <a:pt x="941070" y="2091690"/>
                  </a:lnTo>
                  <a:lnTo>
                    <a:pt x="1417320" y="2085975"/>
                  </a:lnTo>
                  <a:cubicBezTo>
                    <a:pt x="1489710" y="1909763"/>
                    <a:pt x="1528763" y="1716405"/>
                    <a:pt x="1528763" y="1514475"/>
                  </a:cubicBezTo>
                  <a:cubicBezTo>
                    <a:pt x="1528763" y="678180"/>
                    <a:pt x="850583" y="0"/>
                    <a:pt x="14288" y="0"/>
                  </a:cubicBezTo>
                  <a:cubicBezTo>
                    <a:pt x="9525" y="0"/>
                    <a:pt x="4763" y="0"/>
                    <a:pt x="0" y="0"/>
                  </a:cubicBezTo>
                  <a:lnTo>
                    <a:pt x="261938" y="409575"/>
                  </a:lnTo>
                  <a:lnTo>
                    <a:pt x="39053" y="75819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051F19-E3A3-4612-AFD2-C1AC6AA6005F}"/>
                </a:ext>
              </a:extLst>
            </p:cNvPr>
            <p:cNvSpPr/>
            <p:nvPr/>
          </p:nvSpPr>
          <p:spPr>
            <a:xfrm>
              <a:off x="-111919" y="2604134"/>
              <a:ext cx="1600200" cy="2305050"/>
            </a:xfrm>
            <a:custGeom>
              <a:avLst/>
              <a:gdLst>
                <a:gd name="connsiteX0" fmla="*/ 818198 w 1600200"/>
                <a:gd name="connsiteY0" fmla="*/ 1803083 h 2305050"/>
                <a:gd name="connsiteX1" fmla="*/ 757238 w 1600200"/>
                <a:gd name="connsiteY1" fmla="*/ 1505903 h 2305050"/>
                <a:gd name="connsiteX2" fmla="*/ 1374458 w 1600200"/>
                <a:gd name="connsiteY2" fmla="*/ 762000 h 2305050"/>
                <a:gd name="connsiteX3" fmla="*/ 1604963 w 1600200"/>
                <a:gd name="connsiteY3" fmla="*/ 401003 h 2305050"/>
                <a:gd name="connsiteX4" fmla="*/ 1348740 w 1600200"/>
                <a:gd name="connsiteY4" fmla="*/ 0 h 2305050"/>
                <a:gd name="connsiteX5" fmla="*/ 0 w 1600200"/>
                <a:gd name="connsiteY5" fmla="*/ 1505903 h 2305050"/>
                <a:gd name="connsiteX6" fmla="*/ 233363 w 1600200"/>
                <a:gd name="connsiteY6" fmla="*/ 2313623 h 2305050"/>
                <a:gd name="connsiteX7" fmla="*/ 366713 w 1600200"/>
                <a:gd name="connsiteY7" fmla="*/ 1866900 h 2305050"/>
                <a:gd name="connsiteX8" fmla="*/ 818198 w 1600200"/>
                <a:gd name="connsiteY8" fmla="*/ 1803083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00" h="2305050">
                  <a:moveTo>
                    <a:pt x="818198" y="1803083"/>
                  </a:moveTo>
                  <a:cubicBezTo>
                    <a:pt x="779145" y="1711643"/>
                    <a:pt x="757238" y="1611630"/>
                    <a:pt x="757238" y="1505903"/>
                  </a:cubicBezTo>
                  <a:cubicBezTo>
                    <a:pt x="757238" y="1135380"/>
                    <a:pt x="1022985" y="827723"/>
                    <a:pt x="1374458" y="762000"/>
                  </a:cubicBezTo>
                  <a:lnTo>
                    <a:pt x="1604963" y="401003"/>
                  </a:lnTo>
                  <a:lnTo>
                    <a:pt x="1348740" y="0"/>
                  </a:lnTo>
                  <a:cubicBezTo>
                    <a:pt x="590550" y="82868"/>
                    <a:pt x="0" y="725805"/>
                    <a:pt x="0" y="1505903"/>
                  </a:cubicBezTo>
                  <a:cubicBezTo>
                    <a:pt x="0" y="1803083"/>
                    <a:pt x="85725" y="2080260"/>
                    <a:pt x="233363" y="2313623"/>
                  </a:cubicBezTo>
                  <a:lnTo>
                    <a:pt x="366713" y="1866900"/>
                  </a:lnTo>
                  <a:lnTo>
                    <a:pt x="818198" y="180308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68A275-C9FD-4DF3-A5E0-E3A9C28B959E}"/>
                </a:ext>
              </a:extLst>
            </p:cNvPr>
            <p:cNvSpPr/>
            <p:nvPr/>
          </p:nvSpPr>
          <p:spPr>
            <a:xfrm>
              <a:off x="218599" y="4459604"/>
              <a:ext cx="2514600" cy="1162050"/>
            </a:xfrm>
            <a:custGeom>
              <a:avLst/>
              <a:gdLst>
                <a:gd name="connsiteX0" fmla="*/ 1855470 w 2514600"/>
                <a:gd name="connsiteY0" fmla="*/ 0 h 1162050"/>
                <a:gd name="connsiteX1" fmla="*/ 1183958 w 2514600"/>
                <a:gd name="connsiteY1" fmla="*/ 407670 h 1162050"/>
                <a:gd name="connsiteX2" fmla="*/ 554355 w 2514600"/>
                <a:gd name="connsiteY2" fmla="*/ 71438 h 1162050"/>
                <a:gd name="connsiteX3" fmla="*/ 139065 w 2514600"/>
                <a:gd name="connsiteY3" fmla="*/ 131445 h 1162050"/>
                <a:gd name="connsiteX4" fmla="*/ 0 w 2514600"/>
                <a:gd name="connsiteY4" fmla="*/ 595313 h 1162050"/>
                <a:gd name="connsiteX5" fmla="*/ 1183005 w 2514600"/>
                <a:gd name="connsiteY5" fmla="*/ 1164908 h 1162050"/>
                <a:gd name="connsiteX6" fmla="*/ 2523173 w 2514600"/>
                <a:gd name="connsiteY6" fmla="*/ 355283 h 1162050"/>
                <a:gd name="connsiteX7" fmla="*/ 2025967 w 2514600"/>
                <a:gd name="connsiteY7" fmla="*/ 360998 h 1162050"/>
                <a:gd name="connsiteX8" fmla="*/ 1855470 w 2514600"/>
                <a:gd name="connsiteY8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600" h="1162050">
                  <a:moveTo>
                    <a:pt x="1855470" y="0"/>
                  </a:moveTo>
                  <a:cubicBezTo>
                    <a:pt x="1728788" y="241935"/>
                    <a:pt x="1476375" y="407670"/>
                    <a:pt x="1183958" y="407670"/>
                  </a:cubicBezTo>
                  <a:cubicBezTo>
                    <a:pt x="922020" y="407670"/>
                    <a:pt x="690562" y="274320"/>
                    <a:pt x="554355" y="71438"/>
                  </a:cubicBezTo>
                  <a:lnTo>
                    <a:pt x="139065" y="131445"/>
                  </a:lnTo>
                  <a:lnTo>
                    <a:pt x="0" y="595313"/>
                  </a:lnTo>
                  <a:cubicBezTo>
                    <a:pt x="277178" y="942975"/>
                    <a:pt x="704850" y="1164908"/>
                    <a:pt x="1183005" y="1164908"/>
                  </a:cubicBezTo>
                  <a:cubicBezTo>
                    <a:pt x="1764983" y="1164908"/>
                    <a:pt x="2269808" y="836295"/>
                    <a:pt x="2523173" y="355283"/>
                  </a:cubicBezTo>
                  <a:lnTo>
                    <a:pt x="2025967" y="360998"/>
                  </a:lnTo>
                  <a:lnTo>
                    <a:pt x="18554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Freeform 35">
            <a:extLst>
              <a:ext uri="{FF2B5EF4-FFF2-40B4-BE49-F238E27FC236}">
                <a16:creationId xmlns:a16="http://schemas.microsoft.com/office/drawing/2014/main" id="{AD9F9187-3B0A-4E49-8AF1-8527B17E096E}"/>
              </a:ext>
            </a:extLst>
          </p:cNvPr>
          <p:cNvSpPr>
            <a:spLocks noEditPoints="1"/>
          </p:cNvSpPr>
          <p:nvPr/>
        </p:nvSpPr>
        <p:spPr bwMode="auto">
          <a:xfrm>
            <a:off x="3668943" y="3398348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7A4E4DF7-81E3-4EA8-90A0-5C2E4E7B48F0}"/>
              </a:ext>
            </a:extLst>
          </p:cNvPr>
          <p:cNvSpPr/>
          <p:nvPr/>
        </p:nvSpPr>
        <p:spPr>
          <a:xfrm rot="10800000">
            <a:off x="1550329" y="3386850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ADB6FBC-6275-49E3-8122-A6B58BF6FF41}"/>
              </a:ext>
            </a:extLst>
          </p:cNvPr>
          <p:cNvSpPr/>
          <p:nvPr/>
        </p:nvSpPr>
        <p:spPr>
          <a:xfrm rot="7840081">
            <a:off x="2565303" y="504903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cs typeface="Arial" pitchFamily="34" charset="0"/>
            </a:endParaRPr>
          </a:p>
        </p:txBody>
      </p:sp>
      <p:sp>
        <p:nvSpPr>
          <p:cNvPr id="29" name="Oval 12287">
            <a:extLst>
              <a:ext uri="{FF2B5EF4-FFF2-40B4-BE49-F238E27FC236}">
                <a16:creationId xmlns:a16="http://schemas.microsoft.com/office/drawing/2014/main" id="{A68EB9ED-2495-44A8-892F-AAB12F1FC6FD}"/>
              </a:ext>
            </a:extLst>
          </p:cNvPr>
          <p:cNvSpPr/>
          <p:nvPr/>
        </p:nvSpPr>
        <p:spPr>
          <a:xfrm>
            <a:off x="2396289" y="3662245"/>
            <a:ext cx="732460" cy="729772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Oval 55">
            <a:extLst>
              <a:ext uri="{FF2B5EF4-FFF2-40B4-BE49-F238E27FC236}">
                <a16:creationId xmlns:a16="http://schemas.microsoft.com/office/drawing/2014/main" id="{D4D2BC8E-B1E5-4C35-9365-A4C7FA428732}"/>
              </a:ext>
            </a:extLst>
          </p:cNvPr>
          <p:cNvSpPr/>
          <p:nvPr/>
        </p:nvSpPr>
        <p:spPr>
          <a:xfrm>
            <a:off x="4825135" y="3521647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56">
            <a:extLst>
              <a:ext uri="{FF2B5EF4-FFF2-40B4-BE49-F238E27FC236}">
                <a16:creationId xmlns:a16="http://schemas.microsoft.com/office/drawing/2014/main" id="{D31B59E3-7AF0-4D66-B366-6C51959823FA}"/>
              </a:ext>
            </a:extLst>
          </p:cNvPr>
          <p:cNvSpPr/>
          <p:nvPr/>
        </p:nvSpPr>
        <p:spPr>
          <a:xfrm>
            <a:off x="4825135" y="2011850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67">
            <a:extLst>
              <a:ext uri="{FF2B5EF4-FFF2-40B4-BE49-F238E27FC236}">
                <a16:creationId xmlns:a16="http://schemas.microsoft.com/office/drawing/2014/main" id="{2EADF10C-4825-49BF-80F0-3EDA295D1C92}"/>
              </a:ext>
            </a:extLst>
          </p:cNvPr>
          <p:cNvSpPr/>
          <p:nvPr/>
        </p:nvSpPr>
        <p:spPr>
          <a:xfrm>
            <a:off x="4825135" y="5000666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C22252A9-4B18-451E-8A59-66C2E17C528F}"/>
              </a:ext>
            </a:extLst>
          </p:cNvPr>
          <p:cNvSpPr txBox="1"/>
          <p:nvPr/>
        </p:nvSpPr>
        <p:spPr>
          <a:xfrm>
            <a:off x="4889451" y="2142664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C1B1D7C0-B7F1-487B-9DCF-4BA6AEEAC988}"/>
              </a:ext>
            </a:extLst>
          </p:cNvPr>
          <p:cNvSpPr txBox="1"/>
          <p:nvPr/>
        </p:nvSpPr>
        <p:spPr>
          <a:xfrm>
            <a:off x="4889451" y="3652462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C515A881-3B17-400F-ABFD-0A34DDC44F7B}"/>
              </a:ext>
            </a:extLst>
          </p:cNvPr>
          <p:cNvSpPr txBox="1"/>
          <p:nvPr/>
        </p:nvSpPr>
        <p:spPr>
          <a:xfrm>
            <a:off x="4889451" y="5131480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7D815363-0D05-444A-96E8-18F98B5C2DD6}"/>
              </a:ext>
            </a:extLst>
          </p:cNvPr>
          <p:cNvSpPr txBox="1"/>
          <p:nvPr/>
        </p:nvSpPr>
        <p:spPr>
          <a:xfrm>
            <a:off x="5609646" y="3652462"/>
            <a:ext cx="511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發現資料中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值有缺失並以平均值補上。</a:t>
            </a: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1FC13696-475A-4D9A-A86D-F1038356902A}"/>
              </a:ext>
            </a:extLst>
          </p:cNvPr>
          <p:cNvSpPr txBox="1"/>
          <p:nvPr/>
        </p:nvSpPr>
        <p:spPr>
          <a:xfrm>
            <a:off x="5621709" y="2004166"/>
            <a:ext cx="530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原始資料中有錯因此先照著官方指示將原資料中的錯誤給修正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B11A59AF-7C0B-468C-BC64-0711079A202B}"/>
              </a:ext>
            </a:extLst>
          </p:cNvPr>
          <p:cNvSpPr txBox="1"/>
          <p:nvPr/>
        </p:nvSpPr>
        <p:spPr>
          <a:xfrm>
            <a:off x="5609646" y="4992982"/>
            <a:ext cx="530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將資料欄位中的蛋白質序列做拆解並計算每個序列出現的次數，以此做為判斷不同酶的依據。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資料預測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8D26EE-BE70-43F2-8D23-97693E2C330F}"/>
              </a:ext>
            </a:extLst>
          </p:cNvPr>
          <p:cNvSpPr/>
          <p:nvPr/>
        </p:nvSpPr>
        <p:spPr>
          <a:xfrm>
            <a:off x="516885" y="2688623"/>
            <a:ext cx="4773695" cy="3202644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C8A42786-F95A-441B-8074-0D04402DE68C}"/>
              </a:ext>
            </a:extLst>
          </p:cNvPr>
          <p:cNvGrpSpPr/>
          <p:nvPr/>
        </p:nvGrpSpPr>
        <p:grpSpPr>
          <a:xfrm>
            <a:off x="894114" y="1760231"/>
            <a:ext cx="658800" cy="404867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8F02D59-9FBE-4025-B8EB-EC3144A2B4CE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787ADFDE-AAF0-405A-BFA3-B7FCC48BC2C7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9BC51D17-1AC6-48A8-9EA9-9E02E45AE992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CD24D7A9-E092-4DF9-8A62-C1A8B88FE5D6}"/>
              </a:ext>
            </a:extLst>
          </p:cNvPr>
          <p:cNvGrpSpPr/>
          <p:nvPr/>
        </p:nvGrpSpPr>
        <p:grpSpPr>
          <a:xfrm>
            <a:off x="3131983" y="1760231"/>
            <a:ext cx="658800" cy="404867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511F05F-CF17-45FC-B51D-90B8D8897FBF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12A29A07-9CB9-4A5B-95EC-0DB1B6909860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E043F9C2-8CBB-442A-A8BD-459CC5321FF2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A165EE3F-2157-4184-B21A-9B65652EC1D2}"/>
              </a:ext>
            </a:extLst>
          </p:cNvPr>
          <p:cNvGrpSpPr/>
          <p:nvPr/>
        </p:nvGrpSpPr>
        <p:grpSpPr>
          <a:xfrm>
            <a:off x="4251993" y="1760231"/>
            <a:ext cx="658800" cy="404867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B0C871D-7550-4AA2-B343-5CCA1C130803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8F4A22B4-2638-4ED3-A1B5-3283E92FF822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97DF0D2D-80A5-4A4F-81AA-7D3CA1BB6A2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6E093A-E154-483B-B786-40F5BE0EE68F}"/>
              </a:ext>
            </a:extLst>
          </p:cNvPr>
          <p:cNvGrpSpPr/>
          <p:nvPr/>
        </p:nvGrpSpPr>
        <p:grpSpPr>
          <a:xfrm>
            <a:off x="2020957" y="1760233"/>
            <a:ext cx="658800" cy="404867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FF463A4-36EA-4661-8850-FFCC91E9FE9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3777522C-4856-4A87-8625-51C80BF13893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8643194D-AC08-4927-8AE5-54D093C0047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41152B-2522-495F-9683-1E4D02AF7CAC}"/>
              </a:ext>
            </a:extLst>
          </p:cNvPr>
          <p:cNvSpPr txBox="1"/>
          <p:nvPr/>
        </p:nvSpPr>
        <p:spPr>
          <a:xfrm>
            <a:off x="848907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20652-C8A6-4363-95F2-D0039DEB7732}"/>
              </a:ext>
            </a:extLst>
          </p:cNvPr>
          <p:cNvSpPr txBox="1"/>
          <p:nvPr/>
        </p:nvSpPr>
        <p:spPr>
          <a:xfrm>
            <a:off x="4218197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4972-8683-4EF5-AF27-639844BC402C}"/>
              </a:ext>
            </a:extLst>
          </p:cNvPr>
          <p:cNvSpPr txBox="1"/>
          <p:nvPr/>
        </p:nvSpPr>
        <p:spPr>
          <a:xfrm>
            <a:off x="3086513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7C7-8BDD-4766-BFF2-699CBA708801}"/>
              </a:ext>
            </a:extLst>
          </p:cNvPr>
          <p:cNvSpPr txBox="1"/>
          <p:nvPr/>
        </p:nvSpPr>
        <p:spPr>
          <a:xfrm>
            <a:off x="1979555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836BA5EF-E427-44DF-B917-1C91C820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41174"/>
              </p:ext>
            </p:extLst>
          </p:nvPr>
        </p:nvGraphicFramePr>
        <p:xfrm>
          <a:off x="516885" y="2372959"/>
          <a:ext cx="4773695" cy="279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B137A2A-8D7B-42E6-B181-0EACDAB7301A}"/>
              </a:ext>
            </a:extLst>
          </p:cNvPr>
          <p:cNvSpPr>
            <a:spLocks noChangeAspect="1"/>
          </p:cNvSpPr>
          <p:nvPr/>
        </p:nvSpPr>
        <p:spPr>
          <a:xfrm rot="9900000">
            <a:off x="2210999" y="5213472"/>
            <a:ext cx="323406" cy="29746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1F8C22E-06C2-4F21-BF13-9C59E1A79ABE}"/>
              </a:ext>
            </a:extLst>
          </p:cNvPr>
          <p:cNvSpPr/>
          <p:nvPr/>
        </p:nvSpPr>
        <p:spPr>
          <a:xfrm>
            <a:off x="1072887" y="5246619"/>
            <a:ext cx="282895" cy="235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E32464A3-32F3-42FE-B497-F75B8D2CBE92}"/>
              </a:ext>
            </a:extLst>
          </p:cNvPr>
          <p:cNvSpPr/>
          <p:nvPr/>
        </p:nvSpPr>
        <p:spPr>
          <a:xfrm>
            <a:off x="4438398" y="5271897"/>
            <a:ext cx="321869" cy="2290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A66F1CA-B457-4F35-975F-44BF7CB77667}"/>
              </a:ext>
            </a:extLst>
          </p:cNvPr>
          <p:cNvSpPr>
            <a:spLocks noChangeAspect="1"/>
          </p:cNvSpPr>
          <p:nvPr/>
        </p:nvSpPr>
        <p:spPr>
          <a:xfrm>
            <a:off x="3318813" y="5211871"/>
            <a:ext cx="311895" cy="3406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49A058E-752B-4222-B69F-E22AB52C1052}"/>
              </a:ext>
            </a:extLst>
          </p:cNvPr>
          <p:cNvSpPr txBox="1"/>
          <p:nvPr/>
        </p:nvSpPr>
        <p:spPr>
          <a:xfrm>
            <a:off x="5638092" y="1760231"/>
            <a:ext cx="6312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首先先使用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gridsearch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對超參數做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先將目標欄位分割出來以及做資料切割。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XGBRegressor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做資料預測，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跟隨機森林相似，然而隨機森林是決策樹每每獨立，而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為每棵樹相互影響，但是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的優勢在於更多的超參數和更快的迭代速度，提供了更多參數調整的可能性，因此我們最終決定用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進行資料預測。</a:t>
            </a: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BE55D1BB-C3F1-4C7A-816B-78B6E64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54" y="4289945"/>
            <a:ext cx="6312388" cy="23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F0956B60-4D4E-488A-897D-C688E882EA0A}"/>
              </a:ext>
            </a:extLst>
          </p:cNvPr>
          <p:cNvSpPr/>
          <p:nvPr/>
        </p:nvSpPr>
        <p:spPr>
          <a:xfrm flipH="1">
            <a:off x="5682001" y="349051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endParaRPr lang="en-US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87D-1DC2-447C-A995-6C9E94FFE636}"/>
              </a:ext>
            </a:extLst>
          </p:cNvPr>
          <p:cNvSpPr txBox="1"/>
          <p:nvPr/>
        </p:nvSpPr>
        <p:spPr>
          <a:xfrm>
            <a:off x="0" y="315821"/>
            <a:ext cx="12191999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成 果</a:t>
            </a:r>
            <a:endParaRPr lang="en-US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D343D7-DC72-4A2B-821D-77CF14F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68" y="1524000"/>
            <a:ext cx="6853265" cy="12523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7A0809-2718-4F62-9082-E2414C1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73" y="4360908"/>
            <a:ext cx="6853265" cy="6778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139156-9035-43BD-B0A7-93D8CE42BAF3}"/>
              </a:ext>
            </a:extLst>
          </p:cNvPr>
          <p:cNvSpPr txBox="1"/>
          <p:nvPr/>
        </p:nvSpPr>
        <p:spPr>
          <a:xfrm>
            <a:off x="237067" y="1524000"/>
            <a:ext cx="4018844" cy="290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3056BC-4682-455D-AC58-413C3EDADB6A}"/>
              </a:ext>
            </a:extLst>
          </p:cNvPr>
          <p:cNvSpPr txBox="1"/>
          <p:nvPr/>
        </p:nvSpPr>
        <p:spPr>
          <a:xfrm>
            <a:off x="146756" y="1524000"/>
            <a:ext cx="4515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如右圖所示，最終訓練的分數還算不錯，在如此短的時間內將大量的樣本進行訓練並取得如此成績，甚是感慨。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66A27-4D75-4600-B6C6-B535140F4A39}"/>
              </a:ext>
            </a:extLst>
          </p:cNvPr>
          <p:cNvSpPr txBox="1"/>
          <p:nvPr/>
        </p:nvSpPr>
        <p:spPr>
          <a:xfrm>
            <a:off x="237067" y="4360908"/>
            <a:ext cx="442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我們可以看到這次我們取得了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的成績，就結果而言還算不錯，希望能藉此機會幫助到自然環境。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888480" y="4714489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019109" y="5582038"/>
            <a:ext cx="51727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第</a:t>
            </a:r>
            <a:r>
              <a: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15</a:t>
            </a: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組</a:t>
            </a:r>
            <a:endParaRPr lang="ko-KR" altLang="en-US" sz="28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593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 Unicode MS</vt:lpstr>
      <vt:lpstr>맑은 고딕</vt:lpstr>
      <vt:lpstr>標楷體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409416541</cp:lastModifiedBy>
  <cp:revision>107</cp:revision>
  <dcterms:created xsi:type="dcterms:W3CDTF">2020-01-20T05:08:25Z</dcterms:created>
  <dcterms:modified xsi:type="dcterms:W3CDTF">2022-12-21T08:45:48Z</dcterms:modified>
</cp:coreProperties>
</file>