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1" r:id="rId17"/>
    <p:sldId id="272" r:id="rId18"/>
    <p:sldId id="270" r:id="rId19"/>
    <p:sldId id="274" r:id="rId20"/>
    <p:sldId id="283" r:id="rId21"/>
    <p:sldId id="284" r:id="rId22"/>
    <p:sldId id="282" r:id="rId23"/>
    <p:sldId id="285" r:id="rId24"/>
    <p:sldId id="286" r:id="rId25"/>
    <p:sldId id="28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www.bilibili.com/video/BV1A5411M7iM?p=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96583"/>
            <a:ext cx="9144000" cy="2387600"/>
          </a:xfrm>
        </p:spPr>
        <p:txBody>
          <a:bodyPr/>
          <a:p>
            <a:r>
              <a:rPr lang="zh-CN" altLang="en-US"/>
              <a:t>五子棋</a:t>
            </a:r>
            <a:r>
              <a:rPr lang="en-US" altLang="zh-CN"/>
              <a:t>AI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2745" y="3994785"/>
            <a:ext cx="6122035" cy="1655445"/>
          </a:xfrm>
        </p:spPr>
        <p:txBody>
          <a:bodyPr/>
          <a:p>
            <a:r>
              <a:rPr lang="en-US" altLang="zh-CN"/>
              <a:t>2023080909018  </a:t>
            </a:r>
            <a:r>
              <a:rPr lang="zh-CN" altLang="en-US"/>
              <a:t>于弋涵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4975"/>
            <a:ext cx="5687060" cy="5742305"/>
          </a:xfrm>
        </p:spPr>
        <p:txBody>
          <a:bodyPr/>
          <a:p>
            <a:r>
              <a:rPr lang="en-US" altLang="zh-CN"/>
              <a:t>4.活三：可以形成活四的三</a:t>
            </a:r>
            <a:r>
              <a:rPr lang="zh-CN" altLang="en-US"/>
              <a:t>颗棋子</a:t>
            </a:r>
            <a:r>
              <a:rPr lang="en-US" altLang="zh-CN"/>
              <a:t>，</a:t>
            </a:r>
            <a:r>
              <a:rPr lang="zh-CN" altLang="en-US"/>
              <a:t>有</a:t>
            </a:r>
            <a:r>
              <a:rPr lang="en-US" altLang="zh-CN"/>
              <a:t>两种最基本的活三棋型。</a:t>
            </a:r>
            <a:endParaRPr lang="en-US" altLang="zh-CN"/>
          </a:p>
          <a:p>
            <a:r>
              <a:rPr lang="en-US" altLang="zh-CN"/>
              <a:t>活三棋型是进攻中最常见的一种，活三之后，如果对方不以理会，将可以下一手将活三变成活四，而活四是已经无法单纯防守住</a:t>
            </a:r>
            <a:r>
              <a:rPr lang="zh-CN" altLang="en-US"/>
              <a:t>的</a:t>
            </a:r>
            <a:r>
              <a:rPr lang="en-US" altLang="zh-CN"/>
              <a:t>。所以，当我们面对活三的时候，需要非常谨慎对待。在自己没有更好的进攻手段的情况下，需要对其进行防守，以防止其形成活四棋型。</a:t>
            </a:r>
            <a:endParaRPr lang="en-US" altLang="zh-CN"/>
          </a:p>
        </p:txBody>
      </p:sp>
      <p:pic>
        <p:nvPicPr>
          <p:cNvPr id="5" name="图片 4" descr="v2-9a05fe94f9fa0b10646f97cb945d456d_144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1370" y="796290"/>
            <a:ext cx="4202430" cy="4253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5150"/>
            <a:ext cx="10515600" cy="5612130"/>
          </a:xfrm>
        </p:spPr>
        <p:txBody>
          <a:bodyPr/>
          <a:p>
            <a:r>
              <a:rPr lang="en-US" altLang="zh-CN"/>
              <a:t>5.</a:t>
            </a:r>
            <a:r>
              <a:rPr lang="zh-CN" altLang="en-US"/>
              <a:t>眠三：只能够形成冲四的三，共有六种</a:t>
            </a:r>
            <a:r>
              <a:rPr lang="zh-CN" altLang="en-US">
                <a:sym typeface="+mn-ea"/>
              </a:rPr>
              <a:t>最基础的</a:t>
            </a:r>
            <a:r>
              <a:rPr lang="zh-CN" altLang="en-US"/>
              <a:t>眠三棋形。眠三的棋型与活三的棋型相比，危险系数下降不少，即使不去防守，下一手它也只能形成冲四，单纯的冲四棋型，是可以</a:t>
            </a:r>
            <a:r>
              <a:rPr lang="zh-CN" altLang="en-US"/>
              <a:t>轻易防守住的。</a:t>
            </a:r>
            <a:endParaRPr lang="zh-CN" altLang="en-US"/>
          </a:p>
          <a:p>
            <a:r>
              <a:rPr lang="zh-CN" altLang="en-US"/>
              <a:t>眠三的棋型是很丰富的。眠三只能形成冲四，而活三既可以形成眠三，又能够形成活四。因为活四棋型比冲四棋型具有更大的优势，所以，我们在既能够形成活四又能够形成冲四时，</a:t>
            </a:r>
            <a:r>
              <a:rPr lang="zh-CN" altLang="en-US"/>
              <a:t>一定要选择形成活四。</a:t>
            </a:r>
            <a:endParaRPr lang="zh-CN" altLang="en-US"/>
          </a:p>
          <a:p>
            <a:r>
              <a:rPr lang="zh-CN" altLang="en-US"/>
              <a:t>判断是眠三还是活三非常关键，而且判定起来十分</a:t>
            </a:r>
            <a:r>
              <a:rPr lang="zh-CN" altLang="en-US"/>
              <a:t>复杂。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4985"/>
            <a:ext cx="10515600" cy="5662295"/>
          </a:xfrm>
        </p:spPr>
        <p:txBody>
          <a:bodyPr/>
          <a:p>
            <a:r>
              <a:rPr lang="en-US" altLang="zh-CN"/>
              <a:t>6.</a:t>
            </a:r>
            <a:r>
              <a:rPr lang="zh-CN" altLang="en-US"/>
              <a:t>活二：能够形成活三的二。活二棋型看起来似乎很无害，但其实是非常重要的，尤其是在开局阶段，如果我们形成较多的活二棋型的话，当我们将活二变成活三时，才能够令自己的活三不停出现，让对手无暇进攻，只能一味</a:t>
            </a:r>
            <a:r>
              <a:rPr lang="zh-CN" altLang="en-US"/>
              <a:t>防守。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</a:t>
            </a:r>
            <a:r>
              <a:rPr lang="zh-CN" altLang="en-US"/>
              <a:t>眠二：能够形成眠三的二。危险系数不太大，相对而言形成活二才是获胜的最佳</a:t>
            </a:r>
            <a:r>
              <a:rPr lang="zh-CN" altLang="en-US"/>
              <a:t>策略。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360"/>
          </a:xfrm>
        </p:spPr>
        <p:txBody>
          <a:bodyPr>
            <a:normAutofit fontScale="50000"/>
          </a:bodyPr>
          <a:p>
            <a:r>
              <a:rPr lang="zh-CN" altLang="en-US" sz="5600"/>
              <a:t>我们可将这些基本棋型存储在字符串数组里，需要判断时直接调用提前写好的棋型来判断。</a:t>
            </a:r>
            <a:endParaRPr lang="zh-CN" altLang="en-US" sz="5600"/>
          </a:p>
          <a:p>
            <a:r>
              <a:rPr lang="zh-CN" altLang="en-US"/>
              <a:t>/**&lt; 匹配字符串，用来判断棋型</a:t>
            </a:r>
            <a:endParaRPr lang="zh-CN" altLang="en-US"/>
          </a:p>
          <a:p>
            <a:r>
              <a:rPr lang="zh-CN" altLang="en-US"/>
              <a:t>	基本棋型包括：连五，活四，冲四，活三，眠三，活二，眠二*/</a:t>
            </a:r>
            <a:endParaRPr lang="zh-CN" altLang="en-US"/>
          </a:p>
          <a:p>
            <a:r>
              <a:rPr lang="zh-CN" altLang="en-US"/>
              <a:t>	string pattern[39] = {</a:t>
            </a:r>
            <a:endParaRPr lang="zh-CN" altLang="en-US"/>
          </a:p>
          <a:p>
            <a:r>
              <a:rPr lang="zh-CN" altLang="en-US"/>
              <a:t>		"aaaaa",///0:连五</a:t>
            </a:r>
            <a:endParaRPr lang="zh-CN" altLang="en-US"/>
          </a:p>
          <a:p>
            <a:r>
              <a:rPr lang="zh-CN" altLang="en-US"/>
              <a:t>		"oaaaao",///1:活四</a:t>
            </a:r>
            <a:endParaRPr lang="zh-CN" altLang="en-US"/>
          </a:p>
          <a:p>
            <a:r>
              <a:rPr lang="zh-CN" altLang="en-US"/>
              <a:t>		"baaaao","oaaaab",///2~3眠四</a:t>
            </a:r>
            <a:endParaRPr lang="zh-CN" altLang="en-US"/>
          </a:p>
          <a:p>
            <a:r>
              <a:rPr lang="zh-CN" altLang="en-US"/>
              <a:t>		"aoaaab","baaaoa","aaoaa","boaaaoa","aoaaaob",///4~8低级死四</a:t>
            </a:r>
            <a:endParaRPr lang="zh-CN" altLang="en-US"/>
          </a:p>
          <a:p>
            <a:r>
              <a:rPr lang="zh-CN" altLang="en-US"/>
              <a:t>		"oaaaoo","ooaaao",///9~10活三</a:t>
            </a:r>
            <a:endParaRPr lang="zh-CN" altLang="en-US"/>
          </a:p>
          <a:p>
            <a:r>
              <a:rPr lang="zh-CN" altLang="en-US"/>
              <a:t>		"oaaoao","oaoaao",///11~12跳活三</a:t>
            </a:r>
            <a:endParaRPr lang="zh-CN" altLang="en-US"/>
          </a:p>
          <a:p>
            <a:r>
              <a:rPr lang="zh-CN" altLang="en-US"/>
              <a:t>		"baaaoo","ooaaab","baaoao","oaoaab","oaaoab","baoaao","aooaa","aaooa","aoaoa","boaaaob",///13~22眠三</a:t>
            </a:r>
            <a:endParaRPr lang="zh-CN" altLang="en-US"/>
          </a:p>
          <a:p>
            <a:r>
              <a:rPr lang="zh-CN" altLang="en-US"/>
              <a:t>		"ooaaoo","oooaao","oaaooo",///23~25活二</a:t>
            </a:r>
            <a:endParaRPr lang="zh-CN" altLang="en-US"/>
          </a:p>
          <a:p>
            <a:r>
              <a:rPr lang="zh-CN" altLang="en-US"/>
              <a:t>		"ooaoao","oaoaoo","oaooao",///26~28低级活二</a:t>
            </a:r>
            <a:endParaRPr lang="zh-CN" altLang="en-US"/>
          </a:p>
          <a:p>
            <a:r>
              <a:rPr lang="zh-CN" altLang="en-US"/>
              <a:t>		"aaooo","oooaa","baoaoo","ooaoab","oaooab","baooao","aoooa","boaoaob","boaaoob","booaaob"///29~38眠二</a:t>
            </a:r>
            <a:endParaRPr lang="zh-CN" altLang="en-US"/>
          </a:p>
          <a:p>
            <a:r>
              <a:rPr lang="zh-CN" altLang="en-US"/>
              <a:t>	};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780"/>
          </a:xfrm>
        </p:spPr>
        <p:txBody>
          <a:bodyPr/>
          <a:p>
            <a:r>
              <a:rPr lang="zh-CN" altLang="en-US"/>
              <a:t>打分</a:t>
            </a:r>
            <a:r>
              <a:rPr lang="zh-CN" altLang="en-US"/>
              <a:t>规则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我们</a:t>
            </a:r>
            <a:r>
              <a:rPr lang="en-US" altLang="zh-CN"/>
              <a:t>对整个棋盘形势进行打分，存在两个二维数组上</a:t>
            </a:r>
            <a:r>
              <a:rPr lang="zh-CN" altLang="en-US"/>
              <a:t>，其中</a:t>
            </a:r>
            <a:r>
              <a:rPr lang="en-US" altLang="zh-CN"/>
              <a:t>一个为我方的形势分数，</a:t>
            </a:r>
            <a:r>
              <a:rPr lang="zh-CN" altLang="en-US"/>
              <a:t>而另</a:t>
            </a:r>
            <a:r>
              <a:rPr lang="en-US" altLang="zh-CN"/>
              <a:t>一个为敌方的形势分数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然后找出我方形势分数的最大值及其对应的位置，找出敌方形势的最大值及其对应的位置。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如何判断是进攻还是防守：</a:t>
            </a:r>
            <a:endParaRPr lang="zh-CN" altLang="en-US"/>
          </a:p>
          <a:p>
            <a:r>
              <a:rPr lang="zh-CN" altLang="en-US"/>
              <a:t>如果我方分数最大值&gt;=对方最大值，则进攻，下我方形势最大值对应的位置；如果有多个我方分数均为最大值，则下这几个对应位置上对方分数最大的位置。否则防守，下敌方分数最大值对应的位置。如果有多个敌方分数均为最大值，则下这几个对应位置上我方</a:t>
            </a:r>
            <a:r>
              <a:rPr lang="zh-CN" altLang="en-US"/>
              <a:t>分数最大的位置。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365"/>
            <a:ext cx="10515600" cy="6050915"/>
          </a:xfrm>
        </p:spPr>
        <p:txBody>
          <a:bodyPr>
            <a:normAutofit fontScale="25000"/>
          </a:bodyPr>
          <a:p>
            <a:r>
              <a:rPr lang="zh-CN" altLang="en-US" sz="6400"/>
              <a:t>部分代码</a:t>
            </a:r>
            <a:endParaRPr lang="zh-CN" altLang="en-US" sz="6400"/>
          </a:p>
          <a:p>
            <a:r>
              <a:rPr lang="zh-CN" altLang="en-US" sz="5715"/>
              <a:t>if (currentState)	hisScore = getValue(steps[steps.size() - 1].x, steps[steps.size() - 1].y, BLACK);</a:t>
            </a:r>
            <a:endParaRPr lang="zh-CN" altLang="en-US" sz="5715"/>
          </a:p>
          <a:p>
            <a:r>
              <a:rPr lang="zh-CN" altLang="en-US" sz="5715"/>
              <a:t>else	</a:t>
            </a:r>
            <a:r>
              <a:rPr lang="en-US" altLang="zh-CN" sz="5715"/>
              <a:t>	</a:t>
            </a:r>
            <a:r>
              <a:rPr lang="zh-CN" altLang="en-US" sz="5715"/>
              <a:t>hisScore = getValue(steps[steps.size() - 1].x, steps[steps.size() - 1].y, WHITE);</a:t>
            </a:r>
            <a:endParaRPr lang="zh-CN" altLang="en-US" sz="5715"/>
          </a:p>
          <a:p>
            <a:r>
              <a:rPr lang="zh-CN" altLang="en-US" sz="5715"/>
              <a:t>//对当前局面进行估值</a:t>
            </a:r>
            <a:endParaRPr lang="zh-CN" altLang="en-US" sz="5715"/>
          </a:p>
          <a:p>
            <a:r>
              <a:rPr lang="zh-CN" altLang="en-US" sz="5715"/>
              <a:t>int moveCnt = generateBestMoves(searchLimit, bestMoves);</a:t>
            </a:r>
            <a:endParaRPr lang="zh-CN" altLang="en-US" sz="5715"/>
          </a:p>
          <a:p>
            <a:r>
              <a:rPr lang="zh-CN" altLang="en-US" sz="5715"/>
              <a:t>int val, bestVal = -999999999;</a:t>
            </a:r>
            <a:endParaRPr lang="zh-CN" altLang="en-US" sz="5715"/>
          </a:p>
          <a:p>
            <a:r>
              <a:rPr lang="zh-CN" altLang="en-US" sz="5715"/>
              <a:t>for (int i = 0; i&lt;moveCnt; ++i){</a:t>
            </a:r>
            <a:endParaRPr lang="zh-CN" altLang="en-US" sz="5715"/>
          </a:p>
          <a:p>
            <a:r>
              <a:rPr lang="zh-CN" altLang="en-US" sz="5715"/>
              <a:t>	if (currentState){</a:t>
            </a:r>
            <a:endParaRPr lang="zh-CN" altLang="en-US" sz="5715"/>
          </a:p>
          <a:p>
            <a:r>
              <a:rPr lang="zh-CN" altLang="en-US" sz="5715"/>
              <a:t>		board[bestMoves[i].x][bestMoves[i].y] = 1;</a:t>
            </a:r>
            <a:endParaRPr lang="zh-CN" altLang="en-US" sz="5715"/>
          </a:p>
          <a:p>
            <a:r>
              <a:rPr lang="zh-CN" altLang="en-US" sz="5715"/>
              <a:t>		val = getValue(bestMoves[i].x, bestMoves[i].y, WHITE);</a:t>
            </a:r>
            <a:endParaRPr lang="zh-CN" altLang="en-US" sz="5715"/>
          </a:p>
          <a:p>
            <a:r>
              <a:rPr lang="zh-CN" altLang="en-US" sz="5715"/>
              <a:t>	}</a:t>
            </a:r>
            <a:endParaRPr lang="zh-CN" altLang="en-US" sz="5715"/>
          </a:p>
          <a:p>
            <a:r>
              <a:rPr lang="zh-CN" altLang="en-US" sz="5715"/>
              <a:t>	else{</a:t>
            </a:r>
            <a:endParaRPr lang="zh-CN" altLang="en-US" sz="5715"/>
          </a:p>
          <a:p>
            <a:r>
              <a:rPr lang="zh-CN" altLang="en-US" sz="5715"/>
              <a:t>		board[bestMoves[i].x][bestMoves[i].y] = -1;</a:t>
            </a:r>
            <a:endParaRPr lang="zh-CN" altLang="en-US" sz="5715"/>
          </a:p>
          <a:p>
            <a:r>
              <a:rPr lang="zh-CN" altLang="en-US" sz="5715"/>
              <a:t>		val = getValue(bestMoves[i].x, bestMoves[i].y, BLACK);</a:t>
            </a:r>
            <a:endParaRPr lang="zh-CN" altLang="en-US" sz="5715"/>
          </a:p>
          <a:p>
            <a:r>
              <a:rPr lang="zh-CN" altLang="en-US" sz="5715"/>
              <a:t>	}</a:t>
            </a:r>
            <a:endParaRPr lang="zh-CN" altLang="en-US" sz="5715"/>
          </a:p>
          <a:p>
            <a:r>
              <a:rPr lang="zh-CN" altLang="en-US" sz="5715"/>
              <a:t>	board[bestMoves[i].x][bestMoves[i].y] = 0;</a:t>
            </a:r>
            <a:endParaRPr lang="zh-CN" altLang="en-US" sz="5715"/>
          </a:p>
          <a:p>
            <a:r>
              <a:rPr lang="zh-CN" altLang="en-US" sz="5715"/>
              <a:t>	if (val &gt; bestVal)</a:t>
            </a:r>
            <a:r>
              <a:rPr lang="en-US" altLang="zh-CN" sz="5715"/>
              <a:t>   </a:t>
            </a:r>
            <a:r>
              <a:rPr lang="zh-CN" altLang="en-US" sz="5715"/>
              <a:t>bestVal = val;</a:t>
            </a:r>
            <a:endParaRPr lang="zh-CN" altLang="en-US" sz="5715"/>
          </a:p>
          <a:p>
            <a:r>
              <a:rPr lang="zh-CN" altLang="en-US" sz="5715"/>
              <a:t>}</a:t>
            </a:r>
            <a:endParaRPr lang="zh-CN" altLang="en-US" sz="5715"/>
          </a:p>
          <a:p>
            <a:r>
              <a:rPr lang="zh-CN" altLang="en-US" sz="5715"/>
              <a:t>myScore = bestVal;</a:t>
            </a:r>
            <a:endParaRPr lang="zh-CN" altLang="en-US" sz="5715"/>
          </a:p>
          <a:p>
            <a:r>
              <a:rPr lang="zh-CN" altLang="en-US" sz="5715"/>
              <a:t>return myScore - hisScore;</a:t>
            </a:r>
            <a:endParaRPr lang="zh-CN" altLang="en-US" sz="57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8155"/>
            <a:ext cx="10515600" cy="5699125"/>
          </a:xfrm>
        </p:spPr>
        <p:txBody>
          <a:bodyPr/>
          <a:p>
            <a:r>
              <a:rPr lang="zh-CN" altLang="en-US" sz="2000"/>
              <a:t>打分方法</a:t>
            </a:r>
            <a:endParaRPr lang="zh-CN" altLang="en-US" sz="2000"/>
          </a:p>
          <a:p>
            <a:r>
              <a:rPr lang="zh-CN" altLang="en-US" sz="2000"/>
              <a:t>（1）在棋盘空位置上</a:t>
            </a:r>
            <a:r>
              <a:rPr lang="zh-CN" altLang="en-US" sz="2000"/>
              <a:t>暂时添加要判断放的棋子</a:t>
            </a:r>
            <a:endParaRPr lang="zh-CN" altLang="en-US" sz="2000"/>
          </a:p>
          <a:p>
            <a:r>
              <a:rPr lang="zh-CN" altLang="en-US" sz="2000"/>
              <a:t>（2）取出以空位置为中心的4个方向（上，下，左，右），每个方向以该位置为中心两边各取4个格子信息。</a:t>
            </a:r>
            <a:endParaRPr lang="zh-CN" altLang="en-US" sz="2000"/>
          </a:p>
          <a:p>
            <a:r>
              <a:rPr lang="zh-CN" altLang="en-US" sz="2000"/>
              <a:t>（3）四个方向都判断其棋型，是否连五，活四，冲四，活三，眠三，活二，眠二等中的一种</a:t>
            </a:r>
            <a:endParaRPr lang="zh-CN" altLang="en-US" sz="2000"/>
          </a:p>
          <a:p>
            <a:r>
              <a:rPr lang="zh-CN" altLang="en-US" sz="2000"/>
              <a:t>（4）最后综合四个方向的棋型，对该位置进行打分。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4495"/>
            <a:ext cx="10515600" cy="6204585"/>
          </a:xfrm>
        </p:spPr>
        <p:txBody>
          <a:bodyPr>
            <a:normAutofit fontScale="50000"/>
          </a:bodyPr>
          <a:p>
            <a:r>
              <a:rPr lang="zh-CN" altLang="en-US"/>
              <a:t>综合四个方向后：</a:t>
            </a:r>
            <a:endParaRPr lang="zh-CN" altLang="en-US"/>
          </a:p>
          <a:p>
            <a:r>
              <a:rPr lang="zh-CN" altLang="en-US"/>
              <a:t>判断是否能</a:t>
            </a:r>
            <a:r>
              <a:rPr lang="zh-CN" altLang="en-US">
                <a:solidFill>
                  <a:srgbClr val="FF0000"/>
                </a:solidFill>
              </a:rPr>
              <a:t>成5</a:t>
            </a:r>
            <a:r>
              <a:rPr lang="zh-CN" altLang="en-US"/>
              <a:t>, </a:t>
            </a:r>
            <a:r>
              <a:rPr lang="en-US" altLang="zh-CN"/>
              <a:t>			   </a:t>
            </a:r>
            <a:r>
              <a:rPr lang="zh-CN" altLang="en-US"/>
              <a:t>如果是我方的话给予100000分，如果是</a:t>
            </a:r>
            <a:r>
              <a:rPr lang="zh-CN" altLang="en-US"/>
              <a:t>敌方的话给予100000 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活4</a:t>
            </a:r>
            <a:r>
              <a:rPr lang="zh-CN" altLang="en-US"/>
              <a:t>或者是</a:t>
            </a:r>
            <a:r>
              <a:rPr lang="zh-CN" altLang="en-US">
                <a:solidFill>
                  <a:srgbClr val="FF0000"/>
                </a:solidFill>
              </a:rPr>
              <a:t>双死4</a:t>
            </a:r>
            <a:r>
              <a:rPr lang="zh-CN" altLang="en-US"/>
              <a:t>或者是</a:t>
            </a:r>
            <a:r>
              <a:rPr lang="zh-CN" altLang="en-US">
                <a:solidFill>
                  <a:srgbClr val="FF0000"/>
                </a:solidFill>
              </a:rPr>
              <a:t>死4活3</a:t>
            </a:r>
            <a:r>
              <a:rPr lang="zh-CN" altLang="en-US"/>
              <a:t>，如果是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方的话给予10000分，</a:t>
            </a:r>
            <a:r>
              <a:rPr lang="en-US" altLang="zh-CN"/>
              <a:t>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方的话给予10000分；</a:t>
            </a:r>
            <a:endParaRPr lang="zh-CN" altLang="en-US"/>
          </a:p>
          <a:p>
            <a:r>
              <a:rPr lang="zh-CN" altLang="en-US"/>
              <a:t>判断是否已成</a:t>
            </a:r>
            <a:r>
              <a:rPr lang="zh-CN" altLang="en-US">
                <a:solidFill>
                  <a:srgbClr val="FF0000"/>
                </a:solidFill>
              </a:rPr>
              <a:t>双活3</a:t>
            </a:r>
            <a:r>
              <a:rPr lang="zh-CN" altLang="en-US"/>
              <a:t>，</a:t>
            </a:r>
            <a:r>
              <a:rPr lang="en-US" altLang="zh-CN"/>
              <a:t>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方的话给予5000分，</a:t>
            </a:r>
            <a:r>
              <a:rPr lang="en-US" altLang="zh-CN"/>
              <a:t>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方的话给予5000 分；</a:t>
            </a:r>
            <a:endParaRPr lang="zh-CN" altLang="en-US"/>
          </a:p>
          <a:p>
            <a:r>
              <a:rPr lang="zh-CN" altLang="en-US"/>
              <a:t>判断是否成</a:t>
            </a:r>
            <a:r>
              <a:rPr lang="zh-CN" altLang="en-US">
                <a:solidFill>
                  <a:srgbClr val="FF0000"/>
                </a:solidFill>
              </a:rPr>
              <a:t>死3活3（高级）</a:t>
            </a:r>
            <a:r>
              <a:rPr lang="zh-CN" altLang="en-US"/>
              <a:t>，</a:t>
            </a:r>
            <a:r>
              <a:rPr lang="en-US" altLang="zh-CN"/>
              <a:t>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方的话给予1000分，</a:t>
            </a:r>
            <a:r>
              <a:rPr lang="en-US" altLang="zh-CN"/>
              <a:t>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方的话给予1000 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死4</a:t>
            </a:r>
            <a:r>
              <a:rPr lang="zh-CN" altLang="en-US"/>
              <a:t>，</a:t>
            </a:r>
            <a:r>
              <a:rPr lang="en-US" altLang="zh-CN"/>
              <a:t>	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方的话给予500分，</a:t>
            </a:r>
            <a:r>
              <a:rPr lang="en-US" altLang="zh-CN"/>
              <a:t>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方的话给予500分；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低级死4</a:t>
            </a:r>
            <a:r>
              <a:rPr lang="zh-CN" altLang="en-US"/>
              <a:t>，</a:t>
            </a:r>
            <a:r>
              <a:rPr lang="en-US" altLang="zh-CN"/>
              <a:t>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方的话给予400分，</a:t>
            </a:r>
            <a:r>
              <a:rPr lang="en-US" altLang="zh-CN"/>
              <a:t>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方的话给予400分；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单活3</a:t>
            </a:r>
            <a:r>
              <a:rPr lang="zh-CN" altLang="en-US"/>
              <a:t>，</a:t>
            </a:r>
            <a:r>
              <a:rPr lang="en-US" altLang="zh-CN"/>
              <a:t>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方的话给予100分，</a:t>
            </a:r>
            <a:r>
              <a:rPr lang="en-US" altLang="zh-CN"/>
              <a:t>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方的话给予100分；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跳活3</a:t>
            </a:r>
            <a:r>
              <a:rPr lang="zh-CN" altLang="en-US"/>
              <a:t>，</a:t>
            </a:r>
            <a:r>
              <a:rPr lang="en-US" altLang="zh-CN"/>
              <a:t>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方的话给予90分，</a:t>
            </a:r>
            <a:r>
              <a:rPr lang="en-US" altLang="zh-CN"/>
              <a:t>  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方的话给予90分；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双活2</a:t>
            </a:r>
            <a:r>
              <a:rPr lang="zh-CN" altLang="en-US"/>
              <a:t>，</a:t>
            </a:r>
            <a:r>
              <a:rPr lang="en-US" altLang="zh-CN"/>
              <a:t>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方的话给予50分，</a:t>
            </a:r>
            <a:r>
              <a:rPr lang="en-US" altLang="zh-CN"/>
              <a:t>  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方的话给予50分；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活2</a:t>
            </a:r>
            <a:r>
              <a:rPr lang="zh-CN" altLang="en-US"/>
              <a:t>，</a:t>
            </a:r>
            <a:r>
              <a:rPr lang="en-US" altLang="zh-CN"/>
              <a:t>	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方的话给予10分，</a:t>
            </a:r>
            <a:r>
              <a:rPr lang="en-US" altLang="zh-CN"/>
              <a:t>  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方的话给予10分；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低级活2</a:t>
            </a:r>
            <a:r>
              <a:rPr lang="zh-CN" altLang="en-US"/>
              <a:t>，</a:t>
            </a:r>
            <a:r>
              <a:rPr lang="en-US" altLang="zh-CN"/>
              <a:t>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方的话给予9分，</a:t>
            </a:r>
            <a:r>
              <a:rPr lang="en-US" altLang="zh-CN"/>
              <a:t>    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方的话给予9分；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死3</a:t>
            </a:r>
            <a:r>
              <a:rPr lang="zh-CN" altLang="en-US"/>
              <a:t>，</a:t>
            </a:r>
            <a:r>
              <a:rPr lang="en-US" altLang="zh-CN"/>
              <a:t>	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方的话给予5分，</a:t>
            </a:r>
            <a:r>
              <a:rPr lang="en-US" altLang="zh-CN"/>
              <a:t>    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方的话给予5分；</a:t>
            </a:r>
            <a:endParaRPr lang="zh-CN" altLang="en-US"/>
          </a:p>
          <a:p>
            <a:r>
              <a:rPr lang="zh-CN" altLang="en-US"/>
              <a:t>判断是否能成</a:t>
            </a:r>
            <a:r>
              <a:rPr lang="zh-CN" altLang="en-US">
                <a:solidFill>
                  <a:srgbClr val="FF0000"/>
                </a:solidFill>
              </a:rPr>
              <a:t>死2</a:t>
            </a:r>
            <a:r>
              <a:rPr lang="zh-CN" altLang="en-US"/>
              <a:t>，</a:t>
            </a:r>
            <a:r>
              <a:rPr lang="en-US" altLang="zh-CN"/>
              <a:t>	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方的话给予2分，</a:t>
            </a:r>
            <a:r>
              <a:rPr lang="en-US" altLang="zh-CN"/>
              <a:t>    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方的话给予2分。</a:t>
            </a:r>
            <a:endParaRPr lang="zh-CN" altLang="en-US"/>
          </a:p>
          <a:p>
            <a:r>
              <a:rPr lang="zh-CN" altLang="en-US"/>
              <a:t>判断是否其他情况（nothing），</a:t>
            </a:r>
            <a:r>
              <a:rPr lang="en-US" altLang="zh-CN"/>
              <a:t>		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我</a:t>
            </a:r>
            <a:r>
              <a:rPr lang="zh-CN" altLang="en-US"/>
              <a:t>方的话给予1分，</a:t>
            </a:r>
            <a:r>
              <a:rPr lang="en-US" altLang="zh-CN"/>
              <a:t>          </a:t>
            </a:r>
            <a:r>
              <a:rPr lang="zh-CN" altLang="en-US"/>
              <a:t>如果是</a:t>
            </a:r>
            <a:r>
              <a:rPr lang="zh-CN" altLang="en-US">
                <a:sym typeface="+mn-ea"/>
              </a:rPr>
              <a:t>敌</a:t>
            </a:r>
            <a:r>
              <a:rPr lang="zh-CN" altLang="en-US"/>
              <a:t>方的话给予1分。</a:t>
            </a:r>
            <a:endParaRPr lang="zh-CN" altLang="en-US"/>
          </a:p>
          <a:p>
            <a:r>
              <a:rPr lang="zh-CN" altLang="en-US"/>
              <a:t>有棋子，则直接0分。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分数可提前存入</a:t>
            </a:r>
            <a:r>
              <a:rPr lang="en-US" altLang="zh-CN"/>
              <a:t>score</a:t>
            </a:r>
            <a:r>
              <a:rPr lang="zh-CN" altLang="en-US"/>
              <a:t>数组中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780"/>
          </a:xfrm>
        </p:spPr>
        <p:txBody>
          <a:bodyPr/>
          <a:p>
            <a:r>
              <a:rPr lang="zh-CN" altLang="en-US"/>
              <a:t>棋型的</a:t>
            </a:r>
            <a:r>
              <a:rPr lang="zh-CN" altLang="en-US"/>
              <a:t>判断</a:t>
            </a:r>
            <a:endParaRPr lang="zh-CN" altLang="en-US"/>
          </a:p>
          <a:p>
            <a:r>
              <a:rPr lang="zh-CN" altLang="en-US" sz="2000"/>
              <a:t>以黑方为例：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中心点相连而成的连续子有5个：</a:t>
            </a:r>
            <a:endParaRPr lang="zh-CN" altLang="en-US" sz="2000"/>
          </a:p>
          <a:p>
            <a:pPr lvl="1"/>
            <a:r>
              <a:rPr lang="zh-CN" altLang="en-US" sz="2000"/>
              <a:t>不管哪种情况，都可以直接判断为成5：</a:t>
            </a:r>
            <a:endParaRPr lang="zh-CN" altLang="en-US" sz="2000"/>
          </a:p>
        </p:txBody>
      </p:sp>
      <p:pic>
        <p:nvPicPr>
          <p:cNvPr id="5" name="图片 4" descr="833392-20160813214841828-18144470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3035935"/>
            <a:ext cx="3382645" cy="746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2100"/>
            <a:ext cx="10515600" cy="5885180"/>
          </a:xfrm>
        </p:spPr>
        <p:txBody>
          <a:bodyPr/>
          <a:p>
            <a:r>
              <a:rPr lang="zh-CN" altLang="en-US" sz="2000"/>
              <a:t>中心点相连而成的连续子有4个：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lvl="1"/>
            <a:r>
              <a:rPr lang="zh-CN" altLang="en-US" sz="2000"/>
              <a:t>两边均空，活4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lvl="1"/>
            <a:r>
              <a:rPr lang="zh-CN" altLang="en-US" sz="2000"/>
              <a:t>1、2均非空，则nothing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lvl="1"/>
            <a:r>
              <a:rPr lang="zh-CN" altLang="en-US" sz="2000"/>
              <a:t>1、2只有一个为空，则死4</a:t>
            </a:r>
            <a:endParaRPr lang="zh-CN" altLang="en-US" sz="20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760" y="216535"/>
            <a:ext cx="3007995" cy="64770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55" y="1566545"/>
            <a:ext cx="3138805" cy="61277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5" y="3074670"/>
            <a:ext cx="3138805" cy="628015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0" y="4664075"/>
            <a:ext cx="302450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840" y="346710"/>
            <a:ext cx="10986770" cy="1325880"/>
          </a:xfrm>
        </p:spPr>
        <p:txBody>
          <a:bodyPr/>
          <a:p>
            <a:r>
              <a:rPr lang="zh-CN" altLang="en-US"/>
              <a:t>成果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4" name="内容占位符 3" descr="QQ图片202312271802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9660" y="1735455"/>
            <a:ext cx="4732655" cy="4737100"/>
          </a:xfrm>
          <a:prstGeom prst="rect">
            <a:avLst/>
          </a:prstGeom>
        </p:spPr>
      </p:pic>
      <p:pic>
        <p:nvPicPr>
          <p:cNvPr id="5" name="图片 4" descr="QQ图片202312271946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735455"/>
            <a:ext cx="4819650" cy="4744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6395"/>
            <a:ext cx="10515600" cy="5810885"/>
          </a:xfrm>
        </p:spPr>
        <p:txBody>
          <a:bodyPr/>
          <a:p>
            <a:r>
              <a:rPr lang="zh-CN" altLang="en-US" sz="2000"/>
              <a:t>中心点相连而成的连续子有3个：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lvl="1"/>
            <a:r>
              <a:rPr lang="zh-CN" altLang="en-US" sz="2000"/>
              <a:t>2,3均空时：</a:t>
            </a:r>
            <a:endParaRPr lang="zh-CN" altLang="en-US" sz="2000"/>
          </a:p>
          <a:p>
            <a:pPr lvl="2"/>
            <a:r>
              <a:rPr lang="zh-CN" altLang="en-US" sz="2000"/>
              <a:t>1,4均为白子，则为死3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lvl="2"/>
            <a:r>
              <a:rPr lang="zh-CN" altLang="en-US" sz="2000"/>
              <a:t>1,4只要有一个空，则为活3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pPr lvl="2"/>
            <a:r>
              <a:rPr lang="zh-CN" altLang="en-US" sz="2000"/>
              <a:t>1,4只要有一个黑，则为死4 </a:t>
            </a:r>
            <a:endParaRPr lang="zh-CN" altLang="en-US" sz="20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3325" y="366395"/>
            <a:ext cx="3062605" cy="62992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5" y="2171700"/>
            <a:ext cx="3018155" cy="57213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3496945"/>
            <a:ext cx="2805430" cy="1384300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0" y="5170170"/>
            <a:ext cx="2813685" cy="1193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195"/>
            <a:ext cx="10515600" cy="6483350"/>
          </a:xfrm>
        </p:spPr>
        <p:txBody>
          <a:bodyPr>
            <a:normAutofit fontScale="65000"/>
          </a:bodyPr>
          <a:p>
            <a:r>
              <a:rPr lang="zh-CN" altLang="en-US" sz="3635"/>
              <a:t>极小化极大值搜索</a:t>
            </a:r>
            <a:r>
              <a:rPr lang="en-US" altLang="zh-CN" sz="3635"/>
              <a:t>(Minimax算法)</a:t>
            </a:r>
            <a:endParaRPr lang="en-US" altLang="zh-CN" sz="3635"/>
          </a:p>
          <a:p>
            <a:r>
              <a:rPr lang="en-US" altLang="zh-CN" sz="1800"/>
              <a:t>//极大极小搜索，使用负极大函数实现</a:t>
            </a:r>
            <a:endParaRPr lang="en-US" altLang="zh-CN" sz="1800"/>
          </a:p>
          <a:p>
            <a:r>
              <a:rPr lang="en-US" altLang="zh-CN" sz="1800"/>
              <a:t>int Gobang::negaMax(int depth, int &amp;x, int &amp;y, int alpha, int beta)</a:t>
            </a:r>
            <a:endParaRPr lang="en-US" altLang="zh-CN" sz="1800"/>
          </a:p>
          <a:p>
            <a:r>
              <a:rPr lang="en-US" altLang="zh-CN" sz="1800"/>
              <a:t>{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	int best = -99999999, val;</a:t>
            </a:r>
            <a:endParaRPr lang="en-US" altLang="zh-CN" sz="1800"/>
          </a:p>
          <a:p>
            <a:r>
              <a:rPr lang="en-US" altLang="zh-CN" sz="1800"/>
              <a:t>	//如果对方已连五，就直接返回</a:t>
            </a:r>
            <a:endParaRPr lang="en-US" altLang="zh-CN" sz="1800"/>
          </a:p>
          <a:p>
            <a:r>
              <a:rPr lang="en-US" altLang="zh-CN" sz="1800"/>
              <a:t>	isGameOver(steps[piecesCnt - 1].x, steps[piecesCnt - 1].y);</a:t>
            </a:r>
            <a:endParaRPr lang="en-US" altLang="zh-CN" sz="1800"/>
          </a:p>
          <a:p>
            <a:r>
              <a:rPr lang="en-US" altLang="zh-CN" sz="1800"/>
              <a:t>	if (gameOver)</a:t>
            </a:r>
            <a:endParaRPr lang="en-US" altLang="zh-CN" sz="1800"/>
          </a:p>
          <a:p>
            <a:r>
              <a:rPr lang="en-US" altLang="zh-CN" sz="1800"/>
              <a:t>		return -1000000;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	//如果之前计算出这个局面的值就直接返回</a:t>
            </a:r>
            <a:endParaRPr lang="en-US" altLang="zh-CN" sz="1800"/>
          </a:p>
          <a:p>
            <a:r>
              <a:rPr lang="en-US" altLang="zh-CN" sz="1800"/>
              <a:t>	val = searchHashTable(depth);</a:t>
            </a:r>
            <a:endParaRPr lang="en-US" altLang="zh-CN" sz="1800"/>
          </a:p>
          <a:p>
            <a:r>
              <a:rPr lang="en-US" altLang="zh-CN" sz="1800"/>
              <a:t>	if (val != unknown)</a:t>
            </a:r>
            <a:endParaRPr lang="en-US" altLang="zh-CN" sz="1800"/>
          </a:p>
          <a:p>
            <a:r>
              <a:rPr lang="en-US" altLang="zh-CN" sz="1800"/>
              <a:t>	{</a:t>
            </a:r>
            <a:endParaRPr lang="en-US" altLang="zh-CN" sz="1800"/>
          </a:p>
          <a:p>
            <a:r>
              <a:rPr lang="en-US" altLang="zh-CN" sz="1800"/>
              <a:t>		++hit;</a:t>
            </a:r>
            <a:endParaRPr lang="en-US" altLang="zh-CN" sz="1800"/>
          </a:p>
          <a:p>
            <a:r>
              <a:rPr lang="en-US" altLang="zh-CN" sz="1800"/>
              <a:t>		return val;</a:t>
            </a:r>
            <a:endParaRPr lang="en-US" altLang="zh-CN" sz="1800"/>
          </a:p>
          <a:p>
            <a:r>
              <a:rPr lang="en-US" altLang="zh-CN" sz="1800"/>
              <a:t>	}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	if (depth &lt;= 0)</a:t>
            </a:r>
            <a:endParaRPr lang="en-US" altLang="zh-CN" sz="1800"/>
          </a:p>
          <a:p>
            <a:r>
              <a:rPr lang="en-US" altLang="zh-CN" sz="1800"/>
              <a:t>		return evaluate();</a:t>
            </a:r>
            <a:endParaRPr lang="en-US" altLang="zh-CN" sz="1800"/>
          </a:p>
          <a:p>
            <a:endParaRPr lang="en-US" altLang="zh-CN" sz="1800"/>
          </a:p>
          <a:p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6860"/>
            <a:ext cx="10515600" cy="6217285"/>
          </a:xfrm>
        </p:spPr>
        <p:txBody>
          <a:bodyPr>
            <a:normAutofit fontScale="45000"/>
          </a:bodyPr>
          <a:p>
            <a:r>
              <a:rPr lang="en-US" altLang="zh-CN">
                <a:sym typeface="+mn-ea"/>
              </a:rPr>
              <a:t>	point * move;</a:t>
            </a:r>
            <a:endParaRPr lang="en-US" altLang="zh-CN"/>
          </a:p>
          <a:p>
            <a:r>
              <a:rPr lang="en-US" altLang="zh-CN">
                <a:sym typeface="+mn-ea"/>
              </a:rPr>
              <a:t>	move = new point[40];</a:t>
            </a:r>
            <a:endParaRPr lang="en-US" altLang="zh-CN"/>
          </a:p>
          <a:p>
            <a:r>
              <a:rPr lang="en-US" altLang="zh-CN">
                <a:sym typeface="+mn-ea"/>
              </a:rPr>
              <a:t>	int moveCnt;</a:t>
            </a:r>
            <a:endParaRPr lang="en-US" altLang="zh-CN"/>
          </a:p>
          <a:p>
            <a:r>
              <a:rPr lang="en-US" altLang="zh-CN">
                <a:sym typeface="+mn-ea"/>
              </a:rPr>
              <a:t>	//动态生成可行点,根据局面判断要考虑的节点数</a:t>
            </a:r>
            <a:endParaRPr lang="en-US" altLang="zh-CN"/>
          </a:p>
          <a:p>
            <a:r>
              <a:rPr lang="en-US" altLang="zh-CN">
                <a:sym typeface="+mn-ea"/>
              </a:rPr>
              <a:t>	if (piecesCnt&lt;6)</a:t>
            </a:r>
            <a:endParaRPr lang="en-US" altLang="zh-CN"/>
          </a:p>
          <a:p>
            <a:r>
              <a:rPr lang="en-US" altLang="zh-CN">
                <a:sym typeface="+mn-ea"/>
              </a:rPr>
              <a:t>		moveCnt = generateBestMoves(8, move);</a:t>
            </a:r>
            <a:endParaRPr lang="en-US" altLang="zh-CN"/>
          </a:p>
          <a:p>
            <a:r>
              <a:rPr lang="en-US" altLang="zh-CN">
                <a:sym typeface="+mn-ea"/>
              </a:rPr>
              <a:t>	else if (piecesCnt&lt;12)</a:t>
            </a:r>
            <a:endParaRPr lang="en-US" altLang="zh-CN"/>
          </a:p>
          <a:p>
            <a:r>
              <a:rPr lang="en-US" altLang="zh-CN">
                <a:sym typeface="+mn-ea"/>
              </a:rPr>
              <a:t>		moveCnt = generateBestMoves(10, move);</a:t>
            </a:r>
            <a:endParaRPr lang="en-US" altLang="zh-CN"/>
          </a:p>
          <a:p>
            <a:r>
              <a:rPr lang="en-US" altLang="zh-CN">
                <a:sym typeface="+mn-ea"/>
              </a:rPr>
              <a:t>	else</a:t>
            </a:r>
            <a:endParaRPr lang="en-US" altLang="zh-CN"/>
          </a:p>
          <a:p>
            <a:r>
              <a:rPr lang="en-US" altLang="zh-CN">
                <a:sym typeface="+mn-ea"/>
              </a:rPr>
              <a:t>		moveCnt = generateBestMoves(searchLimit, move);</a:t>
            </a:r>
            <a:endParaRPr lang="en-US" altLang="zh-CN"/>
          </a:p>
          <a:p>
            <a:r>
              <a:rPr lang="en-US" altLang="zh-CN">
                <a:sym typeface="+mn-ea"/>
              </a:rPr>
              <a:t>	int x1, y1;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	for (int i = 0; i&lt;moveCnt; ++i)</a:t>
            </a:r>
            <a:endParaRPr lang="en-US" altLang="zh-CN"/>
          </a:p>
          <a:p>
            <a:r>
              <a:rPr lang="en-US" altLang="zh-CN">
                <a:sym typeface="+mn-ea"/>
              </a:rPr>
              <a:t>	{</a:t>
            </a:r>
            <a:endParaRPr lang="en-US" altLang="zh-CN"/>
          </a:p>
          <a:p>
            <a:r>
              <a:rPr lang="en-US" altLang="zh-CN">
                <a:sym typeface="+mn-ea"/>
              </a:rPr>
              <a:t>		placePiece(move[i].x, move[i].y);</a:t>
            </a:r>
            <a:endParaRPr lang="en-US" altLang="zh-CN"/>
          </a:p>
          <a:p>
            <a:r>
              <a:rPr lang="en-US" altLang="zh-CN">
                <a:sym typeface="+mn-ea"/>
              </a:rPr>
              <a:t>		x1 = move[i].x;</a:t>
            </a:r>
            <a:endParaRPr lang="en-US" altLang="zh-CN"/>
          </a:p>
          <a:p>
            <a:r>
              <a:rPr lang="en-US" altLang="zh-CN">
                <a:sym typeface="+mn-ea"/>
              </a:rPr>
              <a:t>		y1 = move[i].y;</a:t>
            </a:r>
            <a:endParaRPr lang="en-US" altLang="zh-CN"/>
          </a:p>
          <a:p>
            <a:r>
              <a:rPr lang="en-US" altLang="zh-CN">
                <a:sym typeface="+mn-ea"/>
              </a:rPr>
              <a:t>		val = -negaMax(depth - 1, x1, y1, -beta, -alpha);</a:t>
            </a:r>
            <a:endParaRPr lang="en-US" altLang="zh-CN"/>
          </a:p>
          <a:p>
            <a:r>
              <a:rPr lang="en-US" altLang="zh-CN">
                <a:sym typeface="+mn-ea"/>
              </a:rPr>
              <a:t>		removePiece(move[i].x, move[i].y);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5260"/>
            <a:ext cx="10515600" cy="6002020"/>
          </a:xfrm>
        </p:spPr>
        <p:txBody>
          <a:bodyPr>
            <a:noAutofit/>
          </a:bodyPr>
          <a:p>
            <a:r>
              <a:rPr lang="en-US" altLang="zh-CN" sz="1500">
                <a:sym typeface="+mn-ea"/>
              </a:rPr>
              <a:t>		if (val &gt;= beta) {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writeToHashTable(beta, depth);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return beta;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}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if (val &gt; best) {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best = val;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if (depth == searchDepth)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{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	x = x1;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	y = y1;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}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if (val &gt; alpha)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		alpha = val;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	}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}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delete[] move;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writeToHashTable(best, depth);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	return best;</a:t>
            </a:r>
            <a:endParaRPr lang="en-US" altLang="zh-CN" sz="1500"/>
          </a:p>
          <a:p>
            <a:r>
              <a:rPr lang="en-US" altLang="zh-CN" sz="1500">
                <a:sym typeface="+mn-ea"/>
              </a:rPr>
              <a:t>}</a:t>
            </a:r>
            <a:endParaRPr lang="en-US" altLang="zh-CN" sz="15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360"/>
            <a:ext cx="10515600" cy="6643370"/>
          </a:xfrm>
        </p:spPr>
        <p:txBody>
          <a:bodyPr>
            <a:noAutofit/>
          </a:bodyPr>
          <a:p>
            <a:pPr fontAlgn="auto">
              <a:lnSpc>
                <a:spcPct val="80000"/>
              </a:lnSpc>
            </a:pPr>
            <a:r>
              <a:rPr lang="zh-CN" altLang="en-US" sz="1200"/>
              <a:t>剪枝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//剪枝函数，优先考虑冲四以上的点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int Gobang::cutCandidateMoves(point * bestMoves, point * candidateMoves, int csize){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int Msize = 0;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if (csize &gt; 0 &amp;&amp; candidateMoves[0].val &gt;= 100000){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bestMoves[0] = candidateMoves[0];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Msize = 1;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}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else if (csize &gt; 0 &amp;&amp; candidateMoves[0].val &gt;= 50000){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bestMoves[0] = candidateMoves[0];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Msize = 1;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if (csize &gt; 1 &amp;&amp; candidateMoves[1].val &gt;= 50000) {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	bestMoves[1] = candidateMoves[1];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	Msize = 2;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}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for (int i = Msize; i &lt; csize; ++i) {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	if (candidateMoves[i].val &gt;= 4000) {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		bestMoves[Msize] = candidateMoves[i];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		++Msize;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	}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	}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}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	return Msize;</a:t>
            </a:r>
            <a:endParaRPr lang="zh-CN" altLang="en-US" sz="1200"/>
          </a:p>
          <a:p>
            <a:pPr fontAlgn="auto">
              <a:lnSpc>
                <a:spcPct val="80000"/>
              </a:lnSpc>
            </a:pPr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30755"/>
            <a:ext cx="10515600" cy="5709285"/>
          </a:xfrm>
        </p:spPr>
        <p:txBody>
          <a:bodyPr/>
          <a:p>
            <a:r>
              <a:rPr lang="zh-CN" altLang="en-US"/>
              <a:t>我的五子棋</a:t>
            </a:r>
            <a:r>
              <a:rPr lang="en-US" altLang="zh-CN"/>
              <a:t>AI</a:t>
            </a:r>
            <a:r>
              <a:rPr lang="zh-CN" altLang="en-US"/>
              <a:t>算力不太高，但是和网络上找到的五子棋</a:t>
            </a:r>
            <a:r>
              <a:rPr lang="en-US" altLang="zh-CN"/>
              <a:t>AI</a:t>
            </a:r>
            <a:r>
              <a:rPr lang="zh-CN" altLang="en-US"/>
              <a:t>比拼起来胜率能过半，经简单测试应该能赢过大部分业余的</a:t>
            </a:r>
            <a:r>
              <a:rPr lang="zh-CN" altLang="en-US"/>
              <a:t>玩家。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初始化</a:t>
            </a:r>
            <a:r>
              <a:rPr lang="zh-CN" altLang="en-US"/>
              <a:t>部分：</a:t>
            </a:r>
            <a:endParaRPr lang="zh-CN" altLang="en-US"/>
          </a:p>
          <a:p>
            <a:pPr lvl="1"/>
            <a:r>
              <a:rPr lang="zh-CN" altLang="en-US"/>
              <a:t>初始化部分首先将棋盘画出，接着画出棋盘的图片，即将背景的颜色处理为棋盘的颜色，并</a:t>
            </a:r>
            <a:r>
              <a:rPr lang="zh-CN" altLang="en-US"/>
              <a:t>在上面画出黑色的</a:t>
            </a:r>
            <a:r>
              <a:rPr lang="zh-CN" altLang="en-US"/>
              <a:t>线。</a:t>
            </a:r>
            <a:endParaRPr lang="zh-CN" altLang="en-US"/>
          </a:p>
          <a:p>
            <a:pPr lvl="1"/>
            <a:r>
              <a:rPr lang="zh-CN" altLang="en-US"/>
              <a:t>同时设置了棋盘的尺寸，线与线之间的间距，棋子的大小</a:t>
            </a:r>
            <a:r>
              <a:rPr lang="zh-CN" altLang="en-US"/>
              <a:t>等。</a:t>
            </a:r>
            <a:endParaRPr lang="zh-CN" altLang="en-US"/>
          </a:p>
          <a:p>
            <a:pPr lvl="1"/>
            <a:r>
              <a:rPr lang="zh-CN" altLang="en-US"/>
              <a:t>还对数据进行了</a:t>
            </a:r>
            <a:r>
              <a:rPr lang="zh-CN" altLang="en-US"/>
              <a:t>处理。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960"/>
          </a:xfrm>
        </p:spPr>
        <p:txBody>
          <a:bodyPr>
            <a:normAutofit fontScale="40000"/>
          </a:bodyPr>
          <a:p>
            <a:r>
              <a:rPr lang="zh-CN" altLang="en-US"/>
              <a:t>for (int i = 0; i&lt;size; ++i)</a:t>
            </a:r>
            <a:endParaRPr lang="zh-CN" altLang="en-US"/>
          </a:p>
          <a:p>
            <a:r>
              <a:rPr lang="zh-CN" altLang="en-US"/>
              <a:t>	for (int j = 0; j&lt;size; ++j){</a:t>
            </a:r>
            <a:endParaRPr lang="zh-CN" altLang="en-US"/>
          </a:p>
          <a:p>
            <a:r>
              <a:rPr lang="zh-CN" altLang="en-US"/>
              <a:t>		board[i][j] = 0;</a:t>
            </a:r>
            <a:endParaRPr lang="zh-CN" altLang="en-US"/>
          </a:p>
          <a:p>
            <a:r>
              <a:rPr lang="zh-CN" altLang="en-US"/>
              <a:t>		candidate[i][j] = false;</a:t>
            </a:r>
            <a:endParaRPr lang="zh-CN" altLang="en-US"/>
          </a:p>
          <a:p>
            <a:r>
              <a:rPr lang="zh-CN" altLang="en-US"/>
              <a:t>		posValue[i][j] = min(min(i - 0, size - 1 - i), min(j - 0, size - 1 - j));</a:t>
            </a:r>
            <a:endParaRPr lang="zh-CN" altLang="en-US"/>
          </a:p>
          <a:p>
            <a:r>
              <a:rPr lang="zh-CN" altLang="en-US"/>
              <a:t>		//初始化zobrist键值表</a:t>
            </a:r>
            <a:endParaRPr lang="zh-CN" altLang="en-US"/>
          </a:p>
          <a:p>
            <a:r>
              <a:rPr lang="zh-CN" altLang="en-US"/>
              <a:t>		zobrist[0][i][j] = Rand64();</a:t>
            </a:r>
            <a:endParaRPr lang="zh-CN" altLang="en-US"/>
          </a:p>
          <a:p>
            <a:r>
              <a:rPr lang="zh-CN" altLang="en-US"/>
              <a:t>		zobrist[1][i][j] = Rand64();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gameOver = 0;</a:t>
            </a:r>
            <a:endParaRPr lang="zh-CN" altLang="en-US"/>
          </a:p>
          <a:p>
            <a:r>
              <a:rPr lang="zh-CN" altLang="en-US"/>
              <a:t>//开始局面为0</a:t>
            </a:r>
            <a:endParaRPr lang="zh-CN" altLang="en-US"/>
          </a:p>
          <a:p>
            <a:r>
              <a:rPr lang="zh-CN" altLang="en-US"/>
              <a:t>zobristKey = 0;</a:t>
            </a:r>
            <a:endParaRPr lang="zh-CN" altLang="en-US"/>
          </a:p>
          <a:p>
            <a:r>
              <a:rPr lang="zh-CN" altLang="en-US"/>
              <a:t>//黑子先行</a:t>
            </a:r>
            <a:endParaRPr lang="zh-CN" altLang="en-US"/>
          </a:p>
          <a:p>
            <a:r>
              <a:rPr lang="zh-CN" altLang="en-US"/>
              <a:t>currentState = 0;</a:t>
            </a:r>
            <a:endParaRPr lang="zh-CN" altLang="en-US"/>
          </a:p>
          <a:p>
            <a:r>
              <a:rPr lang="zh-CN" altLang="en-US"/>
              <a:t>piecesCnt = 0;</a:t>
            </a:r>
            <a:endParaRPr lang="zh-CN" altLang="en-US"/>
          </a:p>
          <a:p>
            <a:r>
              <a:rPr lang="zh-CN" altLang="en-US"/>
              <a:t>hit = 0;</a:t>
            </a:r>
            <a:endParaRPr lang="zh-CN" altLang="en-US"/>
          </a:p>
          <a:p>
            <a:r>
              <a:rPr lang="zh-CN" altLang="en-US"/>
              <a:t>searchDepth = 1;</a:t>
            </a:r>
            <a:endParaRPr lang="zh-CN" altLang="en-US"/>
          </a:p>
          <a:p>
            <a:r>
              <a:rPr lang="zh-CN" altLang="en-US"/>
              <a:t>searchLimit = 20;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020" y="966470"/>
            <a:ext cx="10515600" cy="4351338"/>
          </a:xfrm>
        </p:spPr>
        <p:txBody>
          <a:bodyPr/>
          <a:p>
            <a:r>
              <a:rPr lang="zh-CN" altLang="en-US"/>
              <a:t>关于鼠标点击是否</a:t>
            </a:r>
            <a:r>
              <a:rPr lang="zh-CN" altLang="en-US"/>
              <a:t>有效的</a:t>
            </a:r>
            <a:r>
              <a:rPr lang="zh-CN" altLang="en-US"/>
              <a:t>判定</a:t>
            </a:r>
            <a:endParaRPr lang="zh-CN" altLang="en-US"/>
          </a:p>
          <a:p>
            <a:pPr lvl="1"/>
            <a:r>
              <a:rPr lang="zh-CN" altLang="en-US"/>
              <a:t>思路来源：</a:t>
            </a:r>
            <a:r>
              <a:rPr lang="zh-CN" altLang="en-US">
                <a:hlinkClick r:id="rId1" action="ppaction://hlinkfile"/>
              </a:rPr>
              <a:t>https://www.bilibili.com/video/BV1A5411M7iM?p=4</a:t>
            </a:r>
            <a:endParaRPr lang="zh-CN" altLang="en-US">
              <a:hlinkClick r:id="rId1" action="ppaction://hlinkfile"/>
            </a:endParaRPr>
          </a:p>
          <a:p>
            <a:pPr lvl="1"/>
            <a:r>
              <a:rPr lang="zh-CN" altLang="en-US"/>
              <a:t>我们可以记录鼠标点击位置的坐标，</a:t>
            </a:r>
            <a:r>
              <a:rPr lang="zh-CN" altLang="en-US"/>
              <a:t>求取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其到相邻四个点的距离，如果有一个距离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小于我们设定的边界，比如棋子大小的</a:t>
            </a:r>
            <a:r>
              <a:rPr lang="en-US" altLang="zh-CN"/>
              <a:t>40%</a:t>
            </a:r>
            <a:r>
              <a:rPr lang="zh-CN" altLang="en-US"/>
              <a:t>，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则将该点设定为有效点击的</a:t>
            </a:r>
            <a:r>
              <a:rPr lang="zh-CN" altLang="en-US"/>
              <a:t>点。</a:t>
            </a:r>
            <a:endParaRPr lang="zh-CN" altLang="en-US"/>
          </a:p>
          <a:p>
            <a:pPr lvl="1"/>
            <a:r>
              <a:rPr lang="zh-CN" altLang="en-US"/>
              <a:t>如果鼠标进行了有效点击，则在找到的</a:t>
            </a:r>
            <a:r>
              <a:rPr lang="zh-CN" altLang="en-US"/>
              <a:t>点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处落黑子，反之，则无视本次点击，等待</a:t>
            </a:r>
            <a:r>
              <a:rPr lang="zh-CN" altLang="en-US"/>
              <a:t>下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一次的点</a:t>
            </a:r>
            <a:r>
              <a:rPr lang="zh-CN" altLang="en-US"/>
              <a:t>击。</a:t>
            </a:r>
            <a:endParaRPr lang="zh-CN" altLang="en-US"/>
          </a:p>
        </p:txBody>
      </p:sp>
      <p:pic>
        <p:nvPicPr>
          <p:cNvPr id="4" name="图片 3" descr="QQ图片202312272026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20" y="2592070"/>
            <a:ext cx="355536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7640" y="953770"/>
            <a:ext cx="9186545" cy="4351655"/>
          </a:xfrm>
        </p:spPr>
        <p:txBody>
          <a:bodyPr/>
          <a:p>
            <a:r>
              <a:rPr lang="zh-CN" altLang="en-US"/>
              <a:t>关于如何玩家和</a:t>
            </a:r>
            <a:r>
              <a:rPr lang="en-US" altLang="zh-CN"/>
              <a:t>AI</a:t>
            </a:r>
            <a:r>
              <a:rPr lang="zh-CN" altLang="en-US"/>
              <a:t>胜负的</a:t>
            </a:r>
            <a:r>
              <a:rPr lang="zh-CN" altLang="en-US"/>
              <a:t>判定</a:t>
            </a:r>
            <a:endParaRPr lang="zh-CN" altLang="en-US"/>
          </a:p>
          <a:p>
            <a:pPr lvl="1"/>
            <a:r>
              <a:rPr lang="zh-CN" altLang="en-US"/>
              <a:t>我们可从最后落的子入手，从该点分别向左上，左下，右上，右下，正左，正右，正上，正下八个方向移动，判定在一条直线上相连的同一颜色的棋子的</a:t>
            </a:r>
            <a:r>
              <a:rPr lang="zh-CN" altLang="en-US"/>
              <a:t>数量，如果达成了连五，则将变量</a:t>
            </a:r>
            <a:r>
              <a:rPr lang="en-US" altLang="zh-CN"/>
              <a:t>gameOver</a:t>
            </a:r>
            <a:r>
              <a:rPr lang="zh-CN" altLang="en-US"/>
              <a:t>赋值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en-US" altLang="zh-CN"/>
              <a:t>AI</a:t>
            </a:r>
            <a:r>
              <a:rPr lang="zh-CN" altLang="en-US"/>
              <a:t>获胜）或</a:t>
            </a:r>
            <a:r>
              <a:rPr lang="en-US" altLang="zh-CN"/>
              <a:t>2</a:t>
            </a:r>
            <a:r>
              <a:rPr lang="zh-CN" altLang="en-US"/>
              <a:t>（玩家</a:t>
            </a:r>
            <a:r>
              <a:rPr lang="zh-CN" altLang="en-US"/>
              <a:t>获胜）。</a:t>
            </a:r>
            <a:endParaRPr lang="zh-CN" altLang="en-US"/>
          </a:p>
          <a:p>
            <a:pPr lvl="1"/>
            <a:r>
              <a:rPr lang="zh-CN" altLang="en-US"/>
              <a:t>如果八个方向都没有达成连五，则</a:t>
            </a:r>
            <a:r>
              <a:rPr lang="en-US" altLang="zh-CN"/>
              <a:t>gameOver</a:t>
            </a:r>
            <a:r>
              <a:rPr lang="zh-CN" altLang="en-US"/>
              <a:t>的值为</a:t>
            </a:r>
            <a:r>
              <a:rPr lang="en-US" altLang="zh-CN"/>
              <a:t>0</a:t>
            </a:r>
            <a:r>
              <a:rPr lang="zh-CN" altLang="en-US"/>
              <a:t>，轮到下一方</a:t>
            </a:r>
            <a:r>
              <a:rPr lang="zh-CN" altLang="en-US"/>
              <a:t>落子。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算法的</a:t>
            </a:r>
            <a:r>
              <a:rPr lang="zh-CN" altLang="en-US"/>
              <a:t>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五子棋的几种</a:t>
            </a:r>
            <a:r>
              <a:rPr lang="zh-CN" altLang="en-US"/>
              <a:t>基本模型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连五：五颗同色棋子连在一起，即获得</a:t>
            </a:r>
            <a:r>
              <a:rPr lang="zh-CN" altLang="en-US"/>
              <a:t>胜利。</a:t>
            </a:r>
            <a:endParaRPr lang="zh-CN" altLang="en-US"/>
          </a:p>
          <a:p>
            <a:r>
              <a:rPr lang="en-US" altLang="zh-CN"/>
              <a:t>2.活四：有两个连五点（即有两个点可以形成五）。活四出现的时候，如果对方单纯过来防守的话，是已经无法阻止自己连五了。</a:t>
            </a:r>
            <a:endParaRPr lang="en-US" altLang="zh-CN"/>
          </a:p>
          <a:p>
            <a:r>
              <a:rPr lang="en-US" altLang="zh-CN"/>
              <a:t>3.冲四：有一个连五点</a:t>
            </a:r>
            <a:r>
              <a:rPr lang="zh-CN" altLang="en-US"/>
              <a:t>。</a:t>
            </a:r>
            <a:r>
              <a:rPr lang="en-US" altLang="zh-CN"/>
              <a:t>相对比活四来说，冲四的威胁性就小了很多，因为这个时候，对方只要跟着防守在那个唯一的连五点上，冲四就没法形成连五。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v2-5dd1e8d0d43dd7b8619d1c87dadd91d9_144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295910"/>
            <a:ext cx="4958080" cy="5008880"/>
          </a:xfrm>
          <a:prstGeom prst="rect">
            <a:avLst/>
          </a:prstGeom>
        </p:spPr>
      </p:pic>
      <p:pic>
        <p:nvPicPr>
          <p:cNvPr id="5" name="图片 4" descr="v2-425f2746dd5ae41f07ce0a541c7976c0_144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295910"/>
            <a:ext cx="4888865" cy="5009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58185" y="5363210"/>
            <a:ext cx="573278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左图为活四，右图为</a:t>
            </a:r>
            <a:r>
              <a:rPr lang="zh-CN" altLang="en-US" sz="3600"/>
              <a:t>冲四</a:t>
            </a:r>
            <a:endParaRPr lang="zh-CN" alt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ZiZTk4NzBkOWJmZjVhN2FjNTk5YWE3Njk1YjllM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5740</Words>
  <Application>WPS 演示</Application>
  <PresentationFormat>宽屏</PresentationFormat>
  <Paragraphs>263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五子棋AI</vt:lpstr>
      <vt:lpstr>成果展示</vt:lpstr>
      <vt:lpstr>PowerPoint 演示文稿</vt:lpstr>
      <vt:lpstr>思路解析</vt:lpstr>
      <vt:lpstr>PowerPoint 演示文稿</vt:lpstr>
      <vt:lpstr>PowerPoint 演示文稿</vt:lpstr>
      <vt:lpstr>PowerPoint 演示文稿</vt:lpstr>
      <vt:lpstr>AI算法的编写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24419</dc:creator>
  <cp:lastModifiedBy>Vae Xu</cp:lastModifiedBy>
  <cp:revision>4</cp:revision>
  <dcterms:created xsi:type="dcterms:W3CDTF">2023-08-09T12:44:00Z</dcterms:created>
  <dcterms:modified xsi:type="dcterms:W3CDTF">2023-12-28T08:26:16Z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