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5" r:id="rId8"/>
    <p:sldId id="261" r:id="rId9"/>
    <p:sldId id="271" r:id="rId10"/>
    <p:sldId id="262" r:id="rId11"/>
    <p:sldId id="263" r:id="rId12"/>
    <p:sldId id="270" r:id="rId13"/>
  </p:sldIdLst>
  <p:sldSz cx="18288000" cy="10287000"/>
  <p:notesSz cx="6858000" cy="9144000"/>
  <p:embeddedFontLst>
    <p:embeddedFont>
      <p:font typeface="Futura" panose="020B0502020204020303"/>
      <p:regular r:id="rId17"/>
    </p:embeddedFont>
    <p:embeddedFont>
      <p:font typeface="Futura Bold" panose="020B0702020204020203"/>
      <p:bold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92370" y="792370"/>
            <a:ext cx="472661" cy="4726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7364075" y="6915141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13756206" y="-514350"/>
            <a:ext cx="6163724" cy="3086100"/>
            <a:chOff x="0" y="0"/>
            <a:chExt cx="16233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3368" cy="812800"/>
            </a:xfrm>
            <a:custGeom>
              <a:avLst/>
              <a:gdLst/>
              <a:ahLst/>
              <a:cxnLst/>
              <a:rect l="l" t="t" r="r" b="b"/>
              <a:pathLst>
                <a:path w="1623368" h="812800">
                  <a:moveTo>
                    <a:pt x="0" y="0"/>
                  </a:moveTo>
                  <a:lnTo>
                    <a:pt x="1623368" y="0"/>
                  </a:lnTo>
                  <a:lnTo>
                    <a:pt x="16233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3368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2582136" y="8362283"/>
            <a:ext cx="7059741" cy="3086100"/>
            <a:chOff x="0" y="0"/>
            <a:chExt cx="1859356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356" cy="812800"/>
            </a:xfrm>
            <a:custGeom>
              <a:avLst/>
              <a:gdLst/>
              <a:ahLst/>
              <a:cxnLst/>
              <a:rect l="l" t="t" r="r" b="b"/>
              <a:pathLst>
                <a:path w="1859356" h="812800">
                  <a:moveTo>
                    <a:pt x="0" y="0"/>
                  </a:moveTo>
                  <a:lnTo>
                    <a:pt x="1859356" y="0"/>
                  </a:lnTo>
                  <a:lnTo>
                    <a:pt x="18593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59356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39769" y="3619787"/>
            <a:ext cx="14744962" cy="1536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80"/>
              </a:lnSpc>
            </a:pPr>
            <a:r>
              <a:rPr lang="en-US" altLang="zh-CN" sz="10510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Who’s Not Coming In?</a:t>
            </a:r>
            <a:endParaRPr lang="en-US" altLang="zh-CN" sz="10510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39769" y="5676882"/>
            <a:ext cx="14744962" cy="62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5"/>
              </a:lnSpc>
            </a:pPr>
            <a:r>
              <a:rPr lang="en-US" altLang="zh-CN" sz="3475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Unlocking Absenteeism Patterns with Logistic Regression</a:t>
            </a:r>
            <a:endParaRPr lang="en-US" altLang="zh-CN" sz="3475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504281" y="8872110"/>
            <a:ext cx="4460189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675"/>
              </a:lnSpc>
              <a:spcBef>
                <a:spcPct val="0"/>
              </a:spcBef>
            </a:pPr>
            <a:r>
              <a:rPr lang="en-US" sz="3340">
                <a:solidFill>
                  <a:srgbClr val="465739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J</a:t>
            </a:r>
            <a:r>
              <a:rPr lang="en-US" sz="3340">
                <a:solidFill>
                  <a:srgbClr val="465739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uly 26, 2025</a:t>
            </a:r>
            <a:endParaRPr lang="en-US" sz="3340">
              <a:solidFill>
                <a:srgbClr val="465739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78881" y="8313310"/>
            <a:ext cx="4460189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r">
              <a:lnSpc>
                <a:spcPts val="4675"/>
              </a:lnSpc>
              <a:spcBef>
                <a:spcPct val="0"/>
              </a:spcBef>
            </a:pPr>
            <a:r>
              <a:rPr lang="en-US" sz="3340">
                <a:solidFill>
                  <a:srgbClr val="465739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Yuying Li</a:t>
            </a:r>
            <a:endParaRPr lang="en-US" sz="3340">
              <a:solidFill>
                <a:srgbClr val="465739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>
            <a:off x="7620000" y="-233680"/>
            <a:ext cx="11041380" cy="10708005"/>
          </a:xfrm>
          <a:custGeom>
            <a:avLst/>
            <a:gdLst/>
            <a:ahLst/>
            <a:cxnLst/>
            <a:rect l="l" t="t" r="r" b="b"/>
            <a:pathLst>
              <a:path w="1637434" h="1737115">
                <a:moveTo>
                  <a:pt x="0" y="0"/>
                </a:moveTo>
                <a:lnTo>
                  <a:pt x="1637434" y="0"/>
                </a:lnTo>
                <a:lnTo>
                  <a:pt x="1637434" y="1737115"/>
                </a:lnTo>
                <a:lnTo>
                  <a:pt x="0" y="1737115"/>
                </a:lnTo>
                <a:close/>
              </a:path>
            </a:pathLst>
          </a:custGeom>
          <a:solidFill>
            <a:srgbClr val="EAEBE9"/>
          </a:solidFill>
        </p:spPr>
      </p:sp>
      <p:sp>
        <p:nvSpPr>
          <p:cNvPr id="29" name="TextBox 29"/>
          <p:cNvSpPr txBox="1"/>
          <p:nvPr/>
        </p:nvSpPr>
        <p:spPr>
          <a:xfrm>
            <a:off x="549910" y="1188720"/>
            <a:ext cx="7284085" cy="284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1090"/>
              </a:lnSpc>
            </a:pPr>
            <a:r>
              <a:rPr lang="en-US" sz="88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Practical Applications</a:t>
            </a:r>
            <a:endParaRPr lang="en-US" sz="88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31" name="Group 31"/>
          <p:cNvGrpSpPr/>
          <p:nvPr/>
        </p:nvGrpSpPr>
        <p:grpSpPr>
          <a:xfrm rot="-5400000">
            <a:off x="1028700" y="9163260"/>
            <a:ext cx="472661" cy="472661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35" name="TextBox 9"/>
          <p:cNvSpPr txBox="1"/>
          <p:nvPr/>
        </p:nvSpPr>
        <p:spPr>
          <a:xfrm>
            <a:off x="8672195" y="1333500"/>
            <a:ext cx="8293735" cy="74587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Early Intervention: Flag high-risk employees for proactive HR support.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Flexible Work Options: Help reduce absence for those with long commutes or children.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Commuting Support: Offer transit subsidies or shuttle programs to ease transportation burden.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Seasonal Planning: Adjust staffing and project timelines for high-absence months (e.g., July, April).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Policy Reinforcement: Maintain consistent disciplinary policies to support accountability.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p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Wellness Programs: Target lifestyle-related factors like alcohol use with tailored health initiatives.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</p:txBody>
      </p:sp>
      <p:pic>
        <p:nvPicPr>
          <p:cNvPr id="36" name="图片 35"/>
          <p:cNvPicPr/>
          <p:nvPr/>
        </p:nvPicPr>
        <p:blipFill>
          <a:blip r:embed="rId1"/>
          <a:stretch>
            <a:fillRect/>
          </a:stretch>
        </p:blipFill>
        <p:spPr>
          <a:xfrm>
            <a:off x="1143000" y="4533900"/>
            <a:ext cx="5205730" cy="4506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92370" y="792370"/>
            <a:ext cx="472661" cy="47266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AutoShape 5"/>
          <p:cNvSpPr/>
          <p:nvPr/>
        </p:nvSpPr>
        <p:spPr>
          <a:xfrm>
            <a:off x="17364075" y="6915141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13756206" y="-514350"/>
            <a:ext cx="6163724" cy="3086100"/>
            <a:chOff x="0" y="0"/>
            <a:chExt cx="162336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3368" cy="812800"/>
            </a:xfrm>
            <a:custGeom>
              <a:avLst/>
              <a:gdLst/>
              <a:ahLst/>
              <a:cxnLst/>
              <a:rect l="l" t="t" r="r" b="b"/>
              <a:pathLst>
                <a:path w="1623368" h="812800">
                  <a:moveTo>
                    <a:pt x="0" y="0"/>
                  </a:moveTo>
                  <a:lnTo>
                    <a:pt x="1623368" y="0"/>
                  </a:lnTo>
                  <a:lnTo>
                    <a:pt x="16233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23368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-2582136" y="8362283"/>
            <a:ext cx="7059741" cy="3086100"/>
            <a:chOff x="0" y="0"/>
            <a:chExt cx="1859356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59356" cy="812800"/>
            </a:xfrm>
            <a:custGeom>
              <a:avLst/>
              <a:gdLst/>
              <a:ahLst/>
              <a:cxnLst/>
              <a:rect l="l" t="t" r="r" b="b"/>
              <a:pathLst>
                <a:path w="1859356" h="812800">
                  <a:moveTo>
                    <a:pt x="0" y="0"/>
                  </a:moveTo>
                  <a:lnTo>
                    <a:pt x="1859356" y="0"/>
                  </a:lnTo>
                  <a:lnTo>
                    <a:pt x="185935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59356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71519" y="1990725"/>
            <a:ext cx="14744962" cy="726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500"/>
              </a:lnSpc>
            </a:pPr>
            <a:r>
              <a:rPr lang="en-US" sz="25000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THANK YOU</a:t>
            </a:r>
            <a:endParaRPr lang="en-US" sz="25000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514350" y="-514350"/>
            <a:ext cx="7554533" cy="11734612"/>
            <a:chOff x="0" y="0"/>
            <a:chExt cx="1989671" cy="30905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89671" cy="3090597"/>
            </a:xfrm>
            <a:custGeom>
              <a:avLst/>
              <a:gdLst/>
              <a:ahLst/>
              <a:cxnLst/>
              <a:rect l="l" t="t" r="r" b="b"/>
              <a:pathLst>
                <a:path w="1989671" h="3090597">
                  <a:moveTo>
                    <a:pt x="0" y="0"/>
                  </a:moveTo>
                  <a:lnTo>
                    <a:pt x="1989671" y="0"/>
                  </a:lnTo>
                  <a:lnTo>
                    <a:pt x="1989671" y="3090597"/>
                  </a:lnTo>
                  <a:lnTo>
                    <a:pt x="0" y="3090597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89671" cy="31382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5479920" y="838780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pic>
        <p:nvPicPr>
          <p:cNvPr id="17" name="图片 16"/>
          <p:cNvPicPr/>
          <p:nvPr/>
        </p:nvPicPr>
        <p:blipFill>
          <a:blip r:embed="rId1"/>
          <a:stretch>
            <a:fillRect/>
          </a:stretch>
        </p:blipFill>
        <p:spPr>
          <a:xfrm>
            <a:off x="3070860" y="1638300"/>
            <a:ext cx="11882755" cy="6749415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918460" y="1228725"/>
            <a:ext cx="12183110" cy="715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359220" y="2728754"/>
            <a:ext cx="21006441" cy="6529546"/>
            <a:chOff x="0" y="0"/>
            <a:chExt cx="5532561" cy="17197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32560" cy="1719716"/>
            </a:xfrm>
            <a:custGeom>
              <a:avLst/>
              <a:gdLst/>
              <a:ahLst/>
              <a:cxnLst/>
              <a:rect l="l" t="t" r="r" b="b"/>
              <a:pathLst>
                <a:path w="5532560" h="1719716">
                  <a:moveTo>
                    <a:pt x="0" y="0"/>
                  </a:moveTo>
                  <a:lnTo>
                    <a:pt x="5532560" y="0"/>
                  </a:lnTo>
                  <a:lnTo>
                    <a:pt x="5532560" y="1719716"/>
                  </a:lnTo>
                  <a:lnTo>
                    <a:pt x="0" y="1719716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5532561" cy="1767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820222" y="489953"/>
            <a:ext cx="12647557" cy="1601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50"/>
              </a:lnSpc>
              <a:spcBef>
                <a:spcPct val="0"/>
              </a:spcBef>
            </a:pPr>
            <a:r>
              <a:rPr lang="en-US" sz="932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Agenda Overview</a:t>
            </a:r>
            <a:endParaRPr lang="en-US" sz="932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815673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01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2681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05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34579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02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471588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06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83742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Background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211575" y="7837634"/>
            <a:ext cx="358214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Odds Ratios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02648" y="4850072"/>
            <a:ext cx="2763797" cy="98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Data &amp; Modeling Approach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139656" y="7837634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Key Findings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53486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03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990494" y="6058166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07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521555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Model Evaluation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658563" y="7837634"/>
            <a:ext cx="2763797" cy="987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Practical Applications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372392" y="3070604"/>
            <a:ext cx="2099935" cy="1583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0"/>
              </a:lnSpc>
              <a:spcBef>
                <a:spcPct val="0"/>
              </a:spcBef>
            </a:pPr>
            <a:r>
              <a:rPr lang="en-US" sz="9265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04</a:t>
            </a:r>
            <a:endParaRPr lang="en-US" sz="9265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040461" y="4850072"/>
            <a:ext cx="2763797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50"/>
              </a:lnSpc>
              <a:spcBef>
                <a:spcPct val="0"/>
              </a:spcBef>
            </a:pPr>
            <a:r>
              <a:rPr lang="en-US" sz="2750" b="1">
                <a:solidFill>
                  <a:srgbClr val="465739"/>
                </a:solidFill>
                <a:latin typeface="Futura Bold" panose="020B0702020204020203"/>
                <a:ea typeface="Futura Bold" panose="020B0702020204020203"/>
                <a:cs typeface="Futura Bold" panose="020B0702020204020203"/>
                <a:sym typeface="Futura Bold" panose="020B0702020204020203"/>
              </a:rPr>
              <a:t>Top Features</a:t>
            </a:r>
            <a:endParaRPr lang="en-US" sz="2750" b="1">
              <a:solidFill>
                <a:srgbClr val="465739"/>
              </a:solidFill>
              <a:latin typeface="Futura Bold" panose="020B0702020204020203"/>
              <a:ea typeface="Futura Bold" panose="020B0702020204020203"/>
              <a:cs typeface="Futura Bold" panose="020B0702020204020203"/>
              <a:sym typeface="Futura Bold" panose="020B07020202040202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041361" y="-2267560"/>
            <a:ext cx="15656483" cy="156564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7022970" y="792370"/>
            <a:ext cx="472661" cy="47266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2052748" y="2728928"/>
            <a:ext cx="4632607" cy="8356101"/>
            <a:chOff x="0" y="0"/>
            <a:chExt cx="717712" cy="12945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17712" cy="1294579"/>
            </a:xfrm>
            <a:custGeom>
              <a:avLst/>
              <a:gdLst/>
              <a:ahLst/>
              <a:cxnLst/>
              <a:rect l="l" t="t" r="r" b="b"/>
              <a:pathLst>
                <a:path w="717712" h="1294579">
                  <a:moveTo>
                    <a:pt x="0" y="0"/>
                  </a:moveTo>
                  <a:lnTo>
                    <a:pt x="717712" y="0"/>
                  </a:lnTo>
                  <a:lnTo>
                    <a:pt x="717712" y="1294579"/>
                  </a:lnTo>
                  <a:lnTo>
                    <a:pt x="0" y="1294579"/>
                  </a:lnTo>
                  <a:close/>
                </a:path>
              </a:pathLst>
            </a:custGeom>
            <a:blipFill>
              <a:blip r:embed="rId1"/>
              <a:stretch>
                <a:fillRect l="-153970" r="-67411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143000" y="7734446"/>
            <a:ext cx="914210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Understand what factors predict high absenteeism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314575"/>
            <a:ext cx="9142101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altLang="zh-CN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Can we predict which employees will have high absenteeism using characteristics like demographics, work conditions, and lifestyle factors?</a:t>
            </a:r>
            <a:endParaRPr lang="en-US" altLang="zh-CN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6097795"/>
            <a:ext cx="9691523" cy="167322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lvl="0" algn="l">
              <a:lnSpc>
                <a:spcPts val="13050"/>
              </a:lnSpc>
              <a:buClrTx/>
              <a:buSzTx/>
              <a:buFontTx/>
            </a:pPr>
            <a:r>
              <a:rPr lang="en-US" sz="40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Goal</a:t>
            </a:r>
            <a:endParaRPr lang="en-US" sz="40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11615122" y="8322576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5" name="TextBox 10"/>
          <p:cNvSpPr txBox="1"/>
          <p:nvPr/>
        </p:nvSpPr>
        <p:spPr>
          <a:xfrm>
            <a:off x="1143000" y="8267700"/>
            <a:ext cx="9334500" cy="4699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Inspire organizations to make meaning action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6" name="TextBox 12"/>
          <p:cNvSpPr txBox="1"/>
          <p:nvPr/>
        </p:nvSpPr>
        <p:spPr>
          <a:xfrm>
            <a:off x="990600" y="1572260"/>
            <a:ext cx="9691370" cy="1118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0" lvl="0" indent="0" algn="l">
              <a:lnSpc>
                <a:spcPts val="13050"/>
              </a:lnSpc>
              <a:spcBef>
                <a:spcPct val="0"/>
              </a:spcBef>
            </a:pPr>
            <a:r>
              <a:rPr lang="en-US" sz="40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Question</a:t>
            </a:r>
            <a:endParaRPr lang="en-US" sz="40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7" name="TextBox 12"/>
          <p:cNvSpPr txBox="1"/>
          <p:nvPr/>
        </p:nvSpPr>
        <p:spPr>
          <a:xfrm>
            <a:off x="1066800" y="4381500"/>
            <a:ext cx="9691370" cy="1118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marL="0" lvl="0" indent="0" algn="l">
              <a:lnSpc>
                <a:spcPts val="13050"/>
              </a:lnSpc>
              <a:spcBef>
                <a:spcPct val="0"/>
              </a:spcBef>
            </a:pPr>
            <a:r>
              <a:rPr lang="en-US" sz="40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Method</a:t>
            </a:r>
            <a:endParaRPr lang="en-US" sz="40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8" name="TextBox 10"/>
          <p:cNvSpPr txBox="1"/>
          <p:nvPr/>
        </p:nvSpPr>
        <p:spPr>
          <a:xfrm>
            <a:off x="1066800" y="5905646"/>
            <a:ext cx="9142101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marL="0" lvl="0" indent="0" algn="l">
              <a:lnSpc>
                <a:spcPts val="3665"/>
              </a:lnSpc>
              <a:spcBef>
                <a:spcPct val="0"/>
              </a:spcBef>
            </a:pPr>
            <a:r>
              <a:rPr lang="en-US" sz="2620">
                <a:solidFill>
                  <a:srgbClr val="000000"/>
                </a:solidFill>
                <a:latin typeface="Futura" panose="020B0502020204020303"/>
                <a:ea typeface="Futura" panose="020B0502020204020303"/>
                <a:cs typeface="Futura" panose="020B0502020204020303"/>
                <a:sym typeface="Futura" panose="020B0502020204020303"/>
              </a:rPr>
              <a:t>Logistic regression</a:t>
            </a:r>
            <a:endParaRPr lang="en-US" sz="2620">
              <a:solidFill>
                <a:srgbClr val="000000"/>
              </a:solidFill>
              <a:latin typeface="Futura" panose="020B0502020204020303"/>
              <a:ea typeface="Futura" panose="020B0502020204020303"/>
              <a:cs typeface="Futura" panose="020B0502020204020303"/>
              <a:sym typeface="Futura" panose="020B0502020204020303"/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914400" y="389255"/>
            <a:ext cx="6952615" cy="162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12670"/>
              </a:lnSpc>
              <a:spcBef>
                <a:spcPct val="0"/>
              </a:spcBef>
            </a:pPr>
            <a:r>
              <a:rPr lang="en-US" sz="905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Background</a:t>
            </a:r>
            <a:endParaRPr lang="en-US" sz="905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0">
            <a:off x="563245" y="-247650"/>
            <a:ext cx="6755130" cy="11174095"/>
            <a:chOff x="0" y="0"/>
            <a:chExt cx="1734156" cy="29429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34156" cy="2942958"/>
            </a:xfrm>
            <a:custGeom>
              <a:avLst/>
              <a:gdLst/>
              <a:ahLst/>
              <a:cxnLst/>
              <a:rect l="l" t="t" r="r" b="b"/>
              <a:pathLst>
                <a:path w="1734156" h="2942958">
                  <a:moveTo>
                    <a:pt x="0" y="0"/>
                  </a:moveTo>
                  <a:lnTo>
                    <a:pt x="1734156" y="0"/>
                  </a:lnTo>
                  <a:lnTo>
                    <a:pt x="1734156" y="2942958"/>
                  </a:lnTo>
                  <a:lnTo>
                    <a:pt x="0" y="2942958"/>
                  </a:lnTo>
                  <a:close/>
                </a:path>
              </a:pathLst>
            </a:custGeom>
            <a:solidFill>
              <a:srgbClr val="EAEBE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734156" cy="2990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53415" y="266700"/>
            <a:ext cx="13615035" cy="162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2670"/>
              </a:lnSpc>
              <a:spcBef>
                <a:spcPct val="0"/>
              </a:spcBef>
            </a:pPr>
            <a:r>
              <a:rPr lang="en-US" sz="66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Data &amp; Modeling Approach </a:t>
            </a:r>
            <a:endParaRPr lang="en-US" sz="66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22" name="Group 22"/>
          <p:cNvGrpSpPr/>
          <p:nvPr/>
        </p:nvGrpSpPr>
        <p:grpSpPr>
          <a:xfrm rot="-5400000">
            <a:off x="1028700" y="9163260"/>
            <a:ext cx="472661" cy="472661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BC8B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0"/>
                </a:lnSpc>
              </a:pPr>
            </a:p>
          </p:txBody>
        </p:sp>
      </p:grpSp>
      <p:sp>
        <p:nvSpPr>
          <p:cNvPr id="26" name="Content Placeholder 2"/>
          <p:cNvSpPr txBox="1">
            <a:spLocks noGrp="1"/>
          </p:cNvSpPr>
          <p:nvPr/>
        </p:nvSpPr>
        <p:spPr>
          <a:xfrm>
            <a:off x="7696200" y="3100070"/>
            <a:ext cx="9263380" cy="502158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Dataset: 740 observations, 21 features (demographics, job info, lifestyle)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Dropped multicollinear features (weight, height)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Used logistic regression (binary classification)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1" indent="457200" algn="l">
              <a:lnSpc>
                <a:spcPts val="3520"/>
              </a:lnSpc>
              <a:buClrTx/>
              <a:buSzTx/>
              <a:buFont typeface="Wingdings" panose="05000000000000000000" charset="0"/>
              <a:buNone/>
            </a:pPr>
            <a:r>
              <a:rPr sz="3200">
                <a:cs typeface="+mn-lt"/>
                <a:sym typeface="+mn-ea"/>
              </a:rPr>
              <a:t>Binary target: High absenteeism (&gt; median hours)</a:t>
            </a:r>
            <a:endParaRPr sz="3200"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marL="457200" lvl="0" indent="-457200" algn="l">
              <a:lnSpc>
                <a:spcPts val="352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5 seeds generated from Student ID: Best model used seed 8803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29790"/>
            <a:ext cx="6470015" cy="696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403067" y="145539"/>
            <a:ext cx="13481865" cy="167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50"/>
              </a:lnSpc>
              <a:spcBef>
                <a:spcPct val="0"/>
              </a:spcBef>
            </a:pPr>
            <a:r>
              <a:rPr lang="en-US" sz="7200" b="1">
                <a:solidFill>
                  <a:srgbClr val="5F6F52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Model Evaluation</a:t>
            </a:r>
            <a:endParaRPr lang="en-US" sz="7200" b="1">
              <a:solidFill>
                <a:srgbClr val="5F6F52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2019300"/>
            <a:ext cx="7305675" cy="2513330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 noGrp="1"/>
          </p:cNvSpPr>
          <p:nvPr/>
        </p:nvSpPr>
        <p:spPr>
          <a:xfrm>
            <a:off x="9296400" y="2171700"/>
            <a:ext cx="6814820" cy="180530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Accuracy: 78.4%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Precision (class 1): 75.9%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Recall (class 1): 77.5%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F1 Score (class 1): 77.0%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4229100"/>
            <a:ext cx="8969375" cy="597154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762000" y="6989445"/>
            <a:ext cx="7930515" cy="45085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 algn="l">
              <a:lnSpc>
                <a:spcPts val="3520"/>
              </a:lnSpc>
              <a:buClrTx/>
              <a:buSzTx/>
              <a:buFontTx/>
            </a:pP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ROC AUC: 0.84</a:t>
            </a:r>
            <a:r>
              <a:rPr lang="en-US" sz="3200">
                <a:solidFill>
                  <a:srgbClr val="000000"/>
                </a:solidFill>
                <a:ea typeface="Glacial Indifference"/>
                <a:cs typeface="+mn-lt"/>
                <a:sym typeface="+mn-ea"/>
              </a:rPr>
              <a:t> — strong discrimination ability</a:t>
            </a:r>
            <a:endParaRPr lang="en-US" sz="3200">
              <a:solidFill>
                <a:srgbClr val="000000"/>
              </a:solidFill>
              <a:ea typeface="Glacial Indifference"/>
              <a:cs typeface="+mn-lt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126280" y="9802"/>
            <a:ext cx="12035441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30"/>
              </a:lnSpc>
              <a:spcBef>
                <a:spcPct val="0"/>
              </a:spcBef>
            </a:pPr>
            <a:r>
              <a:rPr lang="en-US" sz="66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Top Feature Coefficients</a:t>
            </a:r>
            <a:endParaRPr lang="en-US" sz="66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3075" y="2019300"/>
            <a:ext cx="12261850" cy="720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3126280" y="9802"/>
            <a:ext cx="12035441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30"/>
              </a:lnSpc>
              <a:spcBef>
                <a:spcPct val="0"/>
              </a:spcBef>
            </a:pPr>
            <a:r>
              <a:rPr lang="en-US" sz="66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Odds Ratios</a:t>
            </a:r>
            <a:endParaRPr lang="en-US" sz="66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1714500"/>
            <a:ext cx="13995400" cy="7804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0134600" y="1790609"/>
            <a:ext cx="7515225" cy="677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High transportation cost, having children, and social drinking significantly increase the odds of high absenteeism.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Disciplinary failures, surprisingly, are linked to lower absenteeism — possibly due to closer monitoring.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Absenteeism peaks in July, April, and March, suggesting a seasonal trend.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The model achieved 78% accuracy and a strong ROC AUC of 0.85, indicating reliable prediction.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  <a:p>
            <a:pPr marL="457200" lvl="0" indent="-457200" algn="l">
              <a:lnSpc>
                <a:spcPts val="3520"/>
              </a:lnSpc>
              <a:spcBef>
                <a:spcPct val="0"/>
              </a:spcBef>
              <a:buFont typeface="Wingdings" panose="05000000000000000000" charset="0"/>
              <a:buChar char="n"/>
            </a:pPr>
            <a:r>
              <a:rPr lang="en-US" altLang="zh-CN" sz="2515">
                <a:solidFill>
                  <a:srgbClr val="000000"/>
                </a:solidFill>
                <a:ea typeface="Glacial Indifference"/>
                <a:cs typeface="+mn-lt"/>
                <a:sym typeface="Glacial Indifference"/>
              </a:rPr>
              <a:t>Top predictive features are interpretable and actionable — ideal for HR use.</a:t>
            </a:r>
            <a:endParaRPr lang="en-US" altLang="zh-CN" sz="2515">
              <a:solidFill>
                <a:srgbClr val="000000"/>
              </a:solidFill>
              <a:ea typeface="Glacial Indifference"/>
              <a:cs typeface="+mn-lt"/>
              <a:sym typeface="Glacial Indifference"/>
            </a:endParaRPr>
          </a:p>
        </p:txBody>
      </p:sp>
      <p:pic>
        <p:nvPicPr>
          <p:cNvPr id="13" name="图片 12"/>
          <p:cNvPicPr/>
          <p:nvPr/>
        </p:nvPicPr>
        <p:blipFill>
          <a:blip r:embed="rId1"/>
          <a:stretch>
            <a:fillRect/>
          </a:stretch>
        </p:blipFill>
        <p:spPr>
          <a:xfrm>
            <a:off x="2057400" y="1938020"/>
            <a:ext cx="6166485" cy="3315335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45050"/>
            <a:ext cx="5415280" cy="3314065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702310" y="350520"/>
            <a:ext cx="12486005" cy="14217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marL="0" lvl="0" indent="0" algn="l">
              <a:lnSpc>
                <a:spcPts val="11090"/>
              </a:lnSpc>
            </a:pPr>
            <a:r>
              <a:rPr lang="en-US" sz="8800" b="1">
                <a:solidFill>
                  <a:srgbClr val="465739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Key Findings</a:t>
            </a:r>
            <a:endParaRPr lang="en-US" sz="8800" b="1">
              <a:solidFill>
                <a:srgbClr val="465739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pic>
        <p:nvPicPr>
          <p:cNvPr id="18" name="图片 17"/>
          <p:cNvPicPr/>
          <p:nvPr/>
        </p:nvPicPr>
        <p:blipFill>
          <a:blip r:embed="rId3"/>
          <a:stretch>
            <a:fillRect/>
          </a:stretch>
        </p:blipFill>
        <p:spPr>
          <a:xfrm>
            <a:off x="4070985" y="6873240"/>
            <a:ext cx="5716270" cy="3444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2043</Words>
  <Application>WPS 演示</Application>
  <PresentationFormat>On-screen Show (4:3)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Glacial Indifference Bold</vt:lpstr>
      <vt:lpstr>Segoe Print</vt:lpstr>
      <vt:lpstr>Futura</vt:lpstr>
      <vt:lpstr>Futura Bold</vt:lpstr>
      <vt:lpstr>Wingdings</vt:lpstr>
      <vt:lpstr>Glacial Indifference</vt:lpstr>
      <vt:lpstr>Calibri</vt:lpstr>
      <vt:lpstr>Microsoft YaHei</vt:lpstr>
      <vt:lpstr>Arial Unicode MS</vt:lpstr>
      <vt:lpstr>Franklin Gothic Book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Modern Research Proposal Presentation</dc:title>
  <dc:creator/>
  <cp:lastModifiedBy>李雨盈</cp:lastModifiedBy>
  <cp:revision>6</cp:revision>
  <dcterms:created xsi:type="dcterms:W3CDTF">2006-08-16T00:00:00Z</dcterms:created>
  <dcterms:modified xsi:type="dcterms:W3CDTF">2025-07-26T06:15:05Z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731306B68E7C4A10ACE56A06AB4AD166_13</vt:lpwstr>
  </property>
  <property fmtid="{D5CDD505-2E9C-101B-9397-08002B2CF9AE}" pid="3" name="KSOProductBuildVer">
    <vt:lpwstr>2052-12.1.0.21915</vt:lpwstr>
  </property>
</Properties>
</file>