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9" r:id="rId2"/>
    <p:sldId id="401" r:id="rId3"/>
    <p:sldId id="423" r:id="rId4"/>
    <p:sldId id="424" r:id="rId5"/>
    <p:sldId id="425" r:id="rId6"/>
    <p:sldId id="402" r:id="rId7"/>
    <p:sldId id="290" r:id="rId8"/>
    <p:sldId id="280" r:id="rId9"/>
    <p:sldId id="395" r:id="rId10"/>
    <p:sldId id="426" r:id="rId11"/>
    <p:sldId id="282" r:id="rId12"/>
    <p:sldId id="283" r:id="rId13"/>
    <p:sldId id="284" r:id="rId14"/>
    <p:sldId id="427" r:id="rId15"/>
    <p:sldId id="428" r:id="rId16"/>
    <p:sldId id="429" r:id="rId17"/>
    <p:sldId id="285" r:id="rId18"/>
    <p:sldId id="430" r:id="rId19"/>
    <p:sldId id="291" r:id="rId20"/>
    <p:sldId id="431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4339"/>
    <a:srgbClr val="0C533A"/>
    <a:srgbClr val="18453B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2"/>
    <p:restoredTop sz="94422"/>
  </p:normalViewPr>
  <p:slideViewPr>
    <p:cSldViewPr snapToGrid="0" snapToObjects="1" showGuides="1">
      <p:cViewPr>
        <p:scale>
          <a:sx n="100" d="100"/>
          <a:sy n="100" d="100"/>
        </p:scale>
        <p:origin x="2504" y="61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3" d="100"/>
          <a:sy n="123" d="100"/>
        </p:scale>
        <p:origin x="252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E210-172D-4ABE-8DAE-3CF56EC65FFE}" type="datetimeFigureOut">
              <a:rPr lang="en-US" smtClean="0"/>
              <a:t>2/4/23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FD2C8-EA6F-4783-ADEF-69D7C822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8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B10A9-A767-4042-A06F-67B5283D520D}" type="datetimeFigureOut">
              <a:rPr lang="en-US" smtClean="0"/>
              <a:t>2/4/23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99354-90B8-4A26-9167-04629BAE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6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40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4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8841"/>
            <a:ext cx="7772400" cy="13019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30807"/>
            <a:ext cx="7772400" cy="2102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A78B73-D440-4B82-9E3B-BAF17BD79BE4}" type="datetime1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205D934E-3E61-264D-8682-F58928E18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48606"/>
            <a:ext cx="8229600" cy="48023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8229600" cy="4066495"/>
          </a:xfrm>
          <a:prstGeom prst="rect">
            <a:avLst/>
          </a:prstGeom>
        </p:spPr>
        <p:txBody>
          <a:bodyPr/>
          <a:lstStyle>
            <a:lvl1pPr>
              <a:buClr>
                <a:srgbClr val="18453B"/>
              </a:buClr>
              <a:buFont typeface="Arial"/>
              <a:buChar char="•"/>
              <a:defRPr sz="2800" b="0" i="0">
                <a:solidFill>
                  <a:srgbClr val="595959"/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rgbClr val="595959"/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9DEEAB-A47E-45BA-A099-3882E6BDB966}" type="datetime1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 dirty="0"/>
              <a:t>Yuying Xie (xyy@msu.edu)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0B4461CB-4CA9-2A43-A3FA-624E1DA48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03154"/>
            <a:ext cx="8229600" cy="8750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2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3C36871A-CCA1-40F1-A326-C7B2951853D1}" type="datetime1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599938D-0427-3542-974E-F7CD887B3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36096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09873"/>
            <a:ext cx="8229600" cy="821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column, no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1011"/>
            <a:ext cx="8229600" cy="4024165"/>
          </a:xfrm>
          <a:prstGeom prst="rect">
            <a:avLst/>
          </a:prstGeom>
        </p:spPr>
        <p:txBody>
          <a:bodyPr wrap="square" numCol="1" anchor="t"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32F2BC3-CC00-4DDD-B344-4F182799B4ED}" type="datetime1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DCE0E26-47BB-FF4B-814B-E43C1B98F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75091"/>
            <a:ext cx="8229600" cy="725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 with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905"/>
            <a:ext cx="8229600" cy="4419600"/>
          </a:xfrm>
          <a:prstGeom prst="rect">
            <a:avLst/>
          </a:prstGeom>
        </p:spPr>
        <p:txBody>
          <a:bodyPr wrap="square" numCol="1" anchor="t"/>
          <a:lstStyle>
            <a:lvl1pPr marL="457200" indent="-457200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457200" indent="182880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7DFB47D3-8159-40CD-8213-97425B8B0CB4}" type="datetime1">
              <a:rPr lang="en-US" smtClean="0"/>
              <a:t>2/4/23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14362E17-3E5F-5C4D-AFD9-BBBB918BE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F6035DD-4E03-47F0-8D09-581FC637A1BF}" type="datetime1">
              <a:rPr lang="en-US" smtClean="0"/>
              <a:t>2/4/23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1544D71-77D6-5B4F-A1FC-5CA064DBD1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MSU thinner spear_green RGB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6253066"/>
            <a:ext cx="8229600" cy="103284"/>
          </a:xfrm>
          <a:prstGeom prst="rect">
            <a:avLst/>
          </a:prstGeom>
        </p:spPr>
      </p:pic>
      <p:pic>
        <p:nvPicPr>
          <p:cNvPr id="12" name="Picture 11" descr="PP banner wordmark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7" y="0"/>
            <a:ext cx="9140953" cy="6695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8" r:id="rId4"/>
    <p:sldLayoutId id="2147483697" r:id="rId5"/>
  </p:sldLayoutIdLst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cabs.msu.edu/toolkit/images/helmet/gif/Spartan-helmet-Green-150-px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64" y="6382302"/>
            <a:ext cx="289446" cy="3335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brand.msu.edu/_files/images/spartans-wi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73" y="6477963"/>
            <a:ext cx="1716967" cy="1422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50"/>
          <p:cNvSpPr txBox="1">
            <a:spLocks/>
          </p:cNvSpPr>
          <p:nvPr/>
        </p:nvSpPr>
        <p:spPr>
          <a:xfrm>
            <a:off x="1981566" y="2467043"/>
            <a:ext cx="6153441" cy="5920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ln>
                  <a:noFill/>
                </a:ln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000" b="1" dirty="0"/>
              <a:t>Module 5: Resampling Methods</a:t>
            </a:r>
            <a:endParaRPr lang="es-CO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3A0DED-9193-4888-8A82-B65DE12F8AD2}"/>
              </a:ext>
            </a:extLst>
          </p:cNvPr>
          <p:cNvSpPr txBox="1"/>
          <p:nvPr/>
        </p:nvSpPr>
        <p:spPr>
          <a:xfrm>
            <a:off x="3685423" y="3133976"/>
            <a:ext cx="16081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64339"/>
                </a:solidFill>
              </a:rPr>
              <a:t>Lecture 11</a:t>
            </a:r>
          </a:p>
          <a:p>
            <a:pPr algn="ctr"/>
            <a:r>
              <a:rPr lang="en-US" altLang="zh-CN" dirty="0">
                <a:solidFill>
                  <a:srgbClr val="064339"/>
                </a:solidFill>
              </a:rPr>
              <a:t>Feb 6</a:t>
            </a:r>
            <a:r>
              <a:rPr lang="en-US" altLang="zh-CN" baseline="30000" dirty="0">
                <a:solidFill>
                  <a:srgbClr val="064339"/>
                </a:solidFill>
              </a:rPr>
              <a:t>th</a:t>
            </a:r>
            <a:r>
              <a:rPr lang="en-US" altLang="zh-CN" dirty="0">
                <a:solidFill>
                  <a:srgbClr val="064339"/>
                </a:solidFill>
              </a:rPr>
              <a:t> </a:t>
            </a:r>
            <a:r>
              <a:rPr lang="en-US" dirty="0">
                <a:solidFill>
                  <a:srgbClr val="064339"/>
                </a:solidFill>
              </a:rPr>
              <a:t>, 2023</a:t>
            </a:r>
          </a:p>
          <a:p>
            <a:pPr algn="ctr"/>
            <a:r>
              <a:rPr lang="en-US" dirty="0">
                <a:solidFill>
                  <a:srgbClr val="003D1F"/>
                </a:solidFill>
                <a:effectLst/>
                <a:latin typeface="Helvetica" pitchFamily="2" charset="0"/>
              </a:rPr>
              <a:t>Ch 5.1.1-2: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4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E7B870-9532-4D1A-B87A-F088DC14454F}"/>
              </a:ext>
            </a:extLst>
          </p:cNvPr>
          <p:cNvSpPr txBox="1">
            <a:spLocks/>
          </p:cNvSpPr>
          <p:nvPr/>
        </p:nvSpPr>
        <p:spPr>
          <a:xfrm>
            <a:off x="304800" y="0"/>
            <a:ext cx="8305800" cy="512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Leave-One-Out Cross-Validation (LOOCV)</a:t>
            </a:r>
            <a:endParaRPr lang="en-US" sz="3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D8342C-FEC2-4A39-B323-C17E14D3A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" y="918615"/>
            <a:ext cx="8405446" cy="519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5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0"/>
            <a:ext cx="8305800" cy="512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Leave-one-out</a:t>
            </a:r>
            <a:endParaRPr lang="en-US" sz="35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2F6AA41-E429-4D63-8DFB-402010274A53}"/>
              </a:ext>
            </a:extLst>
          </p:cNvPr>
          <p:cNvSpPr txBox="1">
            <a:spLocks/>
          </p:cNvSpPr>
          <p:nvPr/>
        </p:nvSpPr>
        <p:spPr>
          <a:xfrm>
            <a:off x="0" y="849931"/>
            <a:ext cx="8305800" cy="40386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/>
              <a:t>Get </a:t>
            </a:r>
            <a:r>
              <a:rPr lang="en-US" sz="2000" i="1" dirty="0"/>
              <a:t>n</a:t>
            </a:r>
            <a:r>
              <a:rPr lang="en-US" sz="2000" dirty="0"/>
              <a:t> learning problems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/>
              <a:t>Train on </a:t>
            </a:r>
            <a:r>
              <a:rPr lang="en-US" sz="2000" i="1" dirty="0"/>
              <a:t>n</a:t>
            </a:r>
            <a:r>
              <a:rPr lang="en-US" sz="2000" dirty="0"/>
              <a:t>-1 instances (blue)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/>
              <a:t>Test on 1 instance (orange)</a:t>
            </a:r>
          </a:p>
          <a:p>
            <a:pPr>
              <a:buClrTx/>
              <a:buFont typeface="Arial" pitchFamily="34" charset="0"/>
              <a:buChar char="•"/>
            </a:pPr>
            <a:endParaRPr lang="en-US" sz="2000" dirty="0"/>
          </a:p>
          <a:p>
            <a:pPr>
              <a:buClrTx/>
              <a:buFont typeface="Arial" pitchFamily="34" charset="0"/>
              <a:buChar char="•"/>
            </a:pPr>
            <a:endParaRPr lang="en-US" sz="2000" dirty="0"/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/>
              <a:t>LOOCV estimate </a:t>
            </a:r>
          </a:p>
          <a:p>
            <a:pPr marL="0" indent="0">
              <a:buClrTx/>
              <a:buNone/>
            </a:pPr>
            <a:endParaRPr lang="en-US" sz="2000" dirty="0"/>
          </a:p>
          <a:p>
            <a:pPr marL="0" indent="0">
              <a:buClrTx/>
              <a:buNone/>
            </a:pPr>
            <a:endParaRPr lang="en-US" sz="2000" dirty="0"/>
          </a:p>
          <a:p>
            <a:pPr>
              <a:buClrTx/>
              <a:buFont typeface="Arial" pitchFamily="34" charset="0"/>
              <a:buChar char="•"/>
            </a:pPr>
            <a:endParaRPr lang="en-US" sz="2000" dirty="0"/>
          </a:p>
          <a:p>
            <a:pPr marL="57150" indent="0">
              <a:buClrTx/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3700CC-03FD-4823-947B-DB3A42E3B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18" y="2531203"/>
            <a:ext cx="2942177" cy="598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187B70-343E-4F67-98E4-2A2E45E05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606" y="3422425"/>
            <a:ext cx="2488030" cy="801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BEE93A-0A6C-4964-9DF0-918CB3684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913" y="836254"/>
            <a:ext cx="3289758" cy="169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4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1EF048A-8F55-4796-B516-7D91031FFBAD}"/>
              </a:ext>
            </a:extLst>
          </p:cNvPr>
          <p:cNvSpPr txBox="1">
            <a:spLocks/>
          </p:cNvSpPr>
          <p:nvPr/>
        </p:nvSpPr>
        <p:spPr>
          <a:xfrm>
            <a:off x="304800" y="0"/>
            <a:ext cx="8305800" cy="512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Leave-one-out vs Validation Set</a:t>
            </a:r>
            <a:endParaRPr lang="en-US" sz="35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1EF189D-3CA6-4024-9E91-A8D4611B2A3B}"/>
              </a:ext>
            </a:extLst>
          </p:cNvPr>
          <p:cNvSpPr txBox="1">
            <a:spLocks/>
          </p:cNvSpPr>
          <p:nvPr/>
        </p:nvSpPr>
        <p:spPr>
          <a:xfrm>
            <a:off x="-1" y="849931"/>
            <a:ext cx="8738817" cy="363993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-US" sz="3000" dirty="0">
                <a:solidFill>
                  <a:srgbClr val="0C533A"/>
                </a:solidFill>
              </a:rPr>
              <a:t>Advantages</a:t>
            </a:r>
          </a:p>
          <a:p>
            <a:pPr marL="857250" lvl="1" indent="-457200">
              <a:buClrTx/>
              <a:buFont typeface="+mj-lt"/>
              <a:buAutoNum type="arabicPeriod"/>
            </a:pPr>
            <a:r>
              <a:rPr lang="en-US" sz="1600" dirty="0"/>
              <a:t>Using almost all data not just </a:t>
            </a:r>
            <a:r>
              <a:rPr lang="en-US" altLang="zh-CN" sz="1600" dirty="0"/>
              <a:t>half</a:t>
            </a:r>
          </a:p>
          <a:p>
            <a:pPr marL="857250" lvl="1" indent="-457200">
              <a:buClrTx/>
              <a:buFont typeface="+mj-lt"/>
              <a:buAutoNum type="arabicPeriod"/>
            </a:pPr>
            <a:r>
              <a:rPr lang="en-US" sz="1600" dirty="0"/>
              <a:t>Stable results</a:t>
            </a:r>
            <a:endParaRPr lang="en-US" altLang="zh-CN" sz="1600" dirty="0"/>
          </a:p>
          <a:p>
            <a:pPr marL="857250" lvl="1" indent="-457200">
              <a:buClrTx/>
              <a:buFont typeface="+mj-lt"/>
              <a:buAutoNum type="arabicPeriod"/>
            </a:pPr>
            <a:r>
              <a:rPr lang="en-US" sz="1600" dirty="0"/>
              <a:t>Evaluation is performed with more testing data</a:t>
            </a:r>
          </a:p>
          <a:p>
            <a:pPr>
              <a:buClrTx/>
              <a:buFont typeface="Arial" pitchFamily="34" charset="0"/>
              <a:buChar char="•"/>
            </a:pPr>
            <a:endParaRPr lang="en-US" sz="2000" dirty="0"/>
          </a:p>
          <a:p>
            <a:pPr marL="0" indent="0">
              <a:buClrTx/>
              <a:buNone/>
            </a:pPr>
            <a:r>
              <a:rPr lang="en-US" sz="2000" dirty="0">
                <a:solidFill>
                  <a:srgbClr val="0C533A"/>
                </a:solidFill>
              </a:rPr>
              <a:t>Disadvantages</a:t>
            </a:r>
          </a:p>
          <a:p>
            <a:pPr marL="857250" lvl="1" indent="-457200">
              <a:buClrTx/>
              <a:buFont typeface="+mj-lt"/>
              <a:buAutoNum type="arabicPeriod"/>
            </a:pPr>
            <a:r>
              <a:rPr lang="en-US" sz="1600" dirty="0"/>
              <a:t>Can be very computationally expensive: fit the model </a:t>
            </a:r>
            <a:r>
              <a:rPr lang="en-US" sz="1600" i="1" dirty="0"/>
              <a:t>n</a:t>
            </a:r>
            <a:r>
              <a:rPr lang="en-US" sz="1600" dirty="0"/>
              <a:t> times</a:t>
            </a:r>
          </a:p>
          <a:p>
            <a:pPr marL="857250" lvl="1" indent="-457200">
              <a:buClrTx/>
              <a:buFont typeface="+mj-lt"/>
              <a:buAutoNum type="arabicPeriod"/>
            </a:pPr>
            <a:r>
              <a:rPr lang="en-US" sz="1600" dirty="0"/>
              <a:t>LOOCV typically doesn’t </a:t>
            </a:r>
            <a:r>
              <a:rPr lang="en-US" sz="1600" i="1" dirty="0">
                <a:solidFill>
                  <a:srgbClr val="0C533A"/>
                </a:solidFill>
              </a:rPr>
              <a:t>shake up </a:t>
            </a:r>
            <a:r>
              <a:rPr lang="en-US" sz="1600" dirty="0"/>
              <a:t>the data enough. The estimates from each fold are highly correlated.</a:t>
            </a:r>
            <a:endParaRPr lang="en-US" sz="2000" dirty="0"/>
          </a:p>
          <a:p>
            <a:pPr>
              <a:buClrTx/>
              <a:buFont typeface="Arial" pitchFamily="34" charset="0"/>
              <a:buChar char="•"/>
            </a:pPr>
            <a:endParaRPr lang="en-US" sz="2000" dirty="0"/>
          </a:p>
          <a:p>
            <a:pPr marL="57150" indent="0">
              <a:buClrTx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297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Speeding Up Leave-One-Out</a:t>
            </a:r>
            <a:endParaRPr lang="en-US" sz="35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1320B78-A958-4DDE-9DC8-5D40F24A4375}"/>
              </a:ext>
            </a:extLst>
          </p:cNvPr>
          <p:cNvSpPr txBox="1">
            <a:spLocks/>
          </p:cNvSpPr>
          <p:nvPr/>
        </p:nvSpPr>
        <p:spPr>
          <a:xfrm>
            <a:off x="0" y="849931"/>
            <a:ext cx="8305800" cy="40386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400050">
              <a:buClrTx/>
            </a:pPr>
            <a:r>
              <a:rPr lang="en-US" sz="2000" dirty="0"/>
              <a:t>Solve each fit independently and distribute the computation.</a:t>
            </a:r>
            <a:endParaRPr lang="en-US" altLang="zh-CN" sz="2000" dirty="0"/>
          </a:p>
          <a:p>
            <a:pPr marL="400050">
              <a:buClrTx/>
            </a:pPr>
            <a:r>
              <a:rPr lang="en-US" sz="2000" dirty="0"/>
              <a:t>Linear regression </a:t>
            </a:r>
          </a:p>
          <a:p>
            <a:pPr marL="400050">
              <a:buClrTx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DC255-6A02-4A6F-9D58-F432D10A2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519" y="2194559"/>
            <a:ext cx="5015866" cy="339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6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Outliers</a:t>
            </a:r>
            <a:endParaRPr lang="en-US" sz="35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1320B78-A958-4DDE-9DC8-5D40F24A4375}"/>
              </a:ext>
            </a:extLst>
          </p:cNvPr>
          <p:cNvSpPr txBox="1">
            <a:spLocks/>
          </p:cNvSpPr>
          <p:nvPr/>
        </p:nvSpPr>
        <p:spPr>
          <a:xfrm>
            <a:off x="0" y="849931"/>
            <a:ext cx="8305800" cy="40386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r>
              <a:rPr lang="en-US" dirty="0"/>
              <a:t>An outlier is a point for which y</a:t>
            </a:r>
            <a:r>
              <a:rPr lang="en-US" baseline="-25000" dirty="0"/>
              <a:t>i </a:t>
            </a:r>
            <a:r>
              <a:rPr lang="en-US" dirty="0"/>
              <a:t>is far from the value predicted by the model. </a:t>
            </a:r>
            <a:endParaRPr lang="en-US" sz="2000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43B4DADF-C38B-9A9F-536D-8B9A59907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12" y="2446547"/>
            <a:ext cx="3438634" cy="3035256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EF39E3F-2053-FEAF-2762-FE6B8B21F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2772367"/>
            <a:ext cx="4235888" cy="103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2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High</a:t>
            </a:r>
            <a:r>
              <a:rPr lang="zh-CN" altLang="en-US" sz="3600" dirty="0"/>
              <a:t> </a:t>
            </a:r>
            <a:r>
              <a:rPr lang="en-US" altLang="zh-CN" sz="3600" dirty="0"/>
              <a:t>Leverage</a:t>
            </a:r>
            <a:endParaRPr lang="en-US" sz="35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1320B78-A958-4DDE-9DC8-5D40F24A4375}"/>
              </a:ext>
            </a:extLst>
          </p:cNvPr>
          <p:cNvSpPr txBox="1">
            <a:spLocks/>
          </p:cNvSpPr>
          <p:nvPr/>
        </p:nvSpPr>
        <p:spPr>
          <a:xfrm>
            <a:off x="0" y="849931"/>
            <a:ext cx="8305800" cy="40386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Observations with high leverage have an unusual value for x.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BBF2E10A-6158-A528-577D-36F78A0F8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90" y="1795782"/>
            <a:ext cx="4188810" cy="3577631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772F6CF-648D-7405-5A91-C18F4AEF3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452" y="2265325"/>
            <a:ext cx="4980548" cy="262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89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How</a:t>
            </a:r>
            <a:r>
              <a:rPr lang="zh-CN" altLang="en-US" sz="3600" dirty="0"/>
              <a:t> </a:t>
            </a:r>
            <a:r>
              <a:rPr lang="en-US" altLang="zh-CN" sz="3600" dirty="0"/>
              <a:t>to measure Leverage</a:t>
            </a:r>
            <a:endParaRPr lang="en-US" sz="35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1320B78-A958-4DDE-9DC8-5D40F24A4375}"/>
              </a:ext>
            </a:extLst>
          </p:cNvPr>
          <p:cNvSpPr txBox="1">
            <a:spLocks/>
          </p:cNvSpPr>
          <p:nvPr/>
        </p:nvSpPr>
        <p:spPr>
          <a:xfrm>
            <a:off x="0" y="849931"/>
            <a:ext cx="8305800" cy="40386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Observations with high leverage have an unusual value for 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089111-40D7-EFC3-B417-EB912F57E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76" y="2869231"/>
            <a:ext cx="7772400" cy="3415448"/>
          </a:xfrm>
          <a:prstGeom prst="rect">
            <a:avLst/>
          </a:prstGeom>
        </p:spPr>
      </p:pic>
      <p:pic>
        <p:nvPicPr>
          <p:cNvPr id="7" name="Picture 6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15A107A0-0BC8-A105-9698-C5F6A3494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33" y="1231767"/>
            <a:ext cx="5397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76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i="1" dirty="0"/>
              <a:t>K</a:t>
            </a:r>
            <a:r>
              <a:rPr lang="en-US" sz="3600" dirty="0"/>
              <a:t>-fold Cross-validation </a:t>
            </a:r>
            <a:endParaRPr lang="en-US" sz="3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0DDCA-2D75-45CF-99E0-29652ABE6857}"/>
              </a:ext>
            </a:extLst>
          </p:cNvPr>
          <p:cNvSpPr txBox="1"/>
          <p:nvPr/>
        </p:nvSpPr>
        <p:spPr>
          <a:xfrm>
            <a:off x="304800" y="946367"/>
            <a:ext cx="8170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Hybrid between validation set and LOOCV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0E08FC5-4F05-58DF-C51C-25C3CF1B1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92" y="1628174"/>
            <a:ext cx="7772400" cy="325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7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i="1" dirty="0"/>
              <a:t>K</a:t>
            </a:r>
            <a:r>
              <a:rPr lang="en-US" sz="3600" dirty="0"/>
              <a:t>-fold Cross-validation </a:t>
            </a:r>
            <a:endParaRPr lang="en-US" sz="3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0DDCA-2D75-45CF-99E0-29652ABE6857}"/>
              </a:ext>
            </a:extLst>
          </p:cNvPr>
          <p:cNvSpPr txBox="1"/>
          <p:nvPr/>
        </p:nvSpPr>
        <p:spPr>
          <a:xfrm>
            <a:off x="304800" y="946367"/>
            <a:ext cx="8170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Hybrid between validation set and LOOCV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B8464-8517-41CD-8C3E-2DFF8FDCA4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062"/>
          <a:stretch/>
        </p:blipFill>
        <p:spPr>
          <a:xfrm>
            <a:off x="924713" y="1405799"/>
            <a:ext cx="5476087" cy="3820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A0E5DB-BD73-4FE2-A380-3D112C111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870" y="5316248"/>
            <a:ext cx="2175007" cy="74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2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222847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Comparison</a:t>
            </a:r>
          </a:p>
          <a:p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39167AC-78D2-4CD1-924C-423FD0B8F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7147"/>
            <a:ext cx="9144000" cy="280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1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13270BF-47AE-BB38-6C37-4E9DEDDB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827669"/>
            <a:ext cx="8229600" cy="2125737"/>
          </a:xfrm>
        </p:spPr>
        <p:txBody>
          <a:bodyPr/>
          <a:lstStyle/>
          <a:p>
            <a:pPr lvl="1" indent="-342900"/>
            <a:r>
              <a:rPr lang="en-US" dirty="0"/>
              <a:t>Validation Set</a:t>
            </a:r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A329B70-120D-5495-950F-DDEB0378AD6F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Recap</a:t>
            </a:r>
            <a:endParaRPr lang="en-US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49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/>
              <a:t>Coding – Building k-fold CV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405403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199290" y="-84407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Validation-set Approach</a:t>
            </a:r>
            <a:endParaRPr lang="en-US" sz="3500" i="1" dirty="0">
              <a:solidFill>
                <a:schemeClr val="bg1"/>
              </a:solidFill>
            </a:endParaRPr>
          </a:p>
        </p:txBody>
      </p:sp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52333776-42A5-061D-957A-C59FAB8C6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0" y="1705659"/>
            <a:ext cx="8241212" cy="301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8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76350F6-63B2-4B51-9294-CC2A443B21E2}"/>
              </a:ext>
            </a:extLst>
          </p:cNvPr>
          <p:cNvSpPr txBox="1">
            <a:spLocks/>
          </p:cNvSpPr>
          <p:nvPr/>
        </p:nvSpPr>
        <p:spPr>
          <a:xfrm>
            <a:off x="304800" y="-492363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Example: Automobile Data</a:t>
            </a:r>
            <a:endParaRPr lang="en-US" sz="35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66AF07-637C-4B27-9CFF-75157CB7A2AD}"/>
              </a:ext>
            </a:extLst>
          </p:cNvPr>
          <p:cNvSpPr txBox="1">
            <a:spLocks/>
          </p:cNvSpPr>
          <p:nvPr/>
        </p:nvSpPr>
        <p:spPr>
          <a:xfrm>
            <a:off x="457200" y="1248606"/>
            <a:ext cx="8229600" cy="304414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ln>
                  <a:noFill/>
                </a:ln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Sample size n = 392. Training set 196 </a:t>
            </a:r>
            <a:r>
              <a:rPr lang="en-US" altLang="zh-CN" sz="2000" dirty="0" err="1"/>
              <a:t>obs</a:t>
            </a:r>
            <a:r>
              <a:rPr lang="en-US" altLang="zh-CN" sz="2000" dirty="0"/>
              <a:t>, and validation set 196 obs.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Linear or higher-order polynomial term?</a:t>
            </a: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5AC070-69A9-4F77-9275-9BEDEBF17B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614" b="18294"/>
          <a:stretch/>
        </p:blipFill>
        <p:spPr>
          <a:xfrm>
            <a:off x="1023910" y="2381141"/>
            <a:ext cx="3077202" cy="2590567"/>
          </a:xfrm>
          <a:prstGeom prst="rect">
            <a:avLst/>
          </a:prstGeom>
        </p:spPr>
      </p:pic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7B9AC78-639F-673C-2ADE-764D61BF2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626" y="2637347"/>
            <a:ext cx="4145974" cy="240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4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76350F6-63B2-4B51-9294-CC2A443B21E2}"/>
              </a:ext>
            </a:extLst>
          </p:cNvPr>
          <p:cNvSpPr txBox="1">
            <a:spLocks/>
          </p:cNvSpPr>
          <p:nvPr/>
        </p:nvSpPr>
        <p:spPr>
          <a:xfrm>
            <a:off x="304800" y="-492363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Rinse and repeat</a:t>
            </a:r>
            <a:endParaRPr lang="en-US" sz="3500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2D06DA1-B039-B680-C766-6786841D8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93" y="1014017"/>
            <a:ext cx="7772400" cy="328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7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76350F6-63B2-4B51-9294-CC2A443B21E2}"/>
              </a:ext>
            </a:extLst>
          </p:cNvPr>
          <p:cNvSpPr txBox="1">
            <a:spLocks/>
          </p:cNvSpPr>
          <p:nvPr/>
        </p:nvSpPr>
        <p:spPr>
          <a:xfrm>
            <a:off x="304800" y="-492363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Example: Automobile Data</a:t>
            </a:r>
            <a:endParaRPr lang="en-US" sz="3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5AC070-69A9-4F77-9275-9BEDEBF17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09" y="1854208"/>
            <a:ext cx="6493883" cy="317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9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199290" y="-84407"/>
            <a:ext cx="6477000" cy="990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Coding example in </a:t>
            </a:r>
            <a:r>
              <a:rPr lang="en-US" sz="3500" dirty="0" err="1">
                <a:solidFill>
                  <a:schemeClr val="bg1"/>
                </a:solidFill>
              </a:rPr>
              <a:t>Jupyter</a:t>
            </a:r>
            <a:r>
              <a:rPr lang="en-US" sz="3500" dirty="0">
                <a:solidFill>
                  <a:schemeClr val="bg1"/>
                </a:solidFill>
              </a:rPr>
              <a:t> Notebook</a:t>
            </a:r>
            <a:endParaRPr lang="en-US" sz="35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72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76350F6-63B2-4B51-9294-CC2A443B21E2}"/>
              </a:ext>
            </a:extLst>
          </p:cNvPr>
          <p:cNvSpPr txBox="1">
            <a:spLocks/>
          </p:cNvSpPr>
          <p:nvPr/>
        </p:nvSpPr>
        <p:spPr>
          <a:xfrm>
            <a:off x="304800" y="-443125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Drawbacks of Validation Set Approach</a:t>
            </a:r>
            <a:endParaRPr lang="en-US" sz="35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DCDF5F-BF75-4D94-BCB6-DA1EDA511DBE}"/>
              </a:ext>
            </a:extLst>
          </p:cNvPr>
          <p:cNvSpPr txBox="1">
            <a:spLocks/>
          </p:cNvSpPr>
          <p:nvPr/>
        </p:nvSpPr>
        <p:spPr>
          <a:xfrm>
            <a:off x="304800" y="3541639"/>
            <a:ext cx="8229600" cy="304414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ln>
                  <a:noFill/>
                </a:ln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Highly variable (imprecise) estimates : Each line shows validation error for one possible division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Only subset of data is used (validation set is excluded – only about half of data is used)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This suggests that the validation set error may tend to </a:t>
            </a:r>
            <a:r>
              <a:rPr lang="en-US" altLang="zh-CN" sz="2000" dirty="0">
                <a:solidFill>
                  <a:srgbClr val="FF0000"/>
                </a:solidFill>
              </a:rPr>
              <a:t>overestimate or underestimate?</a:t>
            </a:r>
            <a:r>
              <a:rPr lang="en-US" altLang="zh-CN" sz="2000" dirty="0"/>
              <a:t> the test error for the model ﬁt on the entire data set. Why?</a:t>
            </a:r>
            <a:br>
              <a:rPr lang="en-US" altLang="zh-CN" sz="2000" dirty="0"/>
            </a:br>
            <a:br>
              <a:rPr lang="en-US" altLang="zh-CN" sz="2000" dirty="0"/>
            </a:b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0BEFD8-C9EF-4B63-BB8D-AF962710F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807"/>
          <a:stretch/>
        </p:blipFill>
        <p:spPr>
          <a:xfrm>
            <a:off x="1270094" y="664883"/>
            <a:ext cx="6493883" cy="257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E7B870-9532-4D1A-B87A-F088DC14454F}"/>
              </a:ext>
            </a:extLst>
          </p:cNvPr>
          <p:cNvSpPr txBox="1">
            <a:spLocks/>
          </p:cNvSpPr>
          <p:nvPr/>
        </p:nvSpPr>
        <p:spPr>
          <a:xfrm>
            <a:off x="838200" y="2690648"/>
            <a:ext cx="8305800" cy="512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>
                <a:solidFill>
                  <a:srgbClr val="064339"/>
                </a:solidFill>
              </a:rPr>
              <a:t>Leave-One-Out Cross-Validation (LOOCV)</a:t>
            </a:r>
            <a:endParaRPr lang="en-US" sz="3500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03388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-Point-Wordmark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Power-Point-Wordmark (1)</Template>
  <TotalTime>25611</TotalTime>
  <Words>304</Words>
  <Application>Microsoft Macintosh PowerPoint</Application>
  <PresentationFormat>On-screen Show (4:3)</PresentationFormat>
  <Paragraphs>58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Gotham Book</vt:lpstr>
      <vt:lpstr>Gotham-Bold</vt:lpstr>
      <vt:lpstr>Arial</vt:lpstr>
      <vt:lpstr>Calibri</vt:lpstr>
      <vt:lpstr>Helvetica</vt:lpstr>
      <vt:lpstr>Wingdings</vt:lpstr>
      <vt:lpstr>Power-Point-Wordmark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Michigan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Patti Althoff</dc:creator>
  <cp:lastModifiedBy>Xie, Yuying</cp:lastModifiedBy>
  <cp:revision>195</cp:revision>
  <cp:lastPrinted>2010-09-08T13:46:11Z</cp:lastPrinted>
  <dcterms:created xsi:type="dcterms:W3CDTF">2015-02-19T18:04:32Z</dcterms:created>
  <dcterms:modified xsi:type="dcterms:W3CDTF">2023-02-07T17:16:08Z</dcterms:modified>
</cp:coreProperties>
</file>