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9" r:id="rId2"/>
    <p:sldId id="401" r:id="rId3"/>
    <p:sldId id="430" r:id="rId4"/>
    <p:sldId id="431" r:id="rId5"/>
    <p:sldId id="291" r:id="rId6"/>
    <p:sldId id="292" r:id="rId7"/>
    <p:sldId id="396" r:id="rId8"/>
    <p:sldId id="286" r:id="rId9"/>
    <p:sldId id="399" r:id="rId10"/>
    <p:sldId id="400" r:id="rId11"/>
    <p:sldId id="432" r:id="rId12"/>
    <p:sldId id="404" r:id="rId13"/>
    <p:sldId id="405" r:id="rId14"/>
    <p:sldId id="406" r:id="rId15"/>
    <p:sldId id="407" r:id="rId16"/>
    <p:sldId id="408" r:id="rId17"/>
    <p:sldId id="409" r:id="rId18"/>
    <p:sldId id="416" r:id="rId19"/>
    <p:sldId id="411" r:id="rId20"/>
    <p:sldId id="417" r:id="rId21"/>
    <p:sldId id="418" r:id="rId22"/>
    <p:sldId id="419" r:id="rId23"/>
    <p:sldId id="420" r:id="rId24"/>
    <p:sldId id="403" r:id="rId25"/>
    <p:sldId id="421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39"/>
    <a:srgbClr val="0C533A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4"/>
    <p:restoredTop sz="94830"/>
  </p:normalViewPr>
  <p:slideViewPr>
    <p:cSldViewPr snapToGrid="0" snapToObjects="1" showGuides="1">
      <p:cViewPr varScale="1">
        <p:scale>
          <a:sx n="121" d="100"/>
          <a:sy n="121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2/7/23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6153441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5: Resampling Methods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85423" y="3133976"/>
            <a:ext cx="1608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11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Feb 8th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</a:p>
          <a:p>
            <a:pPr algn="ctr"/>
            <a:r>
              <a:rPr lang="en-US" dirty="0">
                <a:solidFill>
                  <a:srgbClr val="003D1F"/>
                </a:solidFill>
                <a:effectLst/>
                <a:latin typeface="Helvetica" pitchFamily="2" charset="0"/>
              </a:rPr>
              <a:t>Ch 5.1.3-4: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4EAF38-0A62-47A5-898A-A7A9C6BD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675"/>
            <a:ext cx="9144000" cy="520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 ------Right Way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2262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Coding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32061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AE-C08F-4B4D-8EFC-FC97CBE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223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Bootstrap is used to quantify the uncertainty associated with an estimator or machine learning method.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altLang="zh-CN" sz="2500" dirty="0"/>
              <a:t>It can provide an estimate of the standard error of a coefficient. Then we can du hypothesis test and confidence interval.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8467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To invest two stocks that yield return </a:t>
            </a:r>
            <a:r>
              <a:rPr lang="en-US" altLang="zh-CN" dirty="0">
                <a:solidFill>
                  <a:srgbClr val="0C533A"/>
                </a:solidFill>
              </a:rPr>
              <a:t>of X and Y, where X and Y are random.</a:t>
            </a:r>
          </a:p>
          <a:p>
            <a:r>
              <a:rPr lang="en-US" dirty="0">
                <a:solidFill>
                  <a:srgbClr val="0C533A"/>
                </a:solidFill>
              </a:rPr>
              <a:t>We will invest a fraction    of our money in X and the rest in Y.</a:t>
            </a:r>
          </a:p>
          <a:p>
            <a:r>
              <a:rPr lang="en-US" dirty="0">
                <a:solidFill>
                  <a:srgbClr val="0C533A"/>
                </a:solidFill>
              </a:rPr>
              <a:t>Assume both stock have the same average return over the years. What criteria should we use for allocate the investment?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3E1ED-DCB7-4D3B-A332-5C309C81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21" y="3164396"/>
            <a:ext cx="270757" cy="2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450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We want to minimize the total risk or variance of our investment. </a:t>
            </a:r>
          </a:p>
          <a:p>
            <a:endParaRPr lang="en-US" dirty="0">
              <a:solidFill>
                <a:srgbClr val="0C533A"/>
              </a:solidFill>
            </a:endParaRPr>
          </a:p>
          <a:p>
            <a:endParaRPr lang="en-US" dirty="0">
              <a:solidFill>
                <a:srgbClr val="0C533A"/>
              </a:solidFill>
            </a:endParaRPr>
          </a:p>
          <a:p>
            <a:r>
              <a:rPr lang="en-US" dirty="0">
                <a:solidFill>
                  <a:srgbClr val="0C533A"/>
                </a:solidFill>
              </a:rPr>
              <a:t>The solution is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EDA54-715B-45BC-824F-A023FD4F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49" y="2115158"/>
            <a:ext cx="4467849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571AD-5F0E-4A96-B52D-360B5F62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2" y="3856038"/>
            <a:ext cx="8547295" cy="16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F9B6E-A65E-4200-A403-356063F2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985"/>
            <a:ext cx="9144000" cy="40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A6583-9A3E-4169-9259-0DBF7B53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947391"/>
            <a:ext cx="668748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70FD9-1080-47E0-9341-746BB6830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02"/>
          <a:stretch/>
        </p:blipFill>
        <p:spPr>
          <a:xfrm>
            <a:off x="0" y="1682235"/>
            <a:ext cx="9144000" cy="234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D80BA-36F5-47EF-AFA4-EC4FBF1A7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62"/>
          <a:stretch/>
        </p:blipFill>
        <p:spPr>
          <a:xfrm>
            <a:off x="152400" y="4522763"/>
            <a:ext cx="9144000" cy="14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199516-DF27-46B5-A4C5-80FE9D43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"/>
            <a:ext cx="6485206" cy="3972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649E5-A9BA-4BE8-B56D-CA1A377D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90" y="1525350"/>
            <a:ext cx="207674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Reality</a:t>
            </a:r>
            <a:endParaRPr lang="en-US" sz="3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3C3135-6E70-494C-8C8F-E876DBA4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51372"/>
            <a:ext cx="8229600" cy="4066495"/>
          </a:xfrm>
        </p:spPr>
        <p:txBody>
          <a:bodyPr/>
          <a:lstStyle/>
          <a:p>
            <a:r>
              <a:rPr lang="en-US" sz="2000" dirty="0">
                <a:solidFill>
                  <a:srgbClr val="0C533A"/>
                </a:solidFill>
              </a:rPr>
              <a:t>The procedure outlined above cannot be applied, because for real data we cannot generate new samples from the original population.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bootstrap</a:t>
            </a:r>
            <a:r>
              <a:rPr lang="en-US" sz="2000" dirty="0">
                <a:solidFill>
                  <a:srgbClr val="0C533A"/>
                </a:solidFill>
              </a:rPr>
              <a:t> approach allows us to use a computer to mimic the process of obtaining new data sets.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Rather than repeatedly </a:t>
            </a:r>
            <a:r>
              <a:rPr lang="en-US" altLang="zh-CN" sz="2000" dirty="0">
                <a:solidFill>
                  <a:srgbClr val="0C533A"/>
                </a:solidFill>
              </a:rPr>
              <a:t>sampling</a:t>
            </a:r>
            <a:r>
              <a:rPr lang="en-US" sz="2000" dirty="0">
                <a:solidFill>
                  <a:srgbClr val="0C533A"/>
                </a:solidFill>
              </a:rPr>
              <a:t> from the population, we instead obtain distinct data sets by repeatedly sampling observations from the original data set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Each of these “bootstrap data sets” is created by sampling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, and is the </a:t>
            </a:r>
            <a:r>
              <a:rPr lang="en-US" sz="2000" dirty="0">
                <a:solidFill>
                  <a:srgbClr val="FF0000"/>
                </a:solidFill>
              </a:rPr>
              <a:t>same size </a:t>
            </a:r>
            <a:r>
              <a:rPr lang="en-US" sz="2000" dirty="0">
                <a:solidFill>
                  <a:srgbClr val="0C533A"/>
                </a:solidFill>
              </a:rPr>
              <a:t>as our original dataset. Some observations may appear more than once in a given bootstrap data set and some not at all.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56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/>
              <a:t>LOOCV</a:t>
            </a:r>
          </a:p>
          <a:p>
            <a:pPr lvl="1" indent="-342900"/>
            <a:r>
              <a:rPr lang="en-US" dirty="0"/>
              <a:t>Leverage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K-fold CV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CCD0C-595F-4FD0-A55F-DE7F06F0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946" y="1629425"/>
            <a:ext cx="2175007" cy="742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C0BC8-BABD-58AD-FEB6-53E53A24F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35" y="689925"/>
            <a:ext cx="2488030" cy="80175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1E4E06E9-DE66-6853-57B9-FAC60322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48" y="2764087"/>
            <a:ext cx="7772400" cy="32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Illustration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08184-2597-4F50-A188-7C9A2FB1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20" y="756195"/>
            <a:ext cx="5964483" cy="54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5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Results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419-3A70-4EBE-A7CD-50885FEF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035"/>
            <a:ext cx="9144000" cy="4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1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A General Picture for the Bootstrap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33A8-AD1E-45A9-9A4A-E531EE2A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0"/>
            <a:ext cx="9144000" cy="44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for Prediction Error?</a:t>
            </a:r>
            <a:endParaRPr lang="en-US" sz="3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ACDC44-0628-44F1-AD88-A8A27884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Can we use one </a:t>
            </a:r>
            <a:r>
              <a:rPr lang="en-US" dirty="0" err="1">
                <a:solidFill>
                  <a:srgbClr val="0C533A"/>
                </a:solidFill>
              </a:rPr>
              <a:t>boostrap</a:t>
            </a:r>
            <a:r>
              <a:rPr lang="en-US" dirty="0">
                <a:solidFill>
                  <a:srgbClr val="0C533A"/>
                </a:solidFill>
              </a:rPr>
              <a:t> dataset as training and the original data set as test set?</a:t>
            </a:r>
            <a:endParaRPr lang="en-US" altLang="zh-CN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3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13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181BA-A205-43A9-B9EB-23D79C72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4" y="1505750"/>
            <a:ext cx="8864752" cy="16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15</a:t>
            </a:r>
            <a:endParaRPr lang="en-US" sz="3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84A6FA-8927-473C-984A-2AE89223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When sample size </a:t>
            </a:r>
            <a:r>
              <a:rPr lang="en-US" i="1" dirty="0">
                <a:solidFill>
                  <a:srgbClr val="0C533A"/>
                </a:solidFill>
              </a:rPr>
              <a:t>n </a:t>
            </a:r>
            <a:r>
              <a:rPr lang="en-US" dirty="0">
                <a:solidFill>
                  <a:srgbClr val="0C533A"/>
                </a:solidFill>
              </a:rPr>
              <a:t>is large</a:t>
            </a:r>
            <a:r>
              <a:rPr lang="zh-CN" altLang="en-US" dirty="0">
                <a:solidFill>
                  <a:srgbClr val="0C533A"/>
                </a:solidFill>
              </a:rPr>
              <a:t>，</a:t>
            </a:r>
            <a:r>
              <a:rPr lang="en-US" dirty="0">
                <a:solidFill>
                  <a:srgbClr val="0C533A"/>
                </a:solidFill>
              </a:rPr>
              <a:t>we know a bootstrap dataset will contain 1 – e</a:t>
            </a:r>
            <a:r>
              <a:rPr lang="en-US" baseline="30000" dirty="0">
                <a:solidFill>
                  <a:srgbClr val="0C533A"/>
                </a:solidFill>
              </a:rPr>
              <a:t>-1 </a:t>
            </a:r>
            <a:r>
              <a:rPr lang="en-US" dirty="0">
                <a:solidFill>
                  <a:srgbClr val="0C533A"/>
                </a:solidFill>
              </a:rPr>
              <a:t> = 63.2% of original data. Write a code to demonstrate it using </a:t>
            </a:r>
            <a:r>
              <a:rPr lang="en-US" i="1" dirty="0">
                <a:solidFill>
                  <a:srgbClr val="0C533A"/>
                </a:solidFill>
              </a:rPr>
              <a:t>n</a:t>
            </a:r>
            <a:r>
              <a:rPr lang="en-US" dirty="0">
                <a:solidFill>
                  <a:srgbClr val="0C533A"/>
                </a:solidFill>
              </a:rPr>
              <a:t> = 1000000</a:t>
            </a:r>
            <a:r>
              <a:rPr lang="en-US" baseline="30000" dirty="0">
                <a:solidFill>
                  <a:srgbClr val="0C533A"/>
                </a:solidFill>
              </a:rPr>
              <a:t> </a:t>
            </a:r>
            <a:endParaRPr lang="en-US" altLang="zh-CN" baseline="30000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2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i="1" dirty="0"/>
              <a:t>K</a:t>
            </a:r>
            <a:r>
              <a:rPr lang="en-US" sz="3600" dirty="0"/>
              <a:t>-fold Cross-validation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Hybrid between validation set and LOOCV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B8464-8517-41CD-8C3E-2DFF8FDC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62"/>
          <a:stretch/>
        </p:blipFill>
        <p:spPr>
          <a:xfrm>
            <a:off x="924713" y="1405799"/>
            <a:ext cx="5476087" cy="3820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0E5DB-BD73-4FE2-A380-3D112C11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70" y="5316248"/>
            <a:ext cx="2175007" cy="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Coding – </a:t>
            </a:r>
            <a:r>
              <a:rPr lang="en-US" sz="3600" b="1"/>
              <a:t>Building k-fold CV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540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Cross-validation vs LOOCV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38279-3446-4469-BACA-977C6146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0" y="1379950"/>
            <a:ext cx="7817499" cy="39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Simulated Results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D8714B-5B2D-48C2-B7DD-35C2BDB7F476}"/>
              </a:ext>
            </a:extLst>
          </p:cNvPr>
          <p:cNvSpPr txBox="1">
            <a:spLocks/>
          </p:cNvSpPr>
          <p:nvPr/>
        </p:nvSpPr>
        <p:spPr>
          <a:xfrm>
            <a:off x="222847" y="753235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FCA59-7576-4691-A6E7-E049A8D5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71"/>
            <a:ext cx="9144000" cy="57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CV for Classification</a:t>
            </a:r>
            <a:endParaRPr lang="en-US" sz="3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55FB0-4230-4B47-AF47-24D9C40A8A5C}"/>
              </a:ext>
            </a:extLst>
          </p:cNvPr>
          <p:cNvSpPr txBox="1"/>
          <p:nvPr/>
        </p:nvSpPr>
        <p:spPr>
          <a:xfrm>
            <a:off x="304800" y="946367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divide the data into </a:t>
            </a:r>
            <a:r>
              <a:rPr lang="en-US" i="1" dirty="0"/>
              <a:t>K</a:t>
            </a:r>
            <a:r>
              <a:rPr lang="en-US" dirty="0"/>
              <a:t> roughly equal-sized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EAE28-472C-4064-803E-608BDFEE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4" y="1853661"/>
            <a:ext cx="5193823" cy="18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1032912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871B4-A940-42B0-A208-AA289C51B2C6}"/>
              </a:ext>
            </a:extLst>
          </p:cNvPr>
          <p:cNvSpPr txBox="1"/>
          <p:nvPr/>
        </p:nvSpPr>
        <p:spPr>
          <a:xfrm>
            <a:off x="436097" y="1278374"/>
            <a:ext cx="7548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 size </a:t>
            </a:r>
            <a:r>
              <a:rPr lang="en-US" altLang="zh-CN" i="1" dirty="0"/>
              <a:t>n</a:t>
            </a:r>
            <a:r>
              <a:rPr lang="en-US" altLang="zh-CN" dirty="0"/>
              <a:t> = 50, number of predictors (SNPs) </a:t>
            </a:r>
            <a:r>
              <a:rPr lang="en-US" altLang="zh-CN" i="1" dirty="0"/>
              <a:t>p</a:t>
            </a:r>
            <a:r>
              <a:rPr lang="en-US" altLang="zh-CN" dirty="0"/>
              <a:t> = 5000; Predictor heart attach after age of 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 1: Select the top 100 predictors having the largest correlation with the class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Step2: We then apply a classifier (logistic regression) using only these 100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How  do we estimate the test set performance of this classifier?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EECD-A14E-464A-AFA8-73D00E2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630623-CDFF-4C79-B963-967A4DF0FB63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3A0F8-0D61-4252-8551-D4EAAE46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8" y="997353"/>
            <a:ext cx="7116540" cy="3784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BF8E8-3F8A-46BC-B5E9-0AA584802D7D}"/>
              </a:ext>
            </a:extLst>
          </p:cNvPr>
          <p:cNvSpPr txBox="1"/>
          <p:nvPr/>
        </p:nvSpPr>
        <p:spPr>
          <a:xfrm>
            <a:off x="3727938" y="5138225"/>
            <a:ext cx="204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zh-CN" altLang="en-US" dirty="0"/>
              <a:t>！！！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23573</TotalTime>
  <Words>528</Words>
  <Application>Microsoft Macintosh PowerPoint</Application>
  <PresentationFormat>On-screen Show (4:3)</PresentationFormat>
  <Paragraphs>72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is used to quantify the uncertainty associated with an estimator or machine learning method.    It can provide an estimate of the standard error of a coefficient. Then we can du hypothesis test and confidence interval.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194</cp:revision>
  <cp:lastPrinted>2010-09-08T13:46:11Z</cp:lastPrinted>
  <dcterms:created xsi:type="dcterms:W3CDTF">2015-02-19T18:04:32Z</dcterms:created>
  <dcterms:modified xsi:type="dcterms:W3CDTF">2023-02-07T17:58:44Z</dcterms:modified>
</cp:coreProperties>
</file>