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9" r:id="rId2"/>
    <p:sldId id="404" r:id="rId3"/>
    <p:sldId id="430" r:id="rId4"/>
    <p:sldId id="429" r:id="rId5"/>
    <p:sldId id="431" r:id="rId6"/>
    <p:sldId id="432" r:id="rId7"/>
    <p:sldId id="428" r:id="rId8"/>
    <p:sldId id="427" r:id="rId9"/>
    <p:sldId id="270" r:id="rId10"/>
    <p:sldId id="353" r:id="rId11"/>
    <p:sldId id="303" r:id="rId12"/>
    <p:sldId id="304" r:id="rId13"/>
    <p:sldId id="405" r:id="rId14"/>
    <p:sldId id="3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33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39"/>
    <a:srgbClr val="0C533A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450"/>
    <p:restoredTop sz="94830"/>
  </p:normalViewPr>
  <p:slideViewPr>
    <p:cSldViewPr snapToGrid="0" snapToObjects="1" showGuides="1">
      <p:cViewPr varScale="1">
        <p:scale>
          <a:sx n="96" d="100"/>
          <a:sy n="96" d="100"/>
        </p:scale>
        <p:origin x="808" y="71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38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20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48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6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6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00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3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7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64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45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99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99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01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79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23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1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2/19/23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473586" y="2235816"/>
            <a:ext cx="8670413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6: Model Selection and Regularization 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621303" y="3133976"/>
            <a:ext cx="1736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14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Feb 20th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</a:p>
          <a:p>
            <a:pPr algn="ctr"/>
            <a:r>
              <a:rPr lang="en-US" dirty="0">
                <a:solidFill>
                  <a:srgbClr val="003D1F"/>
                </a:solidFill>
                <a:effectLst/>
                <a:latin typeface="Helvetica" pitchFamily="2" charset="0"/>
              </a:rPr>
              <a:t>Ch 6.1- 6.2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Why Consider Alternatives to OLS?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046E8D-811D-416B-A5C3-BD8D62A5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2" y="1670476"/>
            <a:ext cx="9192280" cy="990600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FF0000"/>
                </a:solidFill>
              </a:rPr>
              <a:t>Prediction Accuracy</a:t>
            </a:r>
            <a:r>
              <a:rPr lang="en-US" altLang="zh-CN" dirty="0">
                <a:solidFill>
                  <a:srgbClr val="064339"/>
                </a:solidFill>
              </a:rPr>
              <a:t>: especially when </a:t>
            </a:r>
            <a:r>
              <a:rPr lang="en-US" altLang="zh-CN" i="1" dirty="0">
                <a:solidFill>
                  <a:srgbClr val="064339"/>
                </a:solidFill>
              </a:rPr>
              <a:t>p &gt; n</a:t>
            </a:r>
            <a:r>
              <a:rPr lang="en-US" altLang="zh-CN" dirty="0">
                <a:solidFill>
                  <a:srgbClr val="064339"/>
                </a:solidFill>
              </a:rPr>
              <a:t>. Need to control variance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FF0000"/>
                </a:solidFill>
              </a:rPr>
              <a:t>Model Interpretability</a:t>
            </a:r>
            <a:r>
              <a:rPr lang="en-US" dirty="0">
                <a:solidFill>
                  <a:srgbClr val="064339"/>
                </a:solidFill>
              </a:rPr>
              <a:t>: </a:t>
            </a:r>
            <a:r>
              <a:rPr lang="en-US" altLang="zh-CN" dirty="0">
                <a:solidFill>
                  <a:srgbClr val="064339"/>
                </a:solidFill>
              </a:rPr>
              <a:t>Small number of features are easier to understand and design experiment. </a:t>
            </a:r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Three Classes of Methods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CB8F57-C6AF-40BD-A87C-F11445795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280" y="901491"/>
            <a:ext cx="9192280" cy="990600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FF0000"/>
                </a:solidFill>
              </a:rPr>
              <a:t>Subset Selection</a:t>
            </a:r>
            <a:r>
              <a:rPr lang="en-US" altLang="zh-CN" dirty="0">
                <a:solidFill>
                  <a:srgbClr val="064339"/>
                </a:solidFill>
              </a:rPr>
              <a:t>. We identify a subset of the </a:t>
            </a:r>
            <a:r>
              <a:rPr lang="en-US" altLang="zh-CN" i="1" dirty="0">
                <a:solidFill>
                  <a:srgbClr val="064339"/>
                </a:solidFill>
              </a:rPr>
              <a:t>p</a:t>
            </a:r>
            <a:r>
              <a:rPr lang="en-US" altLang="zh-CN" dirty="0">
                <a:solidFill>
                  <a:srgbClr val="064339"/>
                </a:solidFill>
              </a:rPr>
              <a:t> predictors then ﬁt a model using least squares on the reduced set of variables.</a:t>
            </a:r>
          </a:p>
          <a:p>
            <a:pPr lvl="1" indent="-342900"/>
            <a:r>
              <a:rPr lang="en-US" altLang="zh-CN" dirty="0">
                <a:solidFill>
                  <a:srgbClr val="FF0000"/>
                </a:solidFill>
              </a:rPr>
              <a:t>Shrinkage</a:t>
            </a:r>
            <a:r>
              <a:rPr lang="en-US" altLang="zh-CN" dirty="0">
                <a:solidFill>
                  <a:srgbClr val="064339"/>
                </a:solidFill>
              </a:rPr>
              <a:t>. We ﬁt a model involving all </a:t>
            </a:r>
            <a:r>
              <a:rPr lang="en-US" altLang="zh-CN" i="1" dirty="0">
                <a:solidFill>
                  <a:srgbClr val="064339"/>
                </a:solidFill>
              </a:rPr>
              <a:t>p</a:t>
            </a:r>
            <a:r>
              <a:rPr lang="en-US" altLang="zh-CN" dirty="0">
                <a:solidFill>
                  <a:srgbClr val="064339"/>
                </a:solidFill>
              </a:rPr>
              <a:t> predictors, but the estimated coeﬃcients are shrunken towards zero relative to the OLS estimates. This shrinkage (also known as regularization) has the eﬀect of </a:t>
            </a:r>
            <a:r>
              <a:rPr lang="en-US" altLang="zh-CN" dirty="0">
                <a:solidFill>
                  <a:srgbClr val="FF0000"/>
                </a:solidFill>
              </a:rPr>
              <a:t>reducing</a:t>
            </a:r>
            <a:r>
              <a:rPr lang="en-US" altLang="zh-CN" dirty="0">
                <a:solidFill>
                  <a:srgbClr val="064339"/>
                </a:solidFill>
              </a:rPr>
              <a:t> variance and can also perform variable selection.</a:t>
            </a:r>
          </a:p>
          <a:p>
            <a:pPr lvl="1" indent="-342900"/>
            <a:r>
              <a:rPr lang="en-US" altLang="zh-CN" dirty="0">
                <a:solidFill>
                  <a:srgbClr val="FF0000"/>
                </a:solidFill>
              </a:rPr>
              <a:t>Dimension Reduction</a:t>
            </a:r>
            <a:r>
              <a:rPr lang="en-US" altLang="zh-CN" dirty="0">
                <a:solidFill>
                  <a:srgbClr val="064339"/>
                </a:solidFill>
              </a:rPr>
              <a:t>. </a:t>
            </a:r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Subset Selection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E23DB6-4DD6-4DF4-A804-6523E960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170" y="2040307"/>
            <a:ext cx="9192280" cy="990600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Best subset selection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Stepwise selection</a:t>
            </a:r>
          </a:p>
        </p:txBody>
      </p:sp>
    </p:spTree>
    <p:extLst>
      <p:ext uri="{BB962C8B-B14F-4D97-AF65-F5344CB8AC3E}">
        <p14:creationId xmlns:p14="http://schemas.microsoft.com/office/powerpoint/2010/main" val="26653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Too many possible models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C8D614C2-ED0E-53F8-1F3D-9B026F1CD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12525"/>
            <a:ext cx="8229600" cy="2594522"/>
          </a:xfrm>
        </p:spPr>
      </p:pic>
    </p:spTree>
    <p:extLst>
      <p:ext uri="{BB962C8B-B14F-4D97-AF65-F5344CB8AC3E}">
        <p14:creationId xmlns:p14="http://schemas.microsoft.com/office/powerpoint/2010/main" val="234542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5" y="-89109"/>
            <a:ext cx="751690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Best Subset Selection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1A8B4-1014-41FA-B0D1-FE2867FF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0268"/>
            <a:ext cx="9144000" cy="423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5" y="-89109"/>
            <a:ext cx="751690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Group work: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FE450E9-1152-3309-B479-B5ECF019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23931"/>
            <a:ext cx="9111399" cy="419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3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5" y="-89109"/>
            <a:ext cx="751690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Group work: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155B2AB-5530-01CD-BE09-0305CEF2E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" y="1646394"/>
            <a:ext cx="8491782" cy="301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0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5" y="-89109"/>
            <a:ext cx="751690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Challenges for Best Subset selection</a:t>
            </a:r>
          </a:p>
        </p:txBody>
      </p:sp>
    </p:spTree>
    <p:extLst>
      <p:ext uri="{BB962C8B-B14F-4D97-AF65-F5344CB8AC3E}">
        <p14:creationId xmlns:p14="http://schemas.microsoft.com/office/powerpoint/2010/main" val="73469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5" y="-89109"/>
            <a:ext cx="751690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Forward Stepwise Selection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51AA86-F7F4-3A16-BAED-5C3CD9AB9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7" y="1416972"/>
            <a:ext cx="7893133" cy="36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5" y="-89109"/>
            <a:ext cx="7516903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An Example for Forward Stepwise Selection</a:t>
            </a:r>
          </a:p>
        </p:txBody>
      </p:sp>
      <p:pic>
        <p:nvPicPr>
          <p:cNvPr id="6" name="Picture 5" descr="Scatter chart&#10;&#10;Description automatically generated">
            <a:extLst>
              <a:ext uri="{FF2B5EF4-FFF2-40B4-BE49-F238E27FC236}">
                <a16:creationId xmlns:a16="http://schemas.microsoft.com/office/drawing/2014/main" id="{12B42FBB-5F70-D08C-5F0F-51A8D0FC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1884062"/>
            <a:ext cx="7772400" cy="26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9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3EAE-C08F-4B4D-8EFC-FC97CBE1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223280"/>
          </a:xfrm>
        </p:spPr>
        <p:txBody>
          <a:bodyPr>
            <a:normAutofit/>
          </a:bodyPr>
          <a:lstStyle/>
          <a:p>
            <a:r>
              <a:rPr lang="en-US" sz="2500" dirty="0"/>
              <a:t>You can leave when and if you need to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Nothing on the syllabus is as important as </a:t>
            </a:r>
            <a:r>
              <a:rPr lang="en-US" sz="2500" b="1" dirty="0"/>
              <a:t>your well-beings</a:t>
            </a:r>
            <a:r>
              <a:rPr lang="en-US" sz="2500" dirty="0"/>
              <a:t>.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It is important to </a:t>
            </a:r>
            <a:r>
              <a:rPr lang="en-US" sz="2500" b="1" dirty="0"/>
              <a:t>ask for help </a:t>
            </a:r>
            <a:r>
              <a:rPr lang="en-US" sz="2500" dirty="0"/>
              <a:t>in this class and beyond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We should prioritize flexibility, grace, and care for each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Feeling Sharing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8467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5" y="-89109"/>
            <a:ext cx="751690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Group Work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B21834-779B-A53B-A9D2-3F320010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3172"/>
            <a:ext cx="8965694" cy="41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51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5" y="-89109"/>
            <a:ext cx="751690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Group Work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F869C67-81D9-DF21-ACE1-702825911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4" y="1524265"/>
            <a:ext cx="8800243" cy="30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4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5" y="-89109"/>
            <a:ext cx="751690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Pros and Cons of Forward Selection</a:t>
            </a:r>
          </a:p>
        </p:txBody>
      </p:sp>
    </p:spTree>
    <p:extLst>
      <p:ext uri="{BB962C8B-B14F-4D97-AF65-F5344CB8AC3E}">
        <p14:creationId xmlns:p14="http://schemas.microsoft.com/office/powerpoint/2010/main" val="404744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5" y="-89109"/>
            <a:ext cx="751690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Backward Stepwise Selection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B89B4-EEF2-F74F-B52B-3425F8F6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9697"/>
            <a:ext cx="7772400" cy="35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26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892143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An example for Backward Stepwise Selection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C68D621-EE27-C64D-74D5-95D89B81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1804874"/>
            <a:ext cx="7772400" cy="27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09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89214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Group work</a:t>
            </a: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B71A633-C022-4256-5B20-FE52834AF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15" y="1495181"/>
            <a:ext cx="9152415" cy="41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54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89214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Group work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276ACE2-FD35-C47F-9CF2-24895FA2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5893"/>
            <a:ext cx="9173780" cy="32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96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89214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Pros and Cons of Backward Selection</a:t>
            </a:r>
          </a:p>
        </p:txBody>
      </p:sp>
    </p:spTree>
    <p:extLst>
      <p:ext uri="{BB962C8B-B14F-4D97-AF65-F5344CB8AC3E}">
        <p14:creationId xmlns:p14="http://schemas.microsoft.com/office/powerpoint/2010/main" val="3374677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083691" y="2438400"/>
            <a:ext cx="7892143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rgbClr val="064339"/>
                </a:solidFill>
              </a:rPr>
              <a:t>Alternatives for Approximating Test Error</a:t>
            </a:r>
          </a:p>
        </p:txBody>
      </p:sp>
    </p:spTree>
    <p:extLst>
      <p:ext uri="{BB962C8B-B14F-4D97-AF65-F5344CB8AC3E}">
        <p14:creationId xmlns:p14="http://schemas.microsoft.com/office/powerpoint/2010/main" val="3988944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Estimating Test Error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CB8F57-C6AF-40BD-A87C-F11445795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3212044"/>
            <a:ext cx="9192280" cy="990600"/>
          </a:xfrm>
        </p:spPr>
        <p:txBody>
          <a:bodyPr/>
          <a:lstStyle/>
          <a:p>
            <a:pPr lvl="1" indent="-342900"/>
            <a:r>
              <a:rPr lang="en-US" altLang="zh-CN" dirty="0">
                <a:solidFill>
                  <a:srgbClr val="FF0000"/>
                </a:solidFill>
              </a:rPr>
              <a:t>CV</a:t>
            </a:r>
            <a:r>
              <a:rPr lang="en-US" altLang="zh-CN" dirty="0">
                <a:solidFill>
                  <a:srgbClr val="064339"/>
                </a:solidFill>
              </a:rPr>
              <a:t> is good but very time consuming. </a:t>
            </a: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We can indirectly estimate test error by making an</a:t>
            </a:r>
            <a:r>
              <a:rPr lang="en-US" altLang="zh-CN" dirty="0">
                <a:solidFill>
                  <a:srgbClr val="FF0000"/>
                </a:solidFill>
              </a:rPr>
              <a:t> adjustment </a:t>
            </a:r>
            <a:r>
              <a:rPr lang="en-US" altLang="zh-CN" dirty="0">
                <a:solidFill>
                  <a:srgbClr val="064339"/>
                </a:solidFill>
              </a:rPr>
              <a:t>to the training error to account for the bias due overfitting</a:t>
            </a: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5B522-3708-4A6F-B18D-482D9C94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00" y="677074"/>
            <a:ext cx="5220433" cy="24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Feeling Sharing</a:t>
            </a:r>
            <a:endParaRPr lang="en-US" sz="3500" dirty="0"/>
          </a:p>
        </p:txBody>
      </p:sp>
      <p:pic>
        <p:nvPicPr>
          <p:cNvPr id="8" name="Picture 7" descr="A crowd of people holding a sign&#10;&#10;Description automatically generated with low confidence">
            <a:extLst>
              <a:ext uri="{FF2B5EF4-FFF2-40B4-BE49-F238E27FC236}">
                <a16:creationId xmlns:a16="http://schemas.microsoft.com/office/drawing/2014/main" id="{3027E1FA-7DDA-2703-1DE9-C7438F1A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428"/>
            <a:ext cx="3957743" cy="2967144"/>
          </a:xfrm>
          <a:prstGeom prst="rect">
            <a:avLst/>
          </a:prstGeom>
        </p:spPr>
      </p:pic>
      <p:pic>
        <p:nvPicPr>
          <p:cNvPr id="10" name="Picture 9" descr="A picture containing outdoor&#10;&#10;Description automatically generated">
            <a:extLst>
              <a:ext uri="{FF2B5EF4-FFF2-40B4-BE49-F238E27FC236}">
                <a16:creationId xmlns:a16="http://schemas.microsoft.com/office/drawing/2014/main" id="{B7BC482A-EDBA-26AB-BB23-D43AAC4D1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132"/>
          <a:stretch/>
        </p:blipFill>
        <p:spPr>
          <a:xfrm>
            <a:off x="4929809" y="2116206"/>
            <a:ext cx="3185507" cy="26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99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Estimating Test Error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0E5E1-F17B-0A52-3F89-3BD3505DD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5192"/>
            <a:ext cx="5112948" cy="2310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BDE9D-12DB-1639-A7A4-2198B23F0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005959"/>
            <a:ext cx="5112948" cy="2328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35D06D-35A5-A0DC-BA68-054A1A290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948" y="1038752"/>
            <a:ext cx="4679692" cy="21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99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i="1" dirty="0">
                <a:solidFill>
                  <a:schemeClr val="bg1"/>
                </a:solidFill>
              </a:rPr>
              <a:t>C</a:t>
            </a:r>
            <a:r>
              <a:rPr lang="en-US" altLang="zh-CN" sz="3500" i="1" baseline="-25000" dirty="0">
                <a:solidFill>
                  <a:schemeClr val="bg1"/>
                </a:solidFill>
              </a:rPr>
              <a:t>p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27498-7507-43CD-AFBE-58567D85A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375"/>
          <a:stretch/>
        </p:blipFill>
        <p:spPr>
          <a:xfrm>
            <a:off x="729916" y="701571"/>
            <a:ext cx="7957848" cy="21069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AFC64A-6D3F-8F31-D3C1-0A67EB0EA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92" y="3117624"/>
            <a:ext cx="2645208" cy="30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69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AIC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27498-7507-43CD-AFBE-58567D85A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027" b="20665"/>
          <a:stretch/>
        </p:blipFill>
        <p:spPr>
          <a:xfrm>
            <a:off x="359802" y="805543"/>
            <a:ext cx="7957848" cy="22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29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BIC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B1255-73C1-464C-97C5-51419A299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96166" y="711728"/>
            <a:ext cx="8547106" cy="2717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F48514-5F0E-419E-93EA-B300BAFEA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06" b="12142"/>
          <a:stretch/>
        </p:blipFill>
        <p:spPr>
          <a:xfrm>
            <a:off x="196166" y="3527133"/>
            <a:ext cx="8547106" cy="19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Adjusted </a:t>
            </a:r>
            <a:r>
              <a:rPr lang="en-US" altLang="zh-CN" sz="3500" i="1" dirty="0">
                <a:solidFill>
                  <a:schemeClr val="bg1"/>
                </a:solidFill>
              </a:rPr>
              <a:t>R</a:t>
            </a:r>
            <a:r>
              <a:rPr lang="en-US" altLang="zh-CN" sz="3500" i="1" baseline="30000" dirty="0">
                <a:solidFill>
                  <a:schemeClr val="bg1"/>
                </a:solidFill>
              </a:rPr>
              <a:t>2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58816-19F4-4B35-A446-1A4BEDDA5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59" b="44708"/>
          <a:stretch/>
        </p:blipFill>
        <p:spPr>
          <a:xfrm>
            <a:off x="661846" y="1644093"/>
            <a:ext cx="7507705" cy="2122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C4B205-C180-4897-917D-A11FE725B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082" y="653493"/>
            <a:ext cx="3509512" cy="8713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81CD9A-9734-18CA-0104-BFA2E4949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472" y="3582522"/>
            <a:ext cx="2309586" cy="265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97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Comparisons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BC872-B610-C792-92D2-830F62B6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09798"/>
            <a:ext cx="7772400" cy="303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15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Bonus Quiz 11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FBC864-9DA4-6780-42BF-E0C9ECD9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8931"/>
            <a:ext cx="9192280" cy="2963469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We have two training points (x1 = 1, x2 = 1, y = 1) and (x1 = 2, x2 = 3, y = 2). We want to fit a linear model to minimize the MSE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What is the </a:t>
            </a:r>
            <a:r>
              <a:rPr lang="en-US" dirty="0" err="1">
                <a:solidFill>
                  <a:srgbClr val="064339"/>
                </a:solidFill>
              </a:rPr>
              <a:t>minimun</a:t>
            </a:r>
            <a:r>
              <a:rPr lang="en-US" dirty="0">
                <a:solidFill>
                  <a:srgbClr val="064339"/>
                </a:solidFill>
              </a:rPr>
              <a:t> MSE? What is the corresponding model?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71EEB-748C-5CD4-35DA-93285526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40" y="2185780"/>
            <a:ext cx="5359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0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Feeling Sharing</a:t>
            </a:r>
            <a:endParaRPr lang="en-US" sz="3500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FDFA476-5393-A7CE-5AE4-2847836C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4670"/>
            <a:ext cx="3478606" cy="342900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5CD27B-8059-EC08-7BFE-F854497C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97" y="1414670"/>
            <a:ext cx="3072158" cy="31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6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Feeling Sharing</a:t>
            </a:r>
            <a:endParaRPr lang="en-US" sz="3500" dirty="0"/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17D594F3-3556-08B6-89EB-DAD84EA4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607"/>
            <a:ext cx="5723559" cy="1243358"/>
          </a:xfrm>
          <a:prstGeom prst="rect">
            <a:avLst/>
          </a:prstGeom>
        </p:spPr>
      </p:pic>
      <p:pic>
        <p:nvPicPr>
          <p:cNvPr id="9" name="Picture 8" descr="Graphical user interface, text, letter, email&#10;&#10;Description automatically generated">
            <a:extLst>
              <a:ext uri="{FF2B5EF4-FFF2-40B4-BE49-F238E27FC236}">
                <a16:creationId xmlns:a16="http://schemas.microsoft.com/office/drawing/2014/main" id="{FCBCD13F-0E23-A187-C7CA-C9EBF6B01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4743036"/>
            <a:ext cx="4467225" cy="1204933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5AF9C1C9-F0D4-6AD0-7767-AD7B1343A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9447"/>
            <a:ext cx="4823239" cy="1502789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8BE1D306-7C95-0558-AB30-E9232ECEA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4742"/>
            <a:ext cx="4999935" cy="968217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4D14AF2F-F9AA-1732-D8DF-8279A50C8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935" y="4961340"/>
            <a:ext cx="3428448" cy="1118202"/>
          </a:xfrm>
          <a:prstGeom prst="rect">
            <a:avLst/>
          </a:prstGeom>
        </p:spPr>
      </p:pic>
      <p:pic>
        <p:nvPicPr>
          <p:cNvPr id="17" name="Picture 16" descr="Graphical user interface, text, letter&#10;&#10;Description automatically generated">
            <a:extLst>
              <a:ext uri="{FF2B5EF4-FFF2-40B4-BE49-F238E27FC236}">
                <a16:creationId xmlns:a16="http://schemas.microsoft.com/office/drawing/2014/main" id="{28A25095-E17E-DF05-1193-37B518ACF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3239" y="2332412"/>
            <a:ext cx="4313859" cy="990393"/>
          </a:xfrm>
          <a:prstGeom prst="rect">
            <a:avLst/>
          </a:prstGeom>
        </p:spPr>
      </p:pic>
      <p:pic>
        <p:nvPicPr>
          <p:cNvPr id="19" name="Picture 1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5350504-E9B1-EF16-63B7-322A4B4EF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891" y="3552236"/>
            <a:ext cx="4409109" cy="1005586"/>
          </a:xfrm>
          <a:prstGeom prst="rect">
            <a:avLst/>
          </a:prstGeom>
        </p:spPr>
      </p:pic>
      <p:pic>
        <p:nvPicPr>
          <p:cNvPr id="21" name="Picture 20" descr="Text, letter&#10;&#10;Description automatically generated">
            <a:extLst>
              <a:ext uri="{FF2B5EF4-FFF2-40B4-BE49-F238E27FC236}">
                <a16:creationId xmlns:a16="http://schemas.microsoft.com/office/drawing/2014/main" id="{028B32FB-324E-C7B4-A844-9FDC2AAB4E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5166" y="856590"/>
            <a:ext cx="4740965" cy="10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5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Feeling Sharing</a:t>
            </a:r>
            <a:endParaRPr lang="en-US" sz="35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C3C121F-3434-35E3-65BF-A7FFA8B61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345"/>
            <a:ext cx="4890604" cy="157131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DC53DBC-DF94-000D-8633-27893743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5205"/>
            <a:ext cx="4433404" cy="752584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6FDB11B3-1178-57E1-3905-E4550FB7E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53577"/>
            <a:ext cx="4433404" cy="809113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77DAF198-3E1A-6F01-165B-859AE13FF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41356"/>
            <a:ext cx="4433404" cy="794955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medium confidence">
            <a:extLst>
              <a:ext uri="{FF2B5EF4-FFF2-40B4-BE49-F238E27FC236}">
                <a16:creationId xmlns:a16="http://schemas.microsoft.com/office/drawing/2014/main" id="{1EC351DD-C231-24DD-0F9C-C409849E5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6" y="5222224"/>
            <a:ext cx="4203147" cy="1075224"/>
          </a:xfrm>
          <a:prstGeom prst="rect">
            <a:avLst/>
          </a:prstGeom>
        </p:spPr>
      </p:pic>
      <p:pic>
        <p:nvPicPr>
          <p:cNvPr id="23" name="Picture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ACAAA9E5-5B3B-28F4-E558-A966487247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5393" y="3459004"/>
            <a:ext cx="4433404" cy="870689"/>
          </a:xfrm>
          <a:prstGeom prst="rect">
            <a:avLst/>
          </a:prstGeom>
        </p:spPr>
      </p:pic>
      <p:pic>
        <p:nvPicPr>
          <p:cNvPr id="25" name="Picture 2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3BAFE4E-3222-AAE0-C4C4-22D8AA2B58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078" y="5288864"/>
            <a:ext cx="4784034" cy="1021154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F882D1-3B08-5775-2C19-74FFC0ECF0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4232" y="2302970"/>
            <a:ext cx="4748420" cy="1157470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C0AD6852-0AA7-2DED-4773-3BA1EF18A0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4093" y="4393020"/>
            <a:ext cx="2455793" cy="93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8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Feeling Sharing</a:t>
            </a:r>
            <a:endParaRPr lang="en-US" sz="3500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FDFA476-5393-A7CE-5AE4-2847836C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4670"/>
            <a:ext cx="3478606" cy="342900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5CD27B-8059-EC08-7BFE-F854497C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97" y="1414670"/>
            <a:ext cx="3072158" cy="31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9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3EAE-C08F-4B4D-8EFC-FC97CBE1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223280"/>
          </a:xfrm>
        </p:spPr>
        <p:txBody>
          <a:bodyPr>
            <a:normAutofit/>
          </a:bodyPr>
          <a:lstStyle/>
          <a:p>
            <a:r>
              <a:rPr lang="en-US" sz="2500" dirty="0"/>
              <a:t>Bootstrap</a:t>
            </a:r>
            <a:br>
              <a:rPr lang="en-US" sz="2500" dirty="0"/>
            </a:br>
            <a:br>
              <a:rPr lang="en-US" sz="2500" dirty="0"/>
            </a:br>
            <a:r>
              <a:rPr lang="en-US" sz="1400" dirty="0">
                <a:effectLst/>
                <a:latin typeface="Helvetica" pitchFamily="2" charset="0"/>
              </a:rPr>
              <a:t>The goal: quantify the uncertainty associated with a given estimator (model) or statistical learning method.</a:t>
            </a:r>
            <a:br>
              <a:rPr lang="en-US" sz="1400" dirty="0">
                <a:effectLst/>
                <a:latin typeface="Helvetica" pitchFamily="2" charset="0"/>
              </a:rPr>
            </a:b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Recap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6259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272-5E4C-49C6-ADF2-9CCE5922F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2" y="2291710"/>
            <a:ext cx="9192280" cy="990600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The linear model has advantages in terms of its </a:t>
            </a:r>
            <a:r>
              <a:rPr lang="en-US" dirty="0">
                <a:solidFill>
                  <a:srgbClr val="FF0000"/>
                </a:solidFill>
              </a:rPr>
              <a:t>interpretability </a:t>
            </a:r>
            <a:r>
              <a:rPr lang="en-US" dirty="0">
                <a:solidFill>
                  <a:srgbClr val="064339"/>
                </a:solidFill>
              </a:rPr>
              <a:t>and often shows good </a:t>
            </a:r>
            <a:r>
              <a:rPr lang="en-US" dirty="0">
                <a:solidFill>
                  <a:srgbClr val="FF0000"/>
                </a:solidFill>
              </a:rPr>
              <a:t>predictive performance</a:t>
            </a:r>
            <a:r>
              <a:rPr lang="en-US" dirty="0">
                <a:solidFill>
                  <a:srgbClr val="064339"/>
                </a:solidFill>
              </a:rPr>
              <a:t>.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How to improve linear model? Beyond Ordinary Least Square(OLS)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Linear Models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AC95D-0706-4912-ABDE-0228FF377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58" y="717763"/>
            <a:ext cx="6746126" cy="10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25189</TotalTime>
  <Words>561</Words>
  <Application>Microsoft Macintosh PowerPoint</Application>
  <PresentationFormat>On-screen Show (4:3)</PresentationFormat>
  <Paragraphs>124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Gotham Book</vt:lpstr>
      <vt:lpstr>Gotham-Bold</vt:lpstr>
      <vt:lpstr>Arial</vt:lpstr>
      <vt:lpstr>Calibri</vt:lpstr>
      <vt:lpstr>Helvetica</vt:lpstr>
      <vt:lpstr>Wingdings</vt:lpstr>
      <vt:lpstr>Power-Point-Wordmark (1)</vt:lpstr>
      <vt:lpstr>PowerPoint Presentation</vt:lpstr>
      <vt:lpstr>You can leave when and if you need to  Nothing on the syllabus is as important as your well-beings.  It is important to ask for help in this class and beyond  We should prioritize flexibility, grace, and care for each other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 The goal: quantify the uncertainty associated with a given estimator (model) or statistical learning method.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198</cp:revision>
  <cp:lastPrinted>2010-09-08T13:46:11Z</cp:lastPrinted>
  <dcterms:created xsi:type="dcterms:W3CDTF">2015-02-19T18:04:32Z</dcterms:created>
  <dcterms:modified xsi:type="dcterms:W3CDTF">2023-02-20T19:13:14Z</dcterms:modified>
</cp:coreProperties>
</file>