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9" r:id="rId2"/>
    <p:sldId id="357" r:id="rId3"/>
    <p:sldId id="338" r:id="rId4"/>
    <p:sldId id="361" r:id="rId5"/>
    <p:sldId id="362" r:id="rId6"/>
    <p:sldId id="339" r:id="rId7"/>
    <p:sldId id="340" r:id="rId8"/>
    <p:sldId id="363" r:id="rId9"/>
    <p:sldId id="341" r:id="rId10"/>
    <p:sldId id="342" r:id="rId11"/>
    <p:sldId id="358" r:id="rId12"/>
    <p:sldId id="343" r:id="rId13"/>
    <p:sldId id="344" r:id="rId14"/>
    <p:sldId id="345" r:id="rId15"/>
    <p:sldId id="364" r:id="rId16"/>
    <p:sldId id="346" r:id="rId17"/>
    <p:sldId id="347" r:id="rId18"/>
    <p:sldId id="348" r:id="rId19"/>
    <p:sldId id="349" r:id="rId20"/>
    <p:sldId id="359" r:id="rId21"/>
    <p:sldId id="350" r:id="rId22"/>
    <p:sldId id="351" r:id="rId23"/>
    <p:sldId id="360" r:id="rId2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533A"/>
    <a:srgbClr val="064339"/>
    <a:srgbClr val="18453B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080" autoAdjust="0"/>
    <p:restoredTop sz="94681"/>
  </p:normalViewPr>
  <p:slideViewPr>
    <p:cSldViewPr snapToGrid="0" snapToObjects="1" showGuides="1">
      <p:cViewPr varScale="1">
        <p:scale>
          <a:sx n="107" d="100"/>
          <a:sy n="107" d="100"/>
        </p:scale>
        <p:origin x="144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E210-172D-4ABE-8DAE-3CF56EC65FFE}" type="datetimeFigureOut">
              <a:rPr lang="en-US" smtClean="0"/>
              <a:t>1/26/23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FD2C8-EA6F-4783-ADEF-69D7C822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8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B10A9-A767-4042-A06F-67B5283D520D}" type="datetimeFigureOut">
              <a:rPr lang="en-US" smtClean="0"/>
              <a:t>1/26/23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99354-90B8-4A26-9167-04629BAE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0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143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285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339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624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549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115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253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544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263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348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54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8673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862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692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0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23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021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056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0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8841"/>
            <a:ext cx="77724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A78B73-D440-4B82-9E3B-BAF17BD79BE4}" type="datetime1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205D934E-3E61-264D-8682-F58928E18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48606"/>
            <a:ext cx="8229600" cy="4802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8229600" cy="4066495"/>
          </a:xfrm>
          <a:prstGeom prst="rect">
            <a:avLst/>
          </a:prstGeom>
        </p:spPr>
        <p:txBody>
          <a:bodyPr/>
          <a:lstStyle>
            <a:lvl1pPr>
              <a:buClr>
                <a:srgbClr val="18453B"/>
              </a:buClr>
              <a:buFont typeface="Arial"/>
              <a:buChar char="•"/>
              <a:defRPr sz="2800" b="0" i="0">
                <a:solidFill>
                  <a:srgbClr val="595959"/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rgbClr val="595959"/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9DEEAB-A47E-45BA-A099-3882E6BDB966}" type="datetime1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B4461CB-4CA9-2A43-A3FA-624E1DA4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03154"/>
            <a:ext cx="8229600" cy="8750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2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3C36871A-CCA1-40F1-A326-C7B2951853D1}" type="datetime1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599938D-0427-3542-974E-F7CD887B3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09873"/>
            <a:ext cx="8229600" cy="821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no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011"/>
            <a:ext cx="8229600" cy="4024165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32F2BC3-CC00-4DDD-B344-4F182799B4ED}" type="datetime1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DCE0E26-47BB-FF4B-814B-E43C1B98F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75091"/>
            <a:ext cx="82296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 with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905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57200" indent="18288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7DFB47D3-8159-40CD-8213-97425B8B0CB4}" type="datetime1">
              <a:rPr lang="en-US" smtClean="0"/>
              <a:t>1/26/23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14362E17-3E5F-5C4D-AFD9-BBBB918B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F6035DD-4E03-47F0-8D09-581FC637A1BF}" type="datetime1">
              <a:rPr lang="en-US" smtClean="0"/>
              <a:t>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1544D71-77D6-5B4F-A1FC-5CA064DBD1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MSU thinner spear_green RGB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6253066"/>
            <a:ext cx="8229600" cy="103284"/>
          </a:xfrm>
          <a:prstGeom prst="rect">
            <a:avLst/>
          </a:prstGeom>
        </p:spPr>
      </p:pic>
      <p:pic>
        <p:nvPicPr>
          <p:cNvPr id="12" name="Picture 11" descr="PP banner wordmark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7" y="0"/>
            <a:ext cx="9140953" cy="6695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cabs.msu.edu/toolkit/images/helmet/gif/Spartan-helmet-Green-150-px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4" y="6382302"/>
            <a:ext cx="289446" cy="3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brand.msu.edu/_files/images/spartans-wi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3" y="6477963"/>
            <a:ext cx="1716967" cy="1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50"/>
          <p:cNvSpPr txBox="1">
            <a:spLocks/>
          </p:cNvSpPr>
          <p:nvPr/>
        </p:nvSpPr>
        <p:spPr>
          <a:xfrm>
            <a:off x="1981566" y="2467043"/>
            <a:ext cx="5050605" cy="5920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000" b="1" dirty="0"/>
              <a:t>Module 3: Linear Regression</a:t>
            </a:r>
            <a:endParaRPr lang="es-CO" sz="3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A45D7-EA21-5A5A-6158-4F83ECB9C5E4}"/>
              </a:ext>
            </a:extLst>
          </p:cNvPr>
          <p:cNvSpPr txBox="1"/>
          <p:nvPr/>
        </p:nvSpPr>
        <p:spPr>
          <a:xfrm>
            <a:off x="3634127" y="3133976"/>
            <a:ext cx="1710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64339"/>
                </a:solidFill>
              </a:rPr>
              <a:t>Lecture 7</a:t>
            </a:r>
          </a:p>
          <a:p>
            <a:pPr algn="ctr"/>
            <a:endParaRPr lang="en-US" altLang="zh-CN" dirty="0">
              <a:solidFill>
                <a:srgbClr val="064339"/>
              </a:solidFill>
            </a:endParaRPr>
          </a:p>
          <a:p>
            <a:pPr algn="ctr"/>
            <a:r>
              <a:rPr lang="en-US" altLang="zh-CN" dirty="0">
                <a:solidFill>
                  <a:srgbClr val="064339"/>
                </a:solidFill>
              </a:rPr>
              <a:t>Jan 25th</a:t>
            </a:r>
            <a:r>
              <a:rPr lang="en-US" dirty="0">
                <a:solidFill>
                  <a:srgbClr val="064339"/>
                </a:solidFill>
              </a:rPr>
              <a:t>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4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More than two levels? 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9D6E6B-7FAB-4D44-A4ED-B9ACE9C7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For the ethnicity: Asian, Caucasian, African American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76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More than two levels? 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9D6E6B-7FAB-4D44-A4ED-B9ACE9C7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For the ethnicity: Asian, Caucasian, African American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We will create two dummy variables.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127FE7-6A5C-4417-8A27-F0AA78E83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467" y="2349780"/>
            <a:ext cx="4789856" cy="1187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8297FB-8F4B-4716-8AFE-B432225C2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467" y="3429000"/>
            <a:ext cx="4994631" cy="121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3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More than two levels? 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9D6E6B-7FAB-4D44-A4ED-B9ACE9C7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Then we have the following model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There will always be one fewer dummy variable than the number of levels. The level with no dummy variable African American in this example — is known as the </a:t>
            </a:r>
            <a:r>
              <a:rPr lang="en-US" altLang="zh-CN" sz="2000" dirty="0">
                <a:solidFill>
                  <a:srgbClr val="FF0000"/>
                </a:solidFill>
              </a:rPr>
              <a:t>baseline</a:t>
            </a:r>
            <a:r>
              <a:rPr lang="en-US" altLang="zh-CN" sz="2000" dirty="0">
                <a:solidFill>
                  <a:srgbClr val="064339"/>
                </a:solidFill>
              </a:rPr>
              <a:t>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ED796-0566-471B-8160-BD85380F2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82" y="1787550"/>
            <a:ext cx="6847530" cy="127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9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More than two levels? 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0D996A-CE2C-4F03-8F12-C5D75A66F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89" y="2228792"/>
            <a:ext cx="8292421" cy="15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23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Extensions of the Linear </a:t>
            </a:r>
            <a:r>
              <a:rPr lang="en-US" altLang="zh-CN" sz="3500" dirty="0">
                <a:solidFill>
                  <a:schemeClr val="bg1"/>
                </a:solidFill>
              </a:rPr>
              <a:t>Model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EA97E0-6F8F-4710-AF21-A2C10E76F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3000" b="1" dirty="0">
                <a:solidFill>
                  <a:srgbClr val="064339"/>
                </a:solidFill>
              </a:rPr>
              <a:t>Interactions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In the advertising data,  we assume the effect on sales of increasing one medium is independent of other media.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But suppose that spending money on radio advertising increases the effectiveness of TV advertising. How to model it?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910455-4391-4142-90E8-3BD71E15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88" y="2148166"/>
            <a:ext cx="7428524" cy="75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3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Extensions of the Linear </a:t>
            </a:r>
            <a:r>
              <a:rPr lang="en-US" altLang="zh-CN" sz="3500" dirty="0">
                <a:solidFill>
                  <a:schemeClr val="bg1"/>
                </a:solidFill>
              </a:rPr>
              <a:t>Model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EA97E0-6F8F-4710-AF21-A2C10E76F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3000" b="1" dirty="0">
                <a:solidFill>
                  <a:srgbClr val="064339"/>
                </a:solidFill>
              </a:rPr>
              <a:t>Interactions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In the advertising data,  we assume the effect on sales of increasing one medium is independent of other media.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But suppose that spending money on radio advertising increases the effectiveness of TV advertising. How to model it?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This is called an interaction effect.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910455-4391-4142-90E8-3BD71E15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88" y="2148166"/>
            <a:ext cx="7428524" cy="756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AA239D-5D61-469A-A71A-3F0E29C47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57" y="4625169"/>
            <a:ext cx="8034877" cy="107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8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Interpretation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032C75-DE26-453B-A010-939467D0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43" y="656567"/>
            <a:ext cx="6833569" cy="181493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2274372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p-value for the interaction term </a:t>
            </a:r>
            <a:r>
              <a:rPr lang="en-US" altLang="zh-CN" sz="2000" dirty="0">
                <a:solidFill>
                  <a:srgbClr val="FF0000"/>
                </a:solidFill>
              </a:rPr>
              <a:t>TV × radio </a:t>
            </a:r>
            <a:r>
              <a:rPr lang="en-US" altLang="zh-CN" sz="2000" dirty="0">
                <a:solidFill>
                  <a:srgbClr val="064339"/>
                </a:solidFill>
              </a:rPr>
              <a:t>is extremely low, indicating that there is strong evidence for 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R</a:t>
            </a:r>
            <a:r>
              <a:rPr lang="en-US" altLang="zh-CN" sz="2000" baseline="30000" dirty="0">
                <a:solidFill>
                  <a:srgbClr val="064339"/>
                </a:solidFill>
              </a:rPr>
              <a:t>2</a:t>
            </a:r>
            <a:r>
              <a:rPr lang="en-US" altLang="zh-CN" sz="2000" dirty="0">
                <a:solidFill>
                  <a:srgbClr val="064339"/>
                </a:solidFill>
              </a:rPr>
              <a:t> for the interaction model is 96.8%, compared to only 89.7% for the model that predicts sales using TV and radio without an interaction term.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This means that (96.8 − 89.7)/(100 − 89.7) = 69% of the variability in sales that remains after ﬁtting the additive model has been explained by the interaction term.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56BEA4-190F-4A4D-94A4-62A9F9843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389" y="2992534"/>
            <a:ext cx="1389051" cy="31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0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Interpretation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032C75-DE26-453B-A010-939467D0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43" y="656567"/>
            <a:ext cx="6833569" cy="181493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2274372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coeﬃcient estimates in the table suggest that an increase in TV advertising of $1, 000 is associated with increased sales of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An increase in radio advertising of $1, 000 will be associated with an increase in sales of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B687B3-2A0A-458A-8579-292F94376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74" y="3429000"/>
            <a:ext cx="7137662" cy="519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1517DE-0984-4193-94DF-6C03FF2C3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274" y="4805012"/>
            <a:ext cx="6952231" cy="63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8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Hierarchy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831439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Sometimes it is the case that an interaction term has a very small p-value, but the associated main eﬀects (in this case, TV and radio) do not.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</a:rPr>
              <a:t>hierarchy principle</a:t>
            </a:r>
            <a:r>
              <a:rPr lang="en-US" altLang="zh-CN" sz="2000" dirty="0">
                <a:solidFill>
                  <a:srgbClr val="064339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If we include the interaction term, we should include the main effects no matter what!</a:t>
            </a:r>
          </a:p>
        </p:txBody>
      </p:sp>
    </p:spTree>
    <p:extLst>
      <p:ext uri="{BB962C8B-B14F-4D97-AF65-F5344CB8AC3E}">
        <p14:creationId xmlns:p14="http://schemas.microsoft.com/office/powerpoint/2010/main" val="377388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Qualitative and quantitative variables?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831439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Consider the </a:t>
            </a:r>
            <a:r>
              <a:rPr lang="en-US" altLang="zh-CN" sz="2000" dirty="0">
                <a:solidFill>
                  <a:srgbClr val="FF0000"/>
                </a:solidFill>
              </a:rPr>
              <a:t>Credit</a:t>
            </a:r>
            <a:r>
              <a:rPr lang="en-US" altLang="zh-CN" sz="2000" dirty="0">
                <a:solidFill>
                  <a:srgbClr val="064339"/>
                </a:solidFill>
              </a:rPr>
              <a:t> data set, and suppose that we wish to predict balance using </a:t>
            </a:r>
            <a:r>
              <a:rPr lang="en-US" altLang="zh-CN" sz="2000" dirty="0">
                <a:solidFill>
                  <a:srgbClr val="FF0000"/>
                </a:solidFill>
              </a:rPr>
              <a:t>income</a:t>
            </a:r>
            <a:r>
              <a:rPr lang="en-US" altLang="zh-CN" sz="2000" dirty="0">
                <a:solidFill>
                  <a:srgbClr val="064339"/>
                </a:solidFill>
              </a:rPr>
              <a:t> (quantitative) and </a:t>
            </a:r>
            <a:r>
              <a:rPr lang="en-US" altLang="zh-CN" sz="2000" dirty="0">
                <a:solidFill>
                  <a:srgbClr val="FF0000"/>
                </a:solidFill>
              </a:rPr>
              <a:t>student</a:t>
            </a:r>
            <a:r>
              <a:rPr lang="en-US" altLang="zh-CN" sz="2000" dirty="0">
                <a:solidFill>
                  <a:srgbClr val="064339"/>
                </a:solidFill>
              </a:rPr>
              <a:t> (qualitative). With interactions, we have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488D2C-B7D5-4A3C-925E-B570681DD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81" y="1923070"/>
            <a:ext cx="7510644" cy="17629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980C64-8C2F-445F-AD67-77793A949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66" y="3703771"/>
            <a:ext cx="2825435" cy="24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6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Some Important Questions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Is at least one of the predictors useful in predicting the response?</a:t>
            </a:r>
          </a:p>
          <a:p>
            <a:pPr lvl="1" indent="-342900"/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lvl="1" indent="-342900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Do all the predictors help to explain Y, or is only a subset of the of the predictors useful?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C533A"/>
                </a:solidFill>
              </a:rPr>
              <a:t>Given a set of predictor values, what response value should we predict, and how accurate is our prediction?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C533A"/>
                </a:solidFill>
              </a:rPr>
              <a:t>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50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2F18E1-16BA-4E58-A916-7D6E541FFE82}"/>
              </a:ext>
            </a:extLst>
          </p:cNvPr>
          <p:cNvSpPr txBox="1">
            <a:spLocks/>
          </p:cNvSpPr>
          <p:nvPr/>
        </p:nvSpPr>
        <p:spPr>
          <a:xfrm>
            <a:off x="196166" y="-6769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Non-linear eﬀects of predictors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70A33A-BCEB-4692-ABD5-902CDB386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606" y="684375"/>
            <a:ext cx="5856349" cy="430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7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2F18E1-16BA-4E58-A916-7D6E541FFE82}"/>
              </a:ext>
            </a:extLst>
          </p:cNvPr>
          <p:cNvSpPr txBox="1">
            <a:spLocks/>
          </p:cNvSpPr>
          <p:nvPr/>
        </p:nvSpPr>
        <p:spPr>
          <a:xfrm>
            <a:off x="196166" y="-6769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Non-linear eﬀects of predictors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70A33A-BCEB-4692-ABD5-902CDB386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606" y="684375"/>
            <a:ext cx="5856349" cy="43024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A540F3-A1D0-4B97-87DA-8B90BE428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01" y="5105924"/>
            <a:ext cx="7035994" cy="7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6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2F18E1-16BA-4E58-A916-7D6E541FFE82}"/>
              </a:ext>
            </a:extLst>
          </p:cNvPr>
          <p:cNvSpPr txBox="1">
            <a:spLocks/>
          </p:cNvSpPr>
          <p:nvPr/>
        </p:nvSpPr>
        <p:spPr>
          <a:xfrm>
            <a:off x="196166" y="-6769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Non-linear eﬀects of predictors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A540F3-A1D0-4B97-87DA-8B90BE428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01" y="1043475"/>
            <a:ext cx="7035994" cy="7664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EE5068-C433-4D06-BA22-FAECED051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8409"/>
            <a:ext cx="9144000" cy="22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3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82098" y="-53430"/>
            <a:ext cx="6477000" cy="6583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Bonus Quiz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20907-2FD8-4D01-AB09-45C2860E9D08}"/>
              </a:ext>
            </a:extLst>
          </p:cNvPr>
          <p:cNvSpPr txBox="1"/>
          <p:nvPr/>
        </p:nvSpPr>
        <p:spPr>
          <a:xfrm>
            <a:off x="977705" y="1758462"/>
            <a:ext cx="6477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we have the following model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X is height with unit of meter.</a:t>
            </a:r>
          </a:p>
          <a:p>
            <a:endParaRPr lang="en-US" dirty="0"/>
          </a:p>
          <a:p>
            <a:r>
              <a:rPr lang="en-US" dirty="0"/>
              <a:t>Now we can have another model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X* is also height with unit of centimeter. What is the relationship between   </a:t>
            </a:r>
          </a:p>
          <a:p>
            <a:r>
              <a:rPr lang="en-US" dirty="0"/>
              <a:t>          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6EA942-3F02-4ECA-82D5-395A38521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593" y="2127794"/>
            <a:ext cx="2657846" cy="514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D70E83-A677-41CC-AB4A-7CC5B4731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3537339"/>
            <a:ext cx="2676899" cy="5048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143C78-0A75-451C-AC22-835EDC428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4998" y="4260389"/>
            <a:ext cx="1267002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2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Confidence Interval and Prediction Interval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A7B2355-8488-C9C9-EF31-A80D93B47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Confidence interval for a fixed x: a random interval which can cover </a:t>
            </a:r>
            <a:r>
              <a:rPr lang="en-US" altLang="zh-CN" sz="2000" b="1" dirty="0">
                <a:solidFill>
                  <a:srgbClr val="FF0000"/>
                </a:solidFill>
              </a:rPr>
              <a:t>f(x) </a:t>
            </a:r>
            <a:r>
              <a:rPr lang="en-US" altLang="zh-CN" sz="2000" dirty="0">
                <a:solidFill>
                  <a:srgbClr val="064339"/>
                </a:solidFill>
              </a:rPr>
              <a:t>with probability </a:t>
            </a:r>
            <a:r>
              <a:rPr lang="en-US" altLang="zh-CN" sz="2000" dirty="0">
                <a:solidFill>
                  <a:srgbClr val="00B050"/>
                </a:solidFill>
              </a:rPr>
              <a:t>95%</a:t>
            </a:r>
          </a:p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Prediction interval for a fixed x : a random interval which can cover a </a:t>
            </a:r>
            <a:r>
              <a:rPr lang="en-US" altLang="zh-CN" sz="2000" b="1" dirty="0">
                <a:solidFill>
                  <a:srgbClr val="064339"/>
                </a:solidFill>
              </a:rPr>
              <a:t>new</a:t>
            </a:r>
            <a:r>
              <a:rPr lang="en-US" altLang="zh-CN" sz="2000" dirty="0">
                <a:solidFill>
                  <a:srgbClr val="064339"/>
                </a:solidFill>
              </a:rPr>
              <a:t> random responds Y with probability </a:t>
            </a:r>
            <a:r>
              <a:rPr lang="en-US" altLang="zh-CN" sz="2000" dirty="0">
                <a:solidFill>
                  <a:srgbClr val="00B050"/>
                </a:solidFill>
              </a:rPr>
              <a:t>95% </a:t>
            </a:r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30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Confidence Interval and Prediction Interval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A7B2355-8488-C9C9-EF31-A80D93B47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Confidence interval for a fixed x: a random interval which can cover </a:t>
            </a:r>
            <a:r>
              <a:rPr lang="en-US" altLang="zh-CN" sz="2000" b="1" dirty="0">
                <a:solidFill>
                  <a:srgbClr val="FF0000"/>
                </a:solidFill>
              </a:rPr>
              <a:t>f(x) </a:t>
            </a:r>
            <a:r>
              <a:rPr lang="en-US" altLang="zh-CN" sz="2000" dirty="0">
                <a:solidFill>
                  <a:srgbClr val="064339"/>
                </a:solidFill>
              </a:rPr>
              <a:t>with probability </a:t>
            </a:r>
            <a:r>
              <a:rPr lang="en-US" altLang="zh-CN" sz="2000" dirty="0">
                <a:solidFill>
                  <a:srgbClr val="00B050"/>
                </a:solidFill>
              </a:rPr>
              <a:t>95%</a:t>
            </a:r>
          </a:p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Prediction interval for a fixed x : a random interval which can cover a </a:t>
            </a:r>
            <a:r>
              <a:rPr lang="en-US" altLang="zh-CN" sz="2000" b="1" dirty="0">
                <a:solidFill>
                  <a:srgbClr val="064339"/>
                </a:solidFill>
              </a:rPr>
              <a:t>new</a:t>
            </a:r>
            <a:r>
              <a:rPr lang="en-US" altLang="zh-CN" sz="2000" dirty="0">
                <a:solidFill>
                  <a:srgbClr val="064339"/>
                </a:solidFill>
              </a:rPr>
              <a:t> random responds Y with probability </a:t>
            </a:r>
            <a:r>
              <a:rPr lang="en-US" altLang="zh-CN" sz="2000" dirty="0">
                <a:solidFill>
                  <a:srgbClr val="00B050"/>
                </a:solidFill>
              </a:rPr>
              <a:t>95% </a:t>
            </a:r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AF12B92-6417-C183-A8BF-2462812DC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01606"/>
            <a:ext cx="7772400" cy="290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7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Other Considerations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361F5C-CF2A-4BD4-A2B0-45F2B063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3000" dirty="0">
                <a:solidFill>
                  <a:srgbClr val="064339"/>
                </a:solidFill>
              </a:rPr>
              <a:t>Quantitative                            Qualitative Predictors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65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Other Considerations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361F5C-CF2A-4BD4-A2B0-45F2B063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3000" dirty="0">
                <a:solidFill>
                  <a:srgbClr val="064339"/>
                </a:solidFill>
              </a:rPr>
              <a:t>Qualitative Predictors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Some predictors are not categorical predictors or factor variables.</a:t>
            </a:r>
          </a:p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For example: gender, student (student status), status (marital status), and ethnicity (Caucasian, African American (AA) or Asian).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05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Qualitative Predictors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361F5C-CF2A-4BD4-A2B0-45F2B063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Example: investigate diﬀerences in credit card balance between males and females, ignoring the other variables.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38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Qualitative Predictors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361F5C-CF2A-4BD4-A2B0-45F2B063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Example: investigate diﬀerences in credit card balance between males and females, ignoring the other variables.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We create a new variable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Resulting model: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Interpretation?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1553C-396C-46E2-93D9-B4A7086D0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151" y="2752957"/>
            <a:ext cx="3810532" cy="957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8CEF81-D6B1-4308-84B5-2AD551AC3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84" y="4172103"/>
            <a:ext cx="7957374" cy="116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Credit card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F2DF39-166E-4885-949A-A49ED4B14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4" y="2155721"/>
            <a:ext cx="9144000" cy="168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6947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-Point-Wordmark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Power-Point-Wordmark (1)</Template>
  <TotalTime>16395</TotalTime>
  <Words>771</Words>
  <Application>Microsoft Macintosh PowerPoint</Application>
  <PresentationFormat>On-screen Show (4:3)</PresentationFormat>
  <Paragraphs>146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Gotham Book</vt:lpstr>
      <vt:lpstr>Gotham-Bold</vt:lpstr>
      <vt:lpstr>Arial</vt:lpstr>
      <vt:lpstr>Calibri</vt:lpstr>
      <vt:lpstr>Wingdings</vt:lpstr>
      <vt:lpstr>Power-Point-Wordmark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Michigan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Patti Althoff</dc:creator>
  <cp:lastModifiedBy>Xie, Yuying</cp:lastModifiedBy>
  <cp:revision>191</cp:revision>
  <cp:lastPrinted>2010-09-08T13:46:11Z</cp:lastPrinted>
  <dcterms:created xsi:type="dcterms:W3CDTF">2015-02-19T18:04:32Z</dcterms:created>
  <dcterms:modified xsi:type="dcterms:W3CDTF">2023-01-27T22:52:36Z</dcterms:modified>
</cp:coreProperties>
</file>