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9" r:id="rId2"/>
    <p:sldId id="401" r:id="rId3"/>
    <p:sldId id="411" r:id="rId4"/>
    <p:sldId id="412" r:id="rId5"/>
    <p:sldId id="413" r:id="rId6"/>
    <p:sldId id="306" r:id="rId7"/>
    <p:sldId id="274" r:id="rId8"/>
    <p:sldId id="410" r:id="rId9"/>
    <p:sldId id="414" r:id="rId10"/>
    <p:sldId id="354" r:id="rId11"/>
    <p:sldId id="355" r:id="rId12"/>
    <p:sldId id="415" r:id="rId13"/>
    <p:sldId id="357" r:id="rId14"/>
    <p:sldId id="358" r:id="rId15"/>
    <p:sldId id="360" r:id="rId16"/>
    <p:sldId id="361" r:id="rId17"/>
    <p:sldId id="364" r:id="rId18"/>
    <p:sldId id="362" r:id="rId19"/>
    <p:sldId id="365" r:id="rId20"/>
    <p:sldId id="385" r:id="rId21"/>
    <p:sldId id="387" r:id="rId22"/>
    <p:sldId id="389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3A"/>
    <a:srgbClr val="064339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18"/>
    <p:restoredTop sz="94422"/>
  </p:normalViewPr>
  <p:slideViewPr>
    <p:cSldViewPr snapToGrid="0" snapToObjects="1" showGuides="1">
      <p:cViewPr varScale="1">
        <p:scale>
          <a:sx n="121" d="100"/>
          <a:sy n="121" d="100"/>
        </p:scale>
        <p:origin x="1592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252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2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7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4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9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0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25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51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5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 dirty="0"/>
              <a:t>Yuying Xie (xyy@msu.edu)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1/29/23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5050605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4: Classification</a:t>
            </a:r>
            <a:endParaRPr lang="es-CO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A0DED-9193-4888-8A82-B65DE12F8AD2}"/>
              </a:ext>
            </a:extLst>
          </p:cNvPr>
          <p:cNvSpPr txBox="1"/>
          <p:nvPr/>
        </p:nvSpPr>
        <p:spPr>
          <a:xfrm>
            <a:off x="3634128" y="3133976"/>
            <a:ext cx="171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64339"/>
                </a:solidFill>
              </a:rPr>
              <a:t>Lecture 9</a:t>
            </a:r>
          </a:p>
          <a:p>
            <a:pPr algn="ctr"/>
            <a:r>
              <a:rPr lang="en-US" altLang="zh-CN" dirty="0">
                <a:solidFill>
                  <a:srgbClr val="064339"/>
                </a:solidFill>
              </a:rPr>
              <a:t>Jan 30th</a:t>
            </a:r>
            <a:r>
              <a:rPr lang="en-US" dirty="0">
                <a:solidFill>
                  <a:srgbClr val="064339"/>
                </a:solidFill>
              </a:rPr>
              <a:t>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0" y="1633"/>
            <a:ext cx="7935713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Estimating Coefficients: Maximum Likelihood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46F7D1-C9B2-46EB-8A1B-E16020499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86" y="800277"/>
            <a:ext cx="8041136" cy="525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4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0" y="1633"/>
            <a:ext cx="7935713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Maximum Likelihood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08A96-BD09-407C-AB6A-109261F26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027"/>
          <a:stretch/>
        </p:blipFill>
        <p:spPr>
          <a:xfrm>
            <a:off x="1028393" y="910419"/>
            <a:ext cx="6467961" cy="88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0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0" y="1633"/>
            <a:ext cx="7935713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Maximum Likelihood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08A96-BD09-407C-AB6A-109261F26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027"/>
          <a:stretch/>
        </p:blipFill>
        <p:spPr>
          <a:xfrm>
            <a:off x="1028393" y="910419"/>
            <a:ext cx="6467961" cy="88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93237D-841F-4D30-9625-FE78E37BB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26"/>
          <a:stretch/>
        </p:blipFill>
        <p:spPr>
          <a:xfrm>
            <a:off x="1028393" y="1931211"/>
            <a:ext cx="6467961" cy="429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0" y="1633"/>
            <a:ext cx="7935713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Maximum Likelihood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4CCE4-7648-44B9-A4FA-E8C5B26D8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82" y="681103"/>
            <a:ext cx="7831731" cy="567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6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0" y="1633"/>
            <a:ext cx="7935713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Maximum Likelihood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CA014-D275-42F0-97EF-89AC424A9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08" y="799632"/>
            <a:ext cx="6566183" cy="52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30219E-CB84-4B84-837B-023F37BF1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955"/>
          <a:stretch/>
        </p:blipFill>
        <p:spPr>
          <a:xfrm>
            <a:off x="839215" y="1017909"/>
            <a:ext cx="6210740" cy="16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9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0DCF68-F18E-483D-AFAC-1F16AC24F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71" y="964671"/>
            <a:ext cx="6498522" cy="485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9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FF6AEE-C4A2-43EB-AE75-5F5DDE256C0A}"/>
              </a:ext>
            </a:extLst>
          </p:cNvPr>
          <p:cNvSpPr txBox="1">
            <a:spLocks/>
          </p:cNvSpPr>
          <p:nvPr/>
        </p:nvSpPr>
        <p:spPr>
          <a:xfrm>
            <a:off x="0" y="1633"/>
            <a:ext cx="7935713" cy="7302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Maximum Likelihood: Default Example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8EE89-4455-4690-A81F-A3B22DBB7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33" y="810782"/>
            <a:ext cx="7440794" cy="36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0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F2B519-4274-4560-9ED3-5B76BCE6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69" y="666756"/>
            <a:ext cx="6938272" cy="29766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AAFB04C-D733-49A0-9B81-73F3A7D7F4A8}"/>
              </a:ext>
            </a:extLst>
          </p:cNvPr>
          <p:cNvSpPr txBox="1">
            <a:spLocks/>
          </p:cNvSpPr>
          <p:nvPr/>
        </p:nvSpPr>
        <p:spPr>
          <a:xfrm>
            <a:off x="0" y="1633"/>
            <a:ext cx="7935713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Multiple 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8FEDD4-C743-479E-ACCE-80F5DC831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8" y="3552119"/>
            <a:ext cx="7285718" cy="25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9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FF6AEE-C4A2-43EB-AE75-5F5DDE256C0A}"/>
              </a:ext>
            </a:extLst>
          </p:cNvPr>
          <p:cNvSpPr txBox="1">
            <a:spLocks/>
          </p:cNvSpPr>
          <p:nvPr/>
        </p:nvSpPr>
        <p:spPr>
          <a:xfrm>
            <a:off x="0" y="1633"/>
            <a:ext cx="7935713" cy="7302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Confounding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D39A7-C8B4-4D48-8BD4-29C6E92EE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83" y="883954"/>
            <a:ext cx="5947234" cy="2545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C49CA-29BB-4DE0-B02F-C9272356D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1117"/>
            <a:ext cx="9144000" cy="26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5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3270BF-47AE-BB38-6C37-4E9DEDDB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27669"/>
            <a:ext cx="8229600" cy="2125737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Classification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Error for classification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KNN classifier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Logistic Regression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329B70-120D-5495-950F-DDEB0378AD6F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Recap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FF6AEE-C4A2-43EB-AE75-5F5DDE256C0A}"/>
              </a:ext>
            </a:extLst>
          </p:cNvPr>
          <p:cNvSpPr txBox="1">
            <a:spLocks/>
          </p:cNvSpPr>
          <p:nvPr/>
        </p:nvSpPr>
        <p:spPr>
          <a:xfrm>
            <a:off x="0" y="1633"/>
            <a:ext cx="7935713" cy="7302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Confusion Matrix: Predict default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857CAF-CCC1-413C-B632-8D53621D1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435"/>
          <a:stretch/>
        </p:blipFill>
        <p:spPr>
          <a:xfrm>
            <a:off x="422166" y="966248"/>
            <a:ext cx="5825070" cy="18010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8095ADF-FF83-F778-C1CB-4FBEDBD40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67"/>
          <a:stretch/>
        </p:blipFill>
        <p:spPr>
          <a:xfrm>
            <a:off x="422166" y="3092117"/>
            <a:ext cx="5825070" cy="22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00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10E7F2-62FC-4151-89CF-3748CA03F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399"/>
          <a:stretch/>
        </p:blipFill>
        <p:spPr>
          <a:xfrm>
            <a:off x="370936" y="1060478"/>
            <a:ext cx="7806906" cy="25482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A430FB-C6B5-4F42-AD4C-4AD191ED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8926" y="3608739"/>
            <a:ext cx="8766629" cy="2460463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1500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sz="1500" dirty="0">
                <a:solidFill>
                  <a:srgbClr val="064339"/>
                </a:solidFill>
              </a:rPr>
              <a:t>False Positive rate: FP/(TN + FP)               </a:t>
            </a:r>
            <a:r>
              <a:rPr lang="en-US" altLang="zh-CN" sz="1500" dirty="0">
                <a:solidFill>
                  <a:srgbClr val="FF0000"/>
                </a:solidFill>
              </a:rPr>
              <a:t>Type I error</a:t>
            </a:r>
            <a:r>
              <a:rPr lang="en-US" altLang="zh-CN" sz="1500" dirty="0">
                <a:solidFill>
                  <a:srgbClr val="064339"/>
                </a:solidFill>
              </a:rPr>
              <a:t> </a:t>
            </a:r>
          </a:p>
          <a:p>
            <a:pPr lvl="1" indent="-342900"/>
            <a:r>
              <a:rPr lang="en-US" altLang="zh-CN" sz="1500" dirty="0">
                <a:solidFill>
                  <a:srgbClr val="064339"/>
                </a:solidFill>
              </a:rPr>
              <a:t>True Positive rate (Recall, sensitivity):  TP/ (TP + FN)       1 – </a:t>
            </a:r>
            <a:r>
              <a:rPr lang="en-US" altLang="zh-CN" sz="1500" dirty="0">
                <a:solidFill>
                  <a:srgbClr val="FF0000"/>
                </a:solidFill>
              </a:rPr>
              <a:t>Type II error</a:t>
            </a:r>
            <a:r>
              <a:rPr lang="en-US" altLang="zh-CN" sz="1500" dirty="0">
                <a:solidFill>
                  <a:srgbClr val="064339"/>
                </a:solidFill>
              </a:rPr>
              <a:t> </a:t>
            </a:r>
          </a:p>
          <a:p>
            <a:pPr lvl="1" indent="-342900"/>
            <a:r>
              <a:rPr lang="en-US" altLang="zh-CN" sz="1500" dirty="0">
                <a:solidFill>
                  <a:srgbClr val="064339"/>
                </a:solidFill>
              </a:rPr>
              <a:t>Precision: TP/(TP + FP)</a:t>
            </a:r>
          </a:p>
          <a:p>
            <a:pPr lvl="1" indent="-342900"/>
            <a:r>
              <a:rPr lang="en-US" altLang="zh-CN" sz="1500" dirty="0">
                <a:solidFill>
                  <a:srgbClr val="064339"/>
                </a:solidFill>
              </a:rPr>
              <a:t>F1 score: </a:t>
            </a:r>
          </a:p>
          <a:p>
            <a:pPr marL="400050" lvl="1" indent="0">
              <a:buNone/>
            </a:pPr>
            <a:endParaRPr lang="en-US" altLang="zh-CN" sz="1500" dirty="0">
              <a:solidFill>
                <a:srgbClr val="064339"/>
              </a:solidFill>
            </a:endParaRPr>
          </a:p>
          <a:p>
            <a:pPr lvl="1" indent="-342900"/>
            <a:endParaRPr lang="en-US" sz="1500" dirty="0">
              <a:solidFill>
                <a:srgbClr val="064339"/>
              </a:solidFill>
            </a:endParaRPr>
          </a:p>
          <a:p>
            <a:pPr lvl="1" indent="-342900"/>
            <a:endParaRPr lang="en-US" sz="1500" dirty="0">
              <a:solidFill>
                <a:srgbClr val="064339"/>
              </a:solidFill>
            </a:endParaRPr>
          </a:p>
          <a:p>
            <a:pPr lvl="1" indent="-342900"/>
            <a:endParaRPr lang="en-US" sz="1500" dirty="0">
              <a:solidFill>
                <a:srgbClr val="064339"/>
              </a:solidFill>
            </a:endParaRPr>
          </a:p>
          <a:p>
            <a:pPr lvl="1" indent="-342900"/>
            <a:endParaRPr lang="en-US" sz="1500" dirty="0">
              <a:solidFill>
                <a:srgbClr val="064339"/>
              </a:solidFill>
            </a:endParaRPr>
          </a:p>
          <a:p>
            <a:pPr lvl="1" indent="-342900"/>
            <a:endParaRPr lang="en-US" sz="1500" dirty="0">
              <a:solidFill>
                <a:srgbClr val="064339"/>
              </a:solidFill>
            </a:endParaRP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1991FF9-A451-213A-2B06-A5B8F3A1D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744" y="4783528"/>
            <a:ext cx="1935414" cy="7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9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FF6AEE-C4A2-43EB-AE75-5F5DDE256C0A}"/>
              </a:ext>
            </a:extLst>
          </p:cNvPr>
          <p:cNvSpPr txBox="1">
            <a:spLocks/>
          </p:cNvSpPr>
          <p:nvPr/>
        </p:nvSpPr>
        <p:spPr>
          <a:xfrm>
            <a:off x="0" y="1633"/>
            <a:ext cx="7935713" cy="7302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Area Under the ROC Curve  (AUC)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C9124-3EDA-4ACD-85E7-F9D9769B0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99" y="1094740"/>
            <a:ext cx="6469053" cy="503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8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3270BF-47AE-BB38-6C37-4E9DEDDB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27669"/>
            <a:ext cx="8229600" cy="2125737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Classification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Error for classification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Bayes classifier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KNN classifier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Logistic Regression (Y can be either 0 or 1)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329B70-120D-5495-950F-DDEB0378AD6F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Recap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CBF19-CFEB-C70D-532C-3BBD33EBD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74815"/>
            <a:ext cx="3353268" cy="95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803814-21DA-32FD-27D4-C874B8927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34" y="2439494"/>
            <a:ext cx="8236634" cy="6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8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329B70-120D-5495-950F-DDEB0378AD6F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Odds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A66E38F-1496-DE79-3709-6707E9962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95" y="1367208"/>
            <a:ext cx="8437810" cy="412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0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329B70-120D-5495-950F-DDEB0378AD6F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Odds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400EFD-CBD5-15D1-A025-1C83184B3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27669"/>
            <a:ext cx="8229600" cy="2125737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If the probability of default is 90%, what is the odds?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If the odds is 1/3, what is the probability of default?</a:t>
            </a:r>
          </a:p>
        </p:txBody>
      </p:sp>
    </p:spTree>
    <p:extLst>
      <p:ext uri="{BB962C8B-B14F-4D97-AF65-F5344CB8AC3E}">
        <p14:creationId xmlns:p14="http://schemas.microsoft.com/office/powerpoint/2010/main" val="295035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Let                                     . How can we turn this to something range of a real line?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This monotone transformation is called the </a:t>
            </a:r>
            <a:r>
              <a:rPr lang="en-US" altLang="zh-CN" dirty="0">
                <a:solidFill>
                  <a:srgbClr val="FF0000"/>
                </a:solidFill>
              </a:rPr>
              <a:t>log odds </a:t>
            </a:r>
            <a:r>
              <a:rPr lang="en-US" altLang="zh-CN" dirty="0">
                <a:solidFill>
                  <a:srgbClr val="064339"/>
                </a:solidFill>
              </a:rPr>
              <a:t>or </a:t>
            </a:r>
            <a:r>
              <a:rPr lang="en-US" altLang="zh-CN" dirty="0">
                <a:solidFill>
                  <a:srgbClr val="FF0000"/>
                </a:solidFill>
              </a:rPr>
              <a:t>logit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Logistic regression uses the form </a:t>
            </a: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Logistic Regression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E804-9B8C-4E3E-A90D-60BEBFD6F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12" y="950352"/>
            <a:ext cx="2384612" cy="370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0C1256-7EB8-4769-8C56-124C4BF2E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017" y="1738215"/>
            <a:ext cx="3267685" cy="744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C067DD-A2AE-46B1-AE6B-602A639C5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350" y="4512475"/>
            <a:ext cx="3267685" cy="115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0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Logistic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06F7D-461A-4CC4-865B-ED9B4FFD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90" y="1067964"/>
            <a:ext cx="7196220" cy="50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8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Using Coefficient </a:t>
            </a:r>
            <a:r>
              <a:rPr lang="en-US">
                <a:solidFill>
                  <a:schemeClr val="bg1"/>
                </a:solidFill>
              </a:rPr>
              <a:t>to predict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69993A1-55FF-115D-A205-146CCA81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06" y="1261376"/>
            <a:ext cx="7772400" cy="39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4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Interpreting the Coefficient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4DC58327-EAB2-E0AD-6700-9C3AD038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3" y="1568069"/>
            <a:ext cx="8885284" cy="36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1463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21930</TotalTime>
  <Words>219</Words>
  <Application>Microsoft Macintosh PowerPoint</Application>
  <PresentationFormat>On-screen Show (4:3)</PresentationFormat>
  <Paragraphs>80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Gotham Book</vt:lpstr>
      <vt:lpstr>Gotham-Bold</vt:lpstr>
      <vt:lpstr>Arial</vt:lpstr>
      <vt:lpstr>Calibri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190</cp:revision>
  <cp:lastPrinted>2010-09-08T13:46:11Z</cp:lastPrinted>
  <dcterms:created xsi:type="dcterms:W3CDTF">2015-02-19T18:04:32Z</dcterms:created>
  <dcterms:modified xsi:type="dcterms:W3CDTF">2023-01-31T02:41:55Z</dcterms:modified>
</cp:coreProperties>
</file>