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94" r:id="rId3"/>
    <p:sldId id="395" r:id="rId4"/>
    <p:sldId id="258" r:id="rId5"/>
    <p:sldId id="259" r:id="rId6"/>
    <p:sldId id="260" r:id="rId7"/>
    <p:sldId id="261" r:id="rId8"/>
    <p:sldId id="270" r:id="rId9"/>
    <p:sldId id="271" r:id="rId10"/>
    <p:sldId id="277" r:id="rId11"/>
    <p:sldId id="278" r:id="rId12"/>
    <p:sldId id="679" r:id="rId13"/>
    <p:sldId id="680" r:id="rId14"/>
    <p:sldId id="287" r:id="rId15"/>
    <p:sldId id="288" r:id="rId16"/>
    <p:sldId id="289" r:id="rId17"/>
    <p:sldId id="290" r:id="rId18"/>
    <p:sldId id="291" r:id="rId19"/>
    <p:sldId id="292" r:id="rId20"/>
    <p:sldId id="295" r:id="rId21"/>
    <p:sldId id="681" r:id="rId22"/>
    <p:sldId id="682" r:id="rId23"/>
    <p:sldId id="368" r:id="rId24"/>
    <p:sldId id="369" r:id="rId25"/>
    <p:sldId id="370" r:id="rId26"/>
    <p:sldId id="3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/>
    <p:restoredTop sz="74552"/>
  </p:normalViewPr>
  <p:slideViewPr>
    <p:cSldViewPr snapToGrid="0" snapToObjects="1">
      <p:cViewPr varScale="1">
        <p:scale>
          <a:sx n="115" d="100"/>
          <a:sy n="115" d="100"/>
        </p:scale>
        <p:origin x="2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80C9-F4E7-F640-8BB6-F4137744A39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D4B61-61E9-A849-8A89-0E86CF3C4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D4B61-61E9-A849-8A89-0E86CF3C4B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D4B61-61E9-A849-8A89-0E86CF3C4B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4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C71B-1F61-2A43-97C2-C3BAAB53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35236-87AA-7049-B70C-8CDF4105F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6952-97A9-5546-B9D4-6D9502E1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1C1D-76D5-5141-94DA-3DA41E4A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50A1-F00D-874D-ADA2-F0E47798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A38E-1894-5F4C-89A6-030C9A61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AA10C-727F-8B4C-B39F-ABA073D3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2365-2E8F-E14B-B7BC-49B35582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A610-F17A-514C-A764-BD9410C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8783-CEED-0B47-A411-D70A2033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C5B93-6826-BF40-BCFE-2EDEA93FE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C55F9-3A6F-C643-A4B6-9AF0FDC5F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F24A-05D7-7E4A-8025-B5C07B1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47FF-4173-4946-AE74-3453AD35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B5E0-6B90-4E48-A53F-F896475C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A47A-FB15-D445-A701-D800A5B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B4DF-CDB7-7746-BCBB-303BFAF7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E9EA2-F87A-8949-B987-DDFF52C5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2CC8-A291-EC41-82B9-7410DA78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91A4-AFE5-A94D-893C-9C82882C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0A02-3314-3646-B569-16B7997B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AB44-C056-FE44-B302-A0C21249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581B-71D5-2A4A-AB11-8D8F3F42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6375-5F79-F741-B4F5-FA47D1AA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03981-D1D1-AD4D-9AF9-11A158BA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2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BE39-69D2-0A48-80C1-AE03BCE0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E506-C071-5C48-A56E-4DC0C92FC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D374B-9B9F-B445-960D-60E7832C8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60D93-357A-3F4F-9365-071FD9E0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2C7BE-DC57-404C-9456-42D22B18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8B5-87E1-1A43-B9C1-5AE5A778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B1A2-5AA7-4C4F-B147-5F5FFC54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53F8-DEBC-024A-8F1C-B3E2324B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B241-2D88-EC40-A47E-EE2B61C1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2C56E-BB39-CF43-82F8-DBB676D60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C22B3-C03F-FF44-9EDA-88244A95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261A9-A06F-C648-80E9-1A598CD9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B806-BC3D-AC43-95A4-21CDBA3A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6EADC-DDF1-FC4E-A6DE-6823B947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F51-A6D6-0A4D-A852-26C13971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1C8E0-76C4-A749-9A8E-11C3DDC1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B6D7A-0920-3249-BC07-CD4A6182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8879F-2DB6-6E44-892A-30F556AB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6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4EDED-BCB6-3A4B-B4A2-F2B8984C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13677-E392-8E48-BBED-CC3C7DE8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6111B-0BC3-3843-9D4F-BA2BE3AF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2020-048B-E140-AFF0-594192BE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F7E0-EDED-4248-BC4B-6767418C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AA594-223C-C345-90C6-6BFB6DCD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F67ED-49AB-4941-827D-F18BA48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42C57-D178-DE4E-AD47-5C049290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8B8A-6909-384D-8883-1E2416BC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5B46-C579-1644-8737-D65F818D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4E5D9-6E37-BC45-B568-545717DD5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393C-3786-FF40-9245-1E879CA5B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41C5-50E6-234C-9637-3FB88A2A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4DA1-C858-1B47-95A0-537AE024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E617-AC7F-2F44-8F0B-BDDC49D3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11803-AA81-5646-A31F-0226BB47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7335B-8165-254C-9161-61E2F43CC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542E-EE4B-EC46-A460-7527B19EE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D7FC1-C43D-824E-80D4-962C390CC0D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5B0E-69EE-5E4F-BA59-7AF85F357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17E8-E252-3D41-901F-5E75B83C0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3840-A986-5247-80D9-3D63CC14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085"/>
            <a:ext cx="9144000" cy="1134232"/>
          </a:xfrm>
        </p:spPr>
        <p:txBody>
          <a:bodyPr>
            <a:normAutofit/>
          </a:bodyPr>
          <a:lstStyle/>
          <a:p>
            <a:r>
              <a:rPr lang="en-US" sz="5400" dirty="0"/>
              <a:t>ECE 884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303F-454F-4F4F-ADBF-FC6592846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22: GAN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345C02-444A-5C4B-9396-427BBB968498}"/>
              </a:ext>
            </a:extLst>
          </p:cNvPr>
          <p:cNvSpPr txBox="1">
            <a:spLocks/>
          </p:cNvSpPr>
          <p:nvPr/>
        </p:nvSpPr>
        <p:spPr>
          <a:xfrm>
            <a:off x="3875314" y="4603524"/>
            <a:ext cx="3842657" cy="56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04/15/2021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850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">
            <a:extLst>
              <a:ext uri="{FF2B5EF4-FFF2-40B4-BE49-F238E27FC236}">
                <a16:creationId xmlns:a16="http://schemas.microsoft.com/office/drawing/2014/main" id="{428064F0-4421-C94A-8C78-C820CF427834}"/>
              </a:ext>
            </a:extLst>
          </p:cNvPr>
          <p:cNvSpPr/>
          <p:nvPr/>
        </p:nvSpPr>
        <p:spPr>
          <a:xfrm>
            <a:off x="215900" y="1030027"/>
            <a:ext cx="11880850" cy="509905"/>
          </a:xfrm>
          <a:custGeom>
            <a:avLst/>
            <a:gdLst/>
            <a:ahLst/>
            <a:cxnLst/>
            <a:rect l="l" t="t" r="r" b="b"/>
            <a:pathLst>
              <a:path w="11880850" h="509905">
                <a:moveTo>
                  <a:pt x="0" y="509885"/>
                </a:moveTo>
                <a:lnTo>
                  <a:pt x="11880320" y="509885"/>
                </a:lnTo>
                <a:lnTo>
                  <a:pt x="11880320" y="0"/>
                </a:lnTo>
                <a:lnTo>
                  <a:pt x="0" y="0"/>
                </a:lnTo>
                <a:lnTo>
                  <a:pt x="0" y="509885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565" y="-125729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Update </a:t>
            </a:r>
            <a:r>
              <a:rPr spc="320" dirty="0"/>
              <a:t>the</a:t>
            </a:r>
            <a:r>
              <a:rPr spc="130" dirty="0"/>
              <a:t> </a:t>
            </a:r>
            <a:r>
              <a:rPr spc="225" dirty="0">
                <a:solidFill>
                  <a:srgbClr val="0070C0"/>
                </a:solidFill>
              </a:rPr>
              <a:t>Generator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456" y="1039800"/>
            <a:ext cx="11115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latin typeface="Arial"/>
                <a:cs typeface="Arial"/>
              </a:rPr>
              <a:t>Connect </a:t>
            </a:r>
            <a:r>
              <a:rPr sz="2800" spc="-30" dirty="0">
                <a:latin typeface="Arial"/>
                <a:cs typeface="Arial"/>
              </a:rPr>
              <a:t>the </a:t>
            </a:r>
            <a:r>
              <a:rPr sz="2800" spc="-100" dirty="0">
                <a:solidFill>
                  <a:srgbClr val="0070C0"/>
                </a:solidFill>
                <a:latin typeface="Arial"/>
                <a:cs typeface="Arial"/>
              </a:rPr>
              <a:t>generator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discriminator </a:t>
            </a:r>
            <a:r>
              <a:rPr sz="2800" spc="-130" dirty="0">
                <a:latin typeface="Arial"/>
                <a:cs typeface="Arial"/>
              </a:rPr>
              <a:t>(freeze 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80" dirty="0">
                <a:latin typeface="Arial"/>
                <a:cs typeface="Arial"/>
              </a:rPr>
              <a:t>’s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parameters).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9" y="5494020"/>
            <a:ext cx="108648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2080" marR="5080" indent="-120014">
              <a:lnSpc>
                <a:spcPct val="100699"/>
              </a:lnSpc>
              <a:spcBef>
                <a:spcPts val="80"/>
              </a:spcBef>
            </a:pPr>
            <a:r>
              <a:rPr sz="2400" b="1" spc="-310" dirty="0">
                <a:latin typeface="Arial"/>
                <a:cs typeface="Arial"/>
              </a:rPr>
              <a:t>R</a:t>
            </a:r>
            <a:r>
              <a:rPr sz="2400" b="1" spc="-235" dirty="0">
                <a:latin typeface="Arial"/>
                <a:cs typeface="Arial"/>
              </a:rPr>
              <a:t>a</a:t>
            </a:r>
            <a:r>
              <a:rPr sz="2400" b="1" spc="-185" dirty="0">
                <a:latin typeface="Arial"/>
                <a:cs typeface="Arial"/>
              </a:rPr>
              <a:t>ndo</a:t>
            </a:r>
            <a:r>
              <a:rPr sz="2400" b="1" spc="-100" dirty="0">
                <a:latin typeface="Arial"/>
                <a:cs typeface="Arial"/>
              </a:rPr>
              <a:t>m  </a:t>
            </a:r>
            <a:r>
              <a:rPr sz="2400" b="1" spc="-170" dirty="0">
                <a:latin typeface="Arial"/>
                <a:cs typeface="Arial"/>
              </a:rPr>
              <a:t>Vector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981" y="3629032"/>
            <a:ext cx="243204" cy="1371600"/>
          </a:xfrm>
          <a:custGeom>
            <a:avLst/>
            <a:gdLst/>
            <a:ahLst/>
            <a:cxnLst/>
            <a:rect l="l" t="t" r="r" b="b"/>
            <a:pathLst>
              <a:path w="243204" h="1371600">
                <a:moveTo>
                  <a:pt x="0" y="1371600"/>
                </a:moveTo>
                <a:lnTo>
                  <a:pt x="242888" y="1371600"/>
                </a:lnTo>
                <a:lnTo>
                  <a:pt x="242888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84715" y="5645384"/>
            <a:ext cx="1531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75" dirty="0">
                <a:solidFill>
                  <a:srgbClr val="4472C4"/>
                </a:solidFill>
                <a:latin typeface="Arial"/>
                <a:cs typeface="Arial"/>
              </a:rPr>
              <a:t>Generator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3947" y="3723995"/>
            <a:ext cx="1181100" cy="117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5047" y="4243397"/>
            <a:ext cx="1214120" cy="114300"/>
          </a:xfrm>
          <a:custGeom>
            <a:avLst/>
            <a:gdLst/>
            <a:ahLst/>
            <a:cxnLst/>
            <a:rect l="l" t="t" r="r" b="b"/>
            <a:pathLst>
              <a:path w="1214120" h="114300">
                <a:moveTo>
                  <a:pt x="1023334" y="0"/>
                </a:moveTo>
                <a:lnTo>
                  <a:pt x="1074134" y="38099"/>
                </a:lnTo>
                <a:lnTo>
                  <a:pt x="0" y="38099"/>
                </a:lnTo>
                <a:lnTo>
                  <a:pt x="0" y="76199"/>
                </a:lnTo>
                <a:lnTo>
                  <a:pt x="1074134" y="76199"/>
                </a:lnTo>
                <a:lnTo>
                  <a:pt x="1023334" y="114299"/>
                </a:lnTo>
                <a:lnTo>
                  <a:pt x="1213834" y="57149"/>
                </a:lnTo>
                <a:lnTo>
                  <a:pt x="1023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0111" y="4255159"/>
            <a:ext cx="1214120" cy="114300"/>
          </a:xfrm>
          <a:custGeom>
            <a:avLst/>
            <a:gdLst/>
            <a:ahLst/>
            <a:cxnLst/>
            <a:rect l="l" t="t" r="r" b="b"/>
            <a:pathLst>
              <a:path w="1214120" h="114300">
                <a:moveTo>
                  <a:pt x="0" y="38098"/>
                </a:moveTo>
                <a:lnTo>
                  <a:pt x="0" y="76198"/>
                </a:lnTo>
                <a:lnTo>
                  <a:pt x="1074135" y="76200"/>
                </a:lnTo>
                <a:lnTo>
                  <a:pt x="1023335" y="114300"/>
                </a:lnTo>
                <a:lnTo>
                  <a:pt x="1213835" y="57150"/>
                </a:lnTo>
                <a:lnTo>
                  <a:pt x="1150335" y="38100"/>
                </a:lnTo>
                <a:lnTo>
                  <a:pt x="0" y="38098"/>
                </a:lnTo>
                <a:close/>
              </a:path>
              <a:path w="1214120" h="114300">
                <a:moveTo>
                  <a:pt x="1023335" y="0"/>
                </a:moveTo>
                <a:lnTo>
                  <a:pt x="1074135" y="38100"/>
                </a:lnTo>
                <a:lnTo>
                  <a:pt x="1150335" y="38100"/>
                </a:lnTo>
                <a:lnTo>
                  <a:pt x="1023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0759" y="4262159"/>
            <a:ext cx="1214120" cy="114300"/>
          </a:xfrm>
          <a:custGeom>
            <a:avLst/>
            <a:gdLst/>
            <a:ahLst/>
            <a:cxnLst/>
            <a:rect l="l" t="t" r="r" b="b"/>
            <a:pathLst>
              <a:path w="1214120" h="114300">
                <a:moveTo>
                  <a:pt x="1023334" y="0"/>
                </a:moveTo>
                <a:lnTo>
                  <a:pt x="1074134" y="38099"/>
                </a:lnTo>
                <a:lnTo>
                  <a:pt x="0" y="38099"/>
                </a:lnTo>
                <a:lnTo>
                  <a:pt x="0" y="76199"/>
                </a:lnTo>
                <a:lnTo>
                  <a:pt x="1074134" y="76199"/>
                </a:lnTo>
                <a:lnTo>
                  <a:pt x="1023334" y="114299"/>
                </a:lnTo>
                <a:lnTo>
                  <a:pt x="1213834" y="57149"/>
                </a:lnTo>
                <a:lnTo>
                  <a:pt x="1023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87289" y="4243397"/>
            <a:ext cx="1214120" cy="114300"/>
          </a:xfrm>
          <a:custGeom>
            <a:avLst/>
            <a:gdLst/>
            <a:ahLst/>
            <a:cxnLst/>
            <a:rect l="l" t="t" r="r" b="b"/>
            <a:pathLst>
              <a:path w="1214120" h="114300">
                <a:moveTo>
                  <a:pt x="1023334" y="0"/>
                </a:moveTo>
                <a:lnTo>
                  <a:pt x="1074134" y="38099"/>
                </a:lnTo>
                <a:lnTo>
                  <a:pt x="0" y="38099"/>
                </a:lnTo>
                <a:lnTo>
                  <a:pt x="0" y="76199"/>
                </a:lnTo>
                <a:lnTo>
                  <a:pt x="1074134" y="76199"/>
                </a:lnTo>
                <a:lnTo>
                  <a:pt x="1023334" y="114299"/>
                </a:lnTo>
                <a:lnTo>
                  <a:pt x="1213834" y="57149"/>
                </a:lnTo>
                <a:lnTo>
                  <a:pt x="1023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68436" y="5645384"/>
            <a:ext cx="20186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85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87584" y="3929508"/>
            <a:ext cx="332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solidFill>
                  <a:srgbClr val="548235"/>
                </a:solidFill>
                <a:latin typeface="STIXGeneral"/>
                <a:cs typeface="STIXGeneral"/>
              </a:rPr>
              <a:t>𝑓</a:t>
            </a:r>
            <a:endParaRPr sz="4400">
              <a:latin typeface="STIXGeneral"/>
              <a:cs typeface="STIXGener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8881" y="3299085"/>
            <a:ext cx="1218565" cy="2026920"/>
          </a:xfrm>
          <a:prstGeom prst="rect">
            <a:avLst/>
          </a:prstGeom>
          <a:solidFill>
            <a:srgbClr val="F6DC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sz="2400" b="1" spc="-200" dirty="0">
                <a:latin typeface="Arial"/>
                <a:cs typeface="Arial"/>
              </a:rPr>
              <a:t>Freeze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1704" y="3299085"/>
            <a:ext cx="1218565" cy="2026920"/>
          </a:xfrm>
          <a:prstGeom prst="rect">
            <a:avLst/>
          </a:prstGeom>
          <a:solidFill>
            <a:srgbClr val="B4C7E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  <a:spcBef>
                <a:spcPts val="5"/>
              </a:spcBef>
            </a:pPr>
            <a:r>
              <a:rPr sz="2200" b="1" spc="-155" dirty="0">
                <a:latin typeface="Arial"/>
                <a:cs typeface="Arial"/>
              </a:rPr>
              <a:t>Trainable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03127" y="5673961"/>
            <a:ext cx="1319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548235"/>
                </a:solidFill>
                <a:latin typeface="Arial"/>
                <a:cs typeface="Arial"/>
              </a:rPr>
              <a:t>Prediction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64382" y="5484793"/>
            <a:ext cx="80010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00330">
              <a:lnSpc>
                <a:spcPct val="100699"/>
              </a:lnSpc>
              <a:spcBef>
                <a:spcPts val="80"/>
              </a:spcBef>
            </a:pPr>
            <a:r>
              <a:rPr sz="2400" b="1" spc="-260" dirty="0">
                <a:latin typeface="Arial"/>
                <a:cs typeface="Arial"/>
              </a:rPr>
              <a:t>Fake  </a:t>
            </a:r>
            <a:r>
              <a:rPr sz="2400" b="1" spc="-55" dirty="0">
                <a:latin typeface="Arial"/>
                <a:cs typeface="Arial"/>
              </a:rPr>
              <a:t>I</a:t>
            </a:r>
            <a:r>
              <a:rPr sz="2400" b="1" spc="-160" dirty="0">
                <a:latin typeface="Arial"/>
                <a:cs typeface="Arial"/>
              </a:rPr>
              <a:t>m</a:t>
            </a:r>
            <a:r>
              <a:rPr sz="2400" b="1" spc="-150" dirty="0">
                <a:latin typeface="Arial"/>
                <a:cs typeface="Arial"/>
              </a:rPr>
              <a:t>a</a:t>
            </a:r>
            <a:r>
              <a:rPr sz="2400" b="1" spc="-360" dirty="0">
                <a:latin typeface="Arial"/>
                <a:cs typeface="Arial"/>
              </a:rPr>
              <a:t>g</a:t>
            </a:r>
            <a:r>
              <a:rPr sz="2400" b="1" spc="-13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14935" y="4027539"/>
            <a:ext cx="1332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STIXGeneral"/>
                <a:cs typeface="STIXGeneral"/>
              </a:rPr>
              <a:t>∈ </a:t>
            </a:r>
            <a:r>
              <a:rPr sz="3200" spc="95" dirty="0">
                <a:latin typeface="STIXGeneral"/>
                <a:cs typeface="STIXGeneral"/>
              </a:rPr>
              <a:t>(0,</a:t>
            </a:r>
            <a:r>
              <a:rPr sz="3200" spc="-60" dirty="0">
                <a:latin typeface="STIXGeneral"/>
                <a:cs typeface="STIXGeneral"/>
              </a:rPr>
              <a:t> </a:t>
            </a:r>
            <a:r>
              <a:rPr sz="3200" spc="215" dirty="0">
                <a:latin typeface="STIXGeneral"/>
                <a:cs typeface="STIXGeneral"/>
              </a:rPr>
              <a:t>1)</a:t>
            </a:r>
            <a:endParaRPr sz="32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59" y="-139547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Update </a:t>
            </a:r>
            <a:r>
              <a:rPr spc="320" dirty="0"/>
              <a:t>the</a:t>
            </a:r>
            <a:r>
              <a:rPr spc="130" dirty="0"/>
              <a:t> </a:t>
            </a:r>
            <a:r>
              <a:rPr spc="225" dirty="0">
                <a:solidFill>
                  <a:srgbClr val="0070C0"/>
                </a:solidFill>
              </a:rPr>
              <a:t>Generator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1030027"/>
            <a:ext cx="11880850" cy="509905"/>
          </a:xfrm>
          <a:custGeom>
            <a:avLst/>
            <a:gdLst/>
            <a:ahLst/>
            <a:cxnLst/>
            <a:rect l="l" t="t" r="r" b="b"/>
            <a:pathLst>
              <a:path w="11880850" h="509905">
                <a:moveTo>
                  <a:pt x="0" y="509885"/>
                </a:moveTo>
                <a:lnTo>
                  <a:pt x="11880320" y="509885"/>
                </a:lnTo>
                <a:lnTo>
                  <a:pt x="11880320" y="0"/>
                </a:lnTo>
                <a:lnTo>
                  <a:pt x="0" y="0"/>
                </a:lnTo>
                <a:lnTo>
                  <a:pt x="0" y="509885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939" y="5494020"/>
            <a:ext cx="108648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2080" marR="5080" indent="-120014">
              <a:lnSpc>
                <a:spcPct val="100699"/>
              </a:lnSpc>
              <a:spcBef>
                <a:spcPts val="80"/>
              </a:spcBef>
            </a:pPr>
            <a:r>
              <a:rPr sz="2400" b="1" spc="-310" dirty="0">
                <a:latin typeface="Arial"/>
                <a:cs typeface="Arial"/>
              </a:rPr>
              <a:t>R</a:t>
            </a:r>
            <a:r>
              <a:rPr sz="2400" b="1" spc="-235" dirty="0">
                <a:latin typeface="Arial"/>
                <a:cs typeface="Arial"/>
              </a:rPr>
              <a:t>a</a:t>
            </a:r>
            <a:r>
              <a:rPr sz="2400" b="1" spc="-185" dirty="0">
                <a:latin typeface="Arial"/>
                <a:cs typeface="Arial"/>
              </a:rPr>
              <a:t>ndo</a:t>
            </a:r>
            <a:r>
              <a:rPr sz="2400" b="1" spc="-100" dirty="0">
                <a:latin typeface="Arial"/>
                <a:cs typeface="Arial"/>
              </a:rPr>
              <a:t>m  </a:t>
            </a:r>
            <a:r>
              <a:rPr sz="2400" b="1" spc="-170" dirty="0">
                <a:latin typeface="Arial"/>
                <a:cs typeface="Arial"/>
              </a:rPr>
              <a:t>Vector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981" y="3629032"/>
            <a:ext cx="243204" cy="1371600"/>
          </a:xfrm>
          <a:custGeom>
            <a:avLst/>
            <a:gdLst/>
            <a:ahLst/>
            <a:cxnLst/>
            <a:rect l="l" t="t" r="r" b="b"/>
            <a:pathLst>
              <a:path w="243204" h="1371600">
                <a:moveTo>
                  <a:pt x="0" y="1371600"/>
                </a:moveTo>
                <a:lnTo>
                  <a:pt x="242888" y="1371600"/>
                </a:lnTo>
                <a:lnTo>
                  <a:pt x="242888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4715" y="5645384"/>
            <a:ext cx="1531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75" dirty="0">
                <a:solidFill>
                  <a:srgbClr val="4472C4"/>
                </a:solidFill>
                <a:latin typeface="Arial"/>
                <a:cs typeface="Arial"/>
              </a:rPr>
              <a:t>Generator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73947" y="3723995"/>
            <a:ext cx="1181100" cy="117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5047" y="4243397"/>
            <a:ext cx="1214120" cy="114300"/>
          </a:xfrm>
          <a:custGeom>
            <a:avLst/>
            <a:gdLst/>
            <a:ahLst/>
            <a:cxnLst/>
            <a:rect l="l" t="t" r="r" b="b"/>
            <a:pathLst>
              <a:path w="1214120" h="114300">
                <a:moveTo>
                  <a:pt x="1023334" y="0"/>
                </a:moveTo>
                <a:lnTo>
                  <a:pt x="1074134" y="38099"/>
                </a:lnTo>
                <a:lnTo>
                  <a:pt x="0" y="38099"/>
                </a:lnTo>
                <a:lnTo>
                  <a:pt x="0" y="76199"/>
                </a:lnTo>
                <a:lnTo>
                  <a:pt x="1074134" y="76199"/>
                </a:lnTo>
                <a:lnTo>
                  <a:pt x="1023334" y="114299"/>
                </a:lnTo>
                <a:lnTo>
                  <a:pt x="1213834" y="57149"/>
                </a:lnTo>
                <a:lnTo>
                  <a:pt x="1023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0111" y="4255159"/>
            <a:ext cx="1214120" cy="114300"/>
          </a:xfrm>
          <a:custGeom>
            <a:avLst/>
            <a:gdLst/>
            <a:ahLst/>
            <a:cxnLst/>
            <a:rect l="l" t="t" r="r" b="b"/>
            <a:pathLst>
              <a:path w="1214120" h="114300">
                <a:moveTo>
                  <a:pt x="0" y="38098"/>
                </a:moveTo>
                <a:lnTo>
                  <a:pt x="0" y="76198"/>
                </a:lnTo>
                <a:lnTo>
                  <a:pt x="1074135" y="76200"/>
                </a:lnTo>
                <a:lnTo>
                  <a:pt x="1023335" y="114300"/>
                </a:lnTo>
                <a:lnTo>
                  <a:pt x="1213835" y="57150"/>
                </a:lnTo>
                <a:lnTo>
                  <a:pt x="1150335" y="38100"/>
                </a:lnTo>
                <a:lnTo>
                  <a:pt x="0" y="38098"/>
                </a:lnTo>
                <a:close/>
              </a:path>
              <a:path w="1214120" h="114300">
                <a:moveTo>
                  <a:pt x="1023335" y="0"/>
                </a:moveTo>
                <a:lnTo>
                  <a:pt x="1074135" y="38100"/>
                </a:lnTo>
                <a:lnTo>
                  <a:pt x="1150335" y="38100"/>
                </a:lnTo>
                <a:lnTo>
                  <a:pt x="1023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759" y="4262159"/>
            <a:ext cx="1214120" cy="114300"/>
          </a:xfrm>
          <a:custGeom>
            <a:avLst/>
            <a:gdLst/>
            <a:ahLst/>
            <a:cxnLst/>
            <a:rect l="l" t="t" r="r" b="b"/>
            <a:pathLst>
              <a:path w="1214120" h="114300">
                <a:moveTo>
                  <a:pt x="1023334" y="0"/>
                </a:moveTo>
                <a:lnTo>
                  <a:pt x="1074134" y="38099"/>
                </a:lnTo>
                <a:lnTo>
                  <a:pt x="0" y="38099"/>
                </a:lnTo>
                <a:lnTo>
                  <a:pt x="0" y="76199"/>
                </a:lnTo>
                <a:lnTo>
                  <a:pt x="1074134" y="76199"/>
                </a:lnTo>
                <a:lnTo>
                  <a:pt x="1023334" y="114299"/>
                </a:lnTo>
                <a:lnTo>
                  <a:pt x="1213834" y="57149"/>
                </a:lnTo>
                <a:lnTo>
                  <a:pt x="1023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87289" y="4243397"/>
            <a:ext cx="1214120" cy="114300"/>
          </a:xfrm>
          <a:custGeom>
            <a:avLst/>
            <a:gdLst/>
            <a:ahLst/>
            <a:cxnLst/>
            <a:rect l="l" t="t" r="r" b="b"/>
            <a:pathLst>
              <a:path w="1214120" h="114300">
                <a:moveTo>
                  <a:pt x="1023334" y="0"/>
                </a:moveTo>
                <a:lnTo>
                  <a:pt x="1074134" y="38099"/>
                </a:lnTo>
                <a:lnTo>
                  <a:pt x="0" y="38099"/>
                </a:lnTo>
                <a:lnTo>
                  <a:pt x="0" y="76199"/>
                </a:lnTo>
                <a:lnTo>
                  <a:pt x="1074134" y="76199"/>
                </a:lnTo>
                <a:lnTo>
                  <a:pt x="1023334" y="114299"/>
                </a:lnTo>
                <a:lnTo>
                  <a:pt x="1213834" y="57149"/>
                </a:lnTo>
                <a:lnTo>
                  <a:pt x="1023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8436" y="5645384"/>
            <a:ext cx="20186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85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87584" y="3929508"/>
            <a:ext cx="332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solidFill>
                  <a:srgbClr val="548235"/>
                </a:solidFill>
                <a:latin typeface="STIXGeneral"/>
                <a:cs typeface="STIXGeneral"/>
              </a:rPr>
              <a:t>𝑓</a:t>
            </a:r>
            <a:endParaRPr sz="4400">
              <a:latin typeface="STIXGeneral"/>
              <a:cs typeface="STIXGener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8881" y="3299085"/>
            <a:ext cx="1218565" cy="2026920"/>
          </a:xfrm>
          <a:prstGeom prst="rect">
            <a:avLst/>
          </a:prstGeom>
          <a:solidFill>
            <a:srgbClr val="F6DC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sz="2400" b="1" spc="-200" dirty="0">
                <a:latin typeface="Arial"/>
                <a:cs typeface="Arial"/>
              </a:rPr>
              <a:t>Freeze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1704" y="3299085"/>
            <a:ext cx="1218565" cy="2026920"/>
          </a:xfrm>
          <a:prstGeom prst="rect">
            <a:avLst/>
          </a:prstGeom>
          <a:solidFill>
            <a:srgbClr val="B4C7E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  <a:spcBef>
                <a:spcPts val="5"/>
              </a:spcBef>
            </a:pPr>
            <a:r>
              <a:rPr sz="2200" b="1" spc="-155" dirty="0">
                <a:latin typeface="Arial"/>
                <a:cs typeface="Arial"/>
              </a:rPr>
              <a:t>Trainable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03127" y="5673961"/>
            <a:ext cx="1319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548235"/>
                </a:solidFill>
                <a:latin typeface="Arial"/>
                <a:cs typeface="Arial"/>
              </a:rPr>
              <a:t>Prediction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5900" y="1698635"/>
            <a:ext cx="11880850" cy="509905"/>
          </a:xfrm>
          <a:custGeom>
            <a:avLst/>
            <a:gdLst/>
            <a:ahLst/>
            <a:cxnLst/>
            <a:rect l="l" t="t" r="r" b="b"/>
            <a:pathLst>
              <a:path w="11880850" h="509905">
                <a:moveTo>
                  <a:pt x="0" y="509885"/>
                </a:moveTo>
                <a:lnTo>
                  <a:pt x="11880320" y="509885"/>
                </a:lnTo>
                <a:lnTo>
                  <a:pt x="11880320" y="0"/>
                </a:lnTo>
                <a:lnTo>
                  <a:pt x="0" y="0"/>
                </a:lnTo>
                <a:lnTo>
                  <a:pt x="0" y="509885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5991" y="1770189"/>
            <a:ext cx="1299845" cy="329565"/>
          </a:xfrm>
          <a:custGeom>
            <a:avLst/>
            <a:gdLst/>
            <a:ahLst/>
            <a:cxnLst/>
            <a:rect l="l" t="t" r="r" b="b"/>
            <a:pathLst>
              <a:path w="1299845" h="329564">
                <a:moveTo>
                  <a:pt x="1194215" y="0"/>
                </a:moveTo>
                <a:lnTo>
                  <a:pt x="1189526" y="13369"/>
                </a:lnTo>
                <a:lnTo>
                  <a:pt x="1208593" y="21643"/>
                </a:lnTo>
                <a:lnTo>
                  <a:pt x="1224991" y="33098"/>
                </a:lnTo>
                <a:lnTo>
                  <a:pt x="1249777" y="65545"/>
                </a:lnTo>
                <a:lnTo>
                  <a:pt x="1264362" y="109323"/>
                </a:lnTo>
                <a:lnTo>
                  <a:pt x="1269224" y="163041"/>
                </a:lnTo>
                <a:lnTo>
                  <a:pt x="1268003" y="192092"/>
                </a:lnTo>
                <a:lnTo>
                  <a:pt x="1258236" y="242184"/>
                </a:lnTo>
                <a:lnTo>
                  <a:pt x="1238637" y="281306"/>
                </a:lnTo>
                <a:lnTo>
                  <a:pt x="1208815" y="307699"/>
                </a:lnTo>
                <a:lnTo>
                  <a:pt x="1190047" y="316011"/>
                </a:lnTo>
                <a:lnTo>
                  <a:pt x="1194215" y="329380"/>
                </a:lnTo>
                <a:lnTo>
                  <a:pt x="1239142" y="308306"/>
                </a:lnTo>
                <a:lnTo>
                  <a:pt x="1272175" y="271821"/>
                </a:lnTo>
                <a:lnTo>
                  <a:pt x="1292491" y="222965"/>
                </a:lnTo>
                <a:lnTo>
                  <a:pt x="1299263" y="164777"/>
                </a:lnTo>
                <a:lnTo>
                  <a:pt x="1297564" y="134581"/>
                </a:lnTo>
                <a:lnTo>
                  <a:pt x="1283977" y="81059"/>
                </a:lnTo>
                <a:lnTo>
                  <a:pt x="1257032" y="37488"/>
                </a:lnTo>
                <a:lnTo>
                  <a:pt x="1218094" y="8621"/>
                </a:lnTo>
                <a:lnTo>
                  <a:pt x="1194215" y="0"/>
                </a:lnTo>
                <a:close/>
              </a:path>
              <a:path w="1299845" h="329564">
                <a:moveTo>
                  <a:pt x="105046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6" y="320769"/>
                </a:lnTo>
                <a:lnTo>
                  <a:pt x="105046" y="329380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6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39"/>
                </a:lnTo>
                <a:lnTo>
                  <a:pt x="41025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8698" y="746508"/>
            <a:ext cx="11115040" cy="136271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5"/>
              </a:spcBef>
            </a:pPr>
            <a:r>
              <a:rPr sz="2800" spc="-145" dirty="0">
                <a:latin typeface="Arial"/>
                <a:cs typeface="Arial"/>
              </a:rPr>
              <a:t>Connect </a:t>
            </a:r>
            <a:r>
              <a:rPr sz="2800" spc="-30" dirty="0">
                <a:latin typeface="Arial"/>
                <a:cs typeface="Arial"/>
              </a:rPr>
              <a:t>the </a:t>
            </a:r>
            <a:r>
              <a:rPr sz="2800" spc="-100" dirty="0">
                <a:solidFill>
                  <a:srgbClr val="0070C0"/>
                </a:solidFill>
                <a:latin typeface="Arial"/>
                <a:cs typeface="Arial"/>
              </a:rPr>
              <a:t>generator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discriminator </a:t>
            </a:r>
            <a:r>
              <a:rPr sz="2800" spc="-130" dirty="0">
                <a:latin typeface="Arial"/>
                <a:cs typeface="Arial"/>
              </a:rPr>
              <a:t>(freeze 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80" dirty="0">
                <a:latin typeface="Arial"/>
                <a:cs typeface="Arial"/>
              </a:rPr>
              <a:t>’s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parameters).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05"/>
              </a:spcBef>
              <a:tabLst>
                <a:tab pos="1569720" algn="l"/>
                <a:tab pos="3470910" algn="l"/>
                <a:tab pos="4765675" algn="l"/>
                <a:tab pos="7261225" algn="l"/>
              </a:tabLst>
            </a:pPr>
            <a:r>
              <a:rPr sz="2800" spc="-75" dirty="0">
                <a:latin typeface="Arial"/>
                <a:cs typeface="Arial"/>
              </a:rPr>
              <a:t>Minimize	</a:t>
            </a:r>
            <a:r>
              <a:rPr sz="2800" spc="20" dirty="0">
                <a:latin typeface="STIXGeneral"/>
                <a:cs typeface="STIXGeneral"/>
              </a:rPr>
              <a:t>Loss</a:t>
            </a:r>
            <a:r>
              <a:rPr sz="2800" spc="80" dirty="0">
                <a:latin typeface="STIXGeneral"/>
                <a:cs typeface="STIXGeneral"/>
              </a:rPr>
              <a:t> </a:t>
            </a:r>
            <a:r>
              <a:rPr sz="2800" spc="170" dirty="0">
                <a:latin typeface="STIXGeneral"/>
                <a:cs typeface="STIXGeneral"/>
              </a:rPr>
              <a:t>=</a:t>
            </a:r>
            <a:r>
              <a:rPr sz="2800" spc="80" dirty="0">
                <a:latin typeface="STIXGeneral"/>
                <a:cs typeface="STIXGeneral"/>
              </a:rPr>
              <a:t> </a:t>
            </a:r>
            <a:r>
              <a:rPr sz="2800" spc="20" dirty="0">
                <a:latin typeface="STIXGeneral"/>
                <a:cs typeface="STIXGeneral"/>
              </a:rPr>
              <a:t>Dist	</a:t>
            </a:r>
            <a:r>
              <a:rPr sz="2800" spc="60" dirty="0">
                <a:latin typeface="STIXGeneral"/>
                <a:cs typeface="STIXGeneral"/>
              </a:rPr>
              <a:t>True,</a:t>
            </a:r>
            <a:r>
              <a:rPr sz="2800" spc="-229" dirty="0">
                <a:latin typeface="STIXGeneral"/>
                <a:cs typeface="STIXGeneral"/>
              </a:rPr>
              <a:t> </a:t>
            </a:r>
            <a:r>
              <a:rPr sz="2800" spc="-15" dirty="0">
                <a:solidFill>
                  <a:srgbClr val="548235"/>
                </a:solidFill>
                <a:latin typeface="STIXGeneral"/>
                <a:cs typeface="STIXGeneral"/>
              </a:rPr>
              <a:t>𝑓	</a:t>
            </a:r>
            <a:r>
              <a:rPr sz="2800" spc="-95" dirty="0">
                <a:latin typeface="Arial"/>
                <a:cs typeface="Arial"/>
              </a:rPr>
              <a:t>w.r.t.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0070C0"/>
                </a:solidFill>
                <a:latin typeface="Arial"/>
                <a:cs typeface="Arial"/>
              </a:rPr>
              <a:t>generator</a:t>
            </a:r>
            <a:r>
              <a:rPr sz="2800" spc="-125" dirty="0">
                <a:latin typeface="Arial"/>
                <a:cs typeface="Arial"/>
              </a:rPr>
              <a:t>.	</a:t>
            </a:r>
            <a:r>
              <a:rPr sz="2800" spc="-180" dirty="0">
                <a:latin typeface="Arial"/>
                <a:cs typeface="Arial"/>
              </a:rPr>
              <a:t>(Encourage </a:t>
            </a:r>
            <a:r>
              <a:rPr sz="2800" spc="-15" dirty="0">
                <a:solidFill>
                  <a:srgbClr val="548235"/>
                </a:solidFill>
                <a:latin typeface="STIXGeneral"/>
                <a:cs typeface="STIXGeneral"/>
              </a:rPr>
              <a:t>𝑓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True.</a:t>
            </a:r>
            <a:r>
              <a:rPr sz="2800" spc="-17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4382" y="5484793"/>
            <a:ext cx="80010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00330">
              <a:lnSpc>
                <a:spcPct val="100699"/>
              </a:lnSpc>
              <a:spcBef>
                <a:spcPts val="80"/>
              </a:spcBef>
            </a:pPr>
            <a:r>
              <a:rPr sz="2400" b="1" spc="-260" dirty="0">
                <a:latin typeface="Arial"/>
                <a:cs typeface="Arial"/>
              </a:rPr>
              <a:t>Fake  </a:t>
            </a:r>
            <a:r>
              <a:rPr sz="2400" b="1" spc="-55" dirty="0">
                <a:latin typeface="Arial"/>
                <a:cs typeface="Arial"/>
              </a:rPr>
              <a:t>I</a:t>
            </a:r>
            <a:r>
              <a:rPr sz="2400" b="1" spc="-160" dirty="0">
                <a:latin typeface="Arial"/>
                <a:cs typeface="Arial"/>
              </a:rPr>
              <a:t>m</a:t>
            </a:r>
            <a:r>
              <a:rPr sz="2400" b="1" spc="-150" dirty="0">
                <a:latin typeface="Arial"/>
                <a:cs typeface="Arial"/>
              </a:rPr>
              <a:t>a</a:t>
            </a:r>
            <a:r>
              <a:rPr sz="2400" b="1" spc="-360" dirty="0">
                <a:latin typeface="Arial"/>
                <a:cs typeface="Arial"/>
              </a:rPr>
              <a:t>g</a:t>
            </a:r>
            <a:r>
              <a:rPr sz="2400" b="1" spc="-13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82855" y="4262159"/>
            <a:ext cx="1214120" cy="114300"/>
          </a:xfrm>
          <a:custGeom>
            <a:avLst/>
            <a:gdLst/>
            <a:ahLst/>
            <a:cxnLst/>
            <a:rect l="l" t="t" r="r" b="b"/>
            <a:pathLst>
              <a:path w="1214120" h="114300">
                <a:moveTo>
                  <a:pt x="1023335" y="0"/>
                </a:moveTo>
                <a:lnTo>
                  <a:pt x="1074135" y="38099"/>
                </a:lnTo>
                <a:lnTo>
                  <a:pt x="0" y="38099"/>
                </a:lnTo>
                <a:lnTo>
                  <a:pt x="0" y="76199"/>
                </a:lnTo>
                <a:lnTo>
                  <a:pt x="1074135" y="76199"/>
                </a:lnTo>
                <a:lnTo>
                  <a:pt x="1023335" y="114299"/>
                </a:lnTo>
                <a:lnTo>
                  <a:pt x="1213835" y="57149"/>
                </a:lnTo>
                <a:lnTo>
                  <a:pt x="1023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216730" y="3984999"/>
            <a:ext cx="8172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latin typeface="Arial"/>
                <a:cs typeface="Arial"/>
              </a:rPr>
              <a:t>L</a:t>
            </a:r>
            <a:r>
              <a:rPr sz="3600" spc="-300" dirty="0">
                <a:latin typeface="Arial"/>
                <a:cs typeface="Arial"/>
              </a:rPr>
              <a:t>o</a:t>
            </a:r>
            <a:r>
              <a:rPr sz="3600" spc="-395" dirty="0">
                <a:latin typeface="Arial"/>
                <a:cs typeface="Arial"/>
              </a:rPr>
              <a:t>ss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1C77B6-AF2F-254E-A216-E1CAEAD6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89"/>
            <a:ext cx="12192000" cy="67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9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0BA9C27-4CFB-4B4C-8510-514BF4B8D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2"/>
            <a:ext cx="12192000" cy="68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8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873" y="2524924"/>
            <a:ext cx="745526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Difficulties </a:t>
            </a:r>
            <a:r>
              <a:rPr spc="260" dirty="0"/>
              <a:t>in </a:t>
            </a:r>
            <a:r>
              <a:rPr spc="225" dirty="0"/>
              <a:t>Training</a:t>
            </a:r>
            <a:r>
              <a:rPr spc="45" dirty="0"/>
              <a:t> </a:t>
            </a:r>
            <a:r>
              <a:rPr spc="135" dirty="0"/>
              <a:t>GAN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31227"/>
            <a:ext cx="9488170" cy="1041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solidFill>
                  <a:srgbClr val="0070C0"/>
                </a:solidFill>
                <a:latin typeface="Arial"/>
                <a:cs typeface="Arial"/>
              </a:rPr>
              <a:t>Generator</a:t>
            </a:r>
            <a:r>
              <a:rPr sz="2800" spc="-160" dirty="0">
                <a:latin typeface="Arial"/>
                <a:cs typeface="Arial"/>
              </a:rPr>
              <a:t>: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0070C0"/>
                </a:solidFill>
                <a:latin typeface="Arial"/>
                <a:cs typeface="Arial"/>
              </a:rPr>
              <a:t>forger </a:t>
            </a:r>
            <a:r>
              <a:rPr sz="2800" spc="-65" dirty="0">
                <a:latin typeface="Arial"/>
                <a:cs typeface="Arial"/>
              </a:rPr>
              <a:t>who </a:t>
            </a:r>
            <a:r>
              <a:rPr sz="2800" spc="-110" dirty="0">
                <a:latin typeface="Arial"/>
                <a:cs typeface="Arial"/>
              </a:rPr>
              <a:t>wants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create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0" dirty="0">
                <a:latin typeface="Arial"/>
                <a:cs typeface="Arial"/>
              </a:rPr>
              <a:t>fake </a:t>
            </a:r>
            <a:r>
              <a:rPr sz="2800" spc="-225" dirty="0">
                <a:latin typeface="Arial"/>
                <a:cs typeface="Arial"/>
              </a:rPr>
              <a:t>Picasso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painting.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175" dirty="0">
                <a:latin typeface="Arial"/>
                <a:cs typeface="Arial"/>
              </a:rPr>
              <a:t>: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 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dealer </a:t>
            </a:r>
            <a:r>
              <a:rPr sz="2800" spc="-80" dirty="0">
                <a:latin typeface="Arial"/>
                <a:cs typeface="Arial"/>
              </a:rPr>
              <a:t>providing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feedbacks.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7892" y="131726"/>
            <a:ext cx="948816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rgbClr val="C00000"/>
                </a:solidFill>
              </a:rPr>
              <a:t>Discriminator </a:t>
            </a:r>
            <a:r>
              <a:rPr spc="210" dirty="0"/>
              <a:t>Shouldn’t </a:t>
            </a:r>
            <a:r>
              <a:rPr spc="155" dirty="0"/>
              <a:t>Be </a:t>
            </a:r>
            <a:r>
              <a:rPr spc="340" dirty="0">
                <a:solidFill>
                  <a:srgbClr val="C00000"/>
                </a:solidFill>
              </a:rPr>
              <a:t>Too</a:t>
            </a:r>
            <a:r>
              <a:rPr spc="285" dirty="0">
                <a:solidFill>
                  <a:srgbClr val="C00000"/>
                </a:solidFill>
              </a:rPr>
              <a:t> </a:t>
            </a:r>
            <a:r>
              <a:rPr spc="275" dirty="0">
                <a:solidFill>
                  <a:srgbClr val="C00000"/>
                </a:solidFill>
              </a:rPr>
              <a:t>Good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2466676"/>
            <a:ext cx="10515600" cy="509905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 marL="527685">
              <a:lnSpc>
                <a:spcPts val="3220"/>
              </a:lnSpc>
            </a:pPr>
            <a:r>
              <a:rPr sz="2800" spc="-85" dirty="0">
                <a:latin typeface="Arial"/>
                <a:cs typeface="Arial"/>
              </a:rPr>
              <a:t>What </a:t>
            </a:r>
            <a:r>
              <a:rPr sz="2800" spc="45" dirty="0">
                <a:latin typeface="Arial"/>
                <a:cs typeface="Arial"/>
              </a:rPr>
              <a:t>if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</a:t>
            </a:r>
            <a:r>
              <a:rPr sz="2800" spc="-5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dealer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5" dirty="0">
                <a:latin typeface="Arial"/>
                <a:cs typeface="Arial"/>
              </a:rPr>
              <a:t>100% </a:t>
            </a:r>
            <a:r>
              <a:rPr sz="2800" spc="-75" dirty="0">
                <a:latin typeface="Arial"/>
                <a:cs typeface="Arial"/>
              </a:rPr>
              <a:t>correct </a:t>
            </a:r>
            <a:r>
              <a:rPr sz="2800" spc="-45" dirty="0">
                <a:latin typeface="Arial"/>
                <a:cs typeface="Arial"/>
              </a:rPr>
              <a:t>at </a:t>
            </a:r>
            <a:r>
              <a:rPr sz="2800" spc="-100" dirty="0">
                <a:latin typeface="Arial"/>
                <a:cs typeface="Arial"/>
              </a:rPr>
              <a:t>judging </a:t>
            </a:r>
            <a:r>
              <a:rPr sz="2800" spc="-225" dirty="0">
                <a:latin typeface="Arial"/>
                <a:cs typeface="Arial"/>
              </a:rPr>
              <a:t>Picasso </a:t>
            </a:r>
            <a:r>
              <a:rPr sz="2800" spc="-95" dirty="0">
                <a:latin typeface="Arial"/>
                <a:cs typeface="Arial"/>
              </a:rPr>
              <a:t>painting?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31227"/>
            <a:ext cx="9488170" cy="1041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solidFill>
                  <a:srgbClr val="0070C0"/>
                </a:solidFill>
                <a:latin typeface="Arial"/>
                <a:cs typeface="Arial"/>
              </a:rPr>
              <a:t>Generator</a:t>
            </a:r>
            <a:r>
              <a:rPr sz="2800" spc="-160" dirty="0">
                <a:latin typeface="Arial"/>
                <a:cs typeface="Arial"/>
              </a:rPr>
              <a:t>: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0070C0"/>
                </a:solidFill>
                <a:latin typeface="Arial"/>
                <a:cs typeface="Arial"/>
              </a:rPr>
              <a:t>forger </a:t>
            </a:r>
            <a:r>
              <a:rPr sz="2800" spc="-65" dirty="0">
                <a:latin typeface="Arial"/>
                <a:cs typeface="Arial"/>
              </a:rPr>
              <a:t>who </a:t>
            </a:r>
            <a:r>
              <a:rPr sz="2800" spc="-110" dirty="0">
                <a:latin typeface="Arial"/>
                <a:cs typeface="Arial"/>
              </a:rPr>
              <a:t>wants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create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0" dirty="0">
                <a:latin typeface="Arial"/>
                <a:cs typeface="Arial"/>
              </a:rPr>
              <a:t>fake </a:t>
            </a:r>
            <a:r>
              <a:rPr sz="2800" spc="-225" dirty="0">
                <a:latin typeface="Arial"/>
                <a:cs typeface="Arial"/>
              </a:rPr>
              <a:t>Picasso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painting.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175" dirty="0">
                <a:latin typeface="Arial"/>
                <a:cs typeface="Arial"/>
              </a:rPr>
              <a:t>: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 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dealer </a:t>
            </a:r>
            <a:r>
              <a:rPr sz="2800" spc="-80" dirty="0">
                <a:latin typeface="Arial"/>
                <a:cs typeface="Arial"/>
              </a:rPr>
              <a:t>providing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feedbacks.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369627"/>
            <a:ext cx="10184130" cy="23393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Whatever </a:t>
            </a:r>
            <a:r>
              <a:rPr sz="2800" spc="-100" dirty="0">
                <a:latin typeface="Arial"/>
                <a:cs typeface="Arial"/>
              </a:rPr>
              <a:t>forged </a:t>
            </a:r>
            <a:r>
              <a:rPr sz="2800" spc="-70" dirty="0">
                <a:latin typeface="Arial"/>
                <a:cs typeface="Arial"/>
              </a:rPr>
              <a:t>painting </a:t>
            </a:r>
            <a:r>
              <a:rPr sz="2800" spc="-110" dirty="0">
                <a:latin typeface="Arial"/>
                <a:cs typeface="Arial"/>
              </a:rPr>
              <a:t>sent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</a:t>
            </a:r>
            <a:r>
              <a:rPr sz="2800" spc="-5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dealer </a:t>
            </a:r>
            <a:r>
              <a:rPr sz="2800" spc="-145" dirty="0">
                <a:latin typeface="Arial"/>
                <a:cs typeface="Arial"/>
              </a:rPr>
              <a:t>is recognized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135" dirty="0">
                <a:latin typeface="Arial"/>
                <a:cs typeface="Arial"/>
              </a:rPr>
              <a:t>fake.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80" dirty="0">
                <a:solidFill>
                  <a:srgbClr val="0070C0"/>
                </a:solidFill>
                <a:latin typeface="Arial"/>
                <a:cs typeface="Arial"/>
              </a:rPr>
              <a:t>forger </a:t>
            </a:r>
            <a:r>
              <a:rPr sz="2800" spc="-95" dirty="0">
                <a:latin typeface="Arial"/>
                <a:cs typeface="Arial"/>
              </a:rPr>
              <a:t>cannot </a:t>
            </a:r>
            <a:r>
              <a:rPr sz="2800" spc="-90" dirty="0">
                <a:latin typeface="Arial"/>
                <a:cs typeface="Arial"/>
              </a:rPr>
              <a:t>learn </a:t>
            </a:r>
            <a:r>
              <a:rPr sz="2800" spc="-95" dirty="0">
                <a:latin typeface="Arial"/>
                <a:cs typeface="Arial"/>
              </a:rPr>
              <a:t>anything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420" dirty="0">
                <a:latin typeface="Arial"/>
                <a:cs typeface="Arial"/>
              </a:rPr>
              <a:t> </a:t>
            </a:r>
            <a:r>
              <a:rPr sz="2800" i="1" spc="-140" dirty="0">
                <a:latin typeface="Arial"/>
                <a:cs typeface="Arial"/>
              </a:rPr>
              <a:t>feedback</a:t>
            </a:r>
            <a:r>
              <a:rPr sz="2800" spc="-14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8500" algn="l"/>
              </a:tabLst>
            </a:pPr>
            <a:r>
              <a:rPr sz="2400" spc="-130" dirty="0">
                <a:latin typeface="Arial"/>
                <a:cs typeface="Arial"/>
              </a:rPr>
              <a:t>No </a:t>
            </a:r>
            <a:r>
              <a:rPr sz="2400" spc="-70" dirty="0">
                <a:latin typeface="Arial"/>
                <a:cs typeface="Arial"/>
              </a:rPr>
              <a:t>positive </a:t>
            </a:r>
            <a:r>
              <a:rPr sz="2400" spc="-204" dirty="0">
                <a:latin typeface="Arial"/>
                <a:cs typeface="Arial"/>
              </a:rPr>
              <a:t>case </a:t>
            </a: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follow.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80" dirty="0">
                <a:solidFill>
                  <a:srgbClr val="0070C0"/>
                </a:solidFill>
                <a:latin typeface="Arial"/>
                <a:cs typeface="Arial"/>
              </a:rPr>
              <a:t>forger </a:t>
            </a:r>
            <a:r>
              <a:rPr sz="2800" spc="-130" dirty="0">
                <a:latin typeface="Arial"/>
                <a:cs typeface="Arial"/>
              </a:rPr>
              <a:t>need </a:t>
            </a:r>
            <a:r>
              <a:rPr sz="2800" spc="-165" dirty="0">
                <a:latin typeface="Arial"/>
                <a:cs typeface="Arial"/>
              </a:rPr>
              <a:t>some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success.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8500" algn="l"/>
              </a:tabLst>
            </a:pPr>
            <a:r>
              <a:rPr sz="2400" spc="-290" dirty="0">
                <a:latin typeface="Arial"/>
                <a:cs typeface="Arial"/>
              </a:rPr>
              <a:t>So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know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what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kind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fake </a:t>
            </a:r>
            <a:r>
              <a:rPr sz="2400" spc="-65" dirty="0">
                <a:latin typeface="Arial"/>
                <a:cs typeface="Arial"/>
              </a:rPr>
              <a:t>painting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can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fool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dealer</a:t>
            </a:r>
            <a:r>
              <a:rPr sz="2400" spc="-114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131726"/>
            <a:ext cx="9557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rgbClr val="C00000"/>
                </a:solidFill>
              </a:rPr>
              <a:t>Discriminator </a:t>
            </a:r>
            <a:r>
              <a:rPr spc="210" dirty="0"/>
              <a:t>Shouldn’t </a:t>
            </a:r>
            <a:r>
              <a:rPr spc="155" dirty="0"/>
              <a:t>Be </a:t>
            </a:r>
            <a:r>
              <a:rPr spc="340" dirty="0">
                <a:solidFill>
                  <a:srgbClr val="C00000"/>
                </a:solidFill>
              </a:rPr>
              <a:t>Too</a:t>
            </a:r>
            <a:r>
              <a:rPr spc="285" dirty="0">
                <a:solidFill>
                  <a:srgbClr val="C00000"/>
                </a:solidFill>
              </a:rPr>
              <a:t> </a:t>
            </a:r>
            <a:r>
              <a:rPr spc="275" dirty="0">
                <a:solidFill>
                  <a:srgbClr val="C00000"/>
                </a:solidFill>
              </a:rPr>
              <a:t>Good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2466676"/>
            <a:ext cx="10515600" cy="509905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 marL="527685">
              <a:lnSpc>
                <a:spcPts val="3220"/>
              </a:lnSpc>
            </a:pPr>
            <a:r>
              <a:rPr sz="2800" spc="-85" dirty="0">
                <a:latin typeface="Arial"/>
                <a:cs typeface="Arial"/>
              </a:rPr>
              <a:t>What </a:t>
            </a:r>
            <a:r>
              <a:rPr sz="2800" spc="45" dirty="0">
                <a:latin typeface="Arial"/>
                <a:cs typeface="Arial"/>
              </a:rPr>
              <a:t>if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</a:t>
            </a:r>
            <a:r>
              <a:rPr sz="2800" spc="-5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dealer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5" dirty="0">
                <a:latin typeface="Arial"/>
                <a:cs typeface="Arial"/>
              </a:rPr>
              <a:t>100% </a:t>
            </a:r>
            <a:r>
              <a:rPr sz="2800" spc="-75" dirty="0">
                <a:latin typeface="Arial"/>
                <a:cs typeface="Arial"/>
              </a:rPr>
              <a:t>correct </a:t>
            </a:r>
            <a:r>
              <a:rPr sz="2800" spc="-45" dirty="0">
                <a:latin typeface="Arial"/>
                <a:cs typeface="Arial"/>
              </a:rPr>
              <a:t>at </a:t>
            </a:r>
            <a:r>
              <a:rPr sz="2800" spc="-100" dirty="0">
                <a:latin typeface="Arial"/>
                <a:cs typeface="Arial"/>
              </a:rPr>
              <a:t>judging </a:t>
            </a:r>
            <a:r>
              <a:rPr sz="2800" spc="-225" dirty="0">
                <a:latin typeface="Arial"/>
                <a:cs typeface="Arial"/>
              </a:rPr>
              <a:t>Picasso </a:t>
            </a:r>
            <a:r>
              <a:rPr sz="2800" spc="-95" dirty="0">
                <a:latin typeface="Arial"/>
                <a:cs typeface="Arial"/>
              </a:rPr>
              <a:t>painting?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634" y="1594809"/>
            <a:ext cx="10537825" cy="1562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Suppose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discriminator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perfect.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Whatever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25" dirty="0">
                <a:solidFill>
                  <a:srgbClr val="0070C0"/>
                </a:solidFill>
                <a:latin typeface="Arial"/>
                <a:cs typeface="Arial"/>
              </a:rPr>
              <a:t>generators </a:t>
            </a:r>
            <a:r>
              <a:rPr sz="2800" spc="-100" dirty="0">
                <a:latin typeface="Arial"/>
                <a:cs typeface="Arial"/>
              </a:rPr>
              <a:t>forged </a:t>
            </a:r>
            <a:r>
              <a:rPr sz="2800" spc="-145" dirty="0">
                <a:latin typeface="Arial"/>
                <a:cs typeface="Arial"/>
              </a:rPr>
              <a:t>is recognized </a:t>
            </a:r>
            <a:r>
              <a:rPr sz="2800" spc="-150" dirty="0">
                <a:latin typeface="Arial"/>
                <a:cs typeface="Arial"/>
              </a:rPr>
              <a:t>fake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9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90" dirty="0">
                <a:latin typeface="Arial"/>
                <a:cs typeface="Arial"/>
              </a:rPr>
              <a:t>gradient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10" dirty="0">
                <a:latin typeface="Arial"/>
                <a:cs typeface="Arial"/>
              </a:rPr>
              <a:t>near </a:t>
            </a:r>
            <a:r>
              <a:rPr sz="2800" spc="-145" dirty="0">
                <a:latin typeface="Arial"/>
                <a:cs typeface="Arial"/>
              </a:rPr>
              <a:t>zero.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854" y="131726"/>
            <a:ext cx="944820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rgbClr val="C00000"/>
                </a:solidFill>
              </a:rPr>
              <a:t>Discriminator </a:t>
            </a:r>
            <a:r>
              <a:rPr spc="210" dirty="0"/>
              <a:t>Shouldn’t </a:t>
            </a:r>
            <a:r>
              <a:rPr spc="155" dirty="0"/>
              <a:t>Be </a:t>
            </a:r>
            <a:r>
              <a:rPr spc="340" dirty="0">
                <a:solidFill>
                  <a:srgbClr val="C00000"/>
                </a:solidFill>
              </a:rPr>
              <a:t>Too</a:t>
            </a:r>
            <a:r>
              <a:rPr spc="285" dirty="0">
                <a:solidFill>
                  <a:srgbClr val="C00000"/>
                </a:solidFill>
              </a:rPr>
              <a:t> </a:t>
            </a:r>
            <a:r>
              <a:rPr spc="275" dirty="0">
                <a:solidFill>
                  <a:srgbClr val="C00000"/>
                </a:solidFill>
              </a:rPr>
              <a:t>Good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893" y="1050630"/>
            <a:ext cx="10844530" cy="509905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220"/>
              </a:lnSpc>
            </a:pPr>
            <a:r>
              <a:rPr sz="2800" spc="-114" dirty="0">
                <a:latin typeface="Arial"/>
                <a:cs typeface="Arial"/>
              </a:rPr>
              <a:t>Explanation: </a:t>
            </a:r>
            <a:r>
              <a:rPr sz="2800" spc="-130" dirty="0">
                <a:latin typeface="Arial"/>
                <a:cs typeface="Arial"/>
              </a:rPr>
              <a:t>vanishing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gradient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3233" y="3593250"/>
            <a:ext cx="6486526" cy="2984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168" y="4718118"/>
            <a:ext cx="3854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ourier New"/>
                <a:cs typeface="Courier New"/>
              </a:rPr>
              <a:t>Prediction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11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False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7084" y="5084690"/>
            <a:ext cx="962660" cy="1087755"/>
          </a:xfrm>
          <a:custGeom>
            <a:avLst/>
            <a:gdLst/>
            <a:ahLst/>
            <a:cxnLst/>
            <a:rect l="l" t="t" r="r" b="b"/>
            <a:pathLst>
              <a:path w="962660" h="1087754">
                <a:moveTo>
                  <a:pt x="38050" y="0"/>
                </a:moveTo>
                <a:lnTo>
                  <a:pt x="0" y="1931"/>
                </a:lnTo>
                <a:lnTo>
                  <a:pt x="2628" y="53723"/>
                </a:lnTo>
                <a:lnTo>
                  <a:pt x="10482" y="106384"/>
                </a:lnTo>
                <a:lnTo>
                  <a:pt x="39856" y="207304"/>
                </a:lnTo>
                <a:lnTo>
                  <a:pt x="85609" y="301903"/>
                </a:lnTo>
                <a:lnTo>
                  <a:pt x="144964" y="386678"/>
                </a:lnTo>
                <a:lnTo>
                  <a:pt x="215078" y="458209"/>
                </a:lnTo>
                <a:lnTo>
                  <a:pt x="254007" y="488542"/>
                </a:lnTo>
                <a:lnTo>
                  <a:pt x="294486" y="514183"/>
                </a:lnTo>
                <a:lnTo>
                  <a:pt x="336548" y="534951"/>
                </a:lnTo>
                <a:lnTo>
                  <a:pt x="379895" y="550390"/>
                </a:lnTo>
                <a:lnTo>
                  <a:pt x="424205" y="560019"/>
                </a:lnTo>
                <a:lnTo>
                  <a:pt x="508481" y="566253"/>
                </a:lnTo>
                <a:lnTo>
                  <a:pt x="547787" y="574795"/>
                </a:lnTo>
                <a:lnTo>
                  <a:pt x="586738" y="588668"/>
                </a:lnTo>
                <a:lnTo>
                  <a:pt x="624997" y="607558"/>
                </a:lnTo>
                <a:lnTo>
                  <a:pt x="662200" y="631125"/>
                </a:lnTo>
                <a:lnTo>
                  <a:pt x="697659" y="658753"/>
                </a:lnTo>
                <a:lnTo>
                  <a:pt x="763790" y="726222"/>
                </a:lnTo>
                <a:lnTo>
                  <a:pt x="819588" y="805915"/>
                </a:lnTo>
                <a:lnTo>
                  <a:pt x="862496" y="894635"/>
                </a:lnTo>
                <a:lnTo>
                  <a:pt x="883837" y="976629"/>
                </a:lnTo>
                <a:lnTo>
                  <a:pt x="848751" y="980848"/>
                </a:lnTo>
                <a:lnTo>
                  <a:pt x="919138" y="1087508"/>
                </a:lnTo>
                <a:lnTo>
                  <a:pt x="960502" y="972039"/>
                </a:lnTo>
                <a:lnTo>
                  <a:pt x="922012" y="972039"/>
                </a:lnTo>
                <a:lnTo>
                  <a:pt x="898425" y="881416"/>
                </a:lnTo>
                <a:lnTo>
                  <a:pt x="852554" y="786570"/>
                </a:lnTo>
                <a:lnTo>
                  <a:pt x="793200" y="701796"/>
                </a:lnTo>
                <a:lnTo>
                  <a:pt x="723084" y="630264"/>
                </a:lnTo>
                <a:lnTo>
                  <a:pt x="684155" y="599931"/>
                </a:lnTo>
                <a:lnTo>
                  <a:pt x="643676" y="574290"/>
                </a:lnTo>
                <a:lnTo>
                  <a:pt x="601614" y="553522"/>
                </a:lnTo>
                <a:lnTo>
                  <a:pt x="558267" y="538083"/>
                </a:lnTo>
                <a:lnTo>
                  <a:pt x="513957" y="528454"/>
                </a:lnTo>
                <a:lnTo>
                  <a:pt x="429682" y="522220"/>
                </a:lnTo>
                <a:lnTo>
                  <a:pt x="390375" y="513679"/>
                </a:lnTo>
                <a:lnTo>
                  <a:pt x="351424" y="499805"/>
                </a:lnTo>
                <a:lnTo>
                  <a:pt x="313166" y="480915"/>
                </a:lnTo>
                <a:lnTo>
                  <a:pt x="275962" y="457349"/>
                </a:lnTo>
                <a:lnTo>
                  <a:pt x="240504" y="429721"/>
                </a:lnTo>
                <a:lnTo>
                  <a:pt x="174372" y="362252"/>
                </a:lnTo>
                <a:lnTo>
                  <a:pt x="118574" y="282559"/>
                </a:lnTo>
                <a:lnTo>
                  <a:pt x="75545" y="193591"/>
                </a:lnTo>
                <a:lnTo>
                  <a:pt x="47785" y="98212"/>
                </a:lnTo>
                <a:lnTo>
                  <a:pt x="40585" y="49938"/>
                </a:lnTo>
                <a:lnTo>
                  <a:pt x="38050" y="0"/>
                </a:lnTo>
                <a:close/>
              </a:path>
              <a:path w="962660" h="1087754">
                <a:moveTo>
                  <a:pt x="962234" y="967203"/>
                </a:moveTo>
                <a:lnTo>
                  <a:pt x="922012" y="972039"/>
                </a:lnTo>
                <a:lnTo>
                  <a:pt x="960502" y="972039"/>
                </a:lnTo>
                <a:lnTo>
                  <a:pt x="962234" y="967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668" y="131726"/>
            <a:ext cx="913294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rgbClr val="C00000"/>
                </a:solidFill>
              </a:rPr>
              <a:t>Discriminator </a:t>
            </a:r>
            <a:r>
              <a:rPr spc="210" dirty="0"/>
              <a:t>Shouldn’t </a:t>
            </a:r>
            <a:r>
              <a:rPr spc="155" dirty="0"/>
              <a:t>Be </a:t>
            </a:r>
            <a:r>
              <a:rPr spc="340" dirty="0">
                <a:solidFill>
                  <a:srgbClr val="C00000"/>
                </a:solidFill>
              </a:rPr>
              <a:t>Too</a:t>
            </a:r>
            <a:r>
              <a:rPr spc="290" dirty="0">
                <a:solidFill>
                  <a:srgbClr val="C00000"/>
                </a:solidFill>
              </a:rPr>
              <a:t> </a:t>
            </a:r>
            <a:r>
              <a:rPr spc="145" dirty="0">
                <a:solidFill>
                  <a:srgbClr val="C00000"/>
                </a:solidFill>
              </a:rPr>
              <a:t>Bad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31227"/>
            <a:ext cx="9488170" cy="1041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solidFill>
                  <a:srgbClr val="0070C0"/>
                </a:solidFill>
                <a:latin typeface="Arial"/>
                <a:cs typeface="Arial"/>
              </a:rPr>
              <a:t>Generator</a:t>
            </a:r>
            <a:r>
              <a:rPr sz="2800" spc="-160" dirty="0">
                <a:latin typeface="Arial"/>
                <a:cs typeface="Arial"/>
              </a:rPr>
              <a:t>: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0070C0"/>
                </a:solidFill>
                <a:latin typeface="Arial"/>
                <a:cs typeface="Arial"/>
              </a:rPr>
              <a:t>forger </a:t>
            </a:r>
            <a:r>
              <a:rPr sz="2800" spc="-65" dirty="0">
                <a:latin typeface="Arial"/>
                <a:cs typeface="Arial"/>
              </a:rPr>
              <a:t>who </a:t>
            </a:r>
            <a:r>
              <a:rPr sz="2800" spc="-110" dirty="0">
                <a:latin typeface="Arial"/>
                <a:cs typeface="Arial"/>
              </a:rPr>
              <a:t>wants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create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0" dirty="0">
                <a:latin typeface="Arial"/>
                <a:cs typeface="Arial"/>
              </a:rPr>
              <a:t>fake </a:t>
            </a:r>
            <a:r>
              <a:rPr sz="2800" spc="-225" dirty="0">
                <a:latin typeface="Arial"/>
                <a:cs typeface="Arial"/>
              </a:rPr>
              <a:t>Picasso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painting.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175" dirty="0">
                <a:latin typeface="Arial"/>
                <a:cs typeface="Arial"/>
              </a:rPr>
              <a:t>: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 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dealer </a:t>
            </a:r>
            <a:r>
              <a:rPr sz="2800" spc="-80" dirty="0">
                <a:latin typeface="Arial"/>
                <a:cs typeface="Arial"/>
              </a:rPr>
              <a:t>providing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feedbacks.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975927"/>
            <a:ext cx="9641205" cy="1943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 </a:t>
            </a: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dealer</a:t>
            </a:r>
            <a:r>
              <a:rPr sz="2800" spc="-110" dirty="0">
                <a:latin typeface="Arial"/>
                <a:cs typeface="Arial"/>
              </a:rPr>
              <a:t>’s </a:t>
            </a:r>
            <a:r>
              <a:rPr sz="2800" spc="-90" dirty="0">
                <a:latin typeface="Arial"/>
                <a:cs typeface="Arial"/>
              </a:rPr>
              <a:t>judgement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almost </a:t>
            </a:r>
            <a:r>
              <a:rPr sz="2800" i="1" spc="-100" dirty="0">
                <a:latin typeface="Arial"/>
                <a:cs typeface="Arial"/>
              </a:rPr>
              <a:t>random</a:t>
            </a:r>
            <a:r>
              <a:rPr sz="2800" i="1" spc="-345" dirty="0">
                <a:latin typeface="Arial"/>
                <a:cs typeface="Arial"/>
              </a:rPr>
              <a:t> </a:t>
            </a:r>
            <a:r>
              <a:rPr sz="2800" i="1" spc="-200" dirty="0">
                <a:latin typeface="Arial"/>
                <a:cs typeface="Arial"/>
              </a:rPr>
              <a:t>guess</a:t>
            </a:r>
            <a:r>
              <a:rPr sz="2800" spc="-20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80" dirty="0">
                <a:solidFill>
                  <a:srgbClr val="0070C0"/>
                </a:solidFill>
                <a:latin typeface="Arial"/>
                <a:cs typeface="Arial"/>
              </a:rPr>
              <a:t>forger </a:t>
            </a:r>
            <a:r>
              <a:rPr sz="2800" spc="-95" dirty="0">
                <a:latin typeface="Arial"/>
                <a:cs typeface="Arial"/>
              </a:rPr>
              <a:t>cannot </a:t>
            </a:r>
            <a:r>
              <a:rPr sz="2800" spc="-90" dirty="0">
                <a:latin typeface="Arial"/>
                <a:cs typeface="Arial"/>
              </a:rPr>
              <a:t>learn </a:t>
            </a:r>
            <a:r>
              <a:rPr sz="2800" spc="-95" dirty="0">
                <a:latin typeface="Arial"/>
                <a:cs typeface="Arial"/>
              </a:rPr>
              <a:t>anything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i="1" spc="-140" dirty="0">
                <a:latin typeface="Arial"/>
                <a:cs typeface="Arial"/>
              </a:rPr>
              <a:t>feedback</a:t>
            </a:r>
            <a:r>
              <a:rPr sz="2800" spc="-14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41300" marR="13335" indent="-228600">
              <a:lnSpc>
                <a:spcPts val="3000"/>
              </a:lnSpc>
              <a:spcBef>
                <a:spcPts val="114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When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forger</a:t>
            </a:r>
            <a:r>
              <a:rPr sz="2800" spc="-95" dirty="0">
                <a:latin typeface="Arial"/>
                <a:cs typeface="Arial"/>
              </a:rPr>
              <a:t>’s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skill</a:t>
            </a:r>
            <a:r>
              <a:rPr sz="2800" spc="-145" dirty="0">
                <a:latin typeface="Arial"/>
                <a:cs typeface="Arial"/>
              </a:rPr>
              <a:t> is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good,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getting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amateurish</a:t>
            </a:r>
            <a:r>
              <a:rPr sz="28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FF0000"/>
                </a:solidFill>
                <a:latin typeface="Arial"/>
                <a:cs typeface="Arial"/>
              </a:rPr>
              <a:t>dealer</a:t>
            </a:r>
            <a:r>
              <a:rPr sz="2800" spc="-135" dirty="0">
                <a:latin typeface="Arial"/>
                <a:cs typeface="Arial"/>
              </a:rPr>
              <a:t>’s  </a:t>
            </a:r>
            <a:r>
              <a:rPr sz="2800" spc="-140" dirty="0">
                <a:latin typeface="Arial"/>
                <a:cs typeface="Arial"/>
              </a:rPr>
              <a:t>feedback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not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helpful.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2466676"/>
            <a:ext cx="10515600" cy="509905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 marL="302895">
              <a:lnSpc>
                <a:spcPts val="2980"/>
              </a:lnSpc>
            </a:pPr>
            <a:r>
              <a:rPr sz="2600" spc="-80" dirty="0">
                <a:latin typeface="Arial"/>
                <a:cs typeface="Arial"/>
              </a:rPr>
              <a:t>What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if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art</a:t>
            </a:r>
            <a:r>
              <a:rPr sz="26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FF0000"/>
                </a:solidFill>
                <a:latin typeface="Arial"/>
                <a:cs typeface="Arial"/>
              </a:rPr>
              <a:t>dealer</a:t>
            </a:r>
            <a:r>
              <a:rPr sz="26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cannot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distinguish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between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real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and</a:t>
            </a:r>
            <a:r>
              <a:rPr sz="2600" spc="-135" dirty="0">
                <a:latin typeface="Arial"/>
                <a:cs typeface="Arial"/>
              </a:rPr>
              <a:t> fake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paintings?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74177"/>
            <a:ext cx="7976234" cy="45085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1996439" indent="-241300">
              <a:lnSpc>
                <a:spcPct val="120500"/>
              </a:lnSpc>
              <a:spcBef>
                <a:spcPts val="50"/>
              </a:spcBef>
              <a:buChar char="•"/>
              <a:tabLst>
                <a:tab pos="241300" algn="l"/>
                <a:tab pos="79629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discriminator </a:t>
            </a:r>
            <a:r>
              <a:rPr sz="2800" spc="-114" dirty="0">
                <a:latin typeface="Arial"/>
                <a:cs typeface="Arial"/>
              </a:rPr>
              <a:t>improves </a:t>
            </a:r>
            <a:r>
              <a:rPr sz="2800" spc="-15" dirty="0">
                <a:latin typeface="Arial"/>
                <a:cs typeface="Arial"/>
              </a:rPr>
              <a:t>too </a:t>
            </a:r>
            <a:r>
              <a:rPr sz="2800" spc="-95" dirty="0">
                <a:latin typeface="Arial"/>
                <a:cs typeface="Arial"/>
              </a:rPr>
              <a:t>fast,  </a:t>
            </a:r>
            <a:r>
              <a:rPr lang="en-US" altLang="zh-CN" sz="2800" spc="1430" dirty="0">
                <a:latin typeface="Arial"/>
                <a:cs typeface="Arial"/>
              </a:rPr>
              <a:t>-</a:t>
            </a:r>
            <a:r>
              <a:rPr sz="2800" spc="-105" dirty="0">
                <a:latin typeface="Arial"/>
                <a:cs typeface="Arial"/>
              </a:rPr>
              <a:t>classification </a:t>
            </a:r>
            <a:r>
              <a:rPr sz="2800" spc="-170" dirty="0">
                <a:latin typeface="Arial"/>
                <a:cs typeface="Arial"/>
              </a:rPr>
              <a:t>accuracy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95" dirty="0">
                <a:latin typeface="Arial"/>
                <a:cs typeface="Arial"/>
              </a:rPr>
              <a:t>100%,  </a:t>
            </a:r>
            <a:r>
              <a:rPr lang="en-US" altLang="zh-CN" sz="2800" spc="1430" dirty="0">
                <a:latin typeface="Arial"/>
                <a:cs typeface="Arial"/>
              </a:rPr>
              <a:t>-</a:t>
            </a:r>
            <a:r>
              <a:rPr sz="2800" spc="-130" dirty="0">
                <a:latin typeface="Arial"/>
                <a:cs typeface="Arial"/>
              </a:rPr>
              <a:t>vanishing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gradient,</a:t>
            </a:r>
            <a:endParaRPr sz="2800" dirty="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640"/>
              </a:spcBef>
              <a:tabLst>
                <a:tab pos="796290" algn="l"/>
              </a:tabLst>
            </a:pPr>
            <a:r>
              <a:rPr lang="en-US" altLang="zh-CN" sz="2800" spc="1430" dirty="0">
                <a:latin typeface="Arial"/>
                <a:cs typeface="Arial"/>
              </a:rPr>
              <a:t>-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0" dirty="0">
                <a:solidFill>
                  <a:srgbClr val="2E75B6"/>
                </a:solidFill>
                <a:latin typeface="Arial"/>
                <a:cs typeface="Arial"/>
              </a:rPr>
              <a:t>generator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dead.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discriminator </a:t>
            </a:r>
            <a:r>
              <a:rPr sz="2800" spc="-114" dirty="0">
                <a:latin typeface="Arial"/>
                <a:cs typeface="Arial"/>
              </a:rPr>
              <a:t>improves </a:t>
            </a:r>
            <a:r>
              <a:rPr sz="2800" spc="-15" dirty="0">
                <a:latin typeface="Arial"/>
                <a:cs typeface="Arial"/>
              </a:rPr>
              <a:t>too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slowly,</a:t>
            </a:r>
            <a:endParaRPr sz="2800" dirty="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640"/>
              </a:spcBef>
              <a:tabLst>
                <a:tab pos="796290" algn="l"/>
              </a:tabLst>
            </a:pPr>
            <a:r>
              <a:rPr lang="en-US" altLang="zh-CN" sz="2800" spc="1430" dirty="0">
                <a:latin typeface="Arial"/>
                <a:cs typeface="Arial"/>
              </a:rPr>
              <a:t>-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discriminator </a:t>
            </a:r>
            <a:r>
              <a:rPr sz="2800" spc="-95" dirty="0">
                <a:latin typeface="Arial"/>
                <a:cs typeface="Arial"/>
              </a:rPr>
              <a:t>cannot </a:t>
            </a:r>
            <a:r>
              <a:rPr sz="2800" spc="-85" dirty="0">
                <a:latin typeface="Arial"/>
                <a:cs typeface="Arial"/>
              </a:rPr>
              <a:t>provide </a:t>
            </a:r>
            <a:r>
              <a:rPr sz="2800" spc="-100" dirty="0">
                <a:latin typeface="Arial"/>
                <a:cs typeface="Arial"/>
              </a:rPr>
              <a:t>useful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feedback,</a:t>
            </a:r>
            <a:endParaRPr sz="2800" dirty="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640"/>
              </a:spcBef>
              <a:tabLst>
                <a:tab pos="796290" algn="l"/>
              </a:tabLst>
            </a:pPr>
            <a:r>
              <a:rPr lang="en-US" altLang="zh-CN" sz="2800" spc="1430" dirty="0">
                <a:latin typeface="Arial"/>
                <a:cs typeface="Arial"/>
              </a:rPr>
              <a:t>-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0070C0"/>
                </a:solidFill>
                <a:latin typeface="Arial"/>
                <a:cs typeface="Arial"/>
              </a:rPr>
              <a:t>generator</a:t>
            </a:r>
            <a:r>
              <a:rPr sz="2800" spc="-1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has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wait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85" dirty="0">
                <a:latin typeface="Arial"/>
                <a:cs typeface="Arial"/>
              </a:rPr>
              <a:t>,</a:t>
            </a:r>
            <a:endParaRPr sz="2800" dirty="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740"/>
              </a:spcBef>
              <a:tabLst>
                <a:tab pos="796290" algn="l"/>
              </a:tabLst>
            </a:pPr>
            <a:r>
              <a:rPr lang="en-US" altLang="zh-CN" sz="2800" spc="1430" dirty="0">
                <a:latin typeface="Arial"/>
                <a:cs typeface="Arial"/>
              </a:rPr>
              <a:t>-</a:t>
            </a:r>
            <a:r>
              <a:rPr sz="2800" spc="-100" dirty="0">
                <a:latin typeface="Arial"/>
                <a:cs typeface="Arial"/>
              </a:rPr>
              <a:t>slow</a:t>
            </a:r>
            <a:r>
              <a:rPr sz="2800" spc="-150" dirty="0">
                <a:latin typeface="Arial"/>
                <a:cs typeface="Arial"/>
              </a:rPr>
              <a:t> convergence.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8889" y="131726"/>
            <a:ext cx="45654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Useful</a:t>
            </a:r>
            <a:r>
              <a:rPr spc="165" dirty="0"/>
              <a:t> </a:t>
            </a:r>
            <a:r>
              <a:rPr spc="260" dirty="0"/>
              <a:t>Tricks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056826"/>
            <a:ext cx="10515600" cy="410369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220"/>
              </a:lnSpc>
            </a:pPr>
            <a:r>
              <a:rPr sz="2800" b="1" spc="-190" dirty="0">
                <a:latin typeface="Arial"/>
                <a:cs typeface="Arial"/>
              </a:rPr>
              <a:t>Carefully </a:t>
            </a:r>
            <a:r>
              <a:rPr sz="2800" b="1" spc="-135" dirty="0">
                <a:latin typeface="Arial"/>
                <a:cs typeface="Arial"/>
              </a:rPr>
              <a:t>tune </a:t>
            </a:r>
            <a:r>
              <a:rPr sz="2800" b="1" spc="-110" dirty="0">
                <a:latin typeface="Arial"/>
                <a:cs typeface="Arial"/>
              </a:rPr>
              <a:t>the </a:t>
            </a:r>
            <a:r>
              <a:rPr sz="2800" b="1" spc="-180" dirty="0">
                <a:latin typeface="Arial"/>
                <a:cs typeface="Arial"/>
              </a:rPr>
              <a:t>learning </a:t>
            </a:r>
            <a:r>
              <a:rPr sz="2800" b="1" spc="-165" dirty="0">
                <a:latin typeface="Arial"/>
                <a:cs typeface="Arial"/>
              </a:rPr>
              <a:t>rates.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8AB4-B54D-214A-BF3D-DFBAD2E8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last lecture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A4A8E0-1A99-7B49-81DD-8CEA4D7C5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60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Autoregressive Model</a:t>
            </a:r>
          </a:p>
          <a:p>
            <a:r>
              <a:rPr lang="en-US" dirty="0"/>
              <a:t>Autoencoder</a:t>
            </a:r>
          </a:p>
          <a:p>
            <a:r>
              <a:rPr lang="en-US" dirty="0"/>
              <a:t>Variational Autoencoder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0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88503"/>
            <a:ext cx="5774690" cy="1041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1300" algn="l"/>
              </a:tabLst>
            </a:pPr>
            <a:r>
              <a:rPr sz="2800" spc="-80" dirty="0">
                <a:latin typeface="Arial"/>
                <a:cs typeface="Arial"/>
              </a:rPr>
              <a:t>Further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reading: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sng" spc="-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https://github.com/soumith/ganhacks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1981" y="131726"/>
            <a:ext cx="46323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Useful</a:t>
            </a:r>
            <a:r>
              <a:rPr spc="165" dirty="0"/>
              <a:t> </a:t>
            </a:r>
            <a:r>
              <a:rPr spc="260" dirty="0"/>
              <a:t>Tricks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056826"/>
            <a:ext cx="10515600" cy="509905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220"/>
              </a:lnSpc>
            </a:pPr>
            <a:r>
              <a:rPr sz="2800" b="1" spc="-140" dirty="0">
                <a:latin typeface="Arial"/>
                <a:cs typeface="Arial"/>
              </a:rPr>
              <a:t>Many </a:t>
            </a:r>
            <a:r>
              <a:rPr sz="2800" b="1" spc="-130" dirty="0">
                <a:latin typeface="Arial"/>
                <a:cs typeface="Arial"/>
              </a:rPr>
              <a:t>other</a:t>
            </a:r>
            <a:r>
              <a:rPr sz="2800" b="1" spc="-150" dirty="0">
                <a:latin typeface="Arial"/>
                <a:cs typeface="Arial"/>
              </a:rPr>
              <a:t> </a:t>
            </a:r>
            <a:r>
              <a:rPr sz="2800" b="1" spc="-290" dirty="0">
                <a:latin typeface="Arial"/>
                <a:cs typeface="Arial"/>
              </a:rPr>
              <a:t>tricks…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3F7B149-520A-304E-A14E-3B2A3688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077"/>
            <a:ext cx="12192000" cy="602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2B785067-58AF-ED4D-9B25-4F150E8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98"/>
            <a:ext cx="12192000" cy="63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9244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Image </a:t>
            </a:r>
            <a:r>
              <a:rPr spc="-215" dirty="0"/>
              <a:t>Super-Resolution: </a:t>
            </a:r>
            <a:r>
              <a:rPr spc="-370" dirty="0"/>
              <a:t>Low-Res </a:t>
            </a:r>
            <a:r>
              <a:rPr spc="10" dirty="0"/>
              <a:t>to</a:t>
            </a:r>
            <a:r>
              <a:rPr spc="-5" dirty="0"/>
              <a:t> </a:t>
            </a:r>
            <a:r>
              <a:rPr spc="-325" dirty="0"/>
              <a:t>High-Res</a:t>
            </a:r>
          </a:p>
        </p:txBody>
      </p:sp>
      <p:sp>
        <p:nvSpPr>
          <p:cNvPr id="3" name="object 3"/>
          <p:cNvSpPr/>
          <p:nvPr/>
        </p:nvSpPr>
        <p:spPr>
          <a:xfrm>
            <a:off x="240336" y="1215310"/>
            <a:ext cx="11702227" cy="4478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127367"/>
            <a:ext cx="807910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90" dirty="0">
                <a:latin typeface="Arial"/>
                <a:cs typeface="Arial"/>
              </a:rPr>
              <a:t>Ledig </a:t>
            </a:r>
            <a:r>
              <a:rPr sz="1400" spc="-5" dirty="0">
                <a:latin typeface="Arial"/>
                <a:cs typeface="Arial"/>
              </a:rPr>
              <a:t>et </a:t>
            </a:r>
            <a:r>
              <a:rPr sz="1400" spc="-50" dirty="0">
                <a:latin typeface="Arial"/>
                <a:cs typeface="Arial"/>
              </a:rPr>
              <a:t>al, </a:t>
            </a:r>
            <a:r>
              <a:rPr sz="1400" spc="-55" dirty="0">
                <a:latin typeface="Arial"/>
                <a:cs typeface="Arial"/>
              </a:rPr>
              <a:t>“Photo-Realistic </a:t>
            </a:r>
            <a:r>
              <a:rPr sz="1400" spc="-90" dirty="0">
                <a:latin typeface="Arial"/>
                <a:cs typeface="Arial"/>
              </a:rPr>
              <a:t>Single </a:t>
            </a:r>
            <a:r>
              <a:rPr sz="1400" spc="-85" dirty="0">
                <a:latin typeface="Arial"/>
                <a:cs typeface="Arial"/>
              </a:rPr>
              <a:t>Image </a:t>
            </a:r>
            <a:r>
              <a:rPr sz="1400" spc="-70" dirty="0">
                <a:latin typeface="Arial"/>
                <a:cs typeface="Arial"/>
              </a:rPr>
              <a:t>Super-Resolution </a:t>
            </a:r>
            <a:r>
              <a:rPr sz="1400" spc="-85" dirty="0">
                <a:latin typeface="Arial"/>
                <a:cs typeface="Arial"/>
              </a:rPr>
              <a:t>Using </a:t>
            </a:r>
            <a:r>
              <a:rPr sz="1400" spc="-110" dirty="0">
                <a:latin typeface="Arial"/>
                <a:cs typeface="Arial"/>
              </a:rPr>
              <a:t>a </a:t>
            </a:r>
            <a:r>
              <a:rPr sz="1400" spc="-65" dirty="0">
                <a:latin typeface="Arial"/>
                <a:cs typeface="Arial"/>
              </a:rPr>
              <a:t>Generative Adversarial </a:t>
            </a:r>
            <a:r>
              <a:rPr sz="1400" spc="-35" dirty="0">
                <a:latin typeface="Arial"/>
                <a:cs typeface="Arial"/>
              </a:rPr>
              <a:t>Network”, </a:t>
            </a:r>
            <a:r>
              <a:rPr sz="1400" spc="-220" dirty="0">
                <a:latin typeface="Arial"/>
                <a:cs typeface="Arial"/>
              </a:rPr>
              <a:t>CVPR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2017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7283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Image-to-Image </a:t>
            </a:r>
            <a:r>
              <a:rPr spc="-195" dirty="0"/>
              <a:t>Translation:</a:t>
            </a:r>
            <a:r>
              <a:rPr spc="-265" dirty="0"/>
              <a:t> </a:t>
            </a:r>
            <a:r>
              <a:rPr spc="-305" dirty="0"/>
              <a:t>Pix2Pix</a:t>
            </a:r>
          </a:p>
        </p:txBody>
      </p:sp>
      <p:sp>
        <p:nvSpPr>
          <p:cNvPr id="3" name="object 3"/>
          <p:cNvSpPr/>
          <p:nvPr/>
        </p:nvSpPr>
        <p:spPr>
          <a:xfrm>
            <a:off x="142921" y="1354137"/>
            <a:ext cx="11912009" cy="4366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127367"/>
            <a:ext cx="624332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70" dirty="0">
                <a:latin typeface="Arial"/>
                <a:cs typeface="Arial"/>
              </a:rPr>
              <a:t>Isola </a:t>
            </a:r>
            <a:r>
              <a:rPr sz="1400" spc="-5" dirty="0">
                <a:latin typeface="Arial"/>
                <a:cs typeface="Arial"/>
              </a:rPr>
              <a:t>et </a:t>
            </a:r>
            <a:r>
              <a:rPr sz="1400" spc="-50" dirty="0">
                <a:latin typeface="Arial"/>
                <a:cs typeface="Arial"/>
              </a:rPr>
              <a:t>al, </a:t>
            </a:r>
            <a:r>
              <a:rPr sz="1400" spc="-55" dirty="0">
                <a:latin typeface="Arial"/>
                <a:cs typeface="Arial"/>
              </a:rPr>
              <a:t>“Image-to-Image </a:t>
            </a:r>
            <a:r>
              <a:rPr sz="1400" spc="-65" dirty="0">
                <a:latin typeface="Arial"/>
                <a:cs typeface="Arial"/>
              </a:rPr>
              <a:t>Translation </a:t>
            </a:r>
            <a:r>
              <a:rPr sz="1400" spc="5" dirty="0">
                <a:latin typeface="Arial"/>
                <a:cs typeface="Arial"/>
              </a:rPr>
              <a:t>with </a:t>
            </a:r>
            <a:r>
              <a:rPr sz="1400" spc="-45" dirty="0">
                <a:latin typeface="Arial"/>
                <a:cs typeface="Arial"/>
              </a:rPr>
              <a:t>Conditional </a:t>
            </a:r>
            <a:r>
              <a:rPr sz="1400" spc="-65" dirty="0">
                <a:latin typeface="Arial"/>
                <a:cs typeface="Arial"/>
              </a:rPr>
              <a:t>Adversarial </a:t>
            </a:r>
            <a:r>
              <a:rPr sz="1400" spc="-55" dirty="0">
                <a:latin typeface="Arial"/>
                <a:cs typeface="Arial"/>
              </a:rPr>
              <a:t>Nets”, </a:t>
            </a:r>
            <a:r>
              <a:rPr sz="1400" spc="-220" dirty="0">
                <a:latin typeface="Arial"/>
                <a:cs typeface="Arial"/>
              </a:rPr>
              <a:t>CVPR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2017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9852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Unpaired </a:t>
            </a:r>
            <a:r>
              <a:rPr spc="-200" dirty="0"/>
              <a:t>Image-to-Image </a:t>
            </a:r>
            <a:r>
              <a:rPr spc="-195" dirty="0"/>
              <a:t>Translation:</a:t>
            </a:r>
            <a:r>
              <a:rPr spc="-245" dirty="0"/>
              <a:t> </a:t>
            </a:r>
            <a:r>
              <a:rPr spc="-375" dirty="0"/>
              <a:t>CycleGAN</a:t>
            </a:r>
          </a:p>
        </p:txBody>
      </p:sp>
      <p:sp>
        <p:nvSpPr>
          <p:cNvPr id="3" name="object 3"/>
          <p:cNvSpPr/>
          <p:nvPr/>
        </p:nvSpPr>
        <p:spPr>
          <a:xfrm>
            <a:off x="937646" y="1169207"/>
            <a:ext cx="10311710" cy="475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127367"/>
            <a:ext cx="7620634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0" dirty="0">
                <a:latin typeface="Arial"/>
                <a:cs typeface="Arial"/>
              </a:rPr>
              <a:t>Zhu </a:t>
            </a:r>
            <a:r>
              <a:rPr sz="1400" spc="-5" dirty="0">
                <a:latin typeface="Arial"/>
                <a:cs typeface="Arial"/>
              </a:rPr>
              <a:t>et </a:t>
            </a:r>
            <a:r>
              <a:rPr sz="1400" spc="-50" dirty="0">
                <a:latin typeface="Arial"/>
                <a:cs typeface="Arial"/>
              </a:rPr>
              <a:t>al, </a:t>
            </a:r>
            <a:r>
              <a:rPr sz="1400" spc="-35" dirty="0">
                <a:latin typeface="Arial"/>
                <a:cs typeface="Arial"/>
              </a:rPr>
              <a:t>“Unpaired </a:t>
            </a:r>
            <a:r>
              <a:rPr sz="1400" spc="-65" dirty="0">
                <a:latin typeface="Arial"/>
                <a:cs typeface="Arial"/>
              </a:rPr>
              <a:t>Image-to-Image Translation </a:t>
            </a:r>
            <a:r>
              <a:rPr sz="1400" spc="-70" dirty="0">
                <a:latin typeface="Arial"/>
                <a:cs typeface="Arial"/>
              </a:rPr>
              <a:t>using </a:t>
            </a:r>
            <a:r>
              <a:rPr sz="1400" spc="-80" dirty="0">
                <a:latin typeface="Arial"/>
                <a:cs typeface="Arial"/>
              </a:rPr>
              <a:t>Cycle-Consistent </a:t>
            </a:r>
            <a:r>
              <a:rPr sz="1400" spc="-65" dirty="0">
                <a:latin typeface="Arial"/>
                <a:cs typeface="Arial"/>
              </a:rPr>
              <a:t>Adversarial </a:t>
            </a:r>
            <a:r>
              <a:rPr sz="1400" spc="-50" dirty="0">
                <a:latin typeface="Arial"/>
                <a:cs typeface="Arial"/>
              </a:rPr>
              <a:t>Networks”, </a:t>
            </a:r>
            <a:r>
              <a:rPr sz="1400" spc="-180" dirty="0">
                <a:latin typeface="Arial"/>
                <a:cs typeface="Arial"/>
              </a:rPr>
              <a:t>ICCV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2017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63034" y="2559361"/>
            <a:ext cx="7294824" cy="52129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3396615" algn="ctr">
              <a:lnSpc>
                <a:spcPts val="3790"/>
              </a:lnSpc>
              <a:spcBef>
                <a:spcPts val="265"/>
              </a:spcBef>
            </a:pPr>
            <a:r>
              <a:rPr lang="en-US" sz="4000" spc="-90" dirty="0">
                <a:latin typeface="Arial"/>
                <a:cs typeface="Arial"/>
              </a:rPr>
              <a:t>Any Question ?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215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8AB4-B54D-214A-BF3D-DFBAD2E8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AEFD-9D02-544D-BCC8-21919157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60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Generative Adversarial Networks (GANs)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8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16965"/>
            <a:ext cx="9887585" cy="3086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solidFill>
                  <a:srgbClr val="0070C0"/>
                </a:solidFill>
                <a:latin typeface="Arial"/>
                <a:cs typeface="Arial"/>
              </a:rPr>
              <a:t>Generator</a:t>
            </a:r>
            <a:r>
              <a:rPr sz="2800" spc="-160" dirty="0">
                <a:latin typeface="Arial"/>
                <a:cs typeface="Arial"/>
              </a:rPr>
              <a:t>: </a:t>
            </a:r>
            <a:r>
              <a:rPr sz="2800" spc="-150" dirty="0">
                <a:latin typeface="Arial"/>
                <a:cs typeface="Arial"/>
              </a:rPr>
              <a:t>generates fake </a:t>
            </a:r>
            <a:r>
              <a:rPr sz="2800" spc="-180" dirty="0">
                <a:latin typeface="Arial"/>
                <a:cs typeface="Arial"/>
              </a:rPr>
              <a:t>images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i="1" spc="-50" dirty="0">
                <a:latin typeface="Arial"/>
                <a:cs typeface="Arial"/>
              </a:rPr>
              <a:t>fool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9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175" dirty="0">
                <a:latin typeface="Arial"/>
                <a:cs typeface="Arial"/>
              </a:rPr>
              <a:t>: </a:t>
            </a:r>
            <a:r>
              <a:rPr sz="2800" spc="-55" dirty="0">
                <a:latin typeface="Arial"/>
                <a:cs typeface="Arial"/>
              </a:rPr>
              <a:t>tries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i="1" spc="-100" dirty="0">
                <a:latin typeface="Arial"/>
                <a:cs typeface="Arial"/>
              </a:rPr>
              <a:t>distinguish </a:t>
            </a:r>
            <a:r>
              <a:rPr sz="2800" spc="-85" dirty="0">
                <a:latin typeface="Arial"/>
                <a:cs typeface="Arial"/>
              </a:rPr>
              <a:t>between </a:t>
            </a:r>
            <a:r>
              <a:rPr sz="2800" spc="-95" dirty="0">
                <a:latin typeface="Arial"/>
                <a:cs typeface="Arial"/>
              </a:rPr>
              <a:t>real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50" dirty="0">
                <a:latin typeface="Arial"/>
                <a:cs typeface="Arial"/>
              </a:rPr>
              <a:t>fake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images.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Train </a:t>
            </a:r>
            <a:r>
              <a:rPr sz="2800" spc="-55" dirty="0">
                <a:latin typeface="Arial"/>
                <a:cs typeface="Arial"/>
              </a:rPr>
              <a:t>them </a:t>
            </a:r>
            <a:r>
              <a:rPr sz="2800" spc="-145" dirty="0">
                <a:latin typeface="Arial"/>
                <a:cs typeface="Arial"/>
              </a:rPr>
              <a:t>against </a:t>
            </a:r>
            <a:r>
              <a:rPr sz="2800" spc="-175" dirty="0">
                <a:latin typeface="Arial"/>
                <a:cs typeface="Arial"/>
              </a:rPr>
              <a:t>each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other.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Finally,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discriminator </a:t>
            </a:r>
            <a:r>
              <a:rPr sz="2800" spc="-95" dirty="0">
                <a:latin typeface="Arial"/>
                <a:cs typeface="Arial"/>
              </a:rPr>
              <a:t>cannot distinguish </a:t>
            </a:r>
            <a:r>
              <a:rPr sz="2800" spc="-85" dirty="0">
                <a:latin typeface="Arial"/>
                <a:cs typeface="Arial"/>
              </a:rPr>
              <a:t>between </a:t>
            </a:r>
            <a:r>
              <a:rPr sz="2800" spc="-95" dirty="0">
                <a:latin typeface="Arial"/>
                <a:cs typeface="Arial"/>
              </a:rPr>
              <a:t>real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46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fake.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24130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80" dirty="0">
                <a:latin typeface="Arial"/>
                <a:cs typeface="Arial"/>
              </a:rPr>
              <a:t>means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fake </a:t>
            </a:r>
            <a:r>
              <a:rPr sz="2800" spc="-175" dirty="0">
                <a:latin typeface="Arial"/>
                <a:cs typeface="Arial"/>
              </a:rPr>
              <a:t>images </a:t>
            </a:r>
            <a:r>
              <a:rPr sz="2800" spc="-75" dirty="0">
                <a:latin typeface="Arial"/>
                <a:cs typeface="Arial"/>
              </a:rPr>
              <a:t>look </a:t>
            </a:r>
            <a:r>
              <a:rPr sz="2800" spc="-90" dirty="0">
                <a:latin typeface="Arial"/>
                <a:cs typeface="Arial"/>
              </a:rPr>
              <a:t>like</a:t>
            </a:r>
            <a:r>
              <a:rPr sz="2800" spc="-42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real.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7513" y="131726"/>
            <a:ext cx="54920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GAN: </a:t>
            </a:r>
            <a:r>
              <a:rPr spc="140" dirty="0"/>
              <a:t>Main</a:t>
            </a:r>
            <a:r>
              <a:rPr spc="320" dirty="0"/>
              <a:t> </a:t>
            </a:r>
            <a:r>
              <a:rPr spc="204" dirty="0"/>
              <a:t>Idea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16965"/>
            <a:ext cx="9491345" cy="1041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solidFill>
                  <a:srgbClr val="0070C0"/>
                </a:solidFill>
                <a:latin typeface="Arial"/>
                <a:cs typeface="Arial"/>
              </a:rPr>
              <a:t>Generator</a:t>
            </a:r>
            <a:r>
              <a:rPr sz="2800" spc="-160" dirty="0">
                <a:latin typeface="Arial"/>
                <a:cs typeface="Arial"/>
              </a:rPr>
              <a:t>: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0070C0"/>
                </a:solidFill>
                <a:latin typeface="Arial"/>
                <a:cs typeface="Arial"/>
              </a:rPr>
              <a:t>forger </a:t>
            </a:r>
            <a:r>
              <a:rPr sz="2800" spc="-65" dirty="0">
                <a:latin typeface="Arial"/>
                <a:cs typeface="Arial"/>
              </a:rPr>
              <a:t>who </a:t>
            </a:r>
            <a:r>
              <a:rPr sz="2800" spc="-110" dirty="0">
                <a:latin typeface="Arial"/>
                <a:cs typeface="Arial"/>
              </a:rPr>
              <a:t>wants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create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0" dirty="0">
                <a:latin typeface="Arial"/>
                <a:cs typeface="Arial"/>
              </a:rPr>
              <a:t>fake </a:t>
            </a:r>
            <a:r>
              <a:rPr sz="2800" spc="-225" dirty="0">
                <a:latin typeface="Arial"/>
                <a:cs typeface="Arial"/>
              </a:rPr>
              <a:t>Picasso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painting.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175" dirty="0">
                <a:latin typeface="Arial"/>
                <a:cs typeface="Arial"/>
              </a:rPr>
              <a:t>: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dealer</a:t>
            </a:r>
            <a:r>
              <a:rPr sz="2800" spc="-14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1395" y="131726"/>
            <a:ext cx="56481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GAN: </a:t>
            </a:r>
            <a:r>
              <a:rPr spc="140" dirty="0"/>
              <a:t>Main</a:t>
            </a:r>
            <a:r>
              <a:rPr spc="315" dirty="0"/>
              <a:t> </a:t>
            </a:r>
            <a:r>
              <a:rPr spc="204" dirty="0"/>
              <a:t>Idea</a:t>
            </a:r>
          </a:p>
        </p:txBody>
      </p:sp>
      <p:sp>
        <p:nvSpPr>
          <p:cNvPr id="4" name="object 4"/>
          <p:cNvSpPr/>
          <p:nvPr/>
        </p:nvSpPr>
        <p:spPr>
          <a:xfrm>
            <a:off x="6872289" y="2787333"/>
            <a:ext cx="2628900" cy="3183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2062" y="2787333"/>
            <a:ext cx="2652525" cy="3183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32062" y="6100759"/>
            <a:ext cx="6969125" cy="46228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400" spc="-95" dirty="0">
                <a:latin typeface="Arial"/>
                <a:cs typeface="Arial"/>
              </a:rPr>
              <a:t>Which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real?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16965"/>
            <a:ext cx="10603865" cy="41402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solidFill>
                  <a:srgbClr val="0070C0"/>
                </a:solidFill>
                <a:latin typeface="Arial"/>
                <a:cs typeface="Arial"/>
              </a:rPr>
              <a:t>Generator</a:t>
            </a:r>
            <a:r>
              <a:rPr sz="2800" spc="-160" dirty="0">
                <a:latin typeface="Arial"/>
                <a:cs typeface="Arial"/>
              </a:rPr>
              <a:t>: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0070C0"/>
                </a:solidFill>
                <a:latin typeface="Arial"/>
                <a:cs typeface="Arial"/>
              </a:rPr>
              <a:t>forger </a:t>
            </a:r>
            <a:r>
              <a:rPr sz="2800" spc="-65" dirty="0">
                <a:latin typeface="Arial"/>
                <a:cs typeface="Arial"/>
              </a:rPr>
              <a:t>who </a:t>
            </a:r>
            <a:r>
              <a:rPr sz="2800" spc="-110" dirty="0">
                <a:latin typeface="Arial"/>
                <a:cs typeface="Arial"/>
              </a:rPr>
              <a:t>wants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create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0" dirty="0">
                <a:latin typeface="Arial"/>
                <a:cs typeface="Arial"/>
              </a:rPr>
              <a:t>fake </a:t>
            </a:r>
            <a:r>
              <a:rPr sz="2800" spc="-225" dirty="0">
                <a:latin typeface="Arial"/>
                <a:cs typeface="Arial"/>
              </a:rPr>
              <a:t>Picasso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painting.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175" dirty="0">
                <a:latin typeface="Arial"/>
                <a:cs typeface="Arial"/>
              </a:rPr>
              <a:t>: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dealer</a:t>
            </a:r>
            <a:r>
              <a:rPr sz="2800" spc="-14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Train </a:t>
            </a:r>
            <a:r>
              <a:rPr sz="2800" spc="-55" dirty="0">
                <a:latin typeface="Arial"/>
                <a:cs typeface="Arial"/>
              </a:rPr>
              <a:t>them </a:t>
            </a:r>
            <a:r>
              <a:rPr sz="2800" spc="-145" dirty="0">
                <a:latin typeface="Arial"/>
                <a:cs typeface="Arial"/>
              </a:rPr>
              <a:t>against </a:t>
            </a:r>
            <a:r>
              <a:rPr sz="2800" spc="-175" dirty="0">
                <a:latin typeface="Arial"/>
                <a:cs typeface="Arial"/>
              </a:rPr>
              <a:t>each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other.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8500" algn="l"/>
              </a:tabLst>
            </a:pPr>
            <a:r>
              <a:rPr sz="2400" spc="-135" dirty="0">
                <a:solidFill>
                  <a:srgbClr val="0070C0"/>
                </a:solidFill>
                <a:latin typeface="Arial"/>
                <a:cs typeface="Arial"/>
              </a:rPr>
              <a:t>Forger </a:t>
            </a:r>
            <a:r>
              <a:rPr sz="2400" spc="-140" dirty="0">
                <a:latin typeface="Arial"/>
                <a:cs typeface="Arial"/>
              </a:rPr>
              <a:t>mixes </a:t>
            </a:r>
            <a:r>
              <a:rPr sz="2400" spc="-110" dirty="0">
                <a:latin typeface="Arial"/>
                <a:cs typeface="Arial"/>
              </a:rPr>
              <a:t>his </a:t>
            </a:r>
            <a:r>
              <a:rPr sz="2400" spc="-130" dirty="0">
                <a:latin typeface="Arial"/>
                <a:cs typeface="Arial"/>
              </a:rPr>
              <a:t>fake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55" dirty="0">
                <a:latin typeface="Arial"/>
                <a:cs typeface="Arial"/>
              </a:rPr>
              <a:t>authentic </a:t>
            </a:r>
            <a:r>
              <a:rPr sz="2400" spc="-85" dirty="0">
                <a:latin typeface="Arial"/>
                <a:cs typeface="Arial"/>
              </a:rPr>
              <a:t>paintings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ask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art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dealer </a:t>
            </a: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assess </a:t>
            </a:r>
            <a:r>
              <a:rPr sz="2400" spc="-50" dirty="0"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Char char="•"/>
              <a:tabLst>
                <a:tab pos="698500" algn="l"/>
              </a:tabLst>
            </a:pP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Art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dealer </a:t>
            </a:r>
            <a:r>
              <a:rPr sz="2400" spc="-150" dirty="0">
                <a:latin typeface="Arial"/>
                <a:cs typeface="Arial"/>
              </a:rPr>
              <a:t>gives </a:t>
            </a:r>
            <a:r>
              <a:rPr sz="2400" spc="-114" dirty="0">
                <a:latin typeface="Arial"/>
                <a:cs typeface="Arial"/>
              </a:rPr>
              <a:t>feedback </a:t>
            </a:r>
            <a:r>
              <a:rPr sz="2400" spc="-55" dirty="0">
                <a:latin typeface="Arial"/>
                <a:cs typeface="Arial"/>
              </a:rPr>
              <a:t>about </a:t>
            </a:r>
            <a:r>
              <a:rPr sz="2400" spc="-45" dirty="0">
                <a:latin typeface="Arial"/>
                <a:cs typeface="Arial"/>
              </a:rPr>
              <a:t>what </a:t>
            </a:r>
            <a:r>
              <a:rPr sz="2400" spc="-175" dirty="0">
                <a:latin typeface="Arial"/>
                <a:cs typeface="Arial"/>
              </a:rPr>
              <a:t>makes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95" dirty="0">
                <a:latin typeface="Arial"/>
                <a:cs typeface="Arial"/>
              </a:rPr>
              <a:t>Picasso </a:t>
            </a:r>
            <a:r>
              <a:rPr sz="2400" spc="-60" dirty="0">
                <a:latin typeface="Arial"/>
                <a:cs typeface="Arial"/>
              </a:rPr>
              <a:t>look </a:t>
            </a:r>
            <a:r>
              <a:rPr sz="2400" spc="-75" dirty="0">
                <a:latin typeface="Arial"/>
                <a:cs typeface="Arial"/>
              </a:rPr>
              <a:t>like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Picasso.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8500" algn="l"/>
              </a:tabLst>
            </a:pPr>
            <a:r>
              <a:rPr sz="2400" spc="-135" dirty="0">
                <a:solidFill>
                  <a:srgbClr val="0070C0"/>
                </a:solidFill>
                <a:latin typeface="Arial"/>
                <a:cs typeface="Arial"/>
              </a:rPr>
              <a:t>Forger</a:t>
            </a:r>
            <a:r>
              <a:rPr sz="2400" spc="-1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improves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his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competence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imitating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style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Picasso.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8500" algn="l"/>
              </a:tabLst>
            </a:pP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Art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dealer </a:t>
            </a:r>
            <a:r>
              <a:rPr sz="2400" spc="-100" dirty="0">
                <a:latin typeface="Arial"/>
                <a:cs typeface="Arial"/>
              </a:rPr>
              <a:t>improves </a:t>
            </a:r>
            <a:r>
              <a:rPr sz="2400" spc="-110" dirty="0">
                <a:latin typeface="Arial"/>
                <a:cs typeface="Arial"/>
              </a:rPr>
              <a:t>his </a:t>
            </a:r>
            <a:r>
              <a:rPr sz="2400" spc="-105" dirty="0">
                <a:latin typeface="Arial"/>
                <a:cs typeface="Arial"/>
              </a:rPr>
              <a:t>competence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distinguishing </a:t>
            </a:r>
            <a:r>
              <a:rPr sz="2400" spc="-75" dirty="0">
                <a:latin typeface="Arial"/>
                <a:cs typeface="Arial"/>
              </a:rPr>
              <a:t>real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fake </a:t>
            </a:r>
            <a:r>
              <a:rPr sz="2400" spc="-180" dirty="0">
                <a:latin typeface="Arial"/>
                <a:cs typeface="Arial"/>
              </a:rPr>
              <a:t>Picasso.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Finally,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art 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dealer </a:t>
            </a:r>
            <a:r>
              <a:rPr sz="2800" spc="-95" dirty="0">
                <a:latin typeface="Arial"/>
                <a:cs typeface="Arial"/>
              </a:rPr>
              <a:t>cannot distinguish </a:t>
            </a:r>
            <a:r>
              <a:rPr sz="2800" spc="-85" dirty="0">
                <a:latin typeface="Arial"/>
                <a:cs typeface="Arial"/>
              </a:rPr>
              <a:t>between </a:t>
            </a:r>
            <a:r>
              <a:rPr sz="2800" spc="-95" dirty="0">
                <a:latin typeface="Arial"/>
                <a:cs typeface="Arial"/>
              </a:rPr>
              <a:t>real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and fake.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1395" y="131726"/>
            <a:ext cx="56481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GAN: </a:t>
            </a:r>
            <a:r>
              <a:rPr spc="140" dirty="0"/>
              <a:t>Main</a:t>
            </a:r>
            <a:r>
              <a:rPr spc="315" dirty="0"/>
              <a:t> </a:t>
            </a:r>
            <a:r>
              <a:rPr spc="204" dirty="0"/>
              <a:t>Idea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12" y="131726"/>
            <a:ext cx="71881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GAN: </a:t>
            </a:r>
            <a:r>
              <a:rPr spc="240" dirty="0"/>
              <a:t>Model</a:t>
            </a:r>
            <a:r>
              <a:rPr spc="360" dirty="0"/>
              <a:t> </a:t>
            </a:r>
            <a:r>
              <a:rPr spc="35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573409" y="1260365"/>
            <a:ext cx="10956319" cy="5171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0700" y="4508499"/>
            <a:ext cx="3982085" cy="2325370"/>
          </a:xfrm>
          <a:custGeom>
            <a:avLst/>
            <a:gdLst/>
            <a:ahLst/>
            <a:cxnLst/>
            <a:rect l="l" t="t" r="r" b="b"/>
            <a:pathLst>
              <a:path w="3982084" h="2325370">
                <a:moveTo>
                  <a:pt x="0" y="2325132"/>
                </a:moveTo>
                <a:lnTo>
                  <a:pt x="3982031" y="2325132"/>
                </a:lnTo>
                <a:lnTo>
                  <a:pt x="3982031" y="0"/>
                </a:lnTo>
                <a:lnTo>
                  <a:pt x="0" y="0"/>
                </a:lnTo>
                <a:lnTo>
                  <a:pt x="0" y="2325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2439" y="2305346"/>
            <a:ext cx="5536565" cy="18542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200" spc="-204" dirty="0">
                <a:latin typeface="Arial"/>
                <a:cs typeface="Arial"/>
              </a:rPr>
              <a:t>Repeat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60" dirty="0">
                <a:latin typeface="Arial"/>
                <a:cs typeface="Arial"/>
              </a:rPr>
              <a:t>2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steps:</a:t>
            </a:r>
            <a:endParaRPr sz="32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2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14" dirty="0">
                <a:latin typeface="Arial"/>
                <a:cs typeface="Arial"/>
              </a:rPr>
              <a:t>Update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discriminator</a:t>
            </a:r>
            <a:r>
              <a:rPr sz="2800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network</a:t>
            </a:r>
            <a:r>
              <a:rPr sz="2800" spc="-50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14" dirty="0">
                <a:latin typeface="Arial"/>
                <a:cs typeface="Arial"/>
              </a:rPr>
              <a:t>Update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0" dirty="0">
                <a:solidFill>
                  <a:srgbClr val="0070C0"/>
                </a:solidFill>
                <a:latin typeface="Arial"/>
                <a:cs typeface="Arial"/>
              </a:rPr>
              <a:t>generator</a:t>
            </a:r>
            <a:r>
              <a:rPr sz="2800" spc="-3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0070C0"/>
                </a:solidFill>
                <a:latin typeface="Arial"/>
                <a:cs typeface="Arial"/>
              </a:rPr>
              <a:t>network</a:t>
            </a:r>
            <a:r>
              <a:rPr sz="2800" spc="-5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6566" y="131726"/>
            <a:ext cx="648474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Training </a:t>
            </a:r>
            <a:r>
              <a:rPr spc="360" dirty="0"/>
              <a:t>of</a:t>
            </a:r>
            <a:r>
              <a:rPr spc="145" dirty="0"/>
              <a:t> </a:t>
            </a:r>
            <a:r>
              <a:rPr spc="130" dirty="0"/>
              <a:t>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700" y="1500186"/>
            <a:ext cx="6324600" cy="584835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0"/>
              </a:spcBef>
            </a:pPr>
            <a:r>
              <a:rPr sz="3200" b="1" spc="-180" dirty="0">
                <a:latin typeface="Arial"/>
                <a:cs typeface="Arial"/>
              </a:rPr>
              <a:t>Alternating </a:t>
            </a:r>
            <a:r>
              <a:rPr sz="3200" b="1" spc="-185" dirty="0">
                <a:latin typeface="Arial"/>
                <a:cs typeface="Arial"/>
              </a:rPr>
              <a:t>minimization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8357" y="2206564"/>
            <a:ext cx="7748905" cy="29337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45" dirty="0">
                <a:latin typeface="Arial"/>
                <a:cs typeface="Arial"/>
              </a:rPr>
              <a:t>Generate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batch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50" dirty="0">
                <a:solidFill>
                  <a:srgbClr val="0070C0"/>
                </a:solidFill>
                <a:latin typeface="Arial"/>
                <a:cs typeface="Arial"/>
              </a:rPr>
              <a:t>fake </a:t>
            </a:r>
            <a:r>
              <a:rPr sz="2800" spc="-180" dirty="0">
                <a:solidFill>
                  <a:srgbClr val="0070C0"/>
                </a:solidFill>
                <a:latin typeface="Arial"/>
                <a:cs typeface="Arial"/>
              </a:rPr>
              <a:t>images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0070C0"/>
                </a:solidFill>
                <a:latin typeface="Arial"/>
                <a:cs typeface="Arial"/>
              </a:rPr>
              <a:t>generator</a:t>
            </a:r>
            <a:r>
              <a:rPr sz="2800" spc="-9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55" dirty="0">
                <a:latin typeface="Arial"/>
                <a:cs typeface="Arial"/>
              </a:rPr>
              <a:t>Randomly </a:t>
            </a:r>
            <a:r>
              <a:rPr sz="2800" spc="-145" dirty="0">
                <a:latin typeface="Arial"/>
                <a:cs typeface="Arial"/>
              </a:rPr>
              <a:t>sample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batch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95" dirty="0">
                <a:solidFill>
                  <a:srgbClr val="548235"/>
                </a:solidFill>
                <a:latin typeface="Arial"/>
                <a:cs typeface="Arial"/>
              </a:rPr>
              <a:t>real</a:t>
            </a:r>
            <a:r>
              <a:rPr sz="2800" spc="-245" dirty="0">
                <a:solidFill>
                  <a:srgbClr val="548235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548235"/>
                </a:solidFill>
                <a:latin typeface="Arial"/>
                <a:cs typeface="Arial"/>
              </a:rPr>
              <a:t>images</a:t>
            </a:r>
            <a:r>
              <a:rPr sz="2800" spc="-15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26415" algn="l"/>
                <a:tab pos="527050" algn="l"/>
                <a:tab pos="2009775" algn="l"/>
                <a:tab pos="2451735" algn="l"/>
                <a:tab pos="4694555" algn="l"/>
              </a:tabLst>
            </a:pPr>
            <a:r>
              <a:rPr sz="2800" spc="-75" dirty="0">
                <a:latin typeface="Arial"/>
                <a:cs typeface="Arial"/>
              </a:rPr>
              <a:t>Inputs: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90" dirty="0">
                <a:latin typeface="STIXGeneral"/>
                <a:cs typeface="STIXGeneral"/>
              </a:rPr>
              <a:t>𝐗	</a:t>
            </a:r>
            <a:r>
              <a:rPr sz="2800" spc="170" dirty="0">
                <a:latin typeface="STIXGeneral"/>
                <a:cs typeface="STIXGeneral"/>
              </a:rPr>
              <a:t>=	</a:t>
            </a:r>
            <a:r>
              <a:rPr sz="2800" spc="30" dirty="0">
                <a:latin typeface="STIXGeneral"/>
                <a:cs typeface="STIXGeneral"/>
              </a:rPr>
              <a:t>[</a:t>
            </a:r>
            <a:r>
              <a:rPr sz="2800" spc="30" dirty="0">
                <a:solidFill>
                  <a:srgbClr val="548235"/>
                </a:solidFill>
                <a:latin typeface="STIXGeneral"/>
                <a:cs typeface="STIXGeneral"/>
              </a:rPr>
              <a:t>real_images</a:t>
            </a:r>
            <a:r>
              <a:rPr sz="2800" spc="30" dirty="0">
                <a:latin typeface="STIXGeneral"/>
                <a:cs typeface="STIXGeneral"/>
              </a:rPr>
              <a:t>,	</a:t>
            </a:r>
            <a:r>
              <a:rPr sz="2800" spc="20" dirty="0">
                <a:solidFill>
                  <a:srgbClr val="0070C0"/>
                </a:solidFill>
                <a:latin typeface="STIXGeneral"/>
                <a:cs typeface="STIXGeneral"/>
              </a:rPr>
              <a:t>fake_images</a:t>
            </a:r>
            <a:r>
              <a:rPr sz="2800" spc="20" dirty="0">
                <a:latin typeface="STIXGeneral"/>
                <a:cs typeface="STIXGeneral"/>
              </a:rPr>
              <a:t>];</a:t>
            </a:r>
            <a:endParaRPr sz="2800">
              <a:latin typeface="STIXGeneral"/>
              <a:cs typeface="STIXGeneral"/>
            </a:endParaRPr>
          </a:p>
          <a:p>
            <a:pPr marL="527050" indent="-514350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526415" algn="l"/>
                <a:tab pos="527050" algn="l"/>
                <a:tab pos="2103120" algn="l"/>
                <a:tab pos="2544445" algn="l"/>
              </a:tabLst>
            </a:pPr>
            <a:r>
              <a:rPr sz="2800" spc="-180" dirty="0">
                <a:latin typeface="Arial"/>
                <a:cs typeface="Arial"/>
              </a:rPr>
              <a:t>Targets: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110" dirty="0">
                <a:latin typeface="STIXGeneral"/>
                <a:cs typeface="STIXGeneral"/>
              </a:rPr>
              <a:t>𝐲	</a:t>
            </a:r>
            <a:r>
              <a:rPr sz="2800" spc="170" dirty="0">
                <a:latin typeface="STIXGeneral"/>
                <a:cs typeface="STIXGeneral"/>
              </a:rPr>
              <a:t>=	</a:t>
            </a:r>
            <a:r>
              <a:rPr sz="2800" spc="55" dirty="0">
                <a:latin typeface="STIXGeneral"/>
                <a:cs typeface="STIXGeneral"/>
              </a:rPr>
              <a:t>[</a:t>
            </a:r>
            <a:r>
              <a:rPr sz="2800" spc="55" dirty="0">
                <a:solidFill>
                  <a:srgbClr val="548235"/>
                </a:solidFill>
                <a:latin typeface="STIXGeneral"/>
                <a:cs typeface="STIXGeneral"/>
              </a:rPr>
              <a:t>True,</a:t>
            </a:r>
            <a:r>
              <a:rPr sz="2800" spc="-235" dirty="0">
                <a:solidFill>
                  <a:srgbClr val="548235"/>
                </a:solidFill>
                <a:latin typeface="STIXGeneral"/>
                <a:cs typeface="STIXGeneral"/>
              </a:rPr>
              <a:t> </a:t>
            </a:r>
            <a:r>
              <a:rPr sz="2800" spc="-195" dirty="0">
                <a:solidFill>
                  <a:srgbClr val="548235"/>
                </a:solidFill>
                <a:latin typeface="STIXGeneral"/>
                <a:cs typeface="STIXGeneral"/>
              </a:rPr>
              <a:t>⋯</a:t>
            </a:r>
            <a:r>
              <a:rPr sz="2800" spc="-235" dirty="0">
                <a:solidFill>
                  <a:srgbClr val="548235"/>
                </a:solidFill>
                <a:latin typeface="STIXGeneral"/>
                <a:cs typeface="STIXGeneral"/>
              </a:rPr>
              <a:t> </a:t>
            </a:r>
            <a:r>
              <a:rPr sz="2800" spc="-130" dirty="0">
                <a:solidFill>
                  <a:srgbClr val="548235"/>
                </a:solidFill>
                <a:latin typeface="STIXGeneral"/>
                <a:cs typeface="STIXGeneral"/>
              </a:rPr>
              <a:t>,</a:t>
            </a:r>
            <a:r>
              <a:rPr sz="2800" spc="-235" dirty="0">
                <a:solidFill>
                  <a:srgbClr val="548235"/>
                </a:solidFill>
                <a:latin typeface="STIXGeneral"/>
                <a:cs typeface="STIXGeneral"/>
              </a:rPr>
              <a:t> </a:t>
            </a:r>
            <a:r>
              <a:rPr sz="2800" spc="60" dirty="0">
                <a:solidFill>
                  <a:srgbClr val="548235"/>
                </a:solidFill>
                <a:latin typeface="STIXGeneral"/>
                <a:cs typeface="STIXGeneral"/>
              </a:rPr>
              <a:t>True,</a:t>
            </a:r>
            <a:r>
              <a:rPr sz="2800" spc="-235" dirty="0">
                <a:solidFill>
                  <a:srgbClr val="548235"/>
                </a:solidFill>
                <a:latin typeface="STIXGeneral"/>
                <a:cs typeface="STIXGeneral"/>
              </a:rPr>
              <a:t> </a:t>
            </a:r>
            <a:r>
              <a:rPr sz="2800" spc="20" dirty="0">
                <a:solidFill>
                  <a:srgbClr val="0070C0"/>
                </a:solidFill>
                <a:latin typeface="STIXGeneral"/>
                <a:cs typeface="STIXGeneral"/>
              </a:rPr>
              <a:t>False,</a:t>
            </a:r>
            <a:r>
              <a:rPr sz="2800" spc="-235" dirty="0">
                <a:solidFill>
                  <a:srgbClr val="0070C0"/>
                </a:solidFill>
                <a:latin typeface="STIXGeneral"/>
                <a:cs typeface="STIXGeneral"/>
              </a:rPr>
              <a:t> </a:t>
            </a:r>
            <a:r>
              <a:rPr sz="2800" spc="-195" dirty="0">
                <a:solidFill>
                  <a:srgbClr val="0070C0"/>
                </a:solidFill>
                <a:latin typeface="STIXGeneral"/>
                <a:cs typeface="STIXGeneral"/>
              </a:rPr>
              <a:t>⋯</a:t>
            </a:r>
            <a:r>
              <a:rPr sz="2800" spc="-235" dirty="0">
                <a:solidFill>
                  <a:srgbClr val="0070C0"/>
                </a:solidFill>
                <a:latin typeface="STIXGeneral"/>
                <a:cs typeface="STIXGeneral"/>
              </a:rPr>
              <a:t> </a:t>
            </a:r>
            <a:r>
              <a:rPr sz="2800" spc="-130" dirty="0">
                <a:solidFill>
                  <a:srgbClr val="0070C0"/>
                </a:solidFill>
                <a:latin typeface="STIXGeneral"/>
                <a:cs typeface="STIXGeneral"/>
              </a:rPr>
              <a:t>,</a:t>
            </a:r>
            <a:r>
              <a:rPr sz="2800" spc="-235" dirty="0">
                <a:solidFill>
                  <a:srgbClr val="0070C0"/>
                </a:solidFill>
                <a:latin typeface="STIXGeneral"/>
                <a:cs typeface="STIXGeneral"/>
              </a:rPr>
              <a:t> </a:t>
            </a:r>
            <a:r>
              <a:rPr sz="2800" spc="35" dirty="0">
                <a:solidFill>
                  <a:srgbClr val="0070C0"/>
                </a:solidFill>
                <a:latin typeface="STIXGeneral"/>
                <a:cs typeface="STIXGeneral"/>
              </a:rPr>
              <a:t>False</a:t>
            </a:r>
            <a:r>
              <a:rPr sz="2800" spc="35" dirty="0">
                <a:latin typeface="STIXGeneral"/>
                <a:cs typeface="STIXGeneral"/>
              </a:rPr>
              <a:t>]</a:t>
            </a:r>
            <a:r>
              <a:rPr sz="2800" spc="3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14" dirty="0">
                <a:latin typeface="Arial"/>
                <a:cs typeface="Arial"/>
              </a:rPr>
              <a:t>Update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discriminator 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network </a:t>
            </a:r>
            <a:r>
              <a:rPr sz="2800" spc="-145" dirty="0">
                <a:latin typeface="Arial"/>
                <a:cs typeface="Arial"/>
              </a:rPr>
              <a:t>using </a:t>
            </a:r>
            <a:r>
              <a:rPr sz="2800" spc="-290" dirty="0">
                <a:latin typeface="STIXGeneral"/>
                <a:cs typeface="STIXGeneral"/>
              </a:rPr>
              <a:t>𝐗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15" dirty="0">
                <a:latin typeface="STIXGeneral"/>
                <a:cs typeface="STIXGeneral"/>
              </a:rPr>
              <a:t>𝐲</a:t>
            </a:r>
            <a:r>
              <a:rPr sz="2800" spc="1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0020" y="131726"/>
            <a:ext cx="74696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Update </a:t>
            </a:r>
            <a:r>
              <a:rPr spc="320" dirty="0"/>
              <a:t>the</a:t>
            </a:r>
            <a:r>
              <a:rPr spc="165" dirty="0"/>
              <a:t> </a:t>
            </a:r>
            <a:r>
              <a:rPr spc="254" dirty="0">
                <a:solidFill>
                  <a:srgbClr val="C00000"/>
                </a:solidFill>
              </a:rPr>
              <a:t>Discriminator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9617" y="1407317"/>
            <a:ext cx="8133080" cy="584835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b="1" spc="-254" dirty="0">
                <a:latin typeface="Arial"/>
                <a:cs typeface="Arial"/>
              </a:rPr>
              <a:t>Train </a:t>
            </a:r>
            <a:r>
              <a:rPr sz="3200" b="1" spc="-200" dirty="0">
                <a:latin typeface="Arial"/>
                <a:cs typeface="Arial"/>
              </a:rPr>
              <a:t>a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235" dirty="0">
                <a:latin typeface="Arial"/>
                <a:cs typeface="Arial"/>
              </a:rPr>
              <a:t>classifier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14192</TotalTime>
  <Words>753</Words>
  <Application>Microsoft Macintosh PowerPoint</Application>
  <PresentationFormat>Widescreen</PresentationFormat>
  <Paragraphs>132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STIXGeneral</vt:lpstr>
      <vt:lpstr>Times New Roman</vt:lpstr>
      <vt:lpstr>Office Theme</vt:lpstr>
      <vt:lpstr>ECE 884 Deep Learning</vt:lpstr>
      <vt:lpstr>Review of last lecture</vt:lpstr>
      <vt:lpstr>Today’s lecture</vt:lpstr>
      <vt:lpstr>GAN: Main Idea</vt:lpstr>
      <vt:lpstr>GAN: Main Idea</vt:lpstr>
      <vt:lpstr>GAN: Main Idea</vt:lpstr>
      <vt:lpstr>GAN: Model Overview</vt:lpstr>
      <vt:lpstr>Training of GAN</vt:lpstr>
      <vt:lpstr>Update the Discriminator</vt:lpstr>
      <vt:lpstr>Update the Generator</vt:lpstr>
      <vt:lpstr>Update the Generator</vt:lpstr>
      <vt:lpstr>PowerPoint Presentation</vt:lpstr>
      <vt:lpstr>PowerPoint Presentation</vt:lpstr>
      <vt:lpstr>Difficulties in Training GAN</vt:lpstr>
      <vt:lpstr>Discriminator Shouldn’t Be Too Good</vt:lpstr>
      <vt:lpstr>Discriminator Shouldn’t Be Too Good</vt:lpstr>
      <vt:lpstr>Discriminator Shouldn’t Be Too Good</vt:lpstr>
      <vt:lpstr>Discriminator Shouldn’t Be Too Bad</vt:lpstr>
      <vt:lpstr>Useful Tricks</vt:lpstr>
      <vt:lpstr>Useful Tricks</vt:lpstr>
      <vt:lpstr>PowerPoint Presentation</vt:lpstr>
      <vt:lpstr>PowerPoint Presentation</vt:lpstr>
      <vt:lpstr>Image Super-Resolution: Low-Res to High-Res</vt:lpstr>
      <vt:lpstr>Image-to-Image Translation: Pix2Pix</vt:lpstr>
      <vt:lpstr>Unpaired Image-to-Image Translation: CycleGAN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884 Deep Learning Systems</dc:title>
  <dc:creator>Zhang, Mi</dc:creator>
  <cp:lastModifiedBy>Zhang, Mi</cp:lastModifiedBy>
  <cp:revision>717</cp:revision>
  <dcterms:created xsi:type="dcterms:W3CDTF">2021-01-18T23:49:29Z</dcterms:created>
  <dcterms:modified xsi:type="dcterms:W3CDTF">2021-04-15T14:18:15Z</dcterms:modified>
</cp:coreProperties>
</file>