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394" r:id="rId4"/>
    <p:sldId id="415" r:id="rId5"/>
    <p:sldId id="413" r:id="rId6"/>
    <p:sldId id="283" r:id="rId7"/>
    <p:sldId id="416" r:id="rId8"/>
    <p:sldId id="293" r:id="rId9"/>
    <p:sldId id="422" r:id="rId10"/>
    <p:sldId id="419" r:id="rId11"/>
    <p:sldId id="420" r:id="rId12"/>
    <p:sldId id="421" r:id="rId13"/>
    <p:sldId id="426" r:id="rId14"/>
    <p:sldId id="423" r:id="rId15"/>
    <p:sldId id="424" r:id="rId16"/>
    <p:sldId id="425" r:id="rId17"/>
    <p:sldId id="417" r:id="rId18"/>
    <p:sldId id="428" r:id="rId19"/>
    <p:sldId id="427" r:id="rId20"/>
    <p:sldId id="429" r:id="rId21"/>
    <p:sldId id="431" r:id="rId22"/>
    <p:sldId id="430" r:id="rId23"/>
    <p:sldId id="432" r:id="rId24"/>
    <p:sldId id="433" r:id="rId25"/>
    <p:sldId id="435" r:id="rId26"/>
    <p:sldId id="434" r:id="rId27"/>
    <p:sldId id="436" r:id="rId28"/>
    <p:sldId id="437" r:id="rId29"/>
    <p:sldId id="438" r:id="rId30"/>
    <p:sldId id="439" r:id="rId31"/>
    <p:sldId id="440" r:id="rId32"/>
    <p:sldId id="441" r:id="rId33"/>
    <p:sldId id="3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4"/>
    <p:restoredTop sz="94507"/>
  </p:normalViewPr>
  <p:slideViewPr>
    <p:cSldViewPr snapToGrid="0" snapToObjects="1">
      <p:cViewPr varScale="1">
        <p:scale>
          <a:sx n="148" d="100"/>
          <a:sy n="148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B80C9-F4E7-F640-8BB6-F4137744A39D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D4B61-61E9-A849-8A89-0E86CF3C4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3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C71B-1F61-2A43-97C2-C3BAAB538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35236-87AA-7049-B70C-8CDF4105F2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6952-97A9-5546-B9D4-6D9502E1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A1C1D-76D5-5141-94DA-3DA41E4A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450A1-F00D-874D-ADA2-F0E47798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A38E-1894-5F4C-89A6-030C9A61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AA10C-727F-8B4C-B39F-ABA073D33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E2365-2E8F-E14B-B7BC-49B35582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1A610-F17A-514C-A764-BD9410C4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88783-CEED-0B47-A411-D70A2033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C5B93-6826-BF40-BCFE-2EDEA93FE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C55F9-3A6F-C643-A4B6-9AF0FDC5F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F24A-05D7-7E4A-8025-B5C07B18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247FF-4173-4946-AE74-3453AD35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B5E0-6B90-4E48-A53F-F896475C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7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A47A-FB15-D445-A701-D800A5B4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AB4DF-CDB7-7746-BCBB-303BFAF7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E9EA2-F87A-8949-B987-DDFF52C5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2CC8-A291-EC41-82B9-7410DA78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E91A4-AFE5-A94D-893C-9C82882C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5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0A02-3314-3646-B569-16B7997B8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7AB44-C056-FE44-B302-A0C21249B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581B-71D5-2A4A-AB11-8D8F3F42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76375-5F79-F741-B4F5-FA47D1AA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03981-D1D1-AD4D-9AF9-11A158BA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2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4BE39-69D2-0A48-80C1-AE03BCE0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E506-C071-5C48-A56E-4DC0C92FC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D374B-9B9F-B445-960D-60E7832C8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60D93-357A-3F4F-9365-071FD9E0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2C7BE-DC57-404C-9456-42D22B18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8B5-87E1-1A43-B9C1-5AE5A778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B1A2-5AA7-4C4F-B147-5F5FFC54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C53F8-DEBC-024A-8F1C-B3E2324B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3B241-2D88-EC40-A47E-EE2B61C14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2C56E-BB39-CF43-82F8-DBB676D60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C22B3-C03F-FF44-9EDA-88244A95A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261A9-A06F-C648-80E9-1A598CD9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4B806-BC3D-AC43-95A4-21CDBA3A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6EADC-DDF1-FC4E-A6DE-6823B947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9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6F51-A6D6-0A4D-A852-26C13971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1C8E0-76C4-A749-9A8E-11C3DDC1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B6D7A-0920-3249-BC07-CD4A6182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8879F-2DB6-6E44-892A-30F556AB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6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E4EDED-BCB6-3A4B-B4A2-F2B8984C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13677-E392-8E48-BBED-CC3C7DE8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6111B-0BC3-3843-9D4F-BA2BE3AF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2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2020-048B-E140-AFF0-594192BE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F7E0-EDED-4248-BC4B-6767418C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AA594-223C-C345-90C6-6BFB6DCD2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F67ED-49AB-4941-827D-F18BA482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42C57-D178-DE4E-AD47-5C049290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C8B8A-6909-384D-8883-1E2416BC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4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5B46-C579-1644-8737-D65F818D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4E5D9-6E37-BC45-B568-545717DD5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0393C-3786-FF40-9245-1E879CA5B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D41C5-50E6-234C-9637-3FB88A2A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44DA1-C858-1B47-95A0-537AE024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8E617-AC7F-2F44-8F0B-BDDC49D3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8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11803-AA81-5646-A31F-0226BB471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7335B-8165-254C-9161-61E2F43CC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2542E-EE4B-EC46-A460-7527B19EE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D7FC1-C43D-824E-80D4-962C390CC0D3}" type="datetimeFigureOut">
              <a:rPr lang="en-US" smtClean="0"/>
              <a:t>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95B0E-69EE-5E4F-BA59-7AF85F357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E17E8-E252-3D41-901F-5E75B83C0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6339C-7D6B-E443-801D-A75543A6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18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3840-A986-5247-80D9-3D63CC14A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7085"/>
            <a:ext cx="9144000" cy="1134232"/>
          </a:xfrm>
        </p:spPr>
        <p:txBody>
          <a:bodyPr>
            <a:normAutofit/>
          </a:bodyPr>
          <a:lstStyle/>
          <a:p>
            <a:r>
              <a:rPr lang="en-US" sz="5400" dirty="0"/>
              <a:t>ECE 884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303F-454F-4F4F-ADBF-FC6592846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6: Loss Function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345C02-444A-5C4B-9396-427BBB968498}"/>
              </a:ext>
            </a:extLst>
          </p:cNvPr>
          <p:cNvSpPr txBox="1">
            <a:spLocks/>
          </p:cNvSpPr>
          <p:nvPr/>
        </p:nvSpPr>
        <p:spPr>
          <a:xfrm>
            <a:off x="3875314" y="4603524"/>
            <a:ext cx="3842657" cy="5671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02/04/2021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850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4"/>
            <a:ext cx="3939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Loss Function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316170"/>
            <a:ext cx="4246245" cy="3594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215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lang="en-US" sz="2400" spc="-215" dirty="0">
                <a:latin typeface="Arial"/>
                <a:cs typeface="Arial"/>
              </a:rPr>
              <a:t> of the loss function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A3D8C4B4-0E89-9D48-986D-E16CF50AB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666" y="1226480"/>
            <a:ext cx="4389374" cy="238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68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4"/>
            <a:ext cx="3939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Loss Function</a:t>
            </a:r>
            <a:endParaRPr spc="-165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C3B73AD-2A35-C04A-A6EF-90D87E3F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95" y="1180327"/>
            <a:ext cx="6375400" cy="99060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8EBA35DF-BB8E-7A4C-97F6-FE0243B79841}"/>
              </a:ext>
            </a:extLst>
          </p:cNvPr>
          <p:cNvSpPr txBox="1"/>
          <p:nvPr/>
        </p:nvSpPr>
        <p:spPr>
          <a:xfrm>
            <a:off x="916938" y="1495898"/>
            <a:ext cx="4246245" cy="3594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215" dirty="0">
                <a:solidFill>
                  <a:srgbClr val="FF0000"/>
                </a:solidFill>
                <a:latin typeface="Arial"/>
                <a:cs typeface="Arial"/>
              </a:rPr>
              <a:t>Output:</a:t>
            </a:r>
            <a:r>
              <a:rPr lang="en-US" sz="2400" spc="-215" dirty="0">
                <a:latin typeface="Arial"/>
                <a:cs typeface="Arial"/>
              </a:rPr>
              <a:t> Loss for a single data { xi, </a:t>
            </a:r>
            <a:r>
              <a:rPr lang="en-US" sz="2400" spc="-215" dirty="0" err="1">
                <a:latin typeface="Arial"/>
                <a:cs typeface="Arial"/>
              </a:rPr>
              <a:t>yi</a:t>
            </a:r>
            <a:r>
              <a:rPr lang="en-US" sz="2400" spc="-215" dirty="0">
                <a:latin typeface="Arial"/>
                <a:cs typeface="Arial"/>
              </a:rPr>
              <a:t> }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866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4"/>
            <a:ext cx="3939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Loss Function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916938" y="1495898"/>
            <a:ext cx="4246245" cy="3594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215" dirty="0">
                <a:solidFill>
                  <a:srgbClr val="FF0000"/>
                </a:solidFill>
                <a:latin typeface="Arial"/>
                <a:cs typeface="Arial"/>
              </a:rPr>
              <a:t>Output: </a:t>
            </a:r>
            <a:r>
              <a:rPr lang="en-US" sz="2400" spc="-215" dirty="0">
                <a:latin typeface="Arial"/>
                <a:cs typeface="Arial"/>
              </a:rPr>
              <a:t>Loss for a single data 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C3B73AD-2A35-C04A-A6EF-90D87E3F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95" y="1180327"/>
            <a:ext cx="6375400" cy="9906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C9DEF632-07F3-2D4C-A9C0-F5A4910F4708}"/>
              </a:ext>
            </a:extLst>
          </p:cNvPr>
          <p:cNvSpPr txBox="1"/>
          <p:nvPr/>
        </p:nvSpPr>
        <p:spPr>
          <a:xfrm>
            <a:off x="916938" y="3331875"/>
            <a:ext cx="4246245" cy="73250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215" dirty="0">
                <a:solidFill>
                  <a:srgbClr val="FF0000"/>
                </a:solidFill>
                <a:latin typeface="Arial"/>
                <a:cs typeface="Arial"/>
              </a:rPr>
              <a:t>Output: </a:t>
            </a:r>
            <a:r>
              <a:rPr lang="en-US" sz="2400" spc="-215" dirty="0">
                <a:latin typeface="Arial"/>
                <a:cs typeface="Arial"/>
              </a:rPr>
              <a:t>Loss for the whole training data set with N data samples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" name="Picture 6" descr="A white wall with black text&#10;&#10;Description automatically generated with low confidence">
            <a:extLst>
              <a:ext uri="{FF2B5EF4-FFF2-40B4-BE49-F238E27FC236}">
                <a16:creationId xmlns:a16="http://schemas.microsoft.com/office/drawing/2014/main" id="{5A93CCFC-F09C-794F-936E-23D3A4101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965" y="2940397"/>
            <a:ext cx="5485130" cy="131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242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498" y="935002"/>
            <a:ext cx="854623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Loss Function has different forms</a:t>
            </a:r>
            <a:endParaRPr spc="-165" dirty="0"/>
          </a:p>
        </p:txBody>
      </p:sp>
    </p:spTree>
    <p:extLst>
      <p:ext uri="{BB962C8B-B14F-4D97-AF65-F5344CB8AC3E}">
        <p14:creationId xmlns:p14="http://schemas.microsoft.com/office/powerpoint/2010/main" val="173884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A033D4E-EEE8-AC40-96D1-64110EA0B249}"/>
              </a:ext>
            </a:extLst>
          </p:cNvPr>
          <p:cNvSpPr txBox="1">
            <a:spLocks/>
          </p:cNvSpPr>
          <p:nvPr/>
        </p:nvSpPr>
        <p:spPr>
          <a:xfrm>
            <a:off x="511498" y="1955775"/>
            <a:ext cx="10291649" cy="275973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Different problems have different loss functions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00" dirty="0"/>
              <a:t>CV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00" dirty="0"/>
              <a:t>NLP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00" dirty="0"/>
              <a:t>Speech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ECE2DD5-77C8-964B-9E6F-307D2458ED19}"/>
              </a:ext>
            </a:extLst>
          </p:cNvPr>
          <p:cNvSpPr txBox="1">
            <a:spLocks/>
          </p:cNvSpPr>
          <p:nvPr/>
        </p:nvSpPr>
        <p:spPr>
          <a:xfrm>
            <a:off x="511498" y="935002"/>
            <a:ext cx="8546238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/>
              <a:t>Loss Function has different forms</a:t>
            </a:r>
            <a:endParaRPr lang="en-US" spc="-165" dirty="0"/>
          </a:p>
        </p:txBody>
      </p:sp>
    </p:spTree>
    <p:extLst>
      <p:ext uri="{BB962C8B-B14F-4D97-AF65-F5344CB8AC3E}">
        <p14:creationId xmlns:p14="http://schemas.microsoft.com/office/powerpoint/2010/main" val="246910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8AB4-B54D-214A-BF3D-DFBAD2E8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200" dirty="0"/>
              <a:t>Cross-Entropy </a:t>
            </a:r>
            <a:r>
              <a:rPr lang="en-US" spc="-350" dirty="0"/>
              <a:t>Loss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AEFD-9D02-544D-BCC8-21919157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commonly used ones in deep learning</a:t>
            </a:r>
          </a:p>
          <a:p>
            <a:pPr marL="457200" lvl="1" indent="0">
              <a:buNone/>
            </a:pPr>
            <a:endParaRPr lang="en-US" dirty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10" dirty="0">
                <a:latin typeface="Arial"/>
                <a:cs typeface="Arial"/>
              </a:rPr>
              <a:t>Nice property: </a:t>
            </a:r>
            <a:r>
              <a:rPr lang="en-US" spc="-25" dirty="0">
                <a:latin typeface="Arial"/>
                <a:cs typeface="Arial"/>
              </a:rPr>
              <a:t>interpret </a:t>
            </a:r>
            <a:r>
              <a:rPr lang="en-US" spc="-265" dirty="0">
                <a:latin typeface="Arial"/>
                <a:cs typeface="Arial"/>
              </a:rPr>
              <a:t>as</a:t>
            </a:r>
            <a:r>
              <a:rPr lang="en-US" spc="-480" dirty="0">
                <a:latin typeface="Arial"/>
                <a:cs typeface="Arial"/>
              </a:rPr>
              <a:t>  </a:t>
            </a:r>
            <a:r>
              <a:rPr lang="en-US" b="1" spc="-160" dirty="0">
                <a:solidFill>
                  <a:srgbClr val="FF0000"/>
                </a:solidFill>
                <a:latin typeface="Arial"/>
                <a:cs typeface="Arial"/>
              </a:rPr>
              <a:t>probabilities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7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3"/>
            <a:ext cx="96678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Input: Xi</a:t>
            </a:r>
            <a:endParaRPr spc="-105" dirty="0"/>
          </a:p>
        </p:txBody>
      </p:sp>
      <p:sp>
        <p:nvSpPr>
          <p:cNvPr id="4" name="object 4"/>
          <p:cNvSpPr txBox="1"/>
          <p:nvPr/>
        </p:nvSpPr>
        <p:spPr>
          <a:xfrm>
            <a:off x="1241213" y="4658359"/>
            <a:ext cx="15633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sz="2500" spc="-35" dirty="0">
                <a:latin typeface="Arial"/>
                <a:cs typeface="Arial"/>
              </a:rPr>
              <a:t>Input</a:t>
            </a:r>
            <a:r>
              <a:rPr sz="2500" spc="-220" dirty="0">
                <a:latin typeface="Arial"/>
                <a:cs typeface="Arial"/>
              </a:rPr>
              <a:t> </a:t>
            </a:r>
            <a:r>
              <a:rPr sz="2500" spc="-135" dirty="0">
                <a:latin typeface="Arial"/>
                <a:cs typeface="Arial"/>
              </a:rPr>
              <a:t>image  </a:t>
            </a:r>
            <a:r>
              <a:rPr lang="en-US" sz="2500" spc="-95" dirty="0">
                <a:latin typeface="Arial"/>
                <a:cs typeface="Arial"/>
              </a:rPr>
              <a:t>Xi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072497" y="2265199"/>
          <a:ext cx="824230" cy="312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56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231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45076" y="2890019"/>
          <a:ext cx="1648460" cy="156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56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231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057655" y="1817304"/>
            <a:ext cx="3989704" cy="2755265"/>
            <a:chOff x="1057655" y="1817304"/>
            <a:chExt cx="3989704" cy="2755265"/>
          </a:xfrm>
        </p:grpSpPr>
        <p:sp>
          <p:nvSpPr>
            <p:cNvPr id="8" name="object 8"/>
            <p:cNvSpPr/>
            <p:nvPr/>
          </p:nvSpPr>
          <p:spPr>
            <a:xfrm>
              <a:off x="1057655" y="2779775"/>
              <a:ext cx="1831848" cy="17922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4211" y="1831592"/>
              <a:ext cx="3059430" cy="950594"/>
            </a:xfrm>
            <a:custGeom>
              <a:avLst/>
              <a:gdLst/>
              <a:ahLst/>
              <a:cxnLst/>
              <a:rect l="l" t="t" r="r" b="b"/>
              <a:pathLst>
                <a:path w="3059429" h="950594">
                  <a:moveTo>
                    <a:pt x="0" y="950552"/>
                  </a:moveTo>
                  <a:lnTo>
                    <a:pt x="0" y="0"/>
                  </a:lnTo>
                  <a:lnTo>
                    <a:pt x="3058803" y="0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999169" y="1817438"/>
            <a:ext cx="2517140" cy="455295"/>
          </a:xfrm>
          <a:custGeom>
            <a:avLst/>
            <a:gdLst/>
            <a:ahLst/>
            <a:cxnLst/>
            <a:rect l="l" t="t" r="r" b="b"/>
            <a:pathLst>
              <a:path w="2517140" h="455294">
                <a:moveTo>
                  <a:pt x="2463545" y="373307"/>
                </a:moveTo>
                <a:lnTo>
                  <a:pt x="2433073" y="379500"/>
                </a:lnTo>
                <a:lnTo>
                  <a:pt x="2492150" y="454972"/>
                </a:lnTo>
                <a:lnTo>
                  <a:pt x="2510980" y="385075"/>
                </a:lnTo>
                <a:lnTo>
                  <a:pt x="2463636" y="385075"/>
                </a:lnTo>
                <a:lnTo>
                  <a:pt x="2463545" y="373307"/>
                </a:lnTo>
                <a:close/>
              </a:path>
              <a:path w="2517140" h="455294">
                <a:moveTo>
                  <a:pt x="2492078" y="367509"/>
                </a:moveTo>
                <a:lnTo>
                  <a:pt x="2463545" y="373307"/>
                </a:lnTo>
                <a:lnTo>
                  <a:pt x="2463636" y="385075"/>
                </a:lnTo>
                <a:lnTo>
                  <a:pt x="2492211" y="384855"/>
                </a:lnTo>
                <a:lnTo>
                  <a:pt x="2492078" y="367509"/>
                </a:lnTo>
                <a:close/>
              </a:path>
              <a:path w="2517140" h="455294">
                <a:moveTo>
                  <a:pt x="2517081" y="362428"/>
                </a:moveTo>
                <a:lnTo>
                  <a:pt x="2492078" y="367509"/>
                </a:lnTo>
                <a:lnTo>
                  <a:pt x="2492211" y="384855"/>
                </a:lnTo>
                <a:lnTo>
                  <a:pt x="2463636" y="385075"/>
                </a:lnTo>
                <a:lnTo>
                  <a:pt x="2510980" y="385075"/>
                </a:lnTo>
                <a:lnTo>
                  <a:pt x="2517081" y="362428"/>
                </a:lnTo>
                <a:close/>
              </a:path>
              <a:path w="2517140" h="455294">
                <a:moveTo>
                  <a:pt x="2489367" y="14396"/>
                </a:moveTo>
                <a:lnTo>
                  <a:pt x="2460791" y="14396"/>
                </a:lnTo>
                <a:lnTo>
                  <a:pt x="2475077" y="28575"/>
                </a:lnTo>
                <a:lnTo>
                  <a:pt x="2460900" y="28575"/>
                </a:lnTo>
                <a:lnTo>
                  <a:pt x="2463545" y="373307"/>
                </a:lnTo>
                <a:lnTo>
                  <a:pt x="2492078" y="367509"/>
                </a:lnTo>
                <a:lnTo>
                  <a:pt x="2489476" y="28575"/>
                </a:lnTo>
                <a:lnTo>
                  <a:pt x="2475077" y="28575"/>
                </a:lnTo>
                <a:lnTo>
                  <a:pt x="2460791" y="14396"/>
                </a:lnTo>
                <a:lnTo>
                  <a:pt x="2489367" y="14396"/>
                </a:lnTo>
                <a:close/>
              </a:path>
              <a:path w="2517140" h="455294">
                <a:moveTo>
                  <a:pt x="2482926" y="0"/>
                </a:moveTo>
                <a:lnTo>
                  <a:pt x="0" y="0"/>
                </a:lnTo>
                <a:lnTo>
                  <a:pt x="0" y="28575"/>
                </a:lnTo>
                <a:lnTo>
                  <a:pt x="2460900" y="28575"/>
                </a:lnTo>
                <a:lnTo>
                  <a:pt x="2460791" y="14396"/>
                </a:lnTo>
                <a:lnTo>
                  <a:pt x="2489367" y="14396"/>
                </a:lnTo>
                <a:lnTo>
                  <a:pt x="2489305" y="6329"/>
                </a:lnTo>
                <a:lnTo>
                  <a:pt x="2482926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997274" y="1315719"/>
            <a:ext cx="333882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10" dirty="0">
                <a:latin typeface="Arial"/>
                <a:cs typeface="Arial"/>
              </a:rPr>
              <a:t>Stretch </a:t>
            </a:r>
            <a:r>
              <a:rPr sz="2500" spc="-120" dirty="0">
                <a:latin typeface="Arial"/>
                <a:cs typeface="Arial"/>
              </a:rPr>
              <a:t>pixels </a:t>
            </a:r>
            <a:r>
              <a:rPr sz="2500" spc="-10" dirty="0">
                <a:latin typeface="Arial"/>
                <a:cs typeface="Arial"/>
              </a:rPr>
              <a:t>into</a:t>
            </a:r>
            <a:r>
              <a:rPr sz="2500" spc="-215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column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1646" y="5445759"/>
            <a:ext cx="4572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-85" dirty="0">
                <a:latin typeface="Arial"/>
                <a:cs typeface="Arial"/>
              </a:rPr>
              <a:t>Xi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D6BD1B14-7325-F143-806A-46690CF8F06E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90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3"/>
            <a:ext cx="96678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Output: Yi</a:t>
            </a:r>
            <a:endParaRPr spc="-105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45076" y="2890019"/>
          <a:ext cx="1648460" cy="156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56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231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1057655" y="2779775"/>
            <a:ext cx="1831848" cy="1792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93707"/>
              </p:ext>
            </p:extLst>
          </p:nvPr>
        </p:nvGraphicFramePr>
        <p:xfrm>
          <a:off x="4670941" y="2863366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4407733" y="2155098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28F49ADE-B64F-F840-8230-512F05AA7A11}"/>
              </a:ext>
            </a:extLst>
          </p:cNvPr>
          <p:cNvSpPr txBox="1"/>
          <p:nvPr/>
        </p:nvSpPr>
        <p:spPr>
          <a:xfrm>
            <a:off x="4951260" y="5210056"/>
            <a:ext cx="543911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Yi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9EA6046E-5DFB-FE42-9692-8339550C5BAD}"/>
              </a:ext>
            </a:extLst>
          </p:cNvPr>
          <p:cNvSpPr txBox="1"/>
          <p:nvPr/>
        </p:nvSpPr>
        <p:spPr>
          <a:xfrm>
            <a:off x="4407733" y="5581423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4125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3"/>
            <a:ext cx="96678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Input -&gt; Score Function</a:t>
            </a:r>
            <a:endParaRPr spc="-10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76568" y="2656312"/>
          <a:ext cx="329692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0.2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-0.5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0.1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2.0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1.5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1.3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2.1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0.0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0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100" b="1" spc="-90" dirty="0">
                          <a:latin typeface="Arial"/>
                          <a:cs typeface="Arial"/>
                        </a:rPr>
                        <a:t>0.25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0.2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-0.3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41213" y="4658359"/>
            <a:ext cx="15633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sz="2500" spc="-35" dirty="0">
                <a:latin typeface="Arial"/>
                <a:cs typeface="Arial"/>
              </a:rPr>
              <a:t>Input</a:t>
            </a:r>
            <a:r>
              <a:rPr sz="2500" spc="-220" dirty="0">
                <a:latin typeface="Arial"/>
                <a:cs typeface="Arial"/>
              </a:rPr>
              <a:t> </a:t>
            </a:r>
            <a:r>
              <a:rPr sz="2500" spc="-135" dirty="0">
                <a:latin typeface="Arial"/>
                <a:cs typeface="Arial"/>
              </a:rPr>
              <a:t>image  </a:t>
            </a:r>
            <a:r>
              <a:rPr lang="en-US" sz="2500" spc="-95" dirty="0">
                <a:latin typeface="Arial"/>
                <a:cs typeface="Arial"/>
              </a:rPr>
              <a:t>Xi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072497" y="2265199"/>
          <a:ext cx="824230" cy="312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56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231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45076" y="2890019"/>
          <a:ext cx="1648460" cy="156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56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231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76860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057655" y="1817304"/>
            <a:ext cx="3989704" cy="2755265"/>
            <a:chOff x="1057655" y="1817304"/>
            <a:chExt cx="3989704" cy="2755265"/>
          </a:xfrm>
        </p:grpSpPr>
        <p:sp>
          <p:nvSpPr>
            <p:cNvPr id="8" name="object 8"/>
            <p:cNvSpPr/>
            <p:nvPr/>
          </p:nvSpPr>
          <p:spPr>
            <a:xfrm>
              <a:off x="1057655" y="2779775"/>
              <a:ext cx="1831848" cy="17922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4211" y="1831592"/>
              <a:ext cx="3059430" cy="950594"/>
            </a:xfrm>
            <a:custGeom>
              <a:avLst/>
              <a:gdLst/>
              <a:ahLst/>
              <a:cxnLst/>
              <a:rect l="l" t="t" r="r" b="b"/>
              <a:pathLst>
                <a:path w="3059429" h="950594">
                  <a:moveTo>
                    <a:pt x="0" y="950552"/>
                  </a:moveTo>
                  <a:lnTo>
                    <a:pt x="0" y="0"/>
                  </a:lnTo>
                  <a:lnTo>
                    <a:pt x="3058803" y="0"/>
                  </a:lnTo>
                </a:path>
              </a:pathLst>
            </a:custGeom>
            <a:ln w="28575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4999169" y="1817438"/>
            <a:ext cx="2517140" cy="455295"/>
          </a:xfrm>
          <a:custGeom>
            <a:avLst/>
            <a:gdLst/>
            <a:ahLst/>
            <a:cxnLst/>
            <a:rect l="l" t="t" r="r" b="b"/>
            <a:pathLst>
              <a:path w="2517140" h="455294">
                <a:moveTo>
                  <a:pt x="2463545" y="373307"/>
                </a:moveTo>
                <a:lnTo>
                  <a:pt x="2433073" y="379500"/>
                </a:lnTo>
                <a:lnTo>
                  <a:pt x="2492150" y="454972"/>
                </a:lnTo>
                <a:lnTo>
                  <a:pt x="2510980" y="385075"/>
                </a:lnTo>
                <a:lnTo>
                  <a:pt x="2463636" y="385075"/>
                </a:lnTo>
                <a:lnTo>
                  <a:pt x="2463545" y="373307"/>
                </a:lnTo>
                <a:close/>
              </a:path>
              <a:path w="2517140" h="455294">
                <a:moveTo>
                  <a:pt x="2492078" y="367509"/>
                </a:moveTo>
                <a:lnTo>
                  <a:pt x="2463545" y="373307"/>
                </a:lnTo>
                <a:lnTo>
                  <a:pt x="2463636" y="385075"/>
                </a:lnTo>
                <a:lnTo>
                  <a:pt x="2492211" y="384855"/>
                </a:lnTo>
                <a:lnTo>
                  <a:pt x="2492078" y="367509"/>
                </a:lnTo>
                <a:close/>
              </a:path>
              <a:path w="2517140" h="455294">
                <a:moveTo>
                  <a:pt x="2517081" y="362428"/>
                </a:moveTo>
                <a:lnTo>
                  <a:pt x="2492078" y="367509"/>
                </a:lnTo>
                <a:lnTo>
                  <a:pt x="2492211" y="384855"/>
                </a:lnTo>
                <a:lnTo>
                  <a:pt x="2463636" y="385075"/>
                </a:lnTo>
                <a:lnTo>
                  <a:pt x="2510980" y="385075"/>
                </a:lnTo>
                <a:lnTo>
                  <a:pt x="2517081" y="362428"/>
                </a:lnTo>
                <a:close/>
              </a:path>
              <a:path w="2517140" h="455294">
                <a:moveTo>
                  <a:pt x="2489367" y="14396"/>
                </a:moveTo>
                <a:lnTo>
                  <a:pt x="2460791" y="14396"/>
                </a:lnTo>
                <a:lnTo>
                  <a:pt x="2475077" y="28575"/>
                </a:lnTo>
                <a:lnTo>
                  <a:pt x="2460900" y="28575"/>
                </a:lnTo>
                <a:lnTo>
                  <a:pt x="2463545" y="373307"/>
                </a:lnTo>
                <a:lnTo>
                  <a:pt x="2492078" y="367509"/>
                </a:lnTo>
                <a:lnTo>
                  <a:pt x="2489476" y="28575"/>
                </a:lnTo>
                <a:lnTo>
                  <a:pt x="2475077" y="28575"/>
                </a:lnTo>
                <a:lnTo>
                  <a:pt x="2460791" y="14396"/>
                </a:lnTo>
                <a:lnTo>
                  <a:pt x="2489367" y="14396"/>
                </a:lnTo>
                <a:close/>
              </a:path>
              <a:path w="2517140" h="455294">
                <a:moveTo>
                  <a:pt x="2482926" y="0"/>
                </a:moveTo>
                <a:lnTo>
                  <a:pt x="0" y="0"/>
                </a:lnTo>
                <a:lnTo>
                  <a:pt x="0" y="28575"/>
                </a:lnTo>
                <a:lnTo>
                  <a:pt x="2460900" y="28575"/>
                </a:lnTo>
                <a:lnTo>
                  <a:pt x="2460791" y="14396"/>
                </a:lnTo>
                <a:lnTo>
                  <a:pt x="2489367" y="14396"/>
                </a:lnTo>
                <a:lnTo>
                  <a:pt x="2489305" y="6329"/>
                </a:lnTo>
                <a:lnTo>
                  <a:pt x="2482926" y="0"/>
                </a:lnTo>
                <a:close/>
              </a:path>
            </a:pathLst>
          </a:custGeom>
          <a:solidFill>
            <a:srgbClr val="4454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20539" y="4833620"/>
            <a:ext cx="14966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200" spc="-397" baseline="-9259" dirty="0">
                <a:latin typeface="Arial"/>
                <a:cs typeface="Arial"/>
              </a:rPr>
              <a:t>W </a:t>
            </a:r>
            <a:r>
              <a:rPr sz="2500" spc="-95" dirty="0">
                <a:latin typeface="Arial"/>
                <a:cs typeface="Arial"/>
              </a:rPr>
              <a:t>(3,</a:t>
            </a:r>
            <a:r>
              <a:rPr sz="2500" spc="405" dirty="0">
                <a:latin typeface="Arial"/>
                <a:cs typeface="Arial"/>
              </a:rPr>
              <a:t> </a:t>
            </a:r>
            <a:r>
              <a:rPr sz="2500" spc="-105" dirty="0">
                <a:latin typeface="Arial"/>
                <a:cs typeface="Arial"/>
              </a:rPr>
              <a:t>4)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7274" y="1315719"/>
            <a:ext cx="3338829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10" dirty="0">
                <a:latin typeface="Arial"/>
                <a:cs typeface="Arial"/>
              </a:rPr>
              <a:t>Stretch </a:t>
            </a:r>
            <a:r>
              <a:rPr sz="2500" spc="-120" dirty="0">
                <a:latin typeface="Arial"/>
                <a:cs typeface="Arial"/>
              </a:rPr>
              <a:t>pixels </a:t>
            </a:r>
            <a:r>
              <a:rPr sz="2500" spc="-10" dirty="0">
                <a:latin typeface="Arial"/>
                <a:cs typeface="Arial"/>
              </a:rPr>
              <a:t>into</a:t>
            </a:r>
            <a:r>
              <a:rPr sz="2500" spc="-215" dirty="0">
                <a:latin typeface="Arial"/>
                <a:cs typeface="Arial"/>
              </a:rPr>
              <a:t> </a:t>
            </a:r>
            <a:r>
              <a:rPr sz="2500" spc="-95" dirty="0">
                <a:latin typeface="Arial"/>
                <a:cs typeface="Arial"/>
              </a:rPr>
              <a:t>column</a:t>
            </a:r>
            <a:endParaRPr sz="25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457937" y="2656332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1.1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3.2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-1.2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8017865" y="3483355"/>
            <a:ext cx="17335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6685" algn="l"/>
              </a:tabLst>
            </a:pPr>
            <a:r>
              <a:rPr sz="4800" spc="-415" dirty="0">
                <a:latin typeface="Arial"/>
                <a:cs typeface="Arial"/>
              </a:rPr>
              <a:t>+	=</a:t>
            </a:r>
            <a:endParaRPr sz="4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47086" y="4995164"/>
            <a:ext cx="457200" cy="109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ts val="5600"/>
              </a:lnSpc>
              <a:spcBef>
                <a:spcPts val="100"/>
              </a:spcBef>
            </a:pPr>
            <a:r>
              <a:rPr sz="4800" spc="-150" dirty="0">
                <a:latin typeface="Arial"/>
                <a:cs typeface="Arial"/>
              </a:rPr>
              <a:t>b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ts val="2840"/>
              </a:lnSpc>
            </a:pPr>
            <a:r>
              <a:rPr sz="2500" spc="-85" dirty="0">
                <a:latin typeface="Arial"/>
                <a:cs typeface="Arial"/>
              </a:rPr>
              <a:t>(</a:t>
            </a:r>
            <a:r>
              <a:rPr sz="2500" spc="-130" dirty="0">
                <a:latin typeface="Arial"/>
                <a:cs typeface="Arial"/>
              </a:rPr>
              <a:t>3</a:t>
            </a:r>
            <a:r>
              <a:rPr sz="2500" spc="-75" dirty="0">
                <a:latin typeface="Arial"/>
                <a:cs typeface="Arial"/>
              </a:rPr>
              <a:t>,)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1646" y="5445759"/>
            <a:ext cx="4572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-85" dirty="0">
                <a:latin typeface="Arial"/>
                <a:cs typeface="Arial"/>
              </a:rPr>
              <a:t>Xi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28287" y="5067807"/>
            <a:ext cx="4572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85" dirty="0">
                <a:latin typeface="Arial"/>
                <a:cs typeface="Arial"/>
              </a:rPr>
              <a:t>(</a:t>
            </a:r>
            <a:r>
              <a:rPr sz="2500" spc="-130" dirty="0">
                <a:latin typeface="Arial"/>
                <a:cs typeface="Arial"/>
              </a:rPr>
              <a:t>3</a:t>
            </a:r>
            <a:r>
              <a:rPr sz="2500" spc="-75" dirty="0">
                <a:latin typeface="Arial"/>
                <a:cs typeface="Arial"/>
              </a:rPr>
              <a:t>,)</a:t>
            </a:r>
            <a:endParaRPr sz="2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01994" y="1518919"/>
            <a:ext cx="207854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0070C0"/>
                </a:solidFill>
                <a:latin typeface="Arial"/>
                <a:cs typeface="Arial"/>
              </a:rPr>
              <a:t>raw </a:t>
            </a:r>
            <a:r>
              <a:rPr lang="en-US" sz="2800" spc="-110" dirty="0">
                <a:solidFill>
                  <a:srgbClr val="0070C0"/>
                </a:solidFill>
                <a:latin typeface="Arial"/>
                <a:cs typeface="Arial"/>
              </a:rPr>
              <a:t>classifier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scores  (</a:t>
            </a:r>
            <a:r>
              <a:rPr lang="en-US" sz="2800" spc="-185" dirty="0">
                <a:solidFill>
                  <a:srgbClr val="FF0000"/>
                </a:solidFill>
                <a:latin typeface="Arial"/>
                <a:cs typeface="Arial"/>
              </a:rPr>
              <a:t>logits</a:t>
            </a: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D6BD1B14-7325-F143-806A-46690CF8F06E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22" name="object 15">
            <a:extLst>
              <a:ext uri="{FF2B5EF4-FFF2-40B4-BE49-F238E27FC236}">
                <a16:creationId xmlns:a16="http://schemas.microsoft.com/office/drawing/2014/main" id="{FEE1DADB-3CA8-3040-8260-4703ED45B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28521"/>
              </p:ext>
            </p:extLst>
          </p:nvPr>
        </p:nvGraphicFramePr>
        <p:xfrm>
          <a:off x="10032526" y="2664315"/>
          <a:ext cx="1119505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altLang="zh-CN" sz="2100" b="1" spc="-85" dirty="0">
                          <a:latin typeface="Arial"/>
                          <a:cs typeface="Arial"/>
                        </a:rPr>
                        <a:t>3.2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5.1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-1.7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43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3"/>
            <a:ext cx="96678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Measure how good the classifier by comparing:</a:t>
            </a:r>
            <a:endParaRPr spc="-105" dirty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362809"/>
              </p:ext>
            </p:extLst>
          </p:nvPr>
        </p:nvGraphicFramePr>
        <p:xfrm>
          <a:off x="3251675" y="2664959"/>
          <a:ext cx="1119505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altLang="zh-CN" sz="2100" b="1" spc="-85" dirty="0">
                          <a:latin typeface="Arial"/>
                          <a:cs typeface="Arial"/>
                        </a:rPr>
                        <a:t>3.2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5.1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-1.7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764764" y="1527546"/>
            <a:ext cx="207854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0070C0"/>
                </a:solidFill>
                <a:latin typeface="Arial"/>
                <a:cs typeface="Arial"/>
              </a:rPr>
              <a:t>raw </a:t>
            </a:r>
            <a:r>
              <a:rPr lang="en-US" sz="2800" spc="-110" dirty="0">
                <a:solidFill>
                  <a:srgbClr val="0070C0"/>
                </a:solidFill>
                <a:latin typeface="Arial"/>
                <a:cs typeface="Arial"/>
              </a:rPr>
              <a:t>classifier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scores  (</a:t>
            </a:r>
            <a:r>
              <a:rPr lang="en-US" sz="2800" spc="-185" dirty="0">
                <a:solidFill>
                  <a:srgbClr val="FF0000"/>
                </a:solidFill>
                <a:latin typeface="Arial"/>
                <a:cs typeface="Arial"/>
              </a:rPr>
              <a:t>logits</a:t>
            </a: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02009"/>
              </p:ext>
            </p:extLst>
          </p:nvPr>
        </p:nvGraphicFramePr>
        <p:xfrm>
          <a:off x="7517658" y="2738599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54450" y="2030331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332150" y="5240564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962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8AB4-B54D-214A-BF3D-DFBAD2E8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AEFD-9D02-544D-BCC8-21919157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sheet</a:t>
            </a:r>
          </a:p>
          <a:p>
            <a:pPr lvl="1"/>
            <a:r>
              <a:rPr lang="en-US" dirty="0"/>
              <a:t>Please form your groups ASAP</a:t>
            </a:r>
          </a:p>
          <a:p>
            <a:pPr lvl="1"/>
            <a:endParaRPr lang="en-US" dirty="0"/>
          </a:p>
          <a:p>
            <a:r>
              <a:rPr lang="en-US" dirty="0"/>
              <a:t>02/11/2021: Presentations of the Project Ideas</a:t>
            </a:r>
          </a:p>
          <a:p>
            <a:pPr lvl="1"/>
            <a:r>
              <a:rPr lang="en-US" dirty="0"/>
              <a:t>Each group has 10mins presentation + 3mins Q&amp;A</a:t>
            </a:r>
          </a:p>
          <a:p>
            <a:pPr lvl="1"/>
            <a:r>
              <a:rPr lang="en-US" dirty="0"/>
              <a:t>Please prepare your presentation slides with the following items</a:t>
            </a:r>
          </a:p>
          <a:p>
            <a:pPr lvl="2"/>
            <a:r>
              <a:rPr lang="en-US" dirty="0"/>
              <a:t>What topic you aim to work on?</a:t>
            </a:r>
          </a:p>
          <a:p>
            <a:pPr lvl="2"/>
            <a:r>
              <a:rPr lang="en-US" dirty="0"/>
              <a:t>What are the existing works?</a:t>
            </a:r>
          </a:p>
          <a:p>
            <a:pPr lvl="2"/>
            <a:r>
              <a:rPr lang="en-US" dirty="0"/>
              <a:t>How your idea is different from existing ones?</a:t>
            </a:r>
          </a:p>
          <a:p>
            <a:pPr lvl="2"/>
            <a:r>
              <a:rPr lang="en-US" dirty="0"/>
              <a:t>What are the expected results?</a:t>
            </a:r>
          </a:p>
          <a:p>
            <a:pPr lvl="2"/>
            <a:r>
              <a:rPr lang="en-US" dirty="0"/>
              <a:t>What is the impact?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737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3"/>
            <a:ext cx="96678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Measure how good the classifier by comparing:</a:t>
            </a:r>
            <a:endParaRPr spc="-105" dirty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251675" y="2664959"/>
          <a:ext cx="1119505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altLang="zh-CN" sz="2100" b="1" spc="-85" dirty="0">
                          <a:latin typeface="Arial"/>
                          <a:cs typeface="Arial"/>
                        </a:rPr>
                        <a:t>3.2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5.1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-1.7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764764" y="1527546"/>
            <a:ext cx="207854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0070C0"/>
                </a:solidFill>
                <a:latin typeface="Arial"/>
                <a:cs typeface="Arial"/>
              </a:rPr>
              <a:t>raw </a:t>
            </a:r>
            <a:r>
              <a:rPr lang="en-US" sz="2800" spc="-110" dirty="0">
                <a:solidFill>
                  <a:srgbClr val="0070C0"/>
                </a:solidFill>
                <a:latin typeface="Arial"/>
                <a:cs typeface="Arial"/>
              </a:rPr>
              <a:t>classifier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scores  (</a:t>
            </a:r>
            <a:r>
              <a:rPr lang="en-US" sz="2800" spc="-185" dirty="0">
                <a:solidFill>
                  <a:srgbClr val="FF0000"/>
                </a:solidFill>
                <a:latin typeface="Arial"/>
                <a:cs typeface="Arial"/>
              </a:rPr>
              <a:t>logits</a:t>
            </a: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517658" y="2738599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54450" y="2030331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332150" y="5240564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9" name="object 19">
            <a:extLst>
              <a:ext uri="{FF2B5EF4-FFF2-40B4-BE49-F238E27FC236}">
                <a16:creationId xmlns:a16="http://schemas.microsoft.com/office/drawing/2014/main" id="{5677D5A4-420C-864C-BFCB-F000884F0EFC}"/>
              </a:ext>
            </a:extLst>
          </p:cNvPr>
          <p:cNvSpPr txBox="1"/>
          <p:nvPr/>
        </p:nvSpPr>
        <p:spPr>
          <a:xfrm>
            <a:off x="791346" y="3103305"/>
            <a:ext cx="207854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This is Not probability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06F07D57-5D79-9B49-9DF2-46EAD66017A2}"/>
              </a:ext>
            </a:extLst>
          </p:cNvPr>
          <p:cNvSpPr txBox="1"/>
          <p:nvPr/>
        </p:nvSpPr>
        <p:spPr>
          <a:xfrm>
            <a:off x="8724772" y="3103305"/>
            <a:ext cx="207854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This is probability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657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3"/>
            <a:ext cx="96678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 err="1"/>
              <a:t>Softmax</a:t>
            </a:r>
            <a:r>
              <a:rPr lang="en-US" spc="-295" dirty="0"/>
              <a:t> Transformation</a:t>
            </a:r>
            <a:endParaRPr spc="-105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CA849BA9-BB1A-8A4E-9DD0-59B0BD5D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04" y="2607829"/>
            <a:ext cx="5054600" cy="1054100"/>
          </a:xfrm>
          <a:prstGeom prst="rect">
            <a:avLst/>
          </a:prstGeom>
        </p:spPr>
      </p:pic>
      <p:sp>
        <p:nvSpPr>
          <p:cNvPr id="16" name="object 19">
            <a:extLst>
              <a:ext uri="{FF2B5EF4-FFF2-40B4-BE49-F238E27FC236}">
                <a16:creationId xmlns:a16="http://schemas.microsoft.com/office/drawing/2014/main" id="{3449DB71-BAB5-364A-A65C-0117A4770B61}"/>
              </a:ext>
            </a:extLst>
          </p:cNvPr>
          <p:cNvSpPr txBox="1"/>
          <p:nvPr/>
        </p:nvSpPr>
        <p:spPr>
          <a:xfrm>
            <a:off x="5285209" y="2029641"/>
            <a:ext cx="81079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85" dirty="0">
                <a:solidFill>
                  <a:srgbClr val="FF0000"/>
                </a:solidFill>
                <a:latin typeface="Arial"/>
                <a:cs typeface="Arial"/>
              </a:rPr>
              <a:t>logits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31DC697-C7A0-5644-BDC0-521F8AEEE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04" y="1846053"/>
            <a:ext cx="5423493" cy="30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41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3"/>
            <a:ext cx="96678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 err="1"/>
              <a:t>Softmax</a:t>
            </a:r>
            <a:r>
              <a:rPr lang="en-US" spc="-295" dirty="0"/>
              <a:t> Transformation</a:t>
            </a:r>
            <a:endParaRPr spc="-105" dirty="0"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3251675" y="2664959"/>
          <a:ext cx="1119505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altLang="zh-CN" sz="2100" b="1" spc="-85" dirty="0">
                          <a:latin typeface="Arial"/>
                          <a:cs typeface="Arial"/>
                        </a:rPr>
                        <a:t>3.2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5.1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-1.7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764764" y="1527546"/>
            <a:ext cx="207854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0070C0"/>
                </a:solidFill>
                <a:latin typeface="Arial"/>
                <a:cs typeface="Arial"/>
              </a:rPr>
              <a:t>raw </a:t>
            </a:r>
            <a:r>
              <a:rPr lang="en-US" sz="2800" spc="-110" dirty="0">
                <a:solidFill>
                  <a:srgbClr val="0070C0"/>
                </a:solidFill>
                <a:latin typeface="Arial"/>
                <a:cs typeface="Arial"/>
              </a:rPr>
              <a:t>classifier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scores  (</a:t>
            </a:r>
            <a:r>
              <a:rPr lang="en-US" sz="2800" spc="-185" dirty="0">
                <a:solidFill>
                  <a:srgbClr val="FF0000"/>
                </a:solidFill>
                <a:latin typeface="Arial"/>
                <a:cs typeface="Arial"/>
              </a:rPr>
              <a:t>logits</a:t>
            </a: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707731"/>
              </p:ext>
            </p:extLst>
          </p:nvPr>
        </p:nvGraphicFramePr>
        <p:xfrm>
          <a:off x="6134825" y="2664959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19">
            <a:extLst>
              <a:ext uri="{FF2B5EF4-FFF2-40B4-BE49-F238E27FC236}">
                <a16:creationId xmlns:a16="http://schemas.microsoft.com/office/drawing/2014/main" id="{5677D5A4-420C-864C-BFCB-F000884F0EFC}"/>
              </a:ext>
            </a:extLst>
          </p:cNvPr>
          <p:cNvSpPr txBox="1"/>
          <p:nvPr/>
        </p:nvSpPr>
        <p:spPr>
          <a:xfrm>
            <a:off x="791346" y="3103305"/>
            <a:ext cx="207854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This is Not probability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06F07D57-5D79-9B49-9DF2-46EAD66017A2}"/>
              </a:ext>
            </a:extLst>
          </p:cNvPr>
          <p:cNvSpPr txBox="1"/>
          <p:nvPr/>
        </p:nvSpPr>
        <p:spPr>
          <a:xfrm>
            <a:off x="7568833" y="3103305"/>
            <a:ext cx="207854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This is probability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DB964C37-4E0F-2442-9949-239734992BEE}"/>
              </a:ext>
            </a:extLst>
          </p:cNvPr>
          <p:cNvSpPr/>
          <p:nvPr/>
        </p:nvSpPr>
        <p:spPr>
          <a:xfrm>
            <a:off x="4674343" y="3540604"/>
            <a:ext cx="1119505" cy="177381"/>
          </a:xfrm>
          <a:custGeom>
            <a:avLst/>
            <a:gdLst/>
            <a:ahLst/>
            <a:cxnLst/>
            <a:rect l="l" t="t" r="r" b="b"/>
            <a:pathLst>
              <a:path w="785495" h="190500">
                <a:moveTo>
                  <a:pt x="594495" y="127001"/>
                </a:moveTo>
                <a:lnTo>
                  <a:pt x="594495" y="190500"/>
                </a:lnTo>
                <a:lnTo>
                  <a:pt x="721495" y="127001"/>
                </a:lnTo>
                <a:lnTo>
                  <a:pt x="594495" y="127001"/>
                </a:lnTo>
                <a:close/>
              </a:path>
              <a:path w="785495" h="190500">
                <a:moveTo>
                  <a:pt x="594495" y="63501"/>
                </a:moveTo>
                <a:lnTo>
                  <a:pt x="594495" y="127001"/>
                </a:lnTo>
                <a:lnTo>
                  <a:pt x="626245" y="127001"/>
                </a:lnTo>
                <a:lnTo>
                  <a:pt x="626245" y="63501"/>
                </a:lnTo>
                <a:lnTo>
                  <a:pt x="594495" y="63501"/>
                </a:lnTo>
                <a:close/>
              </a:path>
              <a:path w="785495" h="190500">
                <a:moveTo>
                  <a:pt x="594495" y="0"/>
                </a:moveTo>
                <a:lnTo>
                  <a:pt x="594495" y="63501"/>
                </a:lnTo>
                <a:lnTo>
                  <a:pt x="626245" y="63501"/>
                </a:lnTo>
                <a:lnTo>
                  <a:pt x="626245" y="127001"/>
                </a:lnTo>
                <a:lnTo>
                  <a:pt x="721497" y="127000"/>
                </a:lnTo>
                <a:lnTo>
                  <a:pt x="784995" y="95251"/>
                </a:lnTo>
                <a:lnTo>
                  <a:pt x="594495" y="0"/>
                </a:lnTo>
                <a:close/>
              </a:path>
              <a:path w="785495" h="190500">
                <a:moveTo>
                  <a:pt x="0" y="63500"/>
                </a:moveTo>
                <a:lnTo>
                  <a:pt x="0" y="127000"/>
                </a:lnTo>
                <a:lnTo>
                  <a:pt x="594495" y="127001"/>
                </a:lnTo>
                <a:lnTo>
                  <a:pt x="594495" y="63501"/>
                </a:lnTo>
                <a:lnTo>
                  <a:pt x="0" y="635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12EEA049-3F95-6C4A-A69C-48063F45BF09}"/>
              </a:ext>
            </a:extLst>
          </p:cNvPr>
          <p:cNvSpPr txBox="1"/>
          <p:nvPr/>
        </p:nvSpPr>
        <p:spPr>
          <a:xfrm>
            <a:off x="4714255" y="2873685"/>
            <a:ext cx="120346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85" dirty="0" err="1">
                <a:latin typeface="Arial"/>
                <a:cs typeface="Arial"/>
              </a:rPr>
              <a:t>softmax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8542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31783"/>
              </p:ext>
            </p:extLst>
          </p:nvPr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54450" y="2030331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23317"/>
              </p:ext>
            </p:extLst>
          </p:nvPr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9">
            <a:extLst>
              <a:ext uri="{FF2B5EF4-FFF2-40B4-BE49-F238E27FC236}">
                <a16:creationId xmlns:a16="http://schemas.microsoft.com/office/drawing/2014/main" id="{B3D0F313-C8C8-C541-9AFA-C87890C29628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4079120" y="3300419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73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48664" y="19090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269999"/>
              </p:ext>
            </p:extLst>
          </p:nvPr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4079120" y="3300419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3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C5E41C44-1148-FC44-B449-376A538B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47" y="3878867"/>
            <a:ext cx="4216400" cy="596900"/>
          </a:xfrm>
          <a:prstGeom prst="rect">
            <a:avLst/>
          </a:prstGeom>
        </p:spPr>
      </p:pic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2331504" y="2374905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8168712" y="23298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1315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48664" y="19090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/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4079120" y="3300419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4" name="Picture 3" descr="A picture containing text, watch, clock&#10;&#10;Description automatically generated">
            <a:extLst>
              <a:ext uri="{FF2B5EF4-FFF2-40B4-BE49-F238E27FC236}">
                <a16:creationId xmlns:a16="http://schemas.microsoft.com/office/drawing/2014/main" id="{C5E41C44-1148-FC44-B449-376A538B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47" y="3878867"/>
            <a:ext cx="4216400" cy="596900"/>
          </a:xfrm>
          <a:prstGeom prst="rect">
            <a:avLst/>
          </a:prstGeom>
        </p:spPr>
      </p:pic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2331504" y="2374905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8168712" y="23298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38F4751D-7569-8444-B9FF-8F1F8CB59273}"/>
              </a:ext>
            </a:extLst>
          </p:cNvPr>
          <p:cNvSpPr txBox="1"/>
          <p:nvPr/>
        </p:nvSpPr>
        <p:spPr>
          <a:xfrm>
            <a:off x="3859894" y="4659447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It is not symmetric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3621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48664" y="19090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/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2331504" y="2374905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8168712" y="23298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52C9284-F8F7-7E42-9A04-E67D086F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006" y="3435996"/>
            <a:ext cx="4383104" cy="102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10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48664" y="19090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/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4079120" y="3300419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2331504" y="2374905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8168712" y="23298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38F4751D-7569-8444-B9FF-8F1F8CB59273}"/>
              </a:ext>
            </a:extLst>
          </p:cNvPr>
          <p:cNvSpPr txBox="1"/>
          <p:nvPr/>
        </p:nvSpPr>
        <p:spPr>
          <a:xfrm>
            <a:off x="3859894" y="4659447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Only with one-hot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57CEC-C015-F142-85D2-C180EACE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69" y="3899405"/>
            <a:ext cx="4618024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92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D6BD1B14-7325-F143-806A-46690CF8F06E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48664" y="19090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/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4079120" y="3300419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2331504" y="2374905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8168712" y="23298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38F4751D-7569-8444-B9FF-8F1F8CB59273}"/>
              </a:ext>
            </a:extLst>
          </p:cNvPr>
          <p:cNvSpPr txBox="1"/>
          <p:nvPr/>
        </p:nvSpPr>
        <p:spPr>
          <a:xfrm>
            <a:off x="3859894" y="4659447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Only with one-hot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57CEC-C015-F142-85D2-C180EACE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69" y="3899405"/>
            <a:ext cx="4618024" cy="520700"/>
          </a:xfrm>
          <a:prstGeom prst="rect">
            <a:avLst/>
          </a:prstGeom>
        </p:spPr>
      </p:pic>
      <p:sp>
        <p:nvSpPr>
          <p:cNvPr id="19" name="object 9">
            <a:extLst>
              <a:ext uri="{FF2B5EF4-FFF2-40B4-BE49-F238E27FC236}">
                <a16:creationId xmlns:a16="http://schemas.microsoft.com/office/drawing/2014/main" id="{B02F7CB2-F5E0-C443-B492-2A0010152545}"/>
              </a:ext>
            </a:extLst>
          </p:cNvPr>
          <p:cNvSpPr txBox="1"/>
          <p:nvPr/>
        </p:nvSpPr>
        <p:spPr>
          <a:xfrm>
            <a:off x="9032972" y="3090744"/>
            <a:ext cx="3099988" cy="9684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 marR="30480">
              <a:lnSpc>
                <a:spcPts val="3790"/>
              </a:lnSpc>
              <a:spcBef>
                <a:spcPts val="265"/>
              </a:spcBef>
            </a:pPr>
            <a:r>
              <a:rPr sz="2400" b="1" spc="-240" dirty="0">
                <a:latin typeface="Arial"/>
                <a:cs typeface="Arial"/>
              </a:rPr>
              <a:t>Q: </a:t>
            </a:r>
            <a:r>
              <a:rPr sz="2400" spc="-90" dirty="0">
                <a:latin typeface="Arial"/>
                <a:cs typeface="Arial"/>
              </a:rPr>
              <a:t>What </a:t>
            </a:r>
            <a:r>
              <a:rPr sz="2400" spc="-16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min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345" dirty="0">
                <a:latin typeface="Arial"/>
                <a:cs typeface="Arial"/>
              </a:rPr>
              <a:t>/</a:t>
            </a:r>
            <a:r>
              <a:rPr sz="2400" spc="-200" dirty="0">
                <a:latin typeface="Arial"/>
                <a:cs typeface="Arial"/>
              </a:rPr>
              <a:t>max </a:t>
            </a:r>
            <a:r>
              <a:rPr sz="2400" spc="-145" dirty="0">
                <a:latin typeface="Arial"/>
                <a:cs typeface="Arial"/>
              </a:rPr>
              <a:t>possible </a:t>
            </a:r>
            <a:r>
              <a:rPr sz="2400" spc="-195" dirty="0">
                <a:latin typeface="Arial"/>
                <a:cs typeface="Arial"/>
              </a:rPr>
              <a:t>loss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235" dirty="0">
                <a:latin typeface="Arial"/>
                <a:cs typeface="Arial"/>
              </a:rPr>
              <a:t>L</a:t>
            </a:r>
            <a:r>
              <a:rPr sz="2400" spc="-352" baseline="-18518" dirty="0">
                <a:latin typeface="Arial"/>
                <a:cs typeface="Arial"/>
              </a:rPr>
              <a:t>i</a:t>
            </a:r>
            <a:r>
              <a:rPr sz="2400" spc="-23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116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D6BD1B14-7325-F143-806A-46690CF8F06E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48664" y="19090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/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4079120" y="3300419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2331504" y="2374905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8168712" y="23298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38F4751D-7569-8444-B9FF-8F1F8CB59273}"/>
              </a:ext>
            </a:extLst>
          </p:cNvPr>
          <p:cNvSpPr txBox="1"/>
          <p:nvPr/>
        </p:nvSpPr>
        <p:spPr>
          <a:xfrm>
            <a:off x="3859894" y="4659447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Only with one-hot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57CEC-C015-F142-85D2-C180EACE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69" y="3899405"/>
            <a:ext cx="4618024" cy="520700"/>
          </a:xfrm>
          <a:prstGeom prst="rect">
            <a:avLst/>
          </a:prstGeom>
        </p:spPr>
      </p:pic>
      <p:sp>
        <p:nvSpPr>
          <p:cNvPr id="18" name="object 9">
            <a:extLst>
              <a:ext uri="{FF2B5EF4-FFF2-40B4-BE49-F238E27FC236}">
                <a16:creationId xmlns:a16="http://schemas.microsoft.com/office/drawing/2014/main" id="{5A7EA4BA-B55E-214F-A649-8903E8A1463C}"/>
              </a:ext>
            </a:extLst>
          </p:cNvPr>
          <p:cNvSpPr txBox="1"/>
          <p:nvPr/>
        </p:nvSpPr>
        <p:spPr>
          <a:xfrm>
            <a:off x="9032972" y="3090744"/>
            <a:ext cx="3099988" cy="9684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8100" marR="30480">
              <a:lnSpc>
                <a:spcPts val="3790"/>
              </a:lnSpc>
              <a:spcBef>
                <a:spcPts val="265"/>
              </a:spcBef>
            </a:pPr>
            <a:r>
              <a:rPr sz="2400" b="1" spc="-240" dirty="0">
                <a:latin typeface="Arial"/>
                <a:cs typeface="Arial"/>
              </a:rPr>
              <a:t>Q: </a:t>
            </a:r>
            <a:r>
              <a:rPr sz="2400" spc="-90" dirty="0">
                <a:latin typeface="Arial"/>
                <a:cs typeface="Arial"/>
              </a:rPr>
              <a:t>What </a:t>
            </a:r>
            <a:r>
              <a:rPr sz="2400" spc="-16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60" dirty="0">
                <a:latin typeface="Arial"/>
                <a:cs typeface="Arial"/>
              </a:rPr>
              <a:t>min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345" dirty="0">
                <a:latin typeface="Arial"/>
                <a:cs typeface="Arial"/>
              </a:rPr>
              <a:t>/</a:t>
            </a:r>
            <a:r>
              <a:rPr sz="2400" spc="-200" dirty="0">
                <a:latin typeface="Arial"/>
                <a:cs typeface="Arial"/>
              </a:rPr>
              <a:t>max </a:t>
            </a:r>
            <a:r>
              <a:rPr sz="2400" spc="-145" dirty="0">
                <a:latin typeface="Arial"/>
                <a:cs typeface="Arial"/>
              </a:rPr>
              <a:t>possible </a:t>
            </a:r>
            <a:r>
              <a:rPr sz="2400" spc="-195" dirty="0">
                <a:latin typeface="Arial"/>
                <a:cs typeface="Arial"/>
              </a:rPr>
              <a:t>loss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235" dirty="0">
                <a:latin typeface="Arial"/>
                <a:cs typeface="Arial"/>
              </a:rPr>
              <a:t>L</a:t>
            </a:r>
            <a:r>
              <a:rPr sz="2400" spc="-352" baseline="-18518" dirty="0">
                <a:latin typeface="Arial"/>
                <a:cs typeface="Arial"/>
              </a:rPr>
              <a:t>i</a:t>
            </a:r>
            <a:r>
              <a:rPr sz="2400" spc="-23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68C5857A-4CB5-4B43-BBF8-8B2150EB57A0}"/>
              </a:ext>
            </a:extLst>
          </p:cNvPr>
          <p:cNvSpPr txBox="1"/>
          <p:nvPr/>
        </p:nvSpPr>
        <p:spPr>
          <a:xfrm>
            <a:off x="9160084" y="4258978"/>
            <a:ext cx="376047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4" dirty="0">
                <a:latin typeface="Arial"/>
                <a:cs typeface="Arial"/>
              </a:rPr>
              <a:t>A</a:t>
            </a:r>
            <a:r>
              <a:rPr sz="2400" spc="-204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Min </a:t>
            </a:r>
            <a:r>
              <a:rPr sz="2400" spc="-125" dirty="0">
                <a:latin typeface="Arial"/>
                <a:cs typeface="Arial"/>
              </a:rPr>
              <a:t>0, </a:t>
            </a:r>
            <a:endParaRPr lang="en-US" sz="2400" spc="-12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0" dirty="0">
                <a:latin typeface="Arial"/>
                <a:cs typeface="Arial"/>
              </a:rPr>
              <a:t>max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+infinity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06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8AB4-B54D-214A-BF3D-DFBAD2E8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AEFD-9D02-544D-BCC8-21919157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form#2: parametric linear models </a:t>
            </a:r>
          </a:p>
          <a:p>
            <a:pPr lvl="1"/>
            <a:endParaRPr lang="en-US" dirty="0"/>
          </a:p>
          <a:p>
            <a:r>
              <a:rPr lang="en-US" dirty="0"/>
              <a:t>Function form#3: parametric nonlinear models (DL models)</a:t>
            </a:r>
          </a:p>
          <a:p>
            <a:pPr lvl="1"/>
            <a:r>
              <a:rPr lang="en-US" dirty="0"/>
              <a:t>Understand why deep learning models are powerful and importance of massive computation and large data sets.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009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48664" y="19090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/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4079120" y="3300419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2331504" y="2374905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8168712" y="23298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38F4751D-7569-8444-B9FF-8F1F8CB59273}"/>
              </a:ext>
            </a:extLst>
          </p:cNvPr>
          <p:cNvSpPr txBox="1"/>
          <p:nvPr/>
        </p:nvSpPr>
        <p:spPr>
          <a:xfrm>
            <a:off x="3859894" y="4659447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Only with one-hot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57CEC-C015-F142-85D2-C180EACE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69" y="3899405"/>
            <a:ext cx="4618024" cy="520700"/>
          </a:xfrm>
          <a:prstGeom prst="rect">
            <a:avLst/>
          </a:prstGeom>
        </p:spPr>
      </p:pic>
      <p:sp>
        <p:nvSpPr>
          <p:cNvPr id="24" name="object 9">
            <a:extLst>
              <a:ext uri="{FF2B5EF4-FFF2-40B4-BE49-F238E27FC236}">
                <a16:creationId xmlns:a16="http://schemas.microsoft.com/office/drawing/2014/main" id="{AF53F052-84D7-3546-ABC1-1FE0B771526B}"/>
              </a:ext>
            </a:extLst>
          </p:cNvPr>
          <p:cNvSpPr txBox="1"/>
          <p:nvPr/>
        </p:nvSpPr>
        <p:spPr>
          <a:xfrm>
            <a:off x="9111634" y="2818616"/>
            <a:ext cx="2835952" cy="11188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2400" b="1" spc="-240" dirty="0">
                <a:latin typeface="Arial"/>
                <a:cs typeface="Arial"/>
              </a:rPr>
              <a:t>Q: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65" dirty="0">
                <a:latin typeface="Arial"/>
                <a:cs typeface="Arial"/>
              </a:rPr>
              <a:t>all </a:t>
            </a:r>
            <a:r>
              <a:rPr sz="2400" spc="-215" dirty="0">
                <a:latin typeface="Arial"/>
                <a:cs typeface="Arial"/>
              </a:rPr>
              <a:t>scores </a:t>
            </a:r>
            <a:r>
              <a:rPr sz="2400" spc="-145" dirty="0">
                <a:latin typeface="Arial"/>
                <a:cs typeface="Arial"/>
              </a:rPr>
              <a:t>are  </a:t>
            </a:r>
            <a:r>
              <a:rPr sz="2400" spc="-135" dirty="0">
                <a:latin typeface="Arial"/>
                <a:cs typeface="Arial"/>
              </a:rPr>
              <a:t>small </a:t>
            </a:r>
            <a:r>
              <a:rPr sz="2400" spc="-114" dirty="0">
                <a:latin typeface="Arial"/>
                <a:cs typeface="Arial"/>
              </a:rPr>
              <a:t>random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values,  </a:t>
            </a:r>
            <a:r>
              <a:rPr sz="2400" spc="-55" dirty="0">
                <a:latin typeface="Arial"/>
                <a:cs typeface="Arial"/>
              </a:rPr>
              <a:t>what </a:t>
            </a:r>
            <a:r>
              <a:rPr sz="2400" spc="-16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loss?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627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248432"/>
            <a:ext cx="10331906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Cross-Entropy: </a:t>
            </a:r>
            <a:br>
              <a:rPr lang="en-US" spc="-295" dirty="0"/>
            </a:br>
            <a:r>
              <a:rPr lang="en-US" spc="-295" dirty="0"/>
              <a:t>Measure the </a:t>
            </a:r>
            <a:r>
              <a:rPr lang="en-US" spc="-295" dirty="0">
                <a:solidFill>
                  <a:srgbClr val="FF0000"/>
                </a:solidFill>
              </a:rPr>
              <a:t>distance</a:t>
            </a:r>
            <a:r>
              <a:rPr lang="en-US" spc="-295" dirty="0"/>
              <a:t> between 2 probability vectors</a:t>
            </a:r>
            <a:endParaRPr spc="-105" dirty="0"/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D6BD1B14-7325-F143-806A-46690CF8F06E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/>
        </p:nvGraphicFramePr>
        <p:xfrm>
          <a:off x="7902801" y="2942125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7248664" y="19090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7717293" y="5444090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/>
        </p:nvGraphicFramePr>
        <p:xfrm>
          <a:off x="2064085" y="2942125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4079120" y="3300419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2331504" y="2374905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8168712" y="2329824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1939614" y="1952342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38F4751D-7569-8444-B9FF-8F1F8CB59273}"/>
              </a:ext>
            </a:extLst>
          </p:cNvPr>
          <p:cNvSpPr txBox="1"/>
          <p:nvPr/>
        </p:nvSpPr>
        <p:spPr>
          <a:xfrm>
            <a:off x="3859894" y="4659447"/>
            <a:ext cx="31915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FF0000"/>
                </a:solidFill>
                <a:latin typeface="Arial"/>
                <a:cs typeface="Arial"/>
              </a:rPr>
              <a:t>Only with one-hot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57CEC-C015-F142-85D2-C180EACE5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269" y="3899405"/>
            <a:ext cx="4618024" cy="520700"/>
          </a:xfrm>
          <a:prstGeom prst="rect">
            <a:avLst/>
          </a:prstGeom>
        </p:spPr>
      </p:pic>
      <p:sp>
        <p:nvSpPr>
          <p:cNvPr id="18" name="object 9">
            <a:extLst>
              <a:ext uri="{FF2B5EF4-FFF2-40B4-BE49-F238E27FC236}">
                <a16:creationId xmlns:a16="http://schemas.microsoft.com/office/drawing/2014/main" id="{A38D609B-7F3A-AE45-923E-0BC6F4E79CFD}"/>
              </a:ext>
            </a:extLst>
          </p:cNvPr>
          <p:cNvSpPr txBox="1"/>
          <p:nvPr/>
        </p:nvSpPr>
        <p:spPr>
          <a:xfrm>
            <a:off x="9111634" y="2818616"/>
            <a:ext cx="2835952" cy="11188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2400" b="1" spc="-240" dirty="0">
                <a:latin typeface="Arial"/>
                <a:cs typeface="Arial"/>
              </a:rPr>
              <a:t>Q: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65" dirty="0">
                <a:latin typeface="Arial"/>
                <a:cs typeface="Arial"/>
              </a:rPr>
              <a:t>all </a:t>
            </a:r>
            <a:r>
              <a:rPr sz="2400" spc="-215" dirty="0">
                <a:latin typeface="Arial"/>
                <a:cs typeface="Arial"/>
              </a:rPr>
              <a:t>scores </a:t>
            </a:r>
            <a:r>
              <a:rPr sz="2400" spc="-145" dirty="0">
                <a:latin typeface="Arial"/>
                <a:cs typeface="Arial"/>
              </a:rPr>
              <a:t>are  </a:t>
            </a:r>
            <a:r>
              <a:rPr sz="2400" spc="-135" dirty="0">
                <a:latin typeface="Arial"/>
                <a:cs typeface="Arial"/>
              </a:rPr>
              <a:t>small </a:t>
            </a:r>
            <a:r>
              <a:rPr sz="2400" spc="-114" dirty="0">
                <a:latin typeface="Arial"/>
                <a:cs typeface="Arial"/>
              </a:rPr>
              <a:t>random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values,  </a:t>
            </a:r>
            <a:r>
              <a:rPr sz="2400" spc="-55" dirty="0">
                <a:latin typeface="Arial"/>
                <a:cs typeface="Arial"/>
              </a:rPr>
              <a:t>what </a:t>
            </a:r>
            <a:r>
              <a:rPr sz="2400" spc="-16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loss?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C0124C50-1F79-A148-A9D4-528DF098CC92}"/>
              </a:ext>
            </a:extLst>
          </p:cNvPr>
          <p:cNvSpPr txBox="1"/>
          <p:nvPr/>
        </p:nvSpPr>
        <p:spPr>
          <a:xfrm>
            <a:off x="9111633" y="4147675"/>
            <a:ext cx="2365375" cy="9568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8925" marR="5080" indent="-276225">
              <a:lnSpc>
                <a:spcPts val="3790"/>
              </a:lnSpc>
              <a:spcBef>
                <a:spcPts val="265"/>
              </a:spcBef>
            </a:pPr>
            <a:r>
              <a:rPr sz="2400" b="1" spc="-204" dirty="0">
                <a:latin typeface="Arial"/>
                <a:cs typeface="Arial"/>
              </a:rPr>
              <a:t>A</a:t>
            </a:r>
            <a:r>
              <a:rPr sz="2400" spc="-204" dirty="0">
                <a:latin typeface="Arial"/>
                <a:cs typeface="Arial"/>
              </a:rPr>
              <a:t>: </a:t>
            </a:r>
            <a:r>
              <a:rPr sz="2400" spc="-114" dirty="0">
                <a:latin typeface="Arial"/>
                <a:cs typeface="Arial"/>
              </a:rPr>
              <a:t>-log(1/C)  </a:t>
            </a:r>
            <a:r>
              <a:rPr sz="2400" spc="-120" dirty="0">
                <a:latin typeface="Arial"/>
                <a:cs typeface="Arial"/>
              </a:rPr>
              <a:t>log(10) </a:t>
            </a:r>
            <a:r>
              <a:rPr sz="2400" spc="-165" dirty="0">
                <a:latin typeface="Arial"/>
                <a:cs typeface="Arial"/>
              </a:rPr>
              <a:t>≈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2.3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2112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6554" y="586986"/>
            <a:ext cx="1033190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95" dirty="0"/>
              <a:t>Summary</a:t>
            </a:r>
            <a:endParaRPr spc="-105" dirty="0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A44E9214-C69A-6648-A719-124C891F7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029805"/>
              </p:ext>
            </p:extLst>
          </p:nvPr>
        </p:nvGraphicFramePr>
        <p:xfrm>
          <a:off x="9439710" y="2570208"/>
          <a:ext cx="824230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19">
            <a:extLst>
              <a:ext uri="{FF2B5EF4-FFF2-40B4-BE49-F238E27FC236}">
                <a16:creationId xmlns:a16="http://schemas.microsoft.com/office/drawing/2014/main" id="{8CB7F742-DA20-354F-A783-4DD4A342D312}"/>
              </a:ext>
            </a:extLst>
          </p:cNvPr>
          <p:cNvSpPr txBox="1"/>
          <p:nvPr/>
        </p:nvSpPr>
        <p:spPr>
          <a:xfrm>
            <a:off x="8341319" y="1429430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solidFill>
                  <a:srgbClr val="FF0000"/>
                </a:solidFill>
                <a:latin typeface="Arial"/>
                <a:cs typeface="Arial"/>
              </a:rPr>
              <a:t>One-hot encoding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59CF60D7-AB43-E349-A168-AC257FE0EDFA}"/>
              </a:ext>
            </a:extLst>
          </p:cNvPr>
          <p:cNvSpPr txBox="1"/>
          <p:nvPr/>
        </p:nvSpPr>
        <p:spPr>
          <a:xfrm>
            <a:off x="9145118" y="5031025"/>
            <a:ext cx="2631359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215" marR="5080" indent="-438150">
              <a:lnSpc>
                <a:spcPct val="100000"/>
              </a:lnSpc>
              <a:spcBef>
                <a:spcPts val="100"/>
              </a:spcBef>
            </a:pPr>
            <a:r>
              <a:rPr lang="en-US" sz="2500" spc="-35" dirty="0">
                <a:latin typeface="Arial"/>
                <a:cs typeface="Arial"/>
              </a:rPr>
              <a:t>True Label Yi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id="{67DA8176-C461-144D-9BCA-B07B2D388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364922"/>
              </p:ext>
            </p:extLst>
          </p:nvPr>
        </p:nvGraphicFramePr>
        <p:xfrm>
          <a:off x="5866484" y="2563794"/>
          <a:ext cx="824230" cy="241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4664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</a:t>
                      </a:r>
                      <a:r>
                        <a:rPr sz="2100" b="1" spc="-80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100" b="1" spc="-80" dirty="0">
                          <a:latin typeface="Arial"/>
                          <a:cs typeface="Arial"/>
                        </a:rPr>
                        <a:t>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0.87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0066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sz="2100" b="1" spc="-80" dirty="0">
                          <a:latin typeface="Arial"/>
                          <a:cs typeface="Arial"/>
                        </a:rPr>
                        <a:t>0.01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9">
            <a:extLst>
              <a:ext uri="{FF2B5EF4-FFF2-40B4-BE49-F238E27FC236}">
                <a16:creationId xmlns:a16="http://schemas.microsoft.com/office/drawing/2014/main" id="{693570A1-4F7F-AF43-9273-01A64D50CDD9}"/>
              </a:ext>
            </a:extLst>
          </p:cNvPr>
          <p:cNvSpPr txBox="1"/>
          <p:nvPr/>
        </p:nvSpPr>
        <p:spPr>
          <a:xfrm>
            <a:off x="7062368" y="3081887"/>
            <a:ext cx="309998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25" dirty="0">
                <a:latin typeface="Arial"/>
                <a:cs typeface="Arial"/>
              </a:rPr>
              <a:t>Cross Entropy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98E77020-CEB4-284C-991F-D4940AAC2647}"/>
              </a:ext>
            </a:extLst>
          </p:cNvPr>
          <p:cNvSpPr txBox="1"/>
          <p:nvPr/>
        </p:nvSpPr>
        <p:spPr>
          <a:xfrm>
            <a:off x="6168700" y="1927243"/>
            <a:ext cx="2823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70C0"/>
                </a:solidFill>
                <a:latin typeface="Arial"/>
                <a:cs typeface="Arial"/>
              </a:rPr>
              <a:t>q</a:t>
            </a:r>
            <a:endParaRPr sz="2800" i="1" dirty="0">
              <a:solidFill>
                <a:srgbClr val="0070C0"/>
              </a:solidFill>
              <a:latin typeface="Arial"/>
              <a:cs typeface="Arial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E8A74347-AEB3-9645-A54B-4237F0B776CF}"/>
              </a:ext>
            </a:extLst>
          </p:cNvPr>
          <p:cNvSpPr txBox="1"/>
          <p:nvPr/>
        </p:nvSpPr>
        <p:spPr>
          <a:xfrm>
            <a:off x="9705156" y="1927242"/>
            <a:ext cx="457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i="1" dirty="0">
                <a:solidFill>
                  <a:srgbClr val="00B050"/>
                </a:solidFill>
                <a:latin typeface="Arial"/>
                <a:cs typeface="Arial"/>
              </a:rPr>
              <a:t>p</a:t>
            </a:r>
            <a:endParaRPr sz="2800" i="1" dirty="0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5DC7D20A-7880-0044-844F-A905AD91E313}"/>
              </a:ext>
            </a:extLst>
          </p:cNvPr>
          <p:cNvSpPr txBox="1"/>
          <p:nvPr/>
        </p:nvSpPr>
        <p:spPr>
          <a:xfrm>
            <a:off x="5776810" y="1504680"/>
            <a:ext cx="1355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 err="1">
                <a:solidFill>
                  <a:srgbClr val="FF0000"/>
                </a:solidFill>
                <a:latin typeface="Arial"/>
                <a:cs typeface="Arial"/>
              </a:rPr>
              <a:t>Softmax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A38D609B-7F3A-AE45-923E-0BC6F4E79CFD}"/>
              </a:ext>
            </a:extLst>
          </p:cNvPr>
          <p:cNvSpPr txBox="1"/>
          <p:nvPr/>
        </p:nvSpPr>
        <p:spPr>
          <a:xfrm>
            <a:off x="14054570" y="1921336"/>
            <a:ext cx="2835952" cy="11188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2400" b="1" spc="-240" dirty="0">
                <a:latin typeface="Arial"/>
                <a:cs typeface="Arial"/>
              </a:rPr>
              <a:t>Q: </a:t>
            </a:r>
            <a:r>
              <a:rPr sz="2400" dirty="0">
                <a:latin typeface="Arial"/>
                <a:cs typeface="Arial"/>
              </a:rPr>
              <a:t>If </a:t>
            </a:r>
            <a:r>
              <a:rPr sz="2400" spc="-65" dirty="0">
                <a:latin typeface="Arial"/>
                <a:cs typeface="Arial"/>
              </a:rPr>
              <a:t>all </a:t>
            </a:r>
            <a:r>
              <a:rPr sz="2400" spc="-215" dirty="0">
                <a:latin typeface="Arial"/>
                <a:cs typeface="Arial"/>
              </a:rPr>
              <a:t>scores </a:t>
            </a:r>
            <a:r>
              <a:rPr sz="2400" spc="-145" dirty="0">
                <a:latin typeface="Arial"/>
                <a:cs typeface="Arial"/>
              </a:rPr>
              <a:t>are  </a:t>
            </a:r>
            <a:r>
              <a:rPr sz="2400" spc="-135" dirty="0">
                <a:latin typeface="Arial"/>
                <a:cs typeface="Arial"/>
              </a:rPr>
              <a:t>small </a:t>
            </a:r>
            <a:r>
              <a:rPr sz="2400" spc="-114" dirty="0">
                <a:latin typeface="Arial"/>
                <a:cs typeface="Arial"/>
              </a:rPr>
              <a:t>random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values,  </a:t>
            </a:r>
            <a:r>
              <a:rPr sz="2400" spc="-55" dirty="0">
                <a:latin typeface="Arial"/>
                <a:cs typeface="Arial"/>
              </a:rPr>
              <a:t>what </a:t>
            </a:r>
            <a:r>
              <a:rPr sz="2400" spc="-165" dirty="0">
                <a:latin typeface="Arial"/>
                <a:cs typeface="Arial"/>
              </a:rPr>
              <a:t>is </a:t>
            </a:r>
            <a:r>
              <a:rPr sz="2400" spc="-35" dirty="0">
                <a:latin typeface="Arial"/>
                <a:cs typeface="Arial"/>
              </a:rPr>
              <a:t>the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-220" dirty="0">
                <a:latin typeface="Arial"/>
                <a:cs typeface="Arial"/>
              </a:rPr>
              <a:t>loss?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C0124C50-1F79-A148-A9D4-528DF098CC92}"/>
              </a:ext>
            </a:extLst>
          </p:cNvPr>
          <p:cNvSpPr txBox="1"/>
          <p:nvPr/>
        </p:nvSpPr>
        <p:spPr>
          <a:xfrm>
            <a:off x="14054569" y="3250395"/>
            <a:ext cx="2365375" cy="9568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8925" marR="5080" indent="-276225">
              <a:lnSpc>
                <a:spcPts val="3790"/>
              </a:lnSpc>
              <a:spcBef>
                <a:spcPts val="265"/>
              </a:spcBef>
            </a:pPr>
            <a:r>
              <a:rPr sz="2400" b="1" spc="-204" dirty="0">
                <a:latin typeface="Arial"/>
                <a:cs typeface="Arial"/>
              </a:rPr>
              <a:t>A</a:t>
            </a:r>
            <a:r>
              <a:rPr sz="2400" spc="-204" dirty="0">
                <a:latin typeface="Arial"/>
                <a:cs typeface="Arial"/>
              </a:rPr>
              <a:t>: </a:t>
            </a:r>
            <a:r>
              <a:rPr sz="2400" spc="-114" dirty="0">
                <a:latin typeface="Arial"/>
                <a:cs typeface="Arial"/>
              </a:rPr>
              <a:t>-log(1/C)  </a:t>
            </a:r>
            <a:r>
              <a:rPr sz="2400" spc="-120" dirty="0">
                <a:latin typeface="Arial"/>
                <a:cs typeface="Arial"/>
              </a:rPr>
              <a:t>log(10) </a:t>
            </a:r>
            <a:r>
              <a:rPr sz="2400" spc="-165" dirty="0">
                <a:latin typeface="Arial"/>
                <a:cs typeface="Arial"/>
              </a:rPr>
              <a:t>≈</a:t>
            </a:r>
            <a:r>
              <a:rPr sz="2400" spc="-29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2.3</a:t>
            </a:r>
            <a:endParaRPr sz="2400" dirty="0">
              <a:latin typeface="Arial"/>
              <a:cs typeface="Arial"/>
            </a:endParaRPr>
          </a:p>
        </p:txBody>
      </p:sp>
      <p:graphicFrame>
        <p:nvGraphicFramePr>
          <p:cNvPr id="28" name="object 5">
            <a:extLst>
              <a:ext uri="{FF2B5EF4-FFF2-40B4-BE49-F238E27FC236}">
                <a16:creationId xmlns:a16="http://schemas.microsoft.com/office/drawing/2014/main" id="{68C9D0EC-F7B0-B746-8F6D-9065B72A1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661534"/>
              </p:ext>
            </p:extLst>
          </p:nvPr>
        </p:nvGraphicFramePr>
        <p:xfrm>
          <a:off x="668321" y="2503768"/>
          <a:ext cx="824230" cy="3128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56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231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2100" b="1" spc="-110" dirty="0">
                          <a:latin typeface="Arial"/>
                          <a:cs typeface="Arial"/>
                        </a:rPr>
                        <a:t>24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100" b="1" dirty="0">
                          <a:latin typeface="Arial"/>
                          <a:cs typeface="Arial"/>
                        </a:rPr>
                        <a:t>2</a:t>
                      </a:r>
                      <a:endParaRPr sz="2100">
                        <a:latin typeface="Arial"/>
                        <a:cs typeface="Arial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object 17">
            <a:extLst>
              <a:ext uri="{FF2B5EF4-FFF2-40B4-BE49-F238E27FC236}">
                <a16:creationId xmlns:a16="http://schemas.microsoft.com/office/drawing/2014/main" id="{52E150A3-A8BF-9842-B4D2-8568B398D5BD}"/>
              </a:ext>
            </a:extLst>
          </p:cNvPr>
          <p:cNvSpPr txBox="1"/>
          <p:nvPr/>
        </p:nvSpPr>
        <p:spPr>
          <a:xfrm>
            <a:off x="962035" y="2047029"/>
            <a:ext cx="4572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-85" dirty="0">
                <a:latin typeface="Arial"/>
                <a:cs typeface="Arial"/>
              </a:rPr>
              <a:t>Xi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30" name="object 8">
            <a:extLst>
              <a:ext uri="{FF2B5EF4-FFF2-40B4-BE49-F238E27FC236}">
                <a16:creationId xmlns:a16="http://schemas.microsoft.com/office/drawing/2014/main" id="{A31CD4A9-F62C-CE41-9144-5983CA2088F1}"/>
              </a:ext>
            </a:extLst>
          </p:cNvPr>
          <p:cNvSpPr/>
          <p:nvPr/>
        </p:nvSpPr>
        <p:spPr>
          <a:xfrm>
            <a:off x="1754418" y="3682319"/>
            <a:ext cx="1119505" cy="177381"/>
          </a:xfrm>
          <a:custGeom>
            <a:avLst/>
            <a:gdLst/>
            <a:ahLst/>
            <a:cxnLst/>
            <a:rect l="l" t="t" r="r" b="b"/>
            <a:pathLst>
              <a:path w="785495" h="190500">
                <a:moveTo>
                  <a:pt x="594495" y="127001"/>
                </a:moveTo>
                <a:lnTo>
                  <a:pt x="594495" y="190500"/>
                </a:lnTo>
                <a:lnTo>
                  <a:pt x="721495" y="127001"/>
                </a:lnTo>
                <a:lnTo>
                  <a:pt x="594495" y="127001"/>
                </a:lnTo>
                <a:close/>
              </a:path>
              <a:path w="785495" h="190500">
                <a:moveTo>
                  <a:pt x="594495" y="63501"/>
                </a:moveTo>
                <a:lnTo>
                  <a:pt x="594495" y="127001"/>
                </a:lnTo>
                <a:lnTo>
                  <a:pt x="626245" y="127001"/>
                </a:lnTo>
                <a:lnTo>
                  <a:pt x="626245" y="63501"/>
                </a:lnTo>
                <a:lnTo>
                  <a:pt x="594495" y="63501"/>
                </a:lnTo>
                <a:close/>
              </a:path>
              <a:path w="785495" h="190500">
                <a:moveTo>
                  <a:pt x="594495" y="0"/>
                </a:moveTo>
                <a:lnTo>
                  <a:pt x="594495" y="63501"/>
                </a:lnTo>
                <a:lnTo>
                  <a:pt x="626245" y="63501"/>
                </a:lnTo>
                <a:lnTo>
                  <a:pt x="626245" y="127001"/>
                </a:lnTo>
                <a:lnTo>
                  <a:pt x="721497" y="127000"/>
                </a:lnTo>
                <a:lnTo>
                  <a:pt x="784995" y="95251"/>
                </a:lnTo>
                <a:lnTo>
                  <a:pt x="594495" y="0"/>
                </a:lnTo>
                <a:close/>
              </a:path>
              <a:path w="785495" h="190500">
                <a:moveTo>
                  <a:pt x="0" y="63500"/>
                </a:moveTo>
                <a:lnTo>
                  <a:pt x="0" y="127000"/>
                </a:lnTo>
                <a:lnTo>
                  <a:pt x="594495" y="127001"/>
                </a:lnTo>
                <a:lnTo>
                  <a:pt x="594495" y="63501"/>
                </a:lnTo>
                <a:lnTo>
                  <a:pt x="0" y="635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1" name="object 15">
            <a:extLst>
              <a:ext uri="{FF2B5EF4-FFF2-40B4-BE49-F238E27FC236}">
                <a16:creationId xmlns:a16="http://schemas.microsoft.com/office/drawing/2014/main" id="{DD176EB2-8819-3248-AF9C-FAAF36B07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78920"/>
              </p:ext>
            </p:extLst>
          </p:nvPr>
        </p:nvGraphicFramePr>
        <p:xfrm>
          <a:off x="3124770" y="2597665"/>
          <a:ext cx="1119505" cy="2346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2230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1715"/>
                        </a:spcBef>
                      </a:pPr>
                      <a:r>
                        <a:rPr lang="en-US" altLang="zh-CN" sz="2100" b="1" spc="-85" dirty="0">
                          <a:latin typeface="Arial"/>
                          <a:cs typeface="Arial"/>
                        </a:rPr>
                        <a:t>3.2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78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5.1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230"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lang="en-US" altLang="zh-CN" sz="2100" b="1" spc="-95" dirty="0">
                          <a:latin typeface="Arial"/>
                          <a:cs typeface="Arial"/>
                        </a:rPr>
                        <a:t>-1.7</a:t>
                      </a:r>
                      <a:endParaRPr sz="2100" dirty="0">
                        <a:latin typeface="Arial"/>
                        <a:cs typeface="Arial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19">
            <a:extLst>
              <a:ext uri="{FF2B5EF4-FFF2-40B4-BE49-F238E27FC236}">
                <a16:creationId xmlns:a16="http://schemas.microsoft.com/office/drawing/2014/main" id="{0E9C4185-789B-C34E-ADBD-C233D6BAA3A1}"/>
              </a:ext>
            </a:extLst>
          </p:cNvPr>
          <p:cNvSpPr txBox="1"/>
          <p:nvPr/>
        </p:nvSpPr>
        <p:spPr>
          <a:xfrm>
            <a:off x="2637859" y="1460252"/>
            <a:ext cx="207854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95" dirty="0">
                <a:solidFill>
                  <a:srgbClr val="0070C0"/>
                </a:solidFill>
                <a:latin typeface="Arial"/>
                <a:cs typeface="Arial"/>
              </a:rPr>
              <a:t>raw </a:t>
            </a:r>
            <a:r>
              <a:rPr lang="en-US" sz="2800" spc="-110" dirty="0">
                <a:solidFill>
                  <a:srgbClr val="0070C0"/>
                </a:solidFill>
                <a:latin typeface="Arial"/>
                <a:cs typeface="Arial"/>
              </a:rPr>
              <a:t>classifier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scores  (</a:t>
            </a:r>
            <a:r>
              <a:rPr lang="en-US" sz="2800" spc="-185" dirty="0">
                <a:solidFill>
                  <a:srgbClr val="FF0000"/>
                </a:solidFill>
                <a:latin typeface="Arial"/>
                <a:cs typeface="Arial"/>
              </a:rPr>
              <a:t>logits</a:t>
            </a:r>
            <a:r>
              <a:rPr lang="en-US" sz="2800" spc="-185" dirty="0">
                <a:solidFill>
                  <a:srgbClr val="0070C0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A20612B2-91B1-3A43-AE3A-FBABF3160579}"/>
              </a:ext>
            </a:extLst>
          </p:cNvPr>
          <p:cNvSpPr txBox="1"/>
          <p:nvPr/>
        </p:nvSpPr>
        <p:spPr>
          <a:xfrm>
            <a:off x="1678059" y="3002125"/>
            <a:ext cx="1195864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85" dirty="0">
                <a:solidFill>
                  <a:srgbClr val="C00000"/>
                </a:solidFill>
                <a:latin typeface="Arial"/>
                <a:cs typeface="Arial"/>
              </a:rPr>
              <a:t>Score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85" dirty="0">
                <a:solidFill>
                  <a:srgbClr val="C00000"/>
                </a:solidFill>
                <a:latin typeface="Arial"/>
                <a:cs typeface="Arial"/>
              </a:rPr>
              <a:t>Function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DB697686-C054-D040-97E6-B457D73EAD1F}"/>
              </a:ext>
            </a:extLst>
          </p:cNvPr>
          <p:cNvSpPr/>
          <p:nvPr/>
        </p:nvSpPr>
        <p:spPr>
          <a:xfrm>
            <a:off x="4495122" y="3653002"/>
            <a:ext cx="1119505" cy="177381"/>
          </a:xfrm>
          <a:custGeom>
            <a:avLst/>
            <a:gdLst/>
            <a:ahLst/>
            <a:cxnLst/>
            <a:rect l="l" t="t" r="r" b="b"/>
            <a:pathLst>
              <a:path w="785495" h="190500">
                <a:moveTo>
                  <a:pt x="594495" y="127001"/>
                </a:moveTo>
                <a:lnTo>
                  <a:pt x="594495" y="190500"/>
                </a:lnTo>
                <a:lnTo>
                  <a:pt x="721495" y="127001"/>
                </a:lnTo>
                <a:lnTo>
                  <a:pt x="594495" y="127001"/>
                </a:lnTo>
                <a:close/>
              </a:path>
              <a:path w="785495" h="190500">
                <a:moveTo>
                  <a:pt x="594495" y="63501"/>
                </a:moveTo>
                <a:lnTo>
                  <a:pt x="594495" y="127001"/>
                </a:lnTo>
                <a:lnTo>
                  <a:pt x="626245" y="127001"/>
                </a:lnTo>
                <a:lnTo>
                  <a:pt x="626245" y="63501"/>
                </a:lnTo>
                <a:lnTo>
                  <a:pt x="594495" y="63501"/>
                </a:lnTo>
                <a:close/>
              </a:path>
              <a:path w="785495" h="190500">
                <a:moveTo>
                  <a:pt x="594495" y="0"/>
                </a:moveTo>
                <a:lnTo>
                  <a:pt x="594495" y="63501"/>
                </a:lnTo>
                <a:lnTo>
                  <a:pt x="626245" y="63501"/>
                </a:lnTo>
                <a:lnTo>
                  <a:pt x="626245" y="127001"/>
                </a:lnTo>
                <a:lnTo>
                  <a:pt x="721497" y="127000"/>
                </a:lnTo>
                <a:lnTo>
                  <a:pt x="784995" y="95251"/>
                </a:lnTo>
                <a:lnTo>
                  <a:pt x="594495" y="0"/>
                </a:lnTo>
                <a:close/>
              </a:path>
              <a:path w="785495" h="190500">
                <a:moveTo>
                  <a:pt x="0" y="63500"/>
                </a:moveTo>
                <a:lnTo>
                  <a:pt x="0" y="127000"/>
                </a:lnTo>
                <a:lnTo>
                  <a:pt x="594495" y="127001"/>
                </a:lnTo>
                <a:lnTo>
                  <a:pt x="594495" y="63501"/>
                </a:lnTo>
                <a:lnTo>
                  <a:pt x="0" y="6350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17">
            <a:extLst>
              <a:ext uri="{FF2B5EF4-FFF2-40B4-BE49-F238E27FC236}">
                <a16:creationId xmlns:a16="http://schemas.microsoft.com/office/drawing/2014/main" id="{683A1FFA-8F71-F245-BBF9-0BE452E2727F}"/>
              </a:ext>
            </a:extLst>
          </p:cNvPr>
          <p:cNvSpPr txBox="1"/>
          <p:nvPr/>
        </p:nvSpPr>
        <p:spPr>
          <a:xfrm>
            <a:off x="4418763" y="2884397"/>
            <a:ext cx="1195864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85" dirty="0" err="1">
                <a:solidFill>
                  <a:srgbClr val="C00000"/>
                </a:solidFill>
                <a:latin typeface="Arial"/>
                <a:cs typeface="Arial"/>
              </a:rPr>
              <a:t>Softmax</a:t>
            </a:r>
            <a:r>
              <a:rPr lang="en-US" sz="200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85" dirty="0">
                <a:solidFill>
                  <a:srgbClr val="C00000"/>
                </a:solidFill>
                <a:latin typeface="Arial"/>
                <a:cs typeface="Arial"/>
              </a:rPr>
              <a:t>Function</a:t>
            </a:r>
            <a:endParaRPr sz="2000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993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63034" y="2559361"/>
            <a:ext cx="7294824" cy="521297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3396615" algn="ctr">
              <a:lnSpc>
                <a:spcPts val="3790"/>
              </a:lnSpc>
              <a:spcBef>
                <a:spcPts val="265"/>
              </a:spcBef>
            </a:pPr>
            <a:r>
              <a:rPr lang="en-US" sz="4000" spc="-90" dirty="0">
                <a:latin typeface="Arial"/>
                <a:cs typeface="Arial"/>
              </a:rPr>
              <a:t>Any Question ?</a:t>
            </a:r>
            <a:endParaRPr sz="4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163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8AB4-B54D-214A-BF3D-DFBAD2E8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AEFD-9D02-544D-BCC8-21919157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  <a:p>
            <a:pPr lvl="1"/>
            <a:r>
              <a:rPr lang="en-US" dirty="0"/>
              <a:t>What it is, what is it for?</a:t>
            </a:r>
          </a:p>
          <a:p>
            <a:pPr lvl="1"/>
            <a:r>
              <a:rPr lang="en-US" dirty="0"/>
              <a:t>Example: cross-entropy loss function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1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2848" y="333756"/>
            <a:ext cx="9531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75" dirty="0"/>
              <a:t>Recall: Task#1: function form</a:t>
            </a:r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4765761" y="1349755"/>
            <a:ext cx="265938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dirty="0">
                <a:solidFill>
                  <a:srgbClr val="0000FF"/>
                </a:solidFill>
                <a:latin typeface="Arial"/>
                <a:cs typeface="Arial"/>
              </a:rPr>
              <a:t>y =</a:t>
            </a:r>
            <a:r>
              <a:rPr sz="66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6600" dirty="0">
                <a:solidFill>
                  <a:srgbClr val="C00000"/>
                </a:solidFill>
                <a:latin typeface="Arial"/>
                <a:cs typeface="Arial"/>
              </a:rPr>
              <a:t>f</a:t>
            </a:r>
            <a:r>
              <a:rPr sz="660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6600" b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600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6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448" y="3490467"/>
            <a:ext cx="6280150" cy="181800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445"/>
              </a:spcBef>
            </a:pPr>
            <a:r>
              <a:rPr sz="2800" spc="-100" dirty="0">
                <a:latin typeface="Arial"/>
                <a:cs typeface="Arial"/>
              </a:rPr>
              <a:t>Formulation:</a:t>
            </a:r>
            <a:endParaRPr sz="2800" dirty="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1340"/>
              </a:spcBef>
              <a:buChar char="•"/>
              <a:tabLst>
                <a:tab pos="266700" algn="l"/>
              </a:tabLst>
            </a:pPr>
            <a:r>
              <a:rPr sz="2800" spc="-180" dirty="0">
                <a:latin typeface="Arial"/>
                <a:cs typeface="Arial"/>
              </a:rPr>
              <a:t>Given </a:t>
            </a:r>
            <a:r>
              <a:rPr sz="2800" spc="-80" dirty="0">
                <a:latin typeface="Arial"/>
                <a:cs typeface="Arial"/>
              </a:rPr>
              <a:t>training </a:t>
            </a:r>
            <a:r>
              <a:rPr sz="2800" spc="-120" dirty="0">
                <a:latin typeface="Arial"/>
                <a:cs typeface="Arial"/>
              </a:rPr>
              <a:t>data: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{(</a:t>
            </a:r>
            <a:r>
              <a:rPr sz="2800" b="1" spc="-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850" spc="-7" baseline="-1754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,y</a:t>
            </a:r>
            <a:r>
              <a:rPr sz="2850" spc="-7" baseline="-17543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),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…,</a:t>
            </a:r>
            <a:r>
              <a:rPr sz="2800" spc="-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800" b="1" spc="-1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850" spc="-22" baseline="-17543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,y</a:t>
            </a:r>
            <a:r>
              <a:rPr sz="2850" spc="-22" baseline="-17543" dirty="0">
                <a:solidFill>
                  <a:srgbClr val="0000FF"/>
                </a:solidFill>
                <a:latin typeface="Arial"/>
                <a:cs typeface="Arial"/>
              </a:rPr>
              <a:t>N</a:t>
            </a:r>
            <a:r>
              <a:rPr sz="2800" spc="-15" dirty="0">
                <a:solidFill>
                  <a:srgbClr val="0000FF"/>
                </a:solidFill>
                <a:latin typeface="Arial"/>
                <a:cs typeface="Arial"/>
              </a:rPr>
              <a:t>)}</a:t>
            </a:r>
            <a:r>
              <a:rPr sz="2800" spc="-15" dirty="0">
                <a:latin typeface="Arial"/>
                <a:cs typeface="Arial"/>
              </a:rPr>
              <a:t>,</a:t>
            </a:r>
            <a:endParaRPr sz="2800" dirty="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1345"/>
              </a:spcBef>
              <a:buChar char="•"/>
              <a:tabLst>
                <a:tab pos="266700" algn="l"/>
              </a:tabLst>
            </a:pPr>
            <a:r>
              <a:rPr sz="2800" spc="-165" dirty="0">
                <a:latin typeface="Arial"/>
                <a:cs typeface="Arial"/>
              </a:rPr>
              <a:t>Find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y = f(</a:t>
            </a:r>
            <a:r>
              <a:rPr sz="2800" b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) </a:t>
            </a:r>
            <a:r>
              <a:rPr sz="2800" spc="204" dirty="0">
                <a:solidFill>
                  <a:srgbClr val="0000FF"/>
                </a:solidFill>
                <a:latin typeface="Arial Unicode MS"/>
                <a:cs typeface="Arial Unicode MS"/>
              </a:rPr>
              <a:t>∈ </a:t>
            </a:r>
            <a:r>
              <a:rPr sz="2800" spc="1820" dirty="0">
                <a:solidFill>
                  <a:srgbClr val="0000FF"/>
                </a:solidFill>
                <a:latin typeface="Arial Unicode MS"/>
                <a:cs typeface="Arial Unicode MS"/>
              </a:rPr>
              <a:t>"</a:t>
            </a:r>
            <a:r>
              <a:rPr sz="2800" spc="-260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2800" spc="-160" dirty="0">
                <a:latin typeface="Arial"/>
                <a:cs typeface="Arial"/>
              </a:rPr>
              <a:t>using </a:t>
            </a:r>
            <a:r>
              <a:rPr sz="2800" spc="-80" dirty="0">
                <a:latin typeface="Arial"/>
                <a:cs typeface="Arial"/>
              </a:rPr>
              <a:t>training </a:t>
            </a:r>
            <a:r>
              <a:rPr sz="2800" spc="-130" dirty="0">
                <a:latin typeface="Arial"/>
                <a:cs typeface="Arial"/>
              </a:rPr>
              <a:t>data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38729" y="2428694"/>
            <a:ext cx="118110" cy="457834"/>
          </a:xfrm>
          <a:custGeom>
            <a:avLst/>
            <a:gdLst/>
            <a:ahLst/>
            <a:cxnLst/>
            <a:rect l="l" t="t" r="r" b="b"/>
            <a:pathLst>
              <a:path w="118110" h="457835">
                <a:moveTo>
                  <a:pt x="58954" y="50410"/>
                </a:moveTo>
                <a:lnTo>
                  <a:pt x="46254" y="72181"/>
                </a:lnTo>
                <a:lnTo>
                  <a:pt x="46253" y="457260"/>
                </a:lnTo>
                <a:lnTo>
                  <a:pt x="71653" y="457260"/>
                </a:lnTo>
                <a:lnTo>
                  <a:pt x="71654" y="72181"/>
                </a:lnTo>
                <a:lnTo>
                  <a:pt x="58954" y="50410"/>
                </a:lnTo>
                <a:close/>
              </a:path>
              <a:path w="118110" h="457835">
                <a:moveTo>
                  <a:pt x="58954" y="0"/>
                </a:moveTo>
                <a:lnTo>
                  <a:pt x="0" y="101065"/>
                </a:lnTo>
                <a:lnTo>
                  <a:pt x="2046" y="108841"/>
                </a:lnTo>
                <a:lnTo>
                  <a:pt x="14163" y="115909"/>
                </a:lnTo>
                <a:lnTo>
                  <a:pt x="21940" y="113863"/>
                </a:lnTo>
                <a:lnTo>
                  <a:pt x="46254" y="72181"/>
                </a:lnTo>
                <a:lnTo>
                  <a:pt x="46254" y="25205"/>
                </a:lnTo>
                <a:lnTo>
                  <a:pt x="73657" y="25205"/>
                </a:lnTo>
                <a:lnTo>
                  <a:pt x="58954" y="0"/>
                </a:lnTo>
                <a:close/>
              </a:path>
              <a:path w="118110" h="457835">
                <a:moveTo>
                  <a:pt x="73657" y="25205"/>
                </a:moveTo>
                <a:lnTo>
                  <a:pt x="71654" y="25205"/>
                </a:lnTo>
                <a:lnTo>
                  <a:pt x="71654" y="72181"/>
                </a:lnTo>
                <a:lnTo>
                  <a:pt x="95968" y="113863"/>
                </a:lnTo>
                <a:lnTo>
                  <a:pt x="103744" y="115909"/>
                </a:lnTo>
                <a:lnTo>
                  <a:pt x="115861" y="108841"/>
                </a:lnTo>
                <a:lnTo>
                  <a:pt x="117908" y="101064"/>
                </a:lnTo>
                <a:lnTo>
                  <a:pt x="73657" y="25205"/>
                </a:lnTo>
                <a:close/>
              </a:path>
              <a:path w="118110" h="457835">
                <a:moveTo>
                  <a:pt x="71654" y="25205"/>
                </a:moveTo>
                <a:lnTo>
                  <a:pt x="46254" y="25205"/>
                </a:lnTo>
                <a:lnTo>
                  <a:pt x="46254" y="72181"/>
                </a:lnTo>
                <a:lnTo>
                  <a:pt x="58954" y="50410"/>
                </a:lnTo>
                <a:lnTo>
                  <a:pt x="47984" y="31603"/>
                </a:lnTo>
                <a:lnTo>
                  <a:pt x="71654" y="31603"/>
                </a:lnTo>
                <a:lnTo>
                  <a:pt x="71654" y="25205"/>
                </a:lnTo>
                <a:close/>
              </a:path>
              <a:path w="118110" h="457835">
                <a:moveTo>
                  <a:pt x="71654" y="31603"/>
                </a:moveTo>
                <a:lnTo>
                  <a:pt x="69924" y="31603"/>
                </a:lnTo>
                <a:lnTo>
                  <a:pt x="58954" y="50410"/>
                </a:lnTo>
                <a:lnTo>
                  <a:pt x="71654" y="72181"/>
                </a:lnTo>
                <a:lnTo>
                  <a:pt x="71654" y="31603"/>
                </a:lnTo>
                <a:close/>
              </a:path>
              <a:path w="118110" h="457835">
                <a:moveTo>
                  <a:pt x="69924" y="31603"/>
                </a:moveTo>
                <a:lnTo>
                  <a:pt x="47984" y="31603"/>
                </a:lnTo>
                <a:lnTo>
                  <a:pt x="58954" y="50410"/>
                </a:lnTo>
                <a:lnTo>
                  <a:pt x="69924" y="316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1553" y="2428694"/>
            <a:ext cx="118110" cy="458470"/>
          </a:xfrm>
          <a:custGeom>
            <a:avLst/>
            <a:gdLst/>
            <a:ahLst/>
            <a:cxnLst/>
            <a:rect l="l" t="t" r="r" b="b"/>
            <a:pathLst>
              <a:path w="118110" h="458469">
                <a:moveTo>
                  <a:pt x="59042" y="50409"/>
                </a:moveTo>
                <a:lnTo>
                  <a:pt x="46304" y="72159"/>
                </a:lnTo>
                <a:lnTo>
                  <a:pt x="45634" y="458033"/>
                </a:lnTo>
                <a:lnTo>
                  <a:pt x="71034" y="458077"/>
                </a:lnTo>
                <a:lnTo>
                  <a:pt x="71628" y="115986"/>
                </a:lnTo>
                <a:lnTo>
                  <a:pt x="71678" y="72159"/>
                </a:lnTo>
                <a:lnTo>
                  <a:pt x="59042" y="50409"/>
                </a:lnTo>
                <a:close/>
              </a:path>
              <a:path w="118110" h="458469">
                <a:moveTo>
                  <a:pt x="73761" y="25182"/>
                </a:moveTo>
                <a:lnTo>
                  <a:pt x="46385" y="25182"/>
                </a:lnTo>
                <a:lnTo>
                  <a:pt x="71785" y="25227"/>
                </a:lnTo>
                <a:lnTo>
                  <a:pt x="71704" y="72202"/>
                </a:lnTo>
                <a:lnTo>
                  <a:pt x="95945" y="113926"/>
                </a:lnTo>
                <a:lnTo>
                  <a:pt x="103718" y="115986"/>
                </a:lnTo>
                <a:lnTo>
                  <a:pt x="115848" y="108939"/>
                </a:lnTo>
                <a:lnTo>
                  <a:pt x="117908" y="101166"/>
                </a:lnTo>
                <a:lnTo>
                  <a:pt x="73761" y="25182"/>
                </a:lnTo>
                <a:close/>
              </a:path>
              <a:path w="118110" h="458469">
                <a:moveTo>
                  <a:pt x="59129" y="0"/>
                </a:moveTo>
                <a:lnTo>
                  <a:pt x="0" y="100962"/>
                </a:lnTo>
                <a:lnTo>
                  <a:pt x="2033" y="108742"/>
                </a:lnTo>
                <a:lnTo>
                  <a:pt x="14137" y="115831"/>
                </a:lnTo>
                <a:lnTo>
                  <a:pt x="21917" y="113798"/>
                </a:lnTo>
                <a:lnTo>
                  <a:pt x="46278" y="72202"/>
                </a:lnTo>
                <a:lnTo>
                  <a:pt x="46385" y="25182"/>
                </a:lnTo>
                <a:lnTo>
                  <a:pt x="73761" y="25182"/>
                </a:lnTo>
                <a:lnTo>
                  <a:pt x="59129" y="0"/>
                </a:lnTo>
                <a:close/>
              </a:path>
              <a:path w="118110" h="458469">
                <a:moveTo>
                  <a:pt x="71774" y="31584"/>
                </a:moveTo>
                <a:lnTo>
                  <a:pt x="48105" y="31584"/>
                </a:lnTo>
                <a:lnTo>
                  <a:pt x="70044" y="31623"/>
                </a:lnTo>
                <a:lnTo>
                  <a:pt x="59042" y="50409"/>
                </a:lnTo>
                <a:lnTo>
                  <a:pt x="71704" y="72202"/>
                </a:lnTo>
                <a:lnTo>
                  <a:pt x="71774" y="31584"/>
                </a:lnTo>
                <a:close/>
              </a:path>
              <a:path w="118110" h="458469">
                <a:moveTo>
                  <a:pt x="46385" y="25182"/>
                </a:moveTo>
                <a:lnTo>
                  <a:pt x="46304" y="72159"/>
                </a:lnTo>
                <a:lnTo>
                  <a:pt x="59042" y="50409"/>
                </a:lnTo>
                <a:lnTo>
                  <a:pt x="48105" y="31584"/>
                </a:lnTo>
                <a:lnTo>
                  <a:pt x="71774" y="31584"/>
                </a:lnTo>
                <a:lnTo>
                  <a:pt x="71785" y="25227"/>
                </a:lnTo>
                <a:lnTo>
                  <a:pt x="46385" y="25182"/>
                </a:lnTo>
                <a:close/>
              </a:path>
              <a:path w="118110" h="458469">
                <a:moveTo>
                  <a:pt x="48105" y="31584"/>
                </a:moveTo>
                <a:lnTo>
                  <a:pt x="59042" y="50409"/>
                </a:lnTo>
                <a:lnTo>
                  <a:pt x="70044" y="31623"/>
                </a:lnTo>
                <a:lnTo>
                  <a:pt x="48105" y="3158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6431" y="2425364"/>
            <a:ext cx="844550" cy="471805"/>
          </a:xfrm>
          <a:custGeom>
            <a:avLst/>
            <a:gdLst/>
            <a:ahLst/>
            <a:cxnLst/>
            <a:rect l="l" t="t" r="r" b="b"/>
            <a:pathLst>
              <a:path w="844550" h="471805">
                <a:moveTo>
                  <a:pt x="69448" y="26775"/>
                </a:moveTo>
                <a:lnTo>
                  <a:pt x="44254" y="27500"/>
                </a:lnTo>
                <a:lnTo>
                  <a:pt x="57286" y="49074"/>
                </a:lnTo>
                <a:lnTo>
                  <a:pt x="832170" y="471738"/>
                </a:lnTo>
                <a:lnTo>
                  <a:pt x="844332" y="449441"/>
                </a:lnTo>
                <a:lnTo>
                  <a:pt x="69448" y="26775"/>
                </a:lnTo>
                <a:close/>
              </a:path>
              <a:path w="844550" h="471805">
                <a:moveTo>
                  <a:pt x="116954" y="0"/>
                </a:moveTo>
                <a:lnTo>
                  <a:pt x="0" y="3360"/>
                </a:lnTo>
                <a:lnTo>
                  <a:pt x="60493" y="103511"/>
                </a:lnTo>
                <a:lnTo>
                  <a:pt x="68300" y="105439"/>
                </a:lnTo>
                <a:lnTo>
                  <a:pt x="80307" y="98186"/>
                </a:lnTo>
                <a:lnTo>
                  <a:pt x="82235" y="90379"/>
                </a:lnTo>
                <a:lnTo>
                  <a:pt x="57286" y="49074"/>
                </a:lnTo>
                <a:lnTo>
                  <a:pt x="16047" y="26581"/>
                </a:lnTo>
                <a:lnTo>
                  <a:pt x="28210" y="4282"/>
                </a:lnTo>
                <a:lnTo>
                  <a:pt x="121489" y="4282"/>
                </a:lnTo>
                <a:lnTo>
                  <a:pt x="116954" y="0"/>
                </a:lnTo>
                <a:close/>
              </a:path>
              <a:path w="844550" h="471805">
                <a:moveTo>
                  <a:pt x="28210" y="4282"/>
                </a:moveTo>
                <a:lnTo>
                  <a:pt x="16047" y="26581"/>
                </a:lnTo>
                <a:lnTo>
                  <a:pt x="57286" y="49074"/>
                </a:lnTo>
                <a:lnTo>
                  <a:pt x="44632" y="28125"/>
                </a:lnTo>
                <a:lnTo>
                  <a:pt x="22491" y="28125"/>
                </a:lnTo>
                <a:lnTo>
                  <a:pt x="32998" y="8864"/>
                </a:lnTo>
                <a:lnTo>
                  <a:pt x="36611" y="8864"/>
                </a:lnTo>
                <a:lnTo>
                  <a:pt x="28210" y="4282"/>
                </a:lnTo>
                <a:close/>
              </a:path>
              <a:path w="844550" h="471805">
                <a:moveTo>
                  <a:pt x="32998" y="8864"/>
                </a:moveTo>
                <a:lnTo>
                  <a:pt x="22491" y="28125"/>
                </a:lnTo>
                <a:lnTo>
                  <a:pt x="44254" y="27500"/>
                </a:lnTo>
                <a:lnTo>
                  <a:pt x="32998" y="8864"/>
                </a:lnTo>
                <a:close/>
              </a:path>
              <a:path w="844550" h="471805">
                <a:moveTo>
                  <a:pt x="44254" y="27500"/>
                </a:moveTo>
                <a:lnTo>
                  <a:pt x="22491" y="28125"/>
                </a:lnTo>
                <a:lnTo>
                  <a:pt x="44632" y="28125"/>
                </a:lnTo>
                <a:lnTo>
                  <a:pt x="44254" y="27500"/>
                </a:lnTo>
                <a:close/>
              </a:path>
              <a:path w="844550" h="471805">
                <a:moveTo>
                  <a:pt x="36611" y="8864"/>
                </a:moveTo>
                <a:lnTo>
                  <a:pt x="32998" y="8864"/>
                </a:lnTo>
                <a:lnTo>
                  <a:pt x="44254" y="27500"/>
                </a:lnTo>
                <a:lnTo>
                  <a:pt x="69448" y="26775"/>
                </a:lnTo>
                <a:lnTo>
                  <a:pt x="36611" y="8864"/>
                </a:lnTo>
                <a:close/>
              </a:path>
              <a:path w="844550" h="471805">
                <a:moveTo>
                  <a:pt x="121489" y="4282"/>
                </a:moveTo>
                <a:lnTo>
                  <a:pt x="28210" y="4282"/>
                </a:lnTo>
                <a:lnTo>
                  <a:pt x="69448" y="26775"/>
                </a:lnTo>
                <a:lnTo>
                  <a:pt x="117683" y="25389"/>
                </a:lnTo>
                <a:lnTo>
                  <a:pt x="123203" y="19542"/>
                </a:lnTo>
                <a:lnTo>
                  <a:pt x="122801" y="5520"/>
                </a:lnTo>
                <a:lnTo>
                  <a:pt x="121489" y="428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07754" y="2906267"/>
            <a:ext cx="720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latin typeface="Arial"/>
                <a:cs typeface="Arial"/>
              </a:rPr>
              <a:t>o</a:t>
            </a:r>
            <a:r>
              <a:rPr sz="2000" spc="-80" dirty="0">
                <a:latin typeface="Arial"/>
                <a:cs typeface="Arial"/>
              </a:rPr>
              <a:t>u</a:t>
            </a:r>
            <a:r>
              <a:rPr sz="2000" spc="100" dirty="0">
                <a:latin typeface="Arial"/>
                <a:cs typeface="Arial"/>
              </a:rPr>
              <a:t>t</a:t>
            </a:r>
            <a:r>
              <a:rPr sz="2000" spc="-80" dirty="0">
                <a:latin typeface="Arial"/>
                <a:cs typeface="Arial"/>
              </a:rPr>
              <a:t>pu</a:t>
            </a:r>
            <a:r>
              <a:rPr sz="2000" spc="1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52628" y="2906267"/>
            <a:ext cx="10648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marR="5080" indent="-94615">
              <a:lnSpc>
                <a:spcPct val="100000"/>
              </a:lnSpc>
              <a:spcBef>
                <a:spcPts val="100"/>
              </a:spcBef>
            </a:pPr>
            <a:r>
              <a:rPr sz="2000" spc="-80" dirty="0">
                <a:latin typeface="Arial"/>
                <a:cs typeface="Arial"/>
              </a:rPr>
              <a:t>p</a:t>
            </a:r>
            <a:r>
              <a:rPr sz="2000" spc="-15" dirty="0">
                <a:latin typeface="Arial"/>
                <a:cs typeface="Arial"/>
              </a:rPr>
              <a:t>r</a:t>
            </a:r>
            <a:r>
              <a:rPr sz="2000" spc="-130" dirty="0">
                <a:latin typeface="Arial"/>
                <a:cs typeface="Arial"/>
              </a:rPr>
              <a:t>e</a:t>
            </a:r>
            <a:r>
              <a:rPr sz="2000" spc="-80" dirty="0">
                <a:latin typeface="Arial"/>
                <a:cs typeface="Arial"/>
              </a:rPr>
              <a:t>d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40" dirty="0">
                <a:latin typeface="Arial"/>
                <a:cs typeface="Arial"/>
              </a:rPr>
              <a:t>c</a:t>
            </a:r>
            <a:r>
              <a:rPr sz="2000" spc="-20" dirty="0">
                <a:latin typeface="Arial"/>
                <a:cs typeface="Arial"/>
              </a:rPr>
              <a:t>t</a:t>
            </a:r>
            <a:r>
              <a:rPr sz="2000" spc="-10" dirty="0">
                <a:latin typeface="Arial"/>
                <a:cs typeface="Arial"/>
              </a:rPr>
              <a:t>i</a:t>
            </a:r>
            <a:r>
              <a:rPr sz="2000" spc="-80" dirty="0">
                <a:latin typeface="Arial"/>
                <a:cs typeface="Arial"/>
              </a:rPr>
              <a:t>o</a:t>
            </a:r>
            <a:r>
              <a:rPr sz="2000" spc="-50" dirty="0">
                <a:latin typeface="Arial"/>
                <a:cs typeface="Arial"/>
              </a:rPr>
              <a:t>n  </a:t>
            </a:r>
            <a:r>
              <a:rPr sz="2000" spc="-45" dirty="0"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28755" y="2906267"/>
            <a:ext cx="5600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latin typeface="Arial"/>
                <a:cs typeface="Arial"/>
              </a:rPr>
              <a:t>in</a:t>
            </a:r>
            <a:r>
              <a:rPr sz="2000" spc="-80" dirty="0">
                <a:latin typeface="Arial"/>
                <a:cs typeface="Arial"/>
              </a:rPr>
              <a:t>pu</a:t>
            </a:r>
            <a:r>
              <a:rPr sz="2000" spc="100" dirty="0"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2848" y="5470395"/>
            <a:ext cx="4930775" cy="459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dirty="0">
                <a:latin typeface="Arial"/>
                <a:cs typeface="Arial"/>
              </a:rPr>
              <a:t>• </a:t>
            </a:r>
            <a:r>
              <a:rPr sz="2800" spc="-190" dirty="0">
                <a:latin typeface="Arial"/>
                <a:cs typeface="Arial"/>
              </a:rPr>
              <a:t>such </a:t>
            </a:r>
            <a:r>
              <a:rPr sz="2800" spc="-25" dirty="0">
                <a:latin typeface="Arial"/>
                <a:cs typeface="Arial"/>
              </a:rPr>
              <a:t>that 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f </a:t>
            </a:r>
            <a:r>
              <a:rPr sz="2800" spc="-170" dirty="0">
                <a:latin typeface="Arial"/>
                <a:cs typeface="Arial"/>
              </a:rPr>
              <a:t>is </a:t>
            </a:r>
            <a:r>
              <a:rPr sz="2800" spc="-85" dirty="0">
                <a:latin typeface="Arial"/>
                <a:cs typeface="Arial"/>
              </a:rPr>
              <a:t>correct </a:t>
            </a:r>
            <a:r>
              <a:rPr sz="2800" spc="-100" dirty="0">
                <a:latin typeface="Arial"/>
                <a:cs typeface="Arial"/>
              </a:rPr>
              <a:t>on </a:t>
            </a:r>
            <a:r>
              <a:rPr sz="2800" spc="-70" dirty="0">
                <a:latin typeface="Arial"/>
                <a:cs typeface="Arial"/>
              </a:rPr>
              <a:t>test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data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" y="6548191"/>
            <a:ext cx="1843405" cy="27368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60" dirty="0">
                <a:latin typeface="Arial"/>
                <a:cs typeface="Arial"/>
              </a:rPr>
              <a:t>Credit: </a:t>
            </a:r>
            <a:r>
              <a:rPr sz="1600" spc="-110" dirty="0">
                <a:latin typeface="Arial"/>
                <a:cs typeface="Arial"/>
              </a:rPr>
              <a:t>Lazebnik,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114" dirty="0">
                <a:latin typeface="Arial"/>
                <a:cs typeface="Arial"/>
              </a:rPr>
              <a:t>Liang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67F0E2C-8E05-1542-894C-7B0A6D505E60}"/>
              </a:ext>
            </a:extLst>
          </p:cNvPr>
          <p:cNvSpPr txBox="1">
            <a:spLocks noChangeArrowheads="1"/>
          </p:cNvSpPr>
          <p:nvPr/>
        </p:nvSpPr>
        <p:spPr>
          <a:xfrm>
            <a:off x="8354743" y="1579972"/>
            <a:ext cx="3380179" cy="5708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15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rebuchet MS" charset="0"/>
                <a:ea typeface="Trebuchet MS" charset="0"/>
                <a:cs typeface="Trebuchet MS" charset="0"/>
              </a:rPr>
              <a:t>Task#1: function form</a:t>
            </a:r>
            <a:endParaRPr kumimoji="0" lang="en-US" b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1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2387" y="1733095"/>
            <a:ext cx="4672330" cy="3624579"/>
            <a:chOff x="1312387" y="1733095"/>
            <a:chExt cx="4672330" cy="3624579"/>
          </a:xfrm>
        </p:grpSpPr>
        <p:sp>
          <p:nvSpPr>
            <p:cNvPr id="3" name="object 3"/>
            <p:cNvSpPr/>
            <p:nvPr/>
          </p:nvSpPr>
          <p:spPr>
            <a:xfrm>
              <a:off x="4973035" y="1733095"/>
              <a:ext cx="1011555" cy="3387725"/>
            </a:xfrm>
            <a:custGeom>
              <a:avLst/>
              <a:gdLst/>
              <a:ahLst/>
              <a:cxnLst/>
              <a:rect l="l" t="t" r="r" b="b"/>
              <a:pathLst>
                <a:path w="1011554" h="3387725">
                  <a:moveTo>
                    <a:pt x="1011097" y="0"/>
                  </a:moveTo>
                  <a:lnTo>
                    <a:pt x="0" y="0"/>
                  </a:lnTo>
                  <a:lnTo>
                    <a:pt x="0" y="3387170"/>
                  </a:lnTo>
                  <a:lnTo>
                    <a:pt x="1011097" y="3387170"/>
                  </a:lnTo>
                  <a:lnTo>
                    <a:pt x="1011097" y="0"/>
                  </a:lnTo>
                  <a:close/>
                </a:path>
              </a:pathLst>
            </a:custGeom>
            <a:solidFill>
              <a:srgbClr val="F0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10264" y="1733095"/>
              <a:ext cx="1962785" cy="3387725"/>
            </a:xfrm>
            <a:custGeom>
              <a:avLst/>
              <a:gdLst/>
              <a:ahLst/>
              <a:cxnLst/>
              <a:rect l="l" t="t" r="r" b="b"/>
              <a:pathLst>
                <a:path w="1962785" h="3387725">
                  <a:moveTo>
                    <a:pt x="1962771" y="0"/>
                  </a:moveTo>
                  <a:lnTo>
                    <a:pt x="0" y="0"/>
                  </a:lnTo>
                  <a:lnTo>
                    <a:pt x="0" y="3387170"/>
                  </a:lnTo>
                  <a:lnTo>
                    <a:pt x="1962771" y="3387170"/>
                  </a:lnTo>
                  <a:lnTo>
                    <a:pt x="1962771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5720" y="1737735"/>
              <a:ext cx="1313180" cy="3387725"/>
            </a:xfrm>
            <a:custGeom>
              <a:avLst/>
              <a:gdLst/>
              <a:ahLst/>
              <a:cxnLst/>
              <a:rect l="l" t="t" r="r" b="b"/>
              <a:pathLst>
                <a:path w="1313180" h="3387725">
                  <a:moveTo>
                    <a:pt x="1312593" y="0"/>
                  </a:moveTo>
                  <a:lnTo>
                    <a:pt x="0" y="0"/>
                  </a:lnTo>
                  <a:lnTo>
                    <a:pt x="0" y="3387170"/>
                  </a:lnTo>
                  <a:lnTo>
                    <a:pt x="1312593" y="3387170"/>
                  </a:lnTo>
                  <a:lnTo>
                    <a:pt x="1312593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1920" y="1757547"/>
              <a:ext cx="0" cy="3587750"/>
            </a:xfrm>
            <a:custGeom>
              <a:avLst/>
              <a:gdLst/>
              <a:ahLst/>
              <a:cxnLst/>
              <a:rect l="l" t="t" r="r" b="b"/>
              <a:pathLst>
                <a:path h="3587750">
                  <a:moveTo>
                    <a:pt x="0" y="0"/>
                  </a:moveTo>
                  <a:lnTo>
                    <a:pt x="1" y="3587196"/>
                  </a:lnTo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5087" y="5120265"/>
              <a:ext cx="4624705" cy="0"/>
            </a:xfrm>
            <a:custGeom>
              <a:avLst/>
              <a:gdLst/>
              <a:ahLst/>
              <a:cxnLst/>
              <a:rect l="l" t="t" r="r" b="b"/>
              <a:pathLst>
                <a:path w="4624705">
                  <a:moveTo>
                    <a:pt x="462445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9905" y="2352268"/>
              <a:ext cx="2511425" cy="2461895"/>
            </a:xfrm>
            <a:custGeom>
              <a:avLst/>
              <a:gdLst/>
              <a:ahLst/>
              <a:cxnLst/>
              <a:rect l="l" t="t" r="r" b="b"/>
              <a:pathLst>
                <a:path w="2511425" h="2461895">
                  <a:moveTo>
                    <a:pt x="2510964" y="246142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8" y="305273"/>
            <a:ext cx="106946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Score Function</a:t>
            </a:r>
            <a:endParaRPr u="heavy" spc="-125"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87158" y="1596644"/>
            <a:ext cx="3779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0" dirty="0">
                <a:latin typeface="Arial"/>
                <a:cs typeface="Arial"/>
              </a:rPr>
              <a:t>f(x,W) </a:t>
            </a:r>
            <a:r>
              <a:rPr sz="4800" spc="-415" dirty="0">
                <a:latin typeface="Arial"/>
                <a:cs typeface="Arial"/>
              </a:rPr>
              <a:t>= </a:t>
            </a:r>
            <a:r>
              <a:rPr sz="4800" spc="-295" dirty="0">
                <a:latin typeface="Arial"/>
                <a:cs typeface="Arial"/>
              </a:rPr>
              <a:t>Wx </a:t>
            </a:r>
            <a:r>
              <a:rPr sz="4800" spc="-415" dirty="0">
                <a:latin typeface="Arial"/>
                <a:cs typeface="Arial"/>
              </a:rPr>
              <a:t>+</a:t>
            </a:r>
            <a:r>
              <a:rPr sz="4800" spc="-155" dirty="0">
                <a:latin typeface="Arial"/>
                <a:cs typeface="Arial"/>
              </a:rPr>
              <a:t> </a:t>
            </a:r>
            <a:r>
              <a:rPr sz="4800" spc="-150" dirty="0">
                <a:latin typeface="Arial"/>
                <a:cs typeface="Arial"/>
              </a:rPr>
              <a:t>b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2720" y="5171947"/>
            <a:ext cx="283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ED7D31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ED7D31"/>
                </a:solidFill>
                <a:latin typeface="Arial"/>
                <a:cs typeface="Arial"/>
              </a:rPr>
              <a:t>of </a:t>
            </a:r>
            <a:r>
              <a:rPr sz="2400" spc="-85" dirty="0">
                <a:solidFill>
                  <a:srgbClr val="ED7D31"/>
                </a:solidFill>
                <a:latin typeface="Arial"/>
                <a:cs typeface="Arial"/>
              </a:rPr>
              <a:t>pixel </a:t>
            </a:r>
            <a:r>
              <a:rPr sz="2400" spc="-100" dirty="0">
                <a:solidFill>
                  <a:srgbClr val="ED7D31"/>
                </a:solidFill>
                <a:latin typeface="Arial"/>
                <a:cs typeface="Arial"/>
              </a:rPr>
              <a:t>(15, 8,</a:t>
            </a:r>
            <a:r>
              <a:rPr sz="2400" spc="-34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ED7D31"/>
                </a:solidFill>
                <a:latin typeface="Arial"/>
                <a:cs typeface="Arial"/>
              </a:rPr>
              <a:t>0)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4621" y="1658619"/>
            <a:ext cx="1294130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325" algn="r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800" spc="-65" dirty="0">
                <a:solidFill>
                  <a:srgbClr val="4472C4"/>
                </a:solidFill>
                <a:latin typeface="Arial"/>
                <a:cs typeface="Arial"/>
              </a:rPr>
              <a:t>i</a:t>
            </a:r>
            <a:r>
              <a:rPr sz="2800" spc="35" dirty="0">
                <a:solidFill>
                  <a:srgbClr val="4472C4"/>
                </a:solidFill>
                <a:latin typeface="Arial"/>
                <a:cs typeface="Arial"/>
              </a:rPr>
              <a:t>r</a:t>
            </a:r>
            <a:r>
              <a:rPr sz="2800" spc="-50" dirty="0">
                <a:solidFill>
                  <a:srgbClr val="4472C4"/>
                </a:solidFill>
                <a:latin typeface="Arial"/>
                <a:cs typeface="Arial"/>
              </a:rPr>
              <a:t>p</a:t>
            </a:r>
            <a:r>
              <a:rPr sz="2800" spc="-30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r>
              <a:rPr sz="2800" spc="-22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800" spc="-130" dirty="0">
                <a:solidFill>
                  <a:srgbClr val="4472C4"/>
                </a:solidFill>
                <a:latin typeface="Arial"/>
                <a:cs typeface="Arial"/>
              </a:rPr>
              <a:t>ne</a:t>
            </a:r>
            <a:endParaRPr sz="2800">
              <a:latin typeface="Arial"/>
              <a:cs typeface="Arial"/>
            </a:endParaRPr>
          </a:p>
          <a:p>
            <a:pPr marR="60325" algn="r">
              <a:lnSpc>
                <a:spcPct val="100000"/>
              </a:lnSpc>
              <a:spcBef>
                <a:spcPts val="45"/>
              </a:spcBef>
            </a:pPr>
            <a:r>
              <a:rPr sz="2800" spc="-459" dirty="0">
                <a:solidFill>
                  <a:srgbClr val="4472C4"/>
                </a:solidFill>
                <a:latin typeface="Arial"/>
                <a:cs typeface="Arial"/>
              </a:rPr>
              <a:t>S</a:t>
            </a:r>
            <a:r>
              <a:rPr sz="2800" spc="-370" dirty="0">
                <a:solidFill>
                  <a:srgbClr val="4472C4"/>
                </a:solidFill>
                <a:latin typeface="Arial"/>
                <a:cs typeface="Arial"/>
              </a:rPr>
              <a:t>c</a:t>
            </a:r>
            <a:r>
              <a:rPr sz="2800" spc="-90" dirty="0">
                <a:solidFill>
                  <a:srgbClr val="4472C4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4472C4"/>
                </a:solidFill>
                <a:latin typeface="Arial"/>
                <a:cs typeface="Arial"/>
              </a:rPr>
              <a:t>r</a:t>
            </a:r>
            <a:r>
              <a:rPr sz="2800" spc="-165" dirty="0">
                <a:solidFill>
                  <a:srgbClr val="4472C4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57205" y="3076642"/>
            <a:ext cx="4158615" cy="1734820"/>
            <a:chOff x="1757205" y="3076642"/>
            <a:chExt cx="4158615" cy="1734820"/>
          </a:xfrm>
        </p:grpSpPr>
        <p:sp>
          <p:nvSpPr>
            <p:cNvPr id="18" name="object 18"/>
            <p:cNvSpPr/>
            <p:nvPr/>
          </p:nvSpPr>
          <p:spPr>
            <a:xfrm>
              <a:off x="1788955" y="3306376"/>
              <a:ext cx="4095115" cy="1473200"/>
            </a:xfrm>
            <a:custGeom>
              <a:avLst/>
              <a:gdLst/>
              <a:ahLst/>
              <a:cxnLst/>
              <a:rect l="l" t="t" r="r" b="b"/>
              <a:pathLst>
                <a:path w="4095115" h="1473200">
                  <a:moveTo>
                    <a:pt x="4094707" y="0"/>
                  </a:moveTo>
                  <a:lnTo>
                    <a:pt x="0" y="1472935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3551" y="3108392"/>
              <a:ext cx="3958590" cy="682625"/>
            </a:xfrm>
            <a:custGeom>
              <a:avLst/>
              <a:gdLst/>
              <a:ahLst/>
              <a:cxnLst/>
              <a:rect l="l" t="t" r="r" b="b"/>
              <a:pathLst>
                <a:path w="3958590" h="682625">
                  <a:moveTo>
                    <a:pt x="3958483" y="68217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61526" y="2152395"/>
            <a:ext cx="820419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11150">
              <a:lnSpc>
                <a:spcPct val="101400"/>
              </a:lnSpc>
              <a:spcBef>
                <a:spcPts val="50"/>
              </a:spcBef>
            </a:pPr>
            <a:r>
              <a:rPr sz="2800" spc="-43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3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35" dirty="0">
                <a:solidFill>
                  <a:srgbClr val="FF0000"/>
                </a:solidFill>
                <a:latin typeface="Arial"/>
                <a:cs typeface="Arial"/>
              </a:rPr>
              <a:t>r  </a:t>
            </a:r>
            <a:r>
              <a:rPr sz="2800" spc="-459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37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28313" y="2429763"/>
            <a:ext cx="1945005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5260" marR="966469" indent="319405">
              <a:lnSpc>
                <a:spcPct val="100699"/>
              </a:lnSpc>
              <a:spcBef>
                <a:spcPts val="75"/>
              </a:spcBef>
            </a:pPr>
            <a:r>
              <a:rPr sz="2800" spc="-434" dirty="0">
                <a:solidFill>
                  <a:srgbClr val="70AD47"/>
                </a:solidFill>
                <a:latin typeface="Arial"/>
                <a:cs typeface="Arial"/>
              </a:rPr>
              <a:t>C</a:t>
            </a:r>
            <a:r>
              <a:rPr sz="2800" spc="-360" dirty="0">
                <a:solidFill>
                  <a:srgbClr val="70AD47"/>
                </a:solidFill>
                <a:latin typeface="Arial"/>
                <a:cs typeface="Arial"/>
              </a:rPr>
              <a:t>a</a:t>
            </a:r>
            <a:r>
              <a:rPr sz="2800" spc="160" dirty="0">
                <a:solidFill>
                  <a:srgbClr val="70AD47"/>
                </a:solidFill>
                <a:latin typeface="Arial"/>
                <a:cs typeface="Arial"/>
              </a:rPr>
              <a:t>t  </a:t>
            </a:r>
            <a:r>
              <a:rPr sz="2800" spc="-459" dirty="0">
                <a:solidFill>
                  <a:srgbClr val="70AD47"/>
                </a:solidFill>
                <a:latin typeface="Arial"/>
                <a:cs typeface="Arial"/>
              </a:rPr>
              <a:t>S</a:t>
            </a:r>
            <a:r>
              <a:rPr sz="2800" spc="-370" dirty="0">
                <a:solidFill>
                  <a:srgbClr val="70AD47"/>
                </a:solidFill>
                <a:latin typeface="Arial"/>
                <a:cs typeface="Arial"/>
              </a:rPr>
              <a:t>c</a:t>
            </a:r>
            <a:r>
              <a:rPr sz="2800" spc="-90" dirty="0">
                <a:solidFill>
                  <a:srgbClr val="70AD47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70AD47"/>
                </a:solidFill>
                <a:latin typeface="Arial"/>
                <a:cs typeface="Arial"/>
              </a:rPr>
              <a:t>r</a:t>
            </a:r>
            <a:r>
              <a:rPr sz="2800" spc="-165" dirty="0">
                <a:solidFill>
                  <a:srgbClr val="70AD47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680" y="3099308"/>
            <a:ext cx="113347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6220" marR="5080" indent="-224154">
              <a:lnSpc>
                <a:spcPct val="100800"/>
              </a:lnSpc>
              <a:spcBef>
                <a:spcPts val="75"/>
              </a:spcBef>
            </a:pPr>
            <a:r>
              <a:rPr sz="2400" spc="-459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l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270" dirty="0">
                <a:latin typeface="Arial"/>
                <a:cs typeface="Arial"/>
              </a:rPr>
              <a:t>ss</a:t>
            </a:r>
            <a:r>
              <a:rPr sz="2400" spc="10" dirty="0">
                <a:latin typeface="Arial"/>
                <a:cs typeface="Arial"/>
              </a:rPr>
              <a:t>i</a:t>
            </a:r>
            <a:r>
              <a:rPr sz="2400" spc="70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i</a:t>
            </a:r>
            <a:r>
              <a:rPr sz="2400" spc="-140" dirty="0">
                <a:latin typeface="Arial"/>
                <a:cs typeface="Arial"/>
              </a:rPr>
              <a:t>e</a:t>
            </a:r>
            <a:r>
              <a:rPr sz="2400" spc="30" dirty="0">
                <a:latin typeface="Arial"/>
                <a:cs typeface="Arial"/>
              </a:rPr>
              <a:t>r 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score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74566" y="1158747"/>
            <a:ext cx="2454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5" dirty="0">
                <a:latin typeface="Arial"/>
                <a:cs typeface="Arial"/>
              </a:rPr>
              <a:t>Decision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Regions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8898F149-360C-E54F-B6E7-1BAAC4B22EFB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CB78EB1E-AA24-AB4D-A889-93F66D67F66C}"/>
              </a:ext>
            </a:extLst>
          </p:cNvPr>
          <p:cNvSpPr txBox="1"/>
          <p:nvPr/>
        </p:nvSpPr>
        <p:spPr>
          <a:xfrm>
            <a:off x="7065224" y="1182914"/>
            <a:ext cx="3901454" cy="3594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6220" marR="5080" indent="-224154">
              <a:lnSpc>
                <a:spcPct val="100800"/>
              </a:lnSpc>
              <a:spcBef>
                <a:spcPts val="75"/>
              </a:spcBef>
            </a:pPr>
            <a:r>
              <a:rPr lang="en-US" sz="2400" spc="-140" dirty="0">
                <a:solidFill>
                  <a:srgbClr val="FF0000"/>
                </a:solidFill>
                <a:latin typeface="Arial"/>
                <a:cs typeface="Arial"/>
              </a:rPr>
              <a:t>(Linear) S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core</a:t>
            </a:r>
            <a:r>
              <a:rPr lang="en-US" sz="2400" spc="-140" dirty="0">
                <a:solidFill>
                  <a:srgbClr val="FF0000"/>
                </a:solidFill>
                <a:latin typeface="Arial"/>
                <a:cs typeface="Arial"/>
              </a:rPr>
              <a:t> Function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E5E0F405-3137-B54F-9DC1-A01916DC0EB5}"/>
              </a:ext>
            </a:extLst>
          </p:cNvPr>
          <p:cNvSpPr txBox="1"/>
          <p:nvPr/>
        </p:nvSpPr>
        <p:spPr>
          <a:xfrm>
            <a:off x="6917184" y="3050009"/>
            <a:ext cx="4553824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45" dirty="0">
                <a:latin typeface="Arial"/>
                <a:cs typeface="Arial"/>
              </a:rPr>
              <a:t>Given a W (and b), we can compute a score for each class given an input x.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18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2387" y="1733095"/>
            <a:ext cx="4672330" cy="3624579"/>
            <a:chOff x="1312387" y="1733095"/>
            <a:chExt cx="4672330" cy="3624579"/>
          </a:xfrm>
        </p:grpSpPr>
        <p:sp>
          <p:nvSpPr>
            <p:cNvPr id="3" name="object 3"/>
            <p:cNvSpPr/>
            <p:nvPr/>
          </p:nvSpPr>
          <p:spPr>
            <a:xfrm>
              <a:off x="4973035" y="1733095"/>
              <a:ext cx="1011555" cy="3387725"/>
            </a:xfrm>
            <a:custGeom>
              <a:avLst/>
              <a:gdLst/>
              <a:ahLst/>
              <a:cxnLst/>
              <a:rect l="l" t="t" r="r" b="b"/>
              <a:pathLst>
                <a:path w="1011554" h="3387725">
                  <a:moveTo>
                    <a:pt x="1011097" y="0"/>
                  </a:moveTo>
                  <a:lnTo>
                    <a:pt x="0" y="0"/>
                  </a:lnTo>
                  <a:lnTo>
                    <a:pt x="0" y="3387170"/>
                  </a:lnTo>
                  <a:lnTo>
                    <a:pt x="1011097" y="3387170"/>
                  </a:lnTo>
                  <a:lnTo>
                    <a:pt x="1011097" y="0"/>
                  </a:lnTo>
                  <a:close/>
                </a:path>
              </a:pathLst>
            </a:custGeom>
            <a:solidFill>
              <a:srgbClr val="F0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10264" y="1733095"/>
              <a:ext cx="1962785" cy="3387725"/>
            </a:xfrm>
            <a:custGeom>
              <a:avLst/>
              <a:gdLst/>
              <a:ahLst/>
              <a:cxnLst/>
              <a:rect l="l" t="t" r="r" b="b"/>
              <a:pathLst>
                <a:path w="1962785" h="3387725">
                  <a:moveTo>
                    <a:pt x="1962771" y="0"/>
                  </a:moveTo>
                  <a:lnTo>
                    <a:pt x="0" y="0"/>
                  </a:lnTo>
                  <a:lnTo>
                    <a:pt x="0" y="3387170"/>
                  </a:lnTo>
                  <a:lnTo>
                    <a:pt x="1962771" y="3387170"/>
                  </a:lnTo>
                  <a:lnTo>
                    <a:pt x="1962771" y="0"/>
                  </a:lnTo>
                  <a:close/>
                </a:path>
              </a:pathLst>
            </a:custGeom>
            <a:solidFill>
              <a:srgbClr val="E2F0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15720" y="1737735"/>
              <a:ext cx="1313180" cy="3387725"/>
            </a:xfrm>
            <a:custGeom>
              <a:avLst/>
              <a:gdLst/>
              <a:ahLst/>
              <a:cxnLst/>
              <a:rect l="l" t="t" r="r" b="b"/>
              <a:pathLst>
                <a:path w="1313180" h="3387725">
                  <a:moveTo>
                    <a:pt x="1312593" y="0"/>
                  </a:moveTo>
                  <a:lnTo>
                    <a:pt x="0" y="0"/>
                  </a:lnTo>
                  <a:lnTo>
                    <a:pt x="0" y="3387170"/>
                  </a:lnTo>
                  <a:lnTo>
                    <a:pt x="1312593" y="3387170"/>
                  </a:lnTo>
                  <a:lnTo>
                    <a:pt x="1312593" y="0"/>
                  </a:lnTo>
                  <a:close/>
                </a:path>
              </a:pathLst>
            </a:custGeom>
            <a:solidFill>
              <a:srgbClr val="DAE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1920" y="1757547"/>
              <a:ext cx="0" cy="3587750"/>
            </a:xfrm>
            <a:custGeom>
              <a:avLst/>
              <a:gdLst/>
              <a:ahLst/>
              <a:cxnLst/>
              <a:rect l="l" t="t" r="r" b="b"/>
              <a:pathLst>
                <a:path h="3587750">
                  <a:moveTo>
                    <a:pt x="0" y="0"/>
                  </a:moveTo>
                  <a:lnTo>
                    <a:pt x="1" y="3587196"/>
                  </a:lnTo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25087" y="5120265"/>
              <a:ext cx="4624705" cy="0"/>
            </a:xfrm>
            <a:custGeom>
              <a:avLst/>
              <a:gdLst/>
              <a:ahLst/>
              <a:cxnLst/>
              <a:rect l="l" t="t" r="r" b="b"/>
              <a:pathLst>
                <a:path w="4624705">
                  <a:moveTo>
                    <a:pt x="4624450" y="0"/>
                  </a:moveTo>
                  <a:lnTo>
                    <a:pt x="0" y="1"/>
                  </a:lnTo>
                </a:path>
              </a:pathLst>
            </a:custGeom>
            <a:ln w="254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09905" y="2352268"/>
              <a:ext cx="2511425" cy="2461895"/>
            </a:xfrm>
            <a:custGeom>
              <a:avLst/>
              <a:gdLst/>
              <a:ahLst/>
              <a:cxnLst/>
              <a:rect l="l" t="t" r="r" b="b"/>
              <a:pathLst>
                <a:path w="2511425" h="2461895">
                  <a:moveTo>
                    <a:pt x="2510964" y="246142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8" y="305273"/>
            <a:ext cx="106946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Score Function</a:t>
            </a:r>
            <a:endParaRPr u="heavy" spc="-125" dirty="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87158" y="1596644"/>
            <a:ext cx="3779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10" dirty="0">
                <a:latin typeface="Arial"/>
                <a:cs typeface="Arial"/>
              </a:rPr>
              <a:t>f(x,W) </a:t>
            </a:r>
            <a:r>
              <a:rPr sz="4800" spc="-415" dirty="0">
                <a:latin typeface="Arial"/>
                <a:cs typeface="Arial"/>
              </a:rPr>
              <a:t>= </a:t>
            </a:r>
            <a:r>
              <a:rPr sz="4800" spc="-295" dirty="0">
                <a:latin typeface="Arial"/>
                <a:cs typeface="Arial"/>
              </a:rPr>
              <a:t>Wx </a:t>
            </a:r>
            <a:r>
              <a:rPr sz="4800" spc="-415" dirty="0">
                <a:latin typeface="Arial"/>
                <a:cs typeface="Arial"/>
              </a:rPr>
              <a:t>+</a:t>
            </a:r>
            <a:r>
              <a:rPr sz="4800" spc="-155" dirty="0">
                <a:latin typeface="Arial"/>
                <a:cs typeface="Arial"/>
              </a:rPr>
              <a:t> </a:t>
            </a:r>
            <a:r>
              <a:rPr sz="4800" spc="-150" dirty="0">
                <a:latin typeface="Arial"/>
                <a:cs typeface="Arial"/>
              </a:rPr>
              <a:t>b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2720" y="5171947"/>
            <a:ext cx="283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ED7D31"/>
                </a:solidFill>
                <a:latin typeface="Arial"/>
                <a:cs typeface="Arial"/>
              </a:rPr>
              <a:t>Value </a:t>
            </a:r>
            <a:r>
              <a:rPr sz="2400" spc="-5" dirty="0">
                <a:solidFill>
                  <a:srgbClr val="ED7D31"/>
                </a:solidFill>
                <a:latin typeface="Arial"/>
                <a:cs typeface="Arial"/>
              </a:rPr>
              <a:t>of </a:t>
            </a:r>
            <a:r>
              <a:rPr sz="2400" spc="-85" dirty="0">
                <a:solidFill>
                  <a:srgbClr val="ED7D31"/>
                </a:solidFill>
                <a:latin typeface="Arial"/>
                <a:cs typeface="Arial"/>
              </a:rPr>
              <a:t>pixel </a:t>
            </a:r>
            <a:r>
              <a:rPr sz="2400" spc="-100" dirty="0">
                <a:solidFill>
                  <a:srgbClr val="ED7D31"/>
                </a:solidFill>
                <a:latin typeface="Arial"/>
                <a:cs typeface="Arial"/>
              </a:rPr>
              <a:t>(15, 8,</a:t>
            </a:r>
            <a:r>
              <a:rPr sz="2400" spc="-34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400" spc="-100" dirty="0">
                <a:solidFill>
                  <a:srgbClr val="ED7D31"/>
                </a:solidFill>
                <a:latin typeface="Arial"/>
                <a:cs typeface="Arial"/>
              </a:rPr>
              <a:t>0)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4621" y="1658619"/>
            <a:ext cx="1294130" cy="88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0325" algn="r">
              <a:lnSpc>
                <a:spcPct val="100000"/>
              </a:lnSpc>
              <a:spcBef>
                <a:spcPts val="100"/>
              </a:spcBef>
            </a:pPr>
            <a:r>
              <a:rPr sz="2800" spc="-170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800" spc="-65" dirty="0">
                <a:solidFill>
                  <a:srgbClr val="4472C4"/>
                </a:solidFill>
                <a:latin typeface="Arial"/>
                <a:cs typeface="Arial"/>
              </a:rPr>
              <a:t>i</a:t>
            </a:r>
            <a:r>
              <a:rPr sz="2800" spc="35" dirty="0">
                <a:solidFill>
                  <a:srgbClr val="4472C4"/>
                </a:solidFill>
                <a:latin typeface="Arial"/>
                <a:cs typeface="Arial"/>
              </a:rPr>
              <a:t>r</a:t>
            </a:r>
            <a:r>
              <a:rPr sz="2800" spc="-50" dirty="0">
                <a:solidFill>
                  <a:srgbClr val="4472C4"/>
                </a:solidFill>
                <a:latin typeface="Arial"/>
                <a:cs typeface="Arial"/>
              </a:rPr>
              <a:t>p</a:t>
            </a:r>
            <a:r>
              <a:rPr sz="2800" spc="-30" dirty="0">
                <a:solidFill>
                  <a:srgbClr val="4472C4"/>
                </a:solidFill>
                <a:latin typeface="Arial"/>
                <a:cs typeface="Arial"/>
              </a:rPr>
              <a:t>l</a:t>
            </a:r>
            <a:r>
              <a:rPr sz="2800" spc="-225" dirty="0">
                <a:solidFill>
                  <a:srgbClr val="4472C4"/>
                </a:solidFill>
                <a:latin typeface="Arial"/>
                <a:cs typeface="Arial"/>
              </a:rPr>
              <a:t>a</a:t>
            </a:r>
            <a:r>
              <a:rPr sz="2800" spc="-130" dirty="0">
                <a:solidFill>
                  <a:srgbClr val="4472C4"/>
                </a:solidFill>
                <a:latin typeface="Arial"/>
                <a:cs typeface="Arial"/>
              </a:rPr>
              <a:t>ne</a:t>
            </a:r>
            <a:endParaRPr sz="2800">
              <a:latin typeface="Arial"/>
              <a:cs typeface="Arial"/>
            </a:endParaRPr>
          </a:p>
          <a:p>
            <a:pPr marR="60325" algn="r">
              <a:lnSpc>
                <a:spcPct val="100000"/>
              </a:lnSpc>
              <a:spcBef>
                <a:spcPts val="45"/>
              </a:spcBef>
            </a:pPr>
            <a:r>
              <a:rPr sz="2800" spc="-459" dirty="0">
                <a:solidFill>
                  <a:srgbClr val="4472C4"/>
                </a:solidFill>
                <a:latin typeface="Arial"/>
                <a:cs typeface="Arial"/>
              </a:rPr>
              <a:t>S</a:t>
            </a:r>
            <a:r>
              <a:rPr sz="2800" spc="-370" dirty="0">
                <a:solidFill>
                  <a:srgbClr val="4472C4"/>
                </a:solidFill>
                <a:latin typeface="Arial"/>
                <a:cs typeface="Arial"/>
              </a:rPr>
              <a:t>c</a:t>
            </a:r>
            <a:r>
              <a:rPr sz="2800" spc="-90" dirty="0">
                <a:solidFill>
                  <a:srgbClr val="4472C4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4472C4"/>
                </a:solidFill>
                <a:latin typeface="Arial"/>
                <a:cs typeface="Arial"/>
              </a:rPr>
              <a:t>r</a:t>
            </a:r>
            <a:r>
              <a:rPr sz="2800" spc="-165" dirty="0">
                <a:solidFill>
                  <a:srgbClr val="4472C4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757205" y="3076642"/>
            <a:ext cx="4158615" cy="1734820"/>
            <a:chOff x="1757205" y="3076642"/>
            <a:chExt cx="4158615" cy="1734820"/>
          </a:xfrm>
        </p:grpSpPr>
        <p:sp>
          <p:nvSpPr>
            <p:cNvPr id="18" name="object 18"/>
            <p:cNvSpPr/>
            <p:nvPr/>
          </p:nvSpPr>
          <p:spPr>
            <a:xfrm>
              <a:off x="1788955" y="3306376"/>
              <a:ext cx="4095115" cy="1473200"/>
            </a:xfrm>
            <a:custGeom>
              <a:avLst/>
              <a:gdLst/>
              <a:ahLst/>
              <a:cxnLst/>
              <a:rect l="l" t="t" r="r" b="b"/>
              <a:pathLst>
                <a:path w="4095115" h="1473200">
                  <a:moveTo>
                    <a:pt x="4094707" y="0"/>
                  </a:moveTo>
                  <a:lnTo>
                    <a:pt x="0" y="1472935"/>
                  </a:lnTo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3551" y="3108392"/>
              <a:ext cx="3958590" cy="682625"/>
            </a:xfrm>
            <a:custGeom>
              <a:avLst/>
              <a:gdLst/>
              <a:ahLst/>
              <a:cxnLst/>
              <a:rect l="l" t="t" r="r" b="b"/>
              <a:pathLst>
                <a:path w="3958590" h="682625">
                  <a:moveTo>
                    <a:pt x="3958483" y="682170"/>
                  </a:moveTo>
                  <a:lnTo>
                    <a:pt x="0" y="0"/>
                  </a:lnTo>
                </a:path>
              </a:pathLst>
            </a:custGeom>
            <a:ln w="6350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061526" y="2152395"/>
            <a:ext cx="820419" cy="8851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311150">
              <a:lnSpc>
                <a:spcPct val="101400"/>
              </a:lnSpc>
              <a:spcBef>
                <a:spcPts val="50"/>
              </a:spcBef>
            </a:pPr>
            <a:r>
              <a:rPr sz="2800" spc="-43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33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35" dirty="0">
                <a:solidFill>
                  <a:srgbClr val="FF0000"/>
                </a:solidFill>
                <a:latin typeface="Arial"/>
                <a:cs typeface="Arial"/>
              </a:rPr>
              <a:t>r  </a:t>
            </a:r>
            <a:r>
              <a:rPr sz="2800" spc="-459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spc="-37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9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16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28313" y="2429763"/>
            <a:ext cx="1945005" cy="8820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5260" marR="966469" indent="319405">
              <a:lnSpc>
                <a:spcPct val="100699"/>
              </a:lnSpc>
              <a:spcBef>
                <a:spcPts val="75"/>
              </a:spcBef>
            </a:pPr>
            <a:r>
              <a:rPr sz="2800" spc="-434" dirty="0">
                <a:solidFill>
                  <a:srgbClr val="70AD47"/>
                </a:solidFill>
                <a:latin typeface="Arial"/>
                <a:cs typeface="Arial"/>
              </a:rPr>
              <a:t>C</a:t>
            </a:r>
            <a:r>
              <a:rPr sz="2800" spc="-360" dirty="0">
                <a:solidFill>
                  <a:srgbClr val="70AD47"/>
                </a:solidFill>
                <a:latin typeface="Arial"/>
                <a:cs typeface="Arial"/>
              </a:rPr>
              <a:t>a</a:t>
            </a:r>
            <a:r>
              <a:rPr sz="2800" spc="160" dirty="0">
                <a:solidFill>
                  <a:srgbClr val="70AD47"/>
                </a:solidFill>
                <a:latin typeface="Arial"/>
                <a:cs typeface="Arial"/>
              </a:rPr>
              <a:t>t  </a:t>
            </a:r>
            <a:r>
              <a:rPr sz="2800" spc="-459" dirty="0">
                <a:solidFill>
                  <a:srgbClr val="70AD47"/>
                </a:solidFill>
                <a:latin typeface="Arial"/>
                <a:cs typeface="Arial"/>
              </a:rPr>
              <a:t>S</a:t>
            </a:r>
            <a:r>
              <a:rPr sz="2800" spc="-370" dirty="0">
                <a:solidFill>
                  <a:srgbClr val="70AD47"/>
                </a:solidFill>
                <a:latin typeface="Arial"/>
                <a:cs typeface="Arial"/>
              </a:rPr>
              <a:t>c</a:t>
            </a:r>
            <a:r>
              <a:rPr sz="2800" spc="-90" dirty="0">
                <a:solidFill>
                  <a:srgbClr val="70AD47"/>
                </a:solidFill>
                <a:latin typeface="Arial"/>
                <a:cs typeface="Arial"/>
              </a:rPr>
              <a:t>o</a:t>
            </a:r>
            <a:r>
              <a:rPr sz="2800" dirty="0">
                <a:solidFill>
                  <a:srgbClr val="70AD47"/>
                </a:solidFill>
                <a:latin typeface="Arial"/>
                <a:cs typeface="Arial"/>
              </a:rPr>
              <a:t>r</a:t>
            </a:r>
            <a:r>
              <a:rPr sz="2800" spc="-165" dirty="0">
                <a:solidFill>
                  <a:srgbClr val="70AD47"/>
                </a:solidFill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3680" y="3099308"/>
            <a:ext cx="113347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6220" marR="5080" indent="-224154">
              <a:lnSpc>
                <a:spcPct val="100800"/>
              </a:lnSpc>
              <a:spcBef>
                <a:spcPts val="75"/>
              </a:spcBef>
            </a:pPr>
            <a:r>
              <a:rPr sz="2400" spc="-459" dirty="0">
                <a:latin typeface="Arial"/>
                <a:cs typeface="Arial"/>
              </a:rPr>
              <a:t>C</a:t>
            </a:r>
            <a:r>
              <a:rPr sz="2400" spc="10" dirty="0">
                <a:latin typeface="Arial"/>
                <a:cs typeface="Arial"/>
              </a:rPr>
              <a:t>l</a:t>
            </a:r>
            <a:r>
              <a:rPr sz="2400" spc="-190" dirty="0">
                <a:latin typeface="Arial"/>
                <a:cs typeface="Arial"/>
              </a:rPr>
              <a:t>a</a:t>
            </a:r>
            <a:r>
              <a:rPr sz="2400" spc="-270" dirty="0">
                <a:latin typeface="Arial"/>
                <a:cs typeface="Arial"/>
              </a:rPr>
              <a:t>ss</a:t>
            </a:r>
            <a:r>
              <a:rPr sz="2400" spc="10" dirty="0">
                <a:latin typeface="Arial"/>
                <a:cs typeface="Arial"/>
              </a:rPr>
              <a:t>i</a:t>
            </a:r>
            <a:r>
              <a:rPr sz="2400" spc="70" dirty="0">
                <a:latin typeface="Arial"/>
                <a:cs typeface="Arial"/>
              </a:rPr>
              <a:t>f</a:t>
            </a:r>
            <a:r>
              <a:rPr sz="2400" spc="10" dirty="0">
                <a:latin typeface="Arial"/>
                <a:cs typeface="Arial"/>
              </a:rPr>
              <a:t>i</a:t>
            </a:r>
            <a:r>
              <a:rPr sz="2400" spc="-140" dirty="0">
                <a:latin typeface="Arial"/>
                <a:cs typeface="Arial"/>
              </a:rPr>
              <a:t>e</a:t>
            </a:r>
            <a:r>
              <a:rPr sz="2400" spc="30" dirty="0">
                <a:latin typeface="Arial"/>
                <a:cs typeface="Arial"/>
              </a:rPr>
              <a:t>r  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score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74566" y="1158747"/>
            <a:ext cx="24549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45" dirty="0">
                <a:latin typeface="Arial"/>
                <a:cs typeface="Arial"/>
              </a:rPr>
              <a:t>Decision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Regions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8898F149-360C-E54F-B6E7-1BAAC4B22EFB}"/>
              </a:ext>
            </a:extLst>
          </p:cNvPr>
          <p:cNvSpPr txBox="1"/>
          <p:nvPr/>
        </p:nvSpPr>
        <p:spPr>
          <a:xfrm>
            <a:off x="109168" y="6618225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2">
            <a:extLst>
              <a:ext uri="{FF2B5EF4-FFF2-40B4-BE49-F238E27FC236}">
                <a16:creationId xmlns:a16="http://schemas.microsoft.com/office/drawing/2014/main" id="{CB78EB1E-AA24-AB4D-A889-93F66D67F66C}"/>
              </a:ext>
            </a:extLst>
          </p:cNvPr>
          <p:cNvSpPr txBox="1"/>
          <p:nvPr/>
        </p:nvSpPr>
        <p:spPr>
          <a:xfrm>
            <a:off x="7065224" y="1182914"/>
            <a:ext cx="3901454" cy="35945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36220" marR="5080" indent="-224154">
              <a:lnSpc>
                <a:spcPct val="100800"/>
              </a:lnSpc>
              <a:spcBef>
                <a:spcPts val="75"/>
              </a:spcBef>
            </a:pPr>
            <a:r>
              <a:rPr lang="en-US" sz="2400" spc="-140" dirty="0">
                <a:solidFill>
                  <a:srgbClr val="FF0000"/>
                </a:solidFill>
                <a:latin typeface="Arial"/>
                <a:cs typeface="Arial"/>
              </a:rPr>
              <a:t>(Linear) S</a:t>
            </a:r>
            <a:r>
              <a:rPr sz="2400" spc="-140" dirty="0">
                <a:solidFill>
                  <a:srgbClr val="FF0000"/>
                </a:solidFill>
                <a:latin typeface="Arial"/>
                <a:cs typeface="Arial"/>
              </a:rPr>
              <a:t>core</a:t>
            </a:r>
            <a:r>
              <a:rPr lang="en-US" sz="2400" spc="-140" dirty="0">
                <a:solidFill>
                  <a:srgbClr val="FF0000"/>
                </a:solidFill>
                <a:latin typeface="Arial"/>
                <a:cs typeface="Arial"/>
              </a:rPr>
              <a:t> Function</a:t>
            </a:r>
            <a:endParaRPr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E5E0F405-3137-B54F-9DC1-A01916DC0EB5}"/>
              </a:ext>
            </a:extLst>
          </p:cNvPr>
          <p:cNvSpPr txBox="1"/>
          <p:nvPr/>
        </p:nvSpPr>
        <p:spPr>
          <a:xfrm>
            <a:off x="6649765" y="2945465"/>
            <a:ext cx="4553824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145" dirty="0">
                <a:solidFill>
                  <a:srgbClr val="0070C0"/>
                </a:solidFill>
                <a:latin typeface="Arial"/>
                <a:cs typeface="Arial"/>
              </a:rPr>
              <a:t>Good classifier</a:t>
            </a:r>
            <a:r>
              <a:rPr lang="en-US" sz="2800" spc="-145" dirty="0">
                <a:latin typeface="Arial"/>
                <a:cs typeface="Arial"/>
              </a:rPr>
              <a:t>: </a:t>
            </a:r>
            <a:r>
              <a:rPr lang="en-US" sz="2800" b="1" dirty="0">
                <a:latin typeface="Trebuchet MS" charset="0"/>
                <a:ea typeface="Trebuchet MS" charset="0"/>
                <a:cs typeface="Trebuchet MS" charset="0"/>
              </a:rPr>
              <a:t>output a </a:t>
            </a:r>
            <a:r>
              <a:rPr lang="en-US" sz="2800" b="1" dirty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high score</a:t>
            </a:r>
            <a:r>
              <a:rPr lang="en-US" sz="2800" b="1" dirty="0">
                <a:latin typeface="Trebuchet MS" charset="0"/>
                <a:ea typeface="Trebuchet MS" charset="0"/>
                <a:cs typeface="Trebuchet MS" charset="0"/>
              </a:rPr>
              <a:t> for the </a:t>
            </a:r>
            <a:r>
              <a:rPr lang="en-US" sz="2800" b="1" dirty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correct</a:t>
            </a:r>
            <a:r>
              <a:rPr lang="en-US" sz="2800" b="1" dirty="0">
                <a:latin typeface="Trebuchet MS" charset="0"/>
                <a:ea typeface="Trebuchet MS" charset="0"/>
                <a:cs typeface="Trebuchet MS" charset="0"/>
              </a:rPr>
              <a:t> class, and a </a:t>
            </a:r>
            <a:r>
              <a:rPr lang="en-US" sz="2800" b="1" dirty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low score </a:t>
            </a:r>
            <a:r>
              <a:rPr lang="en-US" sz="2800" b="1" dirty="0">
                <a:latin typeface="Trebuchet MS" charset="0"/>
                <a:ea typeface="Trebuchet MS" charset="0"/>
                <a:cs typeface="Trebuchet MS" charset="0"/>
              </a:rPr>
              <a:t>for the </a:t>
            </a:r>
            <a:r>
              <a:rPr lang="en-US" sz="2800" b="1" dirty="0">
                <a:solidFill>
                  <a:srgbClr val="FF0000"/>
                </a:solidFill>
                <a:latin typeface="Trebuchet MS" charset="0"/>
                <a:ea typeface="Trebuchet MS" charset="0"/>
                <a:cs typeface="Trebuchet MS" charset="0"/>
              </a:rPr>
              <a:t>wrong</a:t>
            </a:r>
            <a:r>
              <a:rPr lang="en-US" sz="2800" b="1" dirty="0">
                <a:latin typeface="Trebuchet MS" charset="0"/>
                <a:ea typeface="Trebuchet MS" charset="0"/>
                <a:cs typeface="Trebuchet MS" charset="0"/>
              </a:rPr>
              <a:t> class</a:t>
            </a:r>
            <a:r>
              <a:rPr lang="en-US" sz="2800" spc="-14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977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4"/>
            <a:ext cx="3939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Loss Function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273037"/>
            <a:ext cx="11129614" cy="18828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215" dirty="0">
                <a:latin typeface="Arial"/>
                <a:cs typeface="Arial"/>
              </a:rPr>
              <a:t>What is loss function: a </a:t>
            </a:r>
            <a:r>
              <a:rPr sz="2400" b="1" spc="-254" dirty="0">
                <a:solidFill>
                  <a:srgbClr val="FF0000"/>
                </a:solidFill>
                <a:latin typeface="Arial"/>
                <a:cs typeface="Arial"/>
              </a:rPr>
              <a:t>loss </a:t>
            </a:r>
            <a:r>
              <a:rPr sz="2400" b="1" spc="-145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lang="en-US" sz="2400" spc="-60" dirty="0">
                <a:latin typeface="Arial"/>
                <a:cs typeface="Arial"/>
              </a:rPr>
              <a:t>is a function that measures</a:t>
            </a:r>
            <a:r>
              <a:rPr sz="2400" spc="-60" dirty="0">
                <a:latin typeface="Arial"/>
                <a:cs typeface="Arial"/>
              </a:rPr>
              <a:t> how </a:t>
            </a:r>
            <a:r>
              <a:rPr sz="2400" spc="-114" dirty="0">
                <a:latin typeface="Arial"/>
                <a:cs typeface="Arial"/>
              </a:rPr>
              <a:t>good </a:t>
            </a:r>
            <a:r>
              <a:rPr lang="en-US" sz="2400" spc="-40" dirty="0">
                <a:latin typeface="Arial"/>
                <a:cs typeface="Arial"/>
              </a:rPr>
              <a:t>our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classifier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lang="en-US" sz="2400" spc="-12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 dirty="0">
              <a:latin typeface="Arial"/>
              <a:cs typeface="Arial"/>
            </a:endParaRPr>
          </a:p>
          <a:p>
            <a:pPr marL="12700" marR="1132205">
              <a:lnSpc>
                <a:spcPct val="100800"/>
              </a:lnSpc>
            </a:pPr>
            <a:r>
              <a:rPr sz="2400" spc="-145" dirty="0">
                <a:latin typeface="Arial"/>
                <a:cs typeface="Arial"/>
              </a:rPr>
              <a:t>Low </a:t>
            </a:r>
            <a:r>
              <a:rPr sz="2400" spc="-150" dirty="0">
                <a:latin typeface="Arial"/>
                <a:cs typeface="Arial"/>
              </a:rPr>
              <a:t>loss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14" dirty="0">
                <a:latin typeface="Arial"/>
                <a:cs typeface="Arial"/>
              </a:rPr>
              <a:t>good </a:t>
            </a:r>
            <a:r>
              <a:rPr sz="2400" spc="-95" dirty="0">
                <a:latin typeface="Arial"/>
                <a:cs typeface="Arial"/>
              </a:rPr>
              <a:t>classifier  </a:t>
            </a:r>
            <a:endParaRPr lang="en-US" sz="2400" spc="-95" dirty="0">
              <a:latin typeface="Arial"/>
              <a:cs typeface="Arial"/>
            </a:endParaRPr>
          </a:p>
          <a:p>
            <a:pPr marL="12700" marR="1132205">
              <a:lnSpc>
                <a:spcPct val="100800"/>
              </a:lnSpc>
            </a:pPr>
            <a:r>
              <a:rPr sz="2400" spc="-130" dirty="0">
                <a:latin typeface="Arial"/>
                <a:cs typeface="Arial"/>
              </a:rPr>
              <a:t>High </a:t>
            </a:r>
            <a:r>
              <a:rPr sz="2400" spc="-150" dirty="0">
                <a:latin typeface="Arial"/>
                <a:cs typeface="Arial"/>
              </a:rPr>
              <a:t>loss </a:t>
            </a:r>
            <a:r>
              <a:rPr sz="2400" spc="-210" dirty="0">
                <a:latin typeface="Arial"/>
                <a:cs typeface="Arial"/>
              </a:rPr>
              <a:t>= </a:t>
            </a:r>
            <a:r>
              <a:rPr sz="2400" spc="-114" dirty="0">
                <a:latin typeface="Arial"/>
                <a:cs typeface="Arial"/>
              </a:rPr>
              <a:t>bad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classifier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AD98380-7A3B-0E41-8F00-EE507DFAD1C2}"/>
              </a:ext>
            </a:extLst>
          </p:cNvPr>
          <p:cNvSpPr txBox="1"/>
          <p:nvPr/>
        </p:nvSpPr>
        <p:spPr>
          <a:xfrm>
            <a:off x="109168" y="6626851"/>
            <a:ext cx="132207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200" spc="-60" dirty="0">
                <a:latin typeface="Arial"/>
                <a:cs typeface="Arial"/>
              </a:rPr>
              <a:t>Credit: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lang="en-US" sz="1200" spc="-114" dirty="0">
                <a:latin typeface="Arial"/>
                <a:cs typeface="Arial"/>
              </a:rPr>
              <a:t>Justin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53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5274"/>
            <a:ext cx="393973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0" dirty="0"/>
              <a:t>Loss Function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273037"/>
            <a:ext cx="11129614" cy="22955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215" dirty="0">
                <a:latin typeface="Arial"/>
                <a:cs typeface="Arial"/>
              </a:rPr>
              <a:t>Input</a:t>
            </a:r>
          </a:p>
          <a:p>
            <a:pPr marL="12700" marR="5080">
              <a:lnSpc>
                <a:spcPct val="100800"/>
              </a:lnSpc>
              <a:spcBef>
                <a:spcPts val="75"/>
              </a:spcBef>
            </a:pPr>
            <a:endParaRPr lang="en-US" sz="2400" spc="-2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215" dirty="0">
                <a:latin typeface="Arial"/>
                <a:cs typeface="Arial"/>
              </a:rPr>
              <a:t>Output</a:t>
            </a:r>
          </a:p>
          <a:p>
            <a:pPr marL="12700" marR="5080">
              <a:lnSpc>
                <a:spcPct val="100800"/>
              </a:lnSpc>
              <a:spcBef>
                <a:spcPts val="75"/>
              </a:spcBef>
            </a:pPr>
            <a:endParaRPr lang="en-US" sz="2400" spc="-215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400" spc="-215" dirty="0">
                <a:latin typeface="Arial"/>
                <a:cs typeface="Arial"/>
              </a:rPr>
              <a:t>Function form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723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6033</TotalTime>
  <Words>1052</Words>
  <Application>Microsoft Macintosh PowerPoint</Application>
  <PresentationFormat>Widescreen</PresentationFormat>
  <Paragraphs>356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 Unicode MS</vt:lpstr>
      <vt:lpstr>Arial</vt:lpstr>
      <vt:lpstr>Calibri</vt:lpstr>
      <vt:lpstr>Calibri Light</vt:lpstr>
      <vt:lpstr>Trebuchet MS</vt:lpstr>
      <vt:lpstr>Office Theme</vt:lpstr>
      <vt:lpstr>ECE 884 Deep Learning</vt:lpstr>
      <vt:lpstr>Logistics</vt:lpstr>
      <vt:lpstr>Review of last lecture</vt:lpstr>
      <vt:lpstr>Today’s lecture</vt:lpstr>
      <vt:lpstr>Recall: Task#1: function form</vt:lpstr>
      <vt:lpstr>Score Function</vt:lpstr>
      <vt:lpstr>Score Function</vt:lpstr>
      <vt:lpstr>Loss Function</vt:lpstr>
      <vt:lpstr>Loss Function</vt:lpstr>
      <vt:lpstr>Loss Function</vt:lpstr>
      <vt:lpstr>Loss Function</vt:lpstr>
      <vt:lpstr>Loss Function</vt:lpstr>
      <vt:lpstr>Loss Function has different forms</vt:lpstr>
      <vt:lpstr>PowerPoint Presentation</vt:lpstr>
      <vt:lpstr>Cross-Entropy Loss Function</vt:lpstr>
      <vt:lpstr>Input: Xi</vt:lpstr>
      <vt:lpstr>Output: Yi</vt:lpstr>
      <vt:lpstr>Input -&gt; Score Function</vt:lpstr>
      <vt:lpstr>Measure how good the classifier by comparing:</vt:lpstr>
      <vt:lpstr>Measure how good the classifier by comparing:</vt:lpstr>
      <vt:lpstr>Softmax Transformation</vt:lpstr>
      <vt:lpstr>Softmax Transformation</vt:lpstr>
      <vt:lpstr>Cross-Entropy:  Measure the distance between 2 probability vectors</vt:lpstr>
      <vt:lpstr>Cross-Entropy:  Measure the distance between 2 probability vectors</vt:lpstr>
      <vt:lpstr>Cross-Entropy:  Measure the distance between 2 probability vectors</vt:lpstr>
      <vt:lpstr>Cross-Entropy:  Measure the distance between 2 probability vectors</vt:lpstr>
      <vt:lpstr>Cross-Entropy:  Measure the distance between 2 probability vectors</vt:lpstr>
      <vt:lpstr>Cross-Entropy:  Measure the distance between 2 probability vectors</vt:lpstr>
      <vt:lpstr>Cross-Entropy:  Measure the distance between 2 probability vectors</vt:lpstr>
      <vt:lpstr>Cross-Entropy:  Measure the distance between 2 probability vectors</vt:lpstr>
      <vt:lpstr>Cross-Entropy:  Measure the distance between 2 probability vectors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884 Deep Learning Systems</dc:title>
  <dc:creator>Zhang, Mi</dc:creator>
  <cp:lastModifiedBy>Zhang, Mi</cp:lastModifiedBy>
  <cp:revision>334</cp:revision>
  <dcterms:created xsi:type="dcterms:W3CDTF">2021-01-18T23:49:29Z</dcterms:created>
  <dcterms:modified xsi:type="dcterms:W3CDTF">2021-02-04T16:51:01Z</dcterms:modified>
</cp:coreProperties>
</file>