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69" r:id="rId2"/>
    <p:sldId id="270" r:id="rId3"/>
    <p:sldId id="303" r:id="rId4"/>
    <p:sldId id="304" r:id="rId5"/>
    <p:sldId id="305" r:id="rId6"/>
    <p:sldId id="306" r:id="rId7"/>
    <p:sldId id="307" r:id="rId8"/>
    <p:sldId id="308" r:id="rId9"/>
    <p:sldId id="274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3" r:id="rId23"/>
    <p:sldId id="322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51" r:id="rId49"/>
    <p:sldId id="331" r:id="rId50"/>
    <p:sldId id="333" r:id="rId51"/>
    <p:sldId id="352" r:id="rId5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533A"/>
    <a:srgbClr val="064339"/>
    <a:srgbClr val="18453B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75" autoAdjust="0"/>
    <p:restoredTop sz="94669"/>
  </p:normalViewPr>
  <p:slideViewPr>
    <p:cSldViewPr snapToGrid="0" snapToObjects="1" showGuides="1">
      <p:cViewPr varScale="1">
        <p:scale>
          <a:sx n="47" d="100"/>
          <a:sy n="47" d="100"/>
        </p:scale>
        <p:origin x="54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E210-172D-4ABE-8DAE-3CF56EC65FF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FD2C8-EA6F-4783-ADEF-69D7C822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8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B10A9-A767-4042-A06F-67B5283D520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99354-90B8-4A26-9167-04629BAE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6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40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89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48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45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04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98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45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35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97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037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3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4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85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03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12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588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658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76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824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80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634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82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5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574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99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38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757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07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078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1436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339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089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6241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5499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2532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5440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2638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3487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58626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6920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08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13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59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42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91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73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8841"/>
            <a:ext cx="7772400" cy="13019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30807"/>
            <a:ext cx="7772400" cy="2102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A78B73-D440-4B82-9E3B-BAF17BD79BE4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205D934E-3E61-264D-8682-F58928E18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48606"/>
            <a:ext cx="8229600" cy="48023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8229600" cy="4066495"/>
          </a:xfrm>
          <a:prstGeom prst="rect">
            <a:avLst/>
          </a:prstGeom>
        </p:spPr>
        <p:txBody>
          <a:bodyPr/>
          <a:lstStyle>
            <a:lvl1pPr>
              <a:buClr>
                <a:srgbClr val="18453B"/>
              </a:buClr>
              <a:buFont typeface="Arial"/>
              <a:buChar char="•"/>
              <a:defRPr sz="2800" b="0" i="0">
                <a:solidFill>
                  <a:srgbClr val="595959"/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rgbClr val="595959"/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9DEEAB-A47E-45BA-A099-3882E6BDB966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0B4461CB-4CA9-2A43-A3FA-624E1DA48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03154"/>
            <a:ext cx="8229600" cy="8750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2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3C36871A-CCA1-40F1-A326-C7B2951853D1}" type="datetime1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599938D-0427-3542-974E-F7CD887B3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36096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09873"/>
            <a:ext cx="8229600" cy="821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column, no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1011"/>
            <a:ext cx="8229600" cy="4024165"/>
          </a:xfrm>
          <a:prstGeom prst="rect">
            <a:avLst/>
          </a:prstGeom>
        </p:spPr>
        <p:txBody>
          <a:bodyPr wrap="square" numCol="1" anchor="t"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32F2BC3-CC00-4DDD-B344-4F182799B4ED}" type="datetime1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DCE0E26-47BB-FF4B-814B-E43C1B98F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75091"/>
            <a:ext cx="8229600" cy="725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 with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905"/>
            <a:ext cx="8229600" cy="4419600"/>
          </a:xfrm>
          <a:prstGeom prst="rect">
            <a:avLst/>
          </a:prstGeom>
        </p:spPr>
        <p:txBody>
          <a:bodyPr wrap="square" numCol="1" anchor="t"/>
          <a:lstStyle>
            <a:lvl1pPr marL="457200" indent="-457200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457200" indent="182880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7DFB47D3-8159-40CD-8213-97425B8B0CB4}" type="datetime1">
              <a:rPr lang="en-US" smtClean="0"/>
              <a:t>9/13/2021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14362E17-3E5F-5C4D-AFD9-BBBB918BE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F6035DD-4E03-47F0-8D09-581FC637A1BF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1544D71-77D6-5B4F-A1FC-5CA064DBD1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MSU thinner spear_green RGB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6253066"/>
            <a:ext cx="8229600" cy="103284"/>
          </a:xfrm>
          <a:prstGeom prst="rect">
            <a:avLst/>
          </a:prstGeom>
        </p:spPr>
      </p:pic>
      <p:pic>
        <p:nvPicPr>
          <p:cNvPr id="12" name="Picture 11" descr="PP banner wordmark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7" y="0"/>
            <a:ext cx="9140953" cy="6695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8" r:id="rId4"/>
    <p:sldLayoutId id="2147483697" r:id="rId5"/>
  </p:sldLayoutIdLst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5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cabs.msu.edu/toolkit/images/helmet/gif/Spartan-helmet-Green-150-px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64" y="6382302"/>
            <a:ext cx="289446" cy="3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brand.msu.edu/_files/images/spartans-wi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73" y="6477963"/>
            <a:ext cx="1716967" cy="1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50"/>
          <p:cNvSpPr txBox="1">
            <a:spLocks/>
          </p:cNvSpPr>
          <p:nvPr/>
        </p:nvSpPr>
        <p:spPr>
          <a:xfrm>
            <a:off x="1981566" y="2467043"/>
            <a:ext cx="5050605" cy="5920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ln>
                  <a:noFill/>
                </a:ln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000" b="1" dirty="0"/>
              <a:t>Module 2: Linear Regression</a:t>
            </a:r>
            <a:endParaRPr lang="es-CO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3A0DED-9193-4888-8A82-B65DE12F8AD2}"/>
              </a:ext>
            </a:extLst>
          </p:cNvPr>
          <p:cNvSpPr txBox="1"/>
          <p:nvPr/>
        </p:nvSpPr>
        <p:spPr>
          <a:xfrm>
            <a:off x="3327009" y="426909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64339"/>
                </a:solidFill>
              </a:rPr>
              <a:t>Sep 13</a:t>
            </a:r>
            <a:r>
              <a:rPr lang="en-US" baseline="30000" dirty="0">
                <a:solidFill>
                  <a:srgbClr val="064339"/>
                </a:solidFill>
              </a:rPr>
              <a:t>th</a:t>
            </a:r>
            <a:r>
              <a:rPr lang="en-US" dirty="0">
                <a:solidFill>
                  <a:srgbClr val="064339"/>
                </a:solidFill>
              </a:rPr>
              <a:t>, 2021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264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7288"/>
            <a:ext cx="8229600" cy="4111111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It has closed form!!</a:t>
            </a:r>
          </a:p>
          <a:p>
            <a:pPr marL="400050" lvl="1" indent="0">
              <a:buNone/>
            </a:pPr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Maximize likelihood when                               ,  when 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Best Linear Unbiased Estimator (BLUE): Gauss-Markov Theorem.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Why Minimizing RSS?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C76215-A783-407C-BE41-7F5D31B72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720" y="1796779"/>
            <a:ext cx="2083826" cy="339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8A351E-F78C-4FE7-9B93-A3BF3934E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976" y="1796779"/>
            <a:ext cx="1272874" cy="33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3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7288"/>
            <a:ext cx="8229600" cy="4111111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Assume a true value      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An estimate from training data 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The estimate is unbiased if E(    ) = 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Example: Sample mean is unbiased for population mean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Example: Standard variance estimate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Bias in Estimation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7C0DCF-B7C3-4F52-8756-DCE7E4B54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731" y="983544"/>
            <a:ext cx="371527" cy="304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4116AC-8DC0-4DD6-B5E1-FF62D73A9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828" y="1433282"/>
            <a:ext cx="285790" cy="3143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F548F4-B231-4FBB-B687-4565CDDEB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612" y="1843820"/>
            <a:ext cx="285790" cy="3143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B1BD90-7A95-4843-BCAB-5FF20BE74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602" y="1837979"/>
            <a:ext cx="371527" cy="3048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B8BBF5-D28E-445B-BBDD-A88011748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3453" y="3002654"/>
            <a:ext cx="2062270" cy="6520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550211-2084-46B8-A446-2008EBE0E5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5486" y="4614709"/>
            <a:ext cx="3705742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2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Linear Regression is Unbiased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3E4AA4-270D-4856-BB58-4C5F543D3F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3" t="5492" r="50000" b="6924"/>
          <a:stretch/>
        </p:blipFill>
        <p:spPr>
          <a:xfrm>
            <a:off x="196166" y="1227338"/>
            <a:ext cx="4305670" cy="44765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862A6B-8CD4-447E-A9D3-DDA74DE2E6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90" t="7200" b="6650"/>
          <a:stretch/>
        </p:blipFill>
        <p:spPr>
          <a:xfrm>
            <a:off x="4642166" y="1227338"/>
            <a:ext cx="4591234" cy="440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5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7288"/>
            <a:ext cx="8229600" cy="4111111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Assume a true value      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An estimate from training data 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The variance of sample mean is:  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The variances of the linear regression estimates are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We then can calculate the confidence intervals. The 95% confidence interval for      approximately takes the form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Variance of the estimates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7C0DCF-B7C3-4F52-8756-DCE7E4B54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731" y="983544"/>
            <a:ext cx="371527" cy="304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4116AC-8DC0-4DD6-B5E1-FF62D73A9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828" y="1433282"/>
            <a:ext cx="285790" cy="314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D4AF44-780E-4023-B37A-2C13104638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806" y="1747651"/>
            <a:ext cx="1390844" cy="504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E7E927-7918-423F-989D-748F51303C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317" y="3132909"/>
            <a:ext cx="5202828" cy="8990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6CA0E5-CE38-4768-81B9-9331F7F99E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3004" y="5301611"/>
            <a:ext cx="352166" cy="2999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E0025B-A5F8-482F-A8EC-A8F9BF8B87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4476" y="5642775"/>
            <a:ext cx="1860781" cy="5840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963CF45-6E40-419D-85F1-7DE583FB53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6602" y="4200347"/>
            <a:ext cx="1190791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6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Confidence Interval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4D1F558-FA2E-468C-9806-CD2FF1269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0843" y="1471527"/>
            <a:ext cx="8229600" cy="3371092"/>
          </a:xfrm>
        </p:spPr>
      </p:pic>
    </p:spTree>
    <p:extLst>
      <p:ext uri="{BB962C8B-B14F-4D97-AF65-F5344CB8AC3E}">
        <p14:creationId xmlns:p14="http://schemas.microsoft.com/office/powerpoint/2010/main" val="1622630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Standard errors can also be used to perform </a:t>
            </a:r>
            <a:r>
              <a:rPr lang="en-US" altLang="zh-CN" dirty="0">
                <a:solidFill>
                  <a:srgbClr val="FF0000"/>
                </a:solidFill>
              </a:rPr>
              <a:t>hypothesis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tests</a:t>
            </a:r>
            <a:r>
              <a:rPr lang="en-US" altLang="zh-CN" dirty="0">
                <a:solidFill>
                  <a:srgbClr val="064339"/>
                </a:solidFill>
              </a:rPr>
              <a:t> on the coeﬃcients. The most common hypothesis test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64339"/>
                </a:solidFill>
              </a:rPr>
              <a:t>involves testing the </a:t>
            </a:r>
            <a:r>
              <a:rPr lang="en-US" altLang="zh-CN" dirty="0">
                <a:solidFill>
                  <a:srgbClr val="FF0000"/>
                </a:solidFill>
              </a:rPr>
              <a:t>null hypothesis </a:t>
            </a:r>
            <a:r>
              <a:rPr lang="en-US" altLang="zh-CN" dirty="0">
                <a:solidFill>
                  <a:srgbClr val="064339"/>
                </a:solidFill>
              </a:rPr>
              <a:t>of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Mathematically, it is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Hypothesis Testing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E1BB3-D425-4623-A8EA-AB0DEFA20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710" y="2101547"/>
            <a:ext cx="6126480" cy="12484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311F6E-22CA-4FEB-B503-FBD9EBDA9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277" y="3982233"/>
            <a:ext cx="5655212" cy="179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1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Mathematically, it is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We have       from data and want to test whether it is far from 0.  But how far? </a:t>
            </a:r>
          </a:p>
          <a:p>
            <a:pPr marL="400050" lvl="1" indent="0">
              <a:buNone/>
            </a:pPr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This will have a t-distribution with </a:t>
            </a:r>
            <a:r>
              <a:rPr lang="en-US" sz="2000" i="1" dirty="0">
                <a:solidFill>
                  <a:srgbClr val="064339"/>
                </a:solidFill>
              </a:rPr>
              <a:t>n-2 </a:t>
            </a:r>
            <a:r>
              <a:rPr lang="en-US" sz="2000" dirty="0">
                <a:solidFill>
                  <a:srgbClr val="064339"/>
                </a:solidFill>
              </a:rPr>
              <a:t>degrees of freedom, assuming              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Using statistical software, it is easy to compute the probability of observing any value equal to |</a:t>
            </a:r>
            <a:r>
              <a:rPr lang="en-US" sz="2000" i="1" dirty="0">
                <a:solidFill>
                  <a:srgbClr val="064339"/>
                </a:solidFill>
              </a:rPr>
              <a:t>t</a:t>
            </a:r>
            <a:r>
              <a:rPr lang="en-US" sz="2000" dirty="0">
                <a:solidFill>
                  <a:srgbClr val="064339"/>
                </a:solidFill>
              </a:rPr>
              <a:t>| or larger. We call this probability the </a:t>
            </a:r>
            <a:r>
              <a:rPr lang="en-US" sz="2000" dirty="0">
                <a:solidFill>
                  <a:srgbClr val="FF0000"/>
                </a:solidFill>
              </a:rPr>
              <a:t>p-value.</a:t>
            </a:r>
          </a:p>
          <a:p>
            <a:pPr lvl="1" indent="-342900"/>
            <a:r>
              <a:rPr lang="en-US" sz="2000" dirty="0">
                <a:solidFill>
                  <a:srgbClr val="FF0000"/>
                </a:solidFill>
              </a:rPr>
              <a:t>We will specify an alpha value (0.05) before Hypothesis testing. If p-value less than the alpha value, we will reject the null hypothesis. </a:t>
            </a:r>
            <a:endParaRPr lang="en-US" sz="2000" dirty="0">
              <a:solidFill>
                <a:srgbClr val="0C533A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 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Hypothesis Testing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311F6E-22CA-4FEB-B503-FBD9EBDA9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309" y="1164569"/>
            <a:ext cx="5655212" cy="17935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B6D506-47CD-45F2-93F3-E43BEF9DB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690" y="2962201"/>
            <a:ext cx="240465" cy="307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101165-01DE-48AF-80ED-E9BFB778E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712" y="3325736"/>
            <a:ext cx="1098856" cy="7352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8C55DB-29F7-4B6C-8A11-A213078A89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8213" y="4060971"/>
            <a:ext cx="581628" cy="24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6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Results for the Advertising Data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16D0D5-9990-4BAE-919E-2A3E22742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66" y="968179"/>
            <a:ext cx="9144000" cy="1460989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BC2843-AE11-440A-8398-98ADA32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852505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Since p-value &lt; 0.05, we reject the null hypothesis and conclude that TV is related to sale.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676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Assessing the Accuracy of the Model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BC2843-AE11-440A-8398-98ADA32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6949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Residual Standard Error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R-square: fraction of variance explained by the linear model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64339"/>
                </a:solidFill>
              </a:rPr>
              <a:t>where                                            is the total sum of squares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64339"/>
                </a:solidFill>
              </a:rPr>
              <a:t> </a:t>
            </a: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91A37E-E684-4433-A138-0009F2704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966" y="1103753"/>
            <a:ext cx="5155809" cy="1154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1B7356-72E6-46AA-A790-322026F5F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966" y="2686736"/>
            <a:ext cx="4804117" cy="873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ADA300-5CD1-4743-BEF1-327BD65F2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492" y="3734526"/>
            <a:ext cx="2509131" cy="4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0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266505" y="-123120"/>
            <a:ext cx="6477000" cy="7772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Advertisement Data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1ABD66-32F1-4414-99A2-58FF1C351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711"/>
            <a:ext cx="2929549" cy="1925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D49A02-F918-47FC-8009-B8DCCF79C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105" y="1355036"/>
            <a:ext cx="2893023" cy="18664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D3E587-3834-425B-AE1A-8B5DD888E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128" y="1355036"/>
            <a:ext cx="3032943" cy="19177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E634DD-7D6A-473E-8A6F-561CFE0A2B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3505" y="3272796"/>
            <a:ext cx="1129963" cy="4389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EE0A9-C48F-447F-86C4-4D743FABDF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5582" y="3121606"/>
            <a:ext cx="1324382" cy="5090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C8AC067-60BB-48B3-94DB-B52E5B44CA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216" y="3289934"/>
            <a:ext cx="964599" cy="34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0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7289"/>
            <a:ext cx="8229600" cy="990600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We have only </a:t>
            </a:r>
            <a:r>
              <a:rPr lang="en-US" dirty="0">
                <a:solidFill>
                  <a:srgbClr val="FF0000"/>
                </a:solidFill>
              </a:rPr>
              <a:t>one</a:t>
            </a:r>
            <a:r>
              <a:rPr lang="en-US" dirty="0">
                <a:solidFill>
                  <a:srgbClr val="064339"/>
                </a:solidFill>
              </a:rPr>
              <a:t> feature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Where     and      are two unknown constants also known as coefficient or parameters. 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Example: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Simple Linear Regression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4017E6-CAC4-47A6-BDDB-612CBF180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642" y="1255580"/>
            <a:ext cx="2924629" cy="466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A1A9FB-AD0D-428E-8F71-B8F84628F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489" y="3326260"/>
            <a:ext cx="3535022" cy="21197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13A293-18E0-4841-AC15-154791C7C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3802" y="5581796"/>
            <a:ext cx="3929569" cy="5163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3E6F42-7B56-435D-86B5-6A6829EAE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1060" y="2281003"/>
            <a:ext cx="323895" cy="2953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7C8A24-23D9-4AA4-A336-E1BFA2AC9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7567" y="2285755"/>
            <a:ext cx="323895" cy="2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3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Correlation Coefficient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BC2843-AE11-440A-8398-98ADA32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6949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Measures dependence between two random variables X and Y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Correlation coefficient </a:t>
            </a:r>
            <a:r>
              <a:rPr lang="en-US" sz="2000" i="1" dirty="0">
                <a:solidFill>
                  <a:srgbClr val="064339"/>
                </a:solidFill>
              </a:rPr>
              <a:t>r</a:t>
            </a:r>
            <a:r>
              <a:rPr lang="en-US" sz="2000" dirty="0">
                <a:solidFill>
                  <a:srgbClr val="064339"/>
                </a:solidFill>
              </a:rPr>
              <a:t> is between [-1, 1]</a:t>
            </a:r>
          </a:p>
          <a:p>
            <a:pPr lvl="2" indent="-342900"/>
            <a:r>
              <a:rPr lang="en-US" sz="1600" dirty="0">
                <a:solidFill>
                  <a:srgbClr val="064339"/>
                </a:solidFill>
              </a:rPr>
              <a:t>0: Variables are not linearly related</a:t>
            </a:r>
          </a:p>
          <a:p>
            <a:pPr lvl="2" indent="-342900"/>
            <a:r>
              <a:rPr lang="en-US" sz="1600" dirty="0">
                <a:solidFill>
                  <a:srgbClr val="064339"/>
                </a:solidFill>
              </a:rPr>
              <a:t>1: Variables are perfectly related (same)</a:t>
            </a:r>
          </a:p>
          <a:p>
            <a:pPr lvl="2" indent="-342900"/>
            <a:r>
              <a:rPr lang="en-US" sz="1600" dirty="0">
                <a:solidFill>
                  <a:srgbClr val="064339"/>
                </a:solidFill>
              </a:rPr>
              <a:t>-1: Variables are negatively related (different)</a:t>
            </a:r>
          </a:p>
          <a:p>
            <a:pPr marL="800100" lvl="2" indent="0">
              <a:buNone/>
            </a:pPr>
            <a:endParaRPr lang="en-US" sz="1600" dirty="0">
              <a:solidFill>
                <a:srgbClr val="064339"/>
              </a:solidFill>
            </a:endParaRPr>
          </a:p>
          <a:p>
            <a:pPr marL="800100" lvl="2" indent="0">
              <a:buNone/>
            </a:pPr>
            <a:endParaRPr lang="en-US" sz="16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71277B-362F-43C4-AD04-9F47149FD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641" y="1167357"/>
            <a:ext cx="3498032" cy="11188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F9380E-B72C-45F8-9C9C-F421275C0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49" y="4540112"/>
            <a:ext cx="1273475" cy="5355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ECEDDB-930F-45E1-84AB-4F372EABC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2624" y="2294709"/>
            <a:ext cx="3962066" cy="76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82098" y="-53430"/>
            <a:ext cx="6477000" cy="6583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Advertising data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1EBAA1-8196-4519-9D64-7D96AE56F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68" y="1660841"/>
            <a:ext cx="8059275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6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Multiple Linear Regression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BC2843-AE11-440A-8398-98ADA32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6949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Usually more than one feature is available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In general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64339"/>
                </a:solidFill>
              </a:rPr>
              <a:t>We interpret       as the </a:t>
            </a:r>
            <a:r>
              <a:rPr lang="en-US" sz="2000" dirty="0">
                <a:solidFill>
                  <a:srgbClr val="0070C0"/>
                </a:solidFill>
              </a:rPr>
              <a:t>average </a:t>
            </a:r>
            <a:r>
              <a:rPr lang="en-US" sz="2000" dirty="0">
                <a:solidFill>
                  <a:srgbClr val="064339"/>
                </a:solidFill>
              </a:rPr>
              <a:t>eﬀect on </a:t>
            </a:r>
            <a:r>
              <a:rPr lang="en-US" sz="2000" i="1" dirty="0">
                <a:solidFill>
                  <a:srgbClr val="064339"/>
                </a:solidFill>
              </a:rPr>
              <a:t>Y</a:t>
            </a:r>
            <a:r>
              <a:rPr lang="en-US" sz="2000" dirty="0">
                <a:solidFill>
                  <a:srgbClr val="064339"/>
                </a:solidFill>
              </a:rPr>
              <a:t> of a one unit increase in, 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holding all other predictors ﬁxed. </a:t>
            </a:r>
          </a:p>
          <a:p>
            <a:pPr lvl="1" indent="-342900"/>
            <a:r>
              <a:rPr lang="en-US" sz="2000" dirty="0">
                <a:solidFill>
                  <a:srgbClr val="0070C0"/>
                </a:solidFill>
              </a:rPr>
              <a:t>Claims of causality </a:t>
            </a:r>
            <a:r>
              <a:rPr lang="en-US" sz="2000" dirty="0">
                <a:solidFill>
                  <a:srgbClr val="064339"/>
                </a:solidFill>
              </a:rPr>
              <a:t>should be avoided for observational data.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BEA992-5645-4E88-B200-AACD610F5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123" y="1595944"/>
            <a:ext cx="5641145" cy="4615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5BD2BD-53D9-4510-A79F-0104521C2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376" y="3787842"/>
            <a:ext cx="338184" cy="3096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D5E1FA-834B-4983-A1DE-99525C7AF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3963" y="3840522"/>
            <a:ext cx="228475" cy="2042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DEB041-AA58-4B25-97FD-FEB07957C3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418" y="2667315"/>
            <a:ext cx="7236837" cy="75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9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Estimation and Prediction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BC2843-AE11-440A-8398-98ADA32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6949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Given estimates                        we can make predictions using 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We estimate                                by minimizing the sum of squared residuals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529E74-3407-4E60-88AE-9FBCCD627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048" y="793484"/>
            <a:ext cx="1298039" cy="336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07F033-ED57-49C2-A34A-99429FC3C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958" y="1210489"/>
            <a:ext cx="6715680" cy="7520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213008-5A6B-48B9-8DC6-9798AC93DD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8967" y="1858416"/>
            <a:ext cx="1744055" cy="4419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DE27788-049D-4AFF-8C86-CBE9DD72A6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6891" y="2762332"/>
            <a:ext cx="6019800" cy="168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21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Estimation and Prediction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BC2843-AE11-440A-8398-98ADA32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6949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Linear algebra to derive it 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247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Estimation and Prediction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9AB61-7475-48BD-8333-8B250FF2C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165" y="1297200"/>
            <a:ext cx="472311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52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Results for Ad. Data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0F3C7F-657C-429B-BF00-B9EFAA68C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14" y="1337328"/>
            <a:ext cx="7430537" cy="1848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E99349-B402-4DC2-A3B0-EAFA7B986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19" y="3185436"/>
            <a:ext cx="7976382" cy="1274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A5B3EC-73DA-4542-A6A8-797E7A862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92" y="4517397"/>
            <a:ext cx="7706801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6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Results for Ad. Data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A5AE9A-9CA7-41DF-84AF-AAA87F16F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53" y="2514472"/>
            <a:ext cx="6401693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6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Some Important Questions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Is at least one of the predictors useful in predicting the response?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Do all the predictors help to explain Y, or is only a subset of the of the predictors useful?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How well does the linear model fit the data?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Given a set of predictor values, what response value should we predict, and how accurate is our prediction?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46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Inference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Is at least one of the predictors useful in predicting the response?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Seek to reject hypothesis H</a:t>
            </a:r>
            <a:r>
              <a:rPr lang="en-US" baseline="-25000" dirty="0">
                <a:solidFill>
                  <a:srgbClr val="064339"/>
                </a:solidFill>
              </a:rPr>
              <a:t>0</a:t>
            </a:r>
            <a:r>
              <a:rPr lang="en-US" dirty="0">
                <a:solidFill>
                  <a:srgbClr val="064339"/>
                </a:solidFill>
              </a:rPr>
              <a:t> with small p-value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C48293-D11D-485E-9CF0-B89A9F85C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89979"/>
            <a:ext cx="5454177" cy="1172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149E6-6CB5-4541-A60D-3BA229695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782" y="2570810"/>
            <a:ext cx="5633800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336E0D-3BDA-43DC-AD71-0008DD6BF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986" y="2109216"/>
            <a:ext cx="2476846" cy="457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9BB5D7-57B2-4621-BE6E-C3C0DDB218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1603" y="3157499"/>
            <a:ext cx="3000794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0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7289"/>
            <a:ext cx="8229600" cy="990600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We have only one feature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Where     and      are two unknown constants also known as coefficient or parameters. 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Given the training data, we can estimate      and      for the model coefficients and predict future Y using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Where     indicates a prediction of </a:t>
            </a:r>
            <a:r>
              <a:rPr lang="en-US" i="1" dirty="0">
                <a:solidFill>
                  <a:srgbClr val="064339"/>
                </a:solidFill>
              </a:rPr>
              <a:t>Y</a:t>
            </a:r>
            <a:r>
              <a:rPr lang="en-US" dirty="0">
                <a:solidFill>
                  <a:srgbClr val="064339"/>
                </a:solidFill>
              </a:rPr>
              <a:t> on the basis of </a:t>
            </a:r>
            <a:r>
              <a:rPr lang="en-US" i="1" dirty="0">
                <a:solidFill>
                  <a:srgbClr val="064339"/>
                </a:solidFill>
              </a:rPr>
              <a:t>X = x</a:t>
            </a:r>
            <a:r>
              <a:rPr lang="en-US" dirty="0">
                <a:solidFill>
                  <a:srgbClr val="064339"/>
                </a:solidFill>
              </a:rPr>
              <a:t>. The </a:t>
            </a:r>
            <a:r>
              <a:rPr lang="en-US" dirty="0">
                <a:solidFill>
                  <a:srgbClr val="00B050"/>
                </a:solidFill>
              </a:rPr>
              <a:t>hat symbol </a:t>
            </a:r>
            <a:r>
              <a:rPr lang="en-US" dirty="0">
                <a:solidFill>
                  <a:srgbClr val="064339"/>
                </a:solidFill>
              </a:rPr>
              <a:t>denotes an estimated value.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Simple Linear Regression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4017E6-CAC4-47A6-BDDB-612CBF180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699" y="1369714"/>
            <a:ext cx="2924629" cy="4664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3E6F42-7B56-435D-86B5-6A6829EAE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060" y="2281003"/>
            <a:ext cx="323895" cy="2953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7C8A24-23D9-4AA4-A336-E1BFA2AC9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4447" y="2281002"/>
            <a:ext cx="320775" cy="295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BDC82C-C56E-4CED-876E-3155AB30BB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2125" y="3052710"/>
            <a:ext cx="319132" cy="376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3A99E7-2FB3-4772-911D-88D759C023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4873" y="3052710"/>
            <a:ext cx="330525" cy="376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1F6332-551F-4AB5-96D9-8EA16165AC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2699" y="3816059"/>
            <a:ext cx="3229426" cy="924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3A07EB-B2C1-45AB-90A5-4953ECD112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81060" y="4688057"/>
            <a:ext cx="281027" cy="38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Inference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We will use the following random variable</a:t>
            </a: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06DC2E-2520-4FC8-B54B-F26890574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300" y="1336272"/>
            <a:ext cx="6140623" cy="1424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B083DC-4A4E-4799-94A1-837823391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189" y="3042838"/>
            <a:ext cx="6597917" cy="24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2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2500" dirty="0">
                <a:solidFill>
                  <a:schemeClr val="bg1"/>
                </a:solidFill>
              </a:rPr>
              <a:t>Inference 2:</a:t>
            </a:r>
            <a:r>
              <a:rPr lang="en-US" sz="2500" dirty="0">
                <a:solidFill>
                  <a:schemeClr val="bg1"/>
                </a:solidFill>
              </a:rPr>
              <a:t>Deciding on the important variables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The most direct approach is called </a:t>
            </a:r>
            <a:r>
              <a:rPr lang="en-US" altLang="zh-CN" sz="2000" dirty="0">
                <a:solidFill>
                  <a:srgbClr val="FF0000"/>
                </a:solidFill>
              </a:rPr>
              <a:t>all subsets </a:t>
            </a:r>
            <a:r>
              <a:rPr lang="en-US" altLang="zh-CN" sz="2000" dirty="0">
                <a:solidFill>
                  <a:srgbClr val="064339"/>
                </a:solidFill>
              </a:rPr>
              <a:t>or </a:t>
            </a:r>
            <a:r>
              <a:rPr lang="en-US" altLang="zh-CN" sz="2000" dirty="0">
                <a:solidFill>
                  <a:srgbClr val="FF0000"/>
                </a:solidFill>
              </a:rPr>
              <a:t>best subsets </a:t>
            </a:r>
            <a:r>
              <a:rPr lang="en-US" altLang="zh-CN" sz="2000" dirty="0">
                <a:solidFill>
                  <a:srgbClr val="064339"/>
                </a:solidFill>
              </a:rPr>
              <a:t>regression: we compute the least squares ﬁt for all possible subsets and then choose between them based on some criterion that balances training error with model size.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However, we often can’t examine all possible models, since they are xxx of them; for example, when p = 40 there are over a billion models!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64339"/>
                </a:solidFill>
              </a:rPr>
              <a:t>Instead</a:t>
            </a:r>
            <a:r>
              <a:rPr lang="zh-CN" altLang="en-US" sz="2000" dirty="0">
                <a:solidFill>
                  <a:srgbClr val="064339"/>
                </a:solidFill>
              </a:rPr>
              <a:t>，</a:t>
            </a:r>
            <a:r>
              <a:rPr lang="en-US" sz="2000" dirty="0">
                <a:solidFill>
                  <a:srgbClr val="064339"/>
                </a:solidFill>
              </a:rPr>
              <a:t>we need an automated approach that searches through a subset of them. We discuss two commonly use approaches next.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68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Forward selection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Begin with the null model — a model that contains an intercept but no predictors.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Fit </a:t>
            </a:r>
            <a:r>
              <a:rPr lang="en-US" sz="2000" i="1" dirty="0">
                <a:solidFill>
                  <a:srgbClr val="064339"/>
                </a:solidFill>
              </a:rPr>
              <a:t>p</a:t>
            </a:r>
            <a:r>
              <a:rPr lang="en-US" sz="2000" dirty="0">
                <a:solidFill>
                  <a:srgbClr val="064339"/>
                </a:solidFill>
              </a:rPr>
              <a:t> simple linear regressions and add to the null model the variable that results in the lowest RSS.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Add to that model the variable that results in the lowest RSS amongst all two-variable models.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Continue until some stopping rule is satisﬁed, for example when all remaining variables have a p-value above some threshold.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4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Backward selection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Start with all variables in the model.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Remove the variable with the largest p-value — that is, the variable that is the least statistically signiﬁcant.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The new (p − 1)-variable model is ﬁt, and the variable with the largest p-value is removed.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Continue until a stopping rule is reached. For instance, we may stop when all remaining variables have a signiﬁcant </a:t>
            </a:r>
            <a:r>
              <a:rPr lang="en-US" sz="2000" i="1" dirty="0">
                <a:solidFill>
                  <a:srgbClr val="FF0000"/>
                </a:solidFill>
              </a:rPr>
              <a:t>p-value</a:t>
            </a:r>
            <a:r>
              <a:rPr lang="en-US" sz="2000" dirty="0">
                <a:solidFill>
                  <a:srgbClr val="064339"/>
                </a:solidFill>
              </a:rPr>
              <a:t> deﬁned by some signiﬁcance threshold.</a:t>
            </a: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8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Model selection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Other methods including Mallow C</a:t>
            </a:r>
            <a:r>
              <a:rPr lang="en-US" sz="2000" baseline="-25000" dirty="0">
                <a:solidFill>
                  <a:srgbClr val="064339"/>
                </a:solidFill>
              </a:rPr>
              <a:t>p</a:t>
            </a:r>
            <a:r>
              <a:rPr lang="en-US" sz="2000" dirty="0">
                <a:solidFill>
                  <a:srgbClr val="064339"/>
                </a:solidFill>
              </a:rPr>
              <a:t>,  AIC, BIC, adjust R2 and Cross-validation (CV)</a:t>
            </a: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6485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Confidence Interval and Prediction Interval</a:t>
            </a:r>
          </a:p>
        </p:txBody>
      </p:sp>
    </p:spTree>
    <p:extLst>
      <p:ext uri="{BB962C8B-B14F-4D97-AF65-F5344CB8AC3E}">
        <p14:creationId xmlns:p14="http://schemas.microsoft.com/office/powerpoint/2010/main" val="4063303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Other Considerations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361F5C-CF2A-4BD4-A2B0-45F2B063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3000" dirty="0">
                <a:solidFill>
                  <a:srgbClr val="064339"/>
                </a:solidFill>
              </a:rPr>
              <a:t>Qualitative Predictors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Some predictors are not categorical predictors or factor variables.</a:t>
            </a:r>
          </a:p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For example: gender, student (student status), status (marital status), and ethnicity (Caucasian, African American (AA) or Asian).</a:t>
            </a: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05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Qualitative Predictors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361F5C-CF2A-4BD4-A2B0-45F2B063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Example: investigate diﬀerences in credit card balance between males and females, ignoring the other variables.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We create a new variable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Resulting model: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Interpretation?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61553C-396C-46E2-93D9-B4A7086D0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151" y="2752957"/>
            <a:ext cx="3810532" cy="957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8CEF81-D6B1-4308-84B5-2AD551AC3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84" y="4172103"/>
            <a:ext cx="7957374" cy="116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8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Credit card data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F2DF39-166E-4885-949A-A49ED4B14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4" y="2155721"/>
            <a:ext cx="9144000" cy="168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69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More than two levels? 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9D6E6B-7FAB-4D44-A4ED-B9ACE9C7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For the ethnicity: Asian, Caucasian, African American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We will create two dummy variables.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127FE7-6A5C-4417-8A27-F0AA78E83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467" y="2349780"/>
            <a:ext cx="4789856" cy="1187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8297FB-8F4B-4716-8AFE-B432225C2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467" y="3429000"/>
            <a:ext cx="4994631" cy="121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6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7289"/>
            <a:ext cx="8229600" cy="990600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Let                         be the prediction of Y based on the </a:t>
            </a:r>
            <a:r>
              <a:rPr lang="en-US" i="1" dirty="0" err="1">
                <a:solidFill>
                  <a:srgbClr val="064339"/>
                </a:solidFill>
              </a:rPr>
              <a:t>i</a:t>
            </a:r>
            <a:r>
              <a:rPr lang="en-US" dirty="0" err="1">
                <a:solidFill>
                  <a:srgbClr val="064339"/>
                </a:solidFill>
              </a:rPr>
              <a:t>th</a:t>
            </a:r>
            <a:r>
              <a:rPr lang="en-US" dirty="0">
                <a:solidFill>
                  <a:srgbClr val="064339"/>
                </a:solidFill>
              </a:rPr>
              <a:t> value of X. 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Errors</a:t>
            </a:r>
            <a:r>
              <a:rPr lang="zh-CN" altLang="en-US" dirty="0">
                <a:solidFill>
                  <a:srgbClr val="064339"/>
                </a:solidFill>
              </a:rPr>
              <a:t>： </a:t>
            </a: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How to estimate?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592848-0111-454A-85DC-B3EE429EA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403" y="917760"/>
            <a:ext cx="1601997" cy="3458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F0C8E4-B71B-4842-83FB-CBD0C5991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665" y="1776055"/>
            <a:ext cx="1968001" cy="4685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10A4F5-B6FA-4D11-B9F6-53B46E61F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743" y="2708760"/>
            <a:ext cx="5074511" cy="31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2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More than two levels? 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9D6E6B-7FAB-4D44-A4ED-B9ACE9C7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Then we have the following model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There will always be one fewer dummy variable than the number of levels. The level with no dummy variable African American in this example — is known as the </a:t>
            </a:r>
            <a:r>
              <a:rPr lang="en-US" altLang="zh-CN" sz="2000" dirty="0">
                <a:solidFill>
                  <a:srgbClr val="FF0000"/>
                </a:solidFill>
              </a:rPr>
              <a:t>baseline</a:t>
            </a:r>
            <a:r>
              <a:rPr lang="en-US" altLang="zh-CN" sz="2000" dirty="0">
                <a:solidFill>
                  <a:srgbClr val="064339"/>
                </a:solidFill>
              </a:rPr>
              <a:t>.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4ED796-0566-471B-8160-BD85380F2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82" y="1787550"/>
            <a:ext cx="6847530" cy="127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9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More than two levels? 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0D996A-CE2C-4F03-8F12-C5D75A66F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89" y="2228792"/>
            <a:ext cx="8292421" cy="15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239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Extensions of the Linear </a:t>
            </a:r>
            <a:r>
              <a:rPr lang="en-US" altLang="zh-CN" sz="3500" dirty="0">
                <a:solidFill>
                  <a:schemeClr val="bg1"/>
                </a:solidFill>
              </a:rPr>
              <a:t>Model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EA97E0-6F8F-4710-AF21-A2C10E76F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3000" b="1" dirty="0">
                <a:solidFill>
                  <a:srgbClr val="064339"/>
                </a:solidFill>
              </a:rPr>
              <a:t>Interactions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In the advertising data,  we assume the effect on sales of increasing one medium is independent of other media.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But suppose that spending money on radio advertising increases the effectiveness of TV advertising. How to model it?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This is called an interaction effect.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910455-4391-4142-90E8-3BD71E15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88" y="2148166"/>
            <a:ext cx="7428524" cy="756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AA239D-5D61-469A-A71A-3F0E29C47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57" y="4625169"/>
            <a:ext cx="8034877" cy="107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3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Interpretation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032C75-DE26-453B-A010-939467D0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43" y="656567"/>
            <a:ext cx="6833569" cy="181493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89DB4F-32BE-4A48-9FCD-A9F266F7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2274372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 p-value for the interaction term </a:t>
            </a:r>
            <a:r>
              <a:rPr lang="en-US" altLang="zh-CN" sz="2000" dirty="0">
                <a:solidFill>
                  <a:srgbClr val="FF0000"/>
                </a:solidFill>
              </a:rPr>
              <a:t>TV × radio </a:t>
            </a:r>
            <a:r>
              <a:rPr lang="en-US" altLang="zh-CN" sz="2000" dirty="0">
                <a:solidFill>
                  <a:srgbClr val="064339"/>
                </a:solidFill>
              </a:rPr>
              <a:t>is extremely low, indicating that there is strong evidence for 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 R</a:t>
            </a:r>
            <a:r>
              <a:rPr lang="en-US" altLang="zh-CN" sz="2000" baseline="30000" dirty="0">
                <a:solidFill>
                  <a:srgbClr val="064339"/>
                </a:solidFill>
              </a:rPr>
              <a:t>2</a:t>
            </a:r>
            <a:r>
              <a:rPr lang="en-US" altLang="zh-CN" sz="2000" dirty="0">
                <a:solidFill>
                  <a:srgbClr val="064339"/>
                </a:solidFill>
              </a:rPr>
              <a:t> for the interaction model is 96.8%, compared to only 89.7% for the model that predicts sales using TV and radio without an interaction term.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This means that (96.8 − 89.7)/(100 − 89.7) = 69% of the variability in sales that remains after ﬁtting the additive model has been explained by the interaction term.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56BEA4-190F-4A4D-94A4-62A9F9843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389" y="2992534"/>
            <a:ext cx="1389051" cy="31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0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Interpretation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032C75-DE26-453B-A010-939467D0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43" y="656567"/>
            <a:ext cx="6833569" cy="181493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89DB4F-32BE-4A48-9FCD-A9F266F7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2274372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 coeﬃcient estimates in the table suggest that an increase in TV advertising of $1, 000 is associated with increased sales of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An increase in radio advertising of $1, 000 will be associated with an increase in sales of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B687B3-2A0A-458A-8579-292F94376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74" y="3429000"/>
            <a:ext cx="7137662" cy="519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1517DE-0984-4193-94DF-6C03FF2C3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274" y="4805012"/>
            <a:ext cx="6952231" cy="63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8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Hierarchy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89DB4F-32BE-4A48-9FCD-A9F266F7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831439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Sometimes it is the case that an interaction term has a very small p-value, but the associated main eﬀects (in this case, TV and radio) do not.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 </a:t>
            </a:r>
            <a:r>
              <a:rPr lang="en-US" altLang="zh-CN" sz="2000" dirty="0">
                <a:solidFill>
                  <a:srgbClr val="FF0000"/>
                </a:solidFill>
              </a:rPr>
              <a:t>hierarchy principle</a:t>
            </a:r>
            <a:r>
              <a:rPr lang="en-US" altLang="zh-CN" sz="2000" dirty="0">
                <a:solidFill>
                  <a:srgbClr val="064339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If we include the interaction term, we should include the main effects no matter what!</a:t>
            </a:r>
          </a:p>
        </p:txBody>
      </p:sp>
    </p:spTree>
    <p:extLst>
      <p:ext uri="{BB962C8B-B14F-4D97-AF65-F5344CB8AC3E}">
        <p14:creationId xmlns:p14="http://schemas.microsoft.com/office/powerpoint/2010/main" val="377388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Qualitative and quantitative variables?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89DB4F-32BE-4A48-9FCD-A9F266F7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831439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Consider the </a:t>
            </a:r>
            <a:r>
              <a:rPr lang="en-US" altLang="zh-CN" sz="2000" dirty="0">
                <a:solidFill>
                  <a:srgbClr val="FF0000"/>
                </a:solidFill>
              </a:rPr>
              <a:t>Credit</a:t>
            </a:r>
            <a:r>
              <a:rPr lang="en-US" altLang="zh-CN" sz="2000" dirty="0">
                <a:solidFill>
                  <a:srgbClr val="064339"/>
                </a:solidFill>
              </a:rPr>
              <a:t> data set, and suppose that we wish to predict balance using </a:t>
            </a:r>
            <a:r>
              <a:rPr lang="en-US" altLang="zh-CN" sz="2000" dirty="0">
                <a:solidFill>
                  <a:srgbClr val="FF0000"/>
                </a:solidFill>
              </a:rPr>
              <a:t>income</a:t>
            </a:r>
            <a:r>
              <a:rPr lang="en-US" altLang="zh-CN" sz="2000" dirty="0">
                <a:solidFill>
                  <a:srgbClr val="064339"/>
                </a:solidFill>
              </a:rPr>
              <a:t> (quantitative) and </a:t>
            </a:r>
            <a:r>
              <a:rPr lang="en-US" altLang="zh-CN" sz="2000" dirty="0">
                <a:solidFill>
                  <a:srgbClr val="FF0000"/>
                </a:solidFill>
              </a:rPr>
              <a:t>student</a:t>
            </a:r>
            <a:r>
              <a:rPr lang="en-US" altLang="zh-CN" sz="2000" dirty="0">
                <a:solidFill>
                  <a:srgbClr val="064339"/>
                </a:solidFill>
              </a:rPr>
              <a:t> (qualitative). With interactions, we have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488D2C-B7D5-4A3C-925E-B570681DD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81" y="1923070"/>
            <a:ext cx="7510644" cy="17629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980C64-8C2F-445F-AD67-77793A949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66" y="3703771"/>
            <a:ext cx="2825435" cy="247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6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2F18E1-16BA-4E58-A916-7D6E541FFE82}"/>
              </a:ext>
            </a:extLst>
          </p:cNvPr>
          <p:cNvSpPr txBox="1">
            <a:spLocks/>
          </p:cNvSpPr>
          <p:nvPr/>
        </p:nvSpPr>
        <p:spPr>
          <a:xfrm>
            <a:off x="196166" y="-6769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Non-linear eﬀects of predictors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70A33A-BCEB-4692-ABD5-902CDB386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606" y="684375"/>
            <a:ext cx="5856349" cy="43024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A540F3-A1D0-4B97-87DA-8B90BE428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301" y="5105924"/>
            <a:ext cx="7035994" cy="76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6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2F18E1-16BA-4E58-A916-7D6E541FFE82}"/>
              </a:ext>
            </a:extLst>
          </p:cNvPr>
          <p:cNvSpPr txBox="1">
            <a:spLocks/>
          </p:cNvSpPr>
          <p:nvPr/>
        </p:nvSpPr>
        <p:spPr>
          <a:xfrm>
            <a:off x="196166" y="-6769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Non-linear eﬀects of predictors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A540F3-A1D0-4B97-87DA-8B90BE428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01" y="1043475"/>
            <a:ext cx="7035994" cy="7664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EE5068-C433-4D06-BA22-FAECED051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88409"/>
            <a:ext cx="9144000" cy="22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3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628669-54D2-4064-A9E8-3C3831818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08" y="1552472"/>
            <a:ext cx="7649643" cy="146705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96FD2E5-7A88-463E-B780-21C525E943B0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>
                <a:solidFill>
                  <a:schemeClr val="bg1"/>
                </a:solidFill>
              </a:rPr>
              <a:t>Bonus Quiz 6</a:t>
            </a:r>
            <a:endParaRPr lang="en-US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5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7288"/>
            <a:ext cx="8229600" cy="4111111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Residual Sum of Squares</a:t>
            </a: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64339"/>
                </a:solidFill>
              </a:rPr>
              <a:t> </a:t>
            </a:r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Equivalently</a:t>
            </a:r>
            <a:r>
              <a:rPr lang="zh-CN" altLang="en-US" dirty="0">
                <a:solidFill>
                  <a:srgbClr val="064339"/>
                </a:solidFill>
              </a:rPr>
              <a:t>： </a:t>
            </a:r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How to estimate?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5A5C82-07BE-469E-93C0-1DEE6DE74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338" y="1272373"/>
            <a:ext cx="5299433" cy="10225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720099-9437-4F4C-BC53-1164FADEE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630" y="2661887"/>
            <a:ext cx="4396199" cy="117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0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82098" y="-53430"/>
            <a:ext cx="6477000" cy="6583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Bonus Quiz 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1EBAA1-8196-4519-9D64-7D96AE56F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57" y="1984398"/>
            <a:ext cx="8059275" cy="22196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6AAD67-0A60-471A-854B-BF9FB3297731}"/>
              </a:ext>
            </a:extLst>
          </p:cNvPr>
          <p:cNvSpPr txBox="1"/>
          <p:nvPr/>
        </p:nvSpPr>
        <p:spPr>
          <a:xfrm>
            <a:off x="977705" y="1758462"/>
            <a:ext cx="585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n = 100 and the following table, what is the TSS?</a:t>
            </a:r>
          </a:p>
        </p:txBody>
      </p:sp>
    </p:spTree>
    <p:extLst>
      <p:ext uri="{BB962C8B-B14F-4D97-AF65-F5344CB8AC3E}">
        <p14:creationId xmlns:p14="http://schemas.microsoft.com/office/powerpoint/2010/main" val="347977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82098" y="-53430"/>
            <a:ext cx="6477000" cy="6583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Bonus Quiz 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20907-2FD8-4D01-AB09-45C2860E9D08}"/>
              </a:ext>
            </a:extLst>
          </p:cNvPr>
          <p:cNvSpPr txBox="1"/>
          <p:nvPr/>
        </p:nvSpPr>
        <p:spPr>
          <a:xfrm>
            <a:off x="977705" y="1758462"/>
            <a:ext cx="6477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we have the following model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X is height with unit of meter.</a:t>
            </a:r>
          </a:p>
          <a:p>
            <a:endParaRPr lang="en-US" dirty="0"/>
          </a:p>
          <a:p>
            <a:r>
              <a:rPr lang="en-US" dirty="0"/>
              <a:t>Now we can have another model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X* is also height with unit of centimeter. What is the relationship between   </a:t>
            </a:r>
          </a:p>
          <a:p>
            <a:r>
              <a:rPr lang="en-US" dirty="0"/>
              <a:t>           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6EA942-3F02-4ECA-82D5-395A38521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593" y="2127794"/>
            <a:ext cx="2657846" cy="5144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D70E83-A677-41CC-AB4A-7CC5B4731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3537339"/>
            <a:ext cx="2676899" cy="5048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143C78-0A75-451C-AC22-835EDC428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4998" y="4260389"/>
            <a:ext cx="1267002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2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7288"/>
            <a:ext cx="8229600" cy="4111111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Minimizing RSS to find the best estimates.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How to estimate?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C9EE8A-E34C-4D27-8AB9-3B98D7FE9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259055"/>
            <a:ext cx="5783136" cy="473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06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3FD4B8-77AA-4BDF-9FF8-D8FEB6034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348" y="1078302"/>
            <a:ext cx="6097304" cy="498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7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Solving for minimal RSS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8E1262-BE1E-47B3-903C-8320DBC78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61" y="901491"/>
            <a:ext cx="8180363" cy="52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2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8BDDA7-E756-4015-BDF1-009326930515}"/>
              </a:ext>
            </a:extLst>
          </p:cNvPr>
          <p:cNvSpPr txBox="1">
            <a:spLocks/>
          </p:cNvSpPr>
          <p:nvPr/>
        </p:nvSpPr>
        <p:spPr>
          <a:xfrm>
            <a:off x="164123" y="-77372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Linear Regression Coefficients 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CF4C91-D7F0-43A5-97A8-BD68A45B1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21" y="1078198"/>
            <a:ext cx="7533249" cy="470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8797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-Point-Wordmark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Power-Point-Wordmark (1)</Template>
  <TotalTime>18066</TotalTime>
  <Words>1567</Words>
  <Application>Microsoft Office PowerPoint</Application>
  <PresentationFormat>On-screen Show (4:3)</PresentationFormat>
  <Paragraphs>387</Paragraphs>
  <Slides>51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Gotham Book</vt:lpstr>
      <vt:lpstr>Gotham-Bold</vt:lpstr>
      <vt:lpstr>Arial</vt:lpstr>
      <vt:lpstr>Calibri</vt:lpstr>
      <vt:lpstr>Wingdings</vt:lpstr>
      <vt:lpstr>Power-Point-Wordmark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Michigan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Patti Althoff</dc:creator>
  <cp:lastModifiedBy>Xie, Yuying</cp:lastModifiedBy>
  <cp:revision>185</cp:revision>
  <cp:lastPrinted>2010-09-08T13:46:11Z</cp:lastPrinted>
  <dcterms:created xsi:type="dcterms:W3CDTF">2015-02-19T18:04:32Z</dcterms:created>
  <dcterms:modified xsi:type="dcterms:W3CDTF">2021-09-16T17:31:06Z</dcterms:modified>
</cp:coreProperties>
</file>