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9" r:id="rId2"/>
    <p:sldId id="270" r:id="rId3"/>
    <p:sldId id="303" r:id="rId4"/>
    <p:sldId id="304" r:id="rId5"/>
    <p:sldId id="305" r:id="rId6"/>
    <p:sldId id="306" r:id="rId7"/>
    <p:sldId id="307" r:id="rId8"/>
    <p:sldId id="308" r:id="rId9"/>
    <p:sldId id="274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3" r:id="rId23"/>
    <p:sldId id="322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31" r:id="rId50"/>
    <p:sldId id="333" r:id="rId51"/>
    <p:sldId id="352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5" autoAdjust="0"/>
    <p:restoredTop sz="94669"/>
  </p:normalViewPr>
  <p:slideViewPr>
    <p:cSldViewPr snapToGrid="0" snapToObjects="1" showGuides="1">
      <p:cViewPr varScale="1">
        <p:scale>
          <a:sx n="108" d="100"/>
          <a:sy n="108" d="100"/>
        </p:scale>
        <p:origin x="120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5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3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0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8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5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3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327009" y="426909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4339"/>
                </a:solidFill>
              </a:rPr>
              <a:t>Jan 29</a:t>
            </a:r>
            <a:r>
              <a:rPr lang="en-US" baseline="30000" dirty="0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, 2021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It has closed form!!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Maximize likelihood when                               ,  when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Best Linear Unbiased Estimator (BLUE): Gauss-Markov Theorem.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Why Minimizing RSS?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76215-A783-407C-BE41-7F5D31B7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20" y="1796779"/>
            <a:ext cx="2083826" cy="3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A351E-F78C-4FE7-9B93-A3BF3934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76" y="1796779"/>
            <a:ext cx="1272874" cy="3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estimate is unbiased if E(    ) =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Sample mean is unbiased for population mean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Standard variance estimate is biased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Bias in Estimation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548F4-B231-4FBB-B687-4565CDDE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12" y="1843820"/>
            <a:ext cx="285790" cy="314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B1BD90-7A95-4843-BCAB-5FF20BE7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02" y="1837979"/>
            <a:ext cx="371527" cy="304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B8BBF5-D28E-445B-BBDD-A88011748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453" y="3002654"/>
            <a:ext cx="2062270" cy="652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550211-2084-46B8-A446-2008EBE0E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486" y="4614709"/>
            <a:ext cx="370574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Linear Regression is Unbiased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E4AA4-270D-4856-BB58-4C5F543D3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t="5492" r="50000" b="6924"/>
          <a:stretch/>
        </p:blipFill>
        <p:spPr>
          <a:xfrm>
            <a:off x="196166" y="1227338"/>
            <a:ext cx="4305670" cy="4476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62A6B-8CD4-447E-A9D3-DDA74DE2E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90" t="7200" b="6650"/>
          <a:stretch/>
        </p:blipFill>
        <p:spPr>
          <a:xfrm>
            <a:off x="4642166" y="1227338"/>
            <a:ext cx="4591234" cy="44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Assume a true value     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 estimate from training data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 of sample mean is: 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variances of the linear regression estimates are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We then can calculate the confidence intervals. The 95% confidence interval for      approximately takes the form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Variance of the estimates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C0DCF-B7C3-4F52-8756-DCE7E4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31" y="983544"/>
            <a:ext cx="371527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116AC-8DC0-4DD6-B5E1-FF62D73A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828" y="1433282"/>
            <a:ext cx="285790" cy="31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4AF44-780E-4023-B37A-2C1310463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806" y="1747651"/>
            <a:ext cx="13908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7E927-7918-423F-989D-748F51303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17" y="3132909"/>
            <a:ext cx="5202828" cy="899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CA0E5-CE38-4768-81B9-9331F7F99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04" y="5301611"/>
            <a:ext cx="352166" cy="299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E0025B-A5F8-482F-A8EC-A8F9BF8B8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476" y="5642775"/>
            <a:ext cx="1860781" cy="58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63CF45-6E40-419D-85F1-7DE583FB5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602" y="4200347"/>
            <a:ext cx="11907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Confidence Interval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D1F558-FA2E-468C-9806-CD2FF126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843" y="1471527"/>
            <a:ext cx="8229600" cy="3371092"/>
          </a:xfrm>
        </p:spPr>
      </p:pic>
    </p:spTree>
    <p:extLst>
      <p:ext uri="{BB962C8B-B14F-4D97-AF65-F5344CB8AC3E}">
        <p14:creationId xmlns:p14="http://schemas.microsoft.com/office/powerpoint/2010/main" val="16226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Standard errors can also be used to perform </a:t>
            </a:r>
            <a:r>
              <a:rPr lang="en-US" altLang="zh-CN" dirty="0">
                <a:solidFill>
                  <a:srgbClr val="FF0000"/>
                </a:solidFill>
              </a:rPr>
              <a:t>hypothesis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tests</a:t>
            </a:r>
            <a:r>
              <a:rPr lang="en-US" altLang="zh-CN" dirty="0">
                <a:solidFill>
                  <a:srgbClr val="064339"/>
                </a:solidFill>
              </a:rPr>
              <a:t> on the coeﬃcients. The most common hypothesis test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involves testing the </a:t>
            </a:r>
            <a:r>
              <a:rPr lang="en-US" altLang="zh-CN" dirty="0">
                <a:solidFill>
                  <a:srgbClr val="FF0000"/>
                </a:solidFill>
              </a:rPr>
              <a:t>null hypothesis </a:t>
            </a:r>
            <a:r>
              <a:rPr lang="en-US" altLang="zh-CN" dirty="0">
                <a:solidFill>
                  <a:srgbClr val="064339"/>
                </a:solidFill>
              </a:rPr>
              <a:t>of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Mathematically, it is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1BB3-D425-4623-A8EA-AB0DEFA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10" y="2101547"/>
            <a:ext cx="6126480" cy="12484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77" y="3982233"/>
            <a:ext cx="5655212" cy="17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Mathematically, it is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have       from data and want to test whether it is far from 0.  But how far?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This will have a t-distribution with </a:t>
            </a:r>
            <a:r>
              <a:rPr lang="en-US" sz="2000" i="1" dirty="0">
                <a:solidFill>
                  <a:srgbClr val="064339"/>
                </a:solidFill>
              </a:rPr>
              <a:t>n-2 </a:t>
            </a:r>
            <a:r>
              <a:rPr lang="en-US" sz="2000" dirty="0">
                <a:solidFill>
                  <a:srgbClr val="064339"/>
                </a:solidFill>
              </a:rPr>
              <a:t>degrees of freedom, assuming              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Using statistical software, it is easy to compute the probability of observing any value equal to |</a:t>
            </a:r>
            <a:r>
              <a:rPr lang="en-US" sz="2000" i="1" dirty="0">
                <a:solidFill>
                  <a:srgbClr val="064339"/>
                </a:solidFill>
              </a:rPr>
              <a:t>t</a:t>
            </a:r>
            <a:r>
              <a:rPr lang="en-US" sz="2000" dirty="0">
                <a:solidFill>
                  <a:srgbClr val="064339"/>
                </a:solidFill>
              </a:rPr>
              <a:t>| or larger. We call this probability the </a:t>
            </a:r>
            <a:r>
              <a:rPr lang="en-US" sz="2000" dirty="0">
                <a:solidFill>
                  <a:srgbClr val="FF0000"/>
                </a:solidFill>
              </a:rPr>
              <a:t>p-value.</a:t>
            </a:r>
          </a:p>
          <a:p>
            <a:pPr lvl="1" indent="-342900"/>
            <a:r>
              <a:rPr lang="en-US" sz="2000" dirty="0">
                <a:solidFill>
                  <a:srgbClr val="FF0000"/>
                </a:solidFill>
              </a:rPr>
              <a:t>We will specify an alpha value (0.05) before Hypothesis testing. If p-value less than the alpha value, we will reject the null hypothesis. </a:t>
            </a:r>
            <a:endParaRPr lang="en-US" sz="2000" dirty="0">
              <a:solidFill>
                <a:srgbClr val="0C533A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Hypothesis Testing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11F6E-22CA-4FEB-B503-FBD9EBDA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9" y="1164569"/>
            <a:ext cx="5655212" cy="1793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6D506-47CD-45F2-93F3-E43BEF9D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90" y="2962201"/>
            <a:ext cx="240465" cy="3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01165-01DE-48AF-80ED-E9BFB778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12" y="3325736"/>
            <a:ext cx="1098856" cy="735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C55DB-29F7-4B6C-8A11-A213078A8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213" y="4060971"/>
            <a:ext cx="581628" cy="2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the Advertising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6D0D5-9990-4BAE-919E-2A3E227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968179"/>
            <a:ext cx="9144000" cy="146098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2505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Since p-value &lt; 0.05, we reject the null hypothesis and conclude that TV is related to sale.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7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Assessing the Accuracy of the 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Residual Standard Error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R-square: fraction of variance explained by the linear model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where                                            is the total sum of squares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1A37E-E684-4433-A138-0009F27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66" y="1103753"/>
            <a:ext cx="5155809" cy="115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B7356-72E6-46AA-A790-322026F5F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11" y="2686736"/>
            <a:ext cx="4804117" cy="87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DA300-5CD1-4743-BEF1-327BD65F2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92" y="3734526"/>
            <a:ext cx="2509131" cy="4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266505" y="-123120"/>
            <a:ext cx="6477000" cy="7772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Advertisement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ABD66-32F1-4414-99A2-58FF1C35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711"/>
            <a:ext cx="2929549" cy="1925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49A02-F918-47FC-8009-B8DCCF79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05" y="1355036"/>
            <a:ext cx="2893023" cy="1866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D3E587-3834-425B-AE1A-8B5DD888E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128" y="1355036"/>
            <a:ext cx="3032943" cy="1917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E634DD-7D6A-473E-8A6F-561CFE0A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505" y="3272796"/>
            <a:ext cx="1129963" cy="438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EE0A9-C48F-447F-86C4-4D743FAB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582" y="3121606"/>
            <a:ext cx="1324382" cy="509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8AC067-60BB-48B3-94DB-B52E5B44C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16" y="3289934"/>
            <a:ext cx="964599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064339"/>
                </a:solidFill>
              </a:rPr>
              <a:t>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Example: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2" y="1255580"/>
            <a:ext cx="2924629" cy="46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1A9FB-AD0D-428E-8F71-B8F84628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489" y="3326260"/>
            <a:ext cx="3535022" cy="2119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3A293-18E0-4841-AC15-154791C7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02" y="5581796"/>
            <a:ext cx="3929569" cy="516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567" y="2285755"/>
            <a:ext cx="323895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Correlation Coefficient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Measures dependence between two random variables X and Y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Correlation coefficient </a:t>
            </a:r>
            <a:r>
              <a:rPr lang="en-US" sz="2000" i="1" dirty="0">
                <a:solidFill>
                  <a:srgbClr val="064339"/>
                </a:solidFill>
              </a:rPr>
              <a:t>r</a:t>
            </a:r>
            <a:r>
              <a:rPr lang="en-US" sz="2000" dirty="0">
                <a:solidFill>
                  <a:srgbClr val="064339"/>
                </a:solidFill>
              </a:rPr>
              <a:t> is between [-1, 1]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0: Variables are not linearly related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1: Variables are perfectly related (same)</a:t>
            </a:r>
          </a:p>
          <a:p>
            <a:pPr lvl="2" indent="-342900"/>
            <a:r>
              <a:rPr lang="en-US" sz="1600" dirty="0">
                <a:solidFill>
                  <a:srgbClr val="064339"/>
                </a:solidFill>
              </a:rPr>
              <a:t>-1: Variables are negatively related (different)</a:t>
            </a: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marL="800100" lvl="2" indent="0">
              <a:buNone/>
            </a:pPr>
            <a:endParaRPr lang="en-US" sz="16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1277B-362F-43C4-AD04-9F47149F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1" y="1167357"/>
            <a:ext cx="3498032" cy="1118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380E-B72C-45F8-9C9C-F421275C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49" y="4540112"/>
            <a:ext cx="1273475" cy="535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ECEDDB-930F-45E1-84AB-4F372EABC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624" y="2294709"/>
            <a:ext cx="3962066" cy="7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Advertising data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8" y="1660841"/>
            <a:ext cx="805927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Multiple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Usually more than one feature is available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In general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We interpret       as the </a:t>
            </a:r>
            <a:r>
              <a:rPr lang="en-US" sz="2000" dirty="0">
                <a:solidFill>
                  <a:srgbClr val="0070C0"/>
                </a:solidFill>
              </a:rPr>
              <a:t>average </a:t>
            </a:r>
            <a:r>
              <a:rPr lang="en-US" sz="2000" dirty="0">
                <a:solidFill>
                  <a:srgbClr val="064339"/>
                </a:solidFill>
              </a:rPr>
              <a:t>eﬀect on </a:t>
            </a:r>
            <a:r>
              <a:rPr lang="en-US" sz="2000" i="1" dirty="0">
                <a:solidFill>
                  <a:srgbClr val="064339"/>
                </a:solidFill>
              </a:rPr>
              <a:t>Y</a:t>
            </a:r>
            <a:r>
              <a:rPr lang="en-US" sz="2000" dirty="0">
                <a:solidFill>
                  <a:srgbClr val="064339"/>
                </a:solidFill>
              </a:rPr>
              <a:t> of a one unit increase in,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holding all other predictors ﬁxed. </a:t>
            </a:r>
          </a:p>
          <a:p>
            <a:pPr lvl="1" indent="-342900"/>
            <a:r>
              <a:rPr lang="en-US" sz="2000" dirty="0">
                <a:solidFill>
                  <a:srgbClr val="0070C0"/>
                </a:solidFill>
              </a:rPr>
              <a:t>Claims of causality </a:t>
            </a:r>
            <a:r>
              <a:rPr lang="en-US" sz="2000" dirty="0">
                <a:solidFill>
                  <a:srgbClr val="064339"/>
                </a:solidFill>
              </a:rPr>
              <a:t>should be avoided for observational data.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EA992-5645-4E88-B200-AACD610F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595944"/>
            <a:ext cx="5641145" cy="46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D2BD-53D9-4510-A79F-0104521C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76" y="3787842"/>
            <a:ext cx="338184" cy="30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5E1FA-834B-4983-A1DE-99525C7A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3" y="3840522"/>
            <a:ext cx="228475" cy="204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B041-AA58-4B25-97FD-FEB07957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8" y="2667315"/>
            <a:ext cx="7236837" cy="7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estimates                        we can make predictions using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estimate                                by minimizing the sum of squared residuals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29E74-3407-4E60-88AE-9FBCCD6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48" y="793484"/>
            <a:ext cx="1298039" cy="336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7F033-ED57-49C2-A34A-99429FC3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58" y="1210489"/>
            <a:ext cx="6715680" cy="752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13008-5A6B-48B9-8DC6-9798AC93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67" y="1858416"/>
            <a:ext cx="1744055" cy="441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27788-049D-4AFF-8C86-CBE9DD72A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1" y="2762332"/>
            <a:ext cx="6019800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Linear algebra to derive it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4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AB61-7475-48BD-8333-8B250FF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5" y="1297200"/>
            <a:ext cx="472311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3C7F-657C-429B-BF00-B9EFAA68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4" y="1337328"/>
            <a:ext cx="7430537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99349-B402-4DC2-A3B0-EAFA7B9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" y="3185436"/>
            <a:ext cx="7976382" cy="127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5B3EC-73DA-4542-A6A8-797E7A86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2" y="4517397"/>
            <a:ext cx="7706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AE9A-9CA7-41DF-84AF-AAA87F1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2514472"/>
            <a:ext cx="640169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 well does the linear model fit the data?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Seek to reject hypothesis H</a:t>
            </a:r>
            <a:r>
              <a:rPr lang="en-US" baseline="-25000" dirty="0">
                <a:solidFill>
                  <a:srgbClr val="064339"/>
                </a:solidFill>
              </a:rPr>
              <a:t>0</a:t>
            </a:r>
            <a:r>
              <a:rPr lang="en-US" dirty="0">
                <a:solidFill>
                  <a:srgbClr val="064339"/>
                </a:solidFill>
              </a:rPr>
              <a:t> with small p-value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48293-D11D-485E-9CF0-B89A9F85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9979"/>
            <a:ext cx="5454177" cy="11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49E6-6CB5-4541-A60D-3BA22969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2" y="2570810"/>
            <a:ext cx="56338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6E0D-3BDA-43DC-AD71-0008DD6B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86" y="2109216"/>
            <a:ext cx="24768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BB5D7-57B2-4621-BE6E-C3C0DDB21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03" y="3157499"/>
            <a:ext cx="30007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We have only one feature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and      are two unknown constants also known as coefficient or parameters.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Given the training data, we can estimate      and      for the model coefficients and predict future Y using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Where     indicates a prediction of </a:t>
            </a:r>
            <a:r>
              <a:rPr lang="en-US" i="1" dirty="0">
                <a:solidFill>
                  <a:srgbClr val="064339"/>
                </a:solidFill>
              </a:rPr>
              <a:t>Y</a:t>
            </a:r>
            <a:r>
              <a:rPr lang="en-US" dirty="0">
                <a:solidFill>
                  <a:srgbClr val="064339"/>
                </a:solidFill>
              </a:rPr>
              <a:t> on the basis of </a:t>
            </a:r>
            <a:r>
              <a:rPr lang="en-US" i="1" dirty="0">
                <a:solidFill>
                  <a:srgbClr val="064339"/>
                </a:solidFill>
              </a:rPr>
              <a:t>X = x</a:t>
            </a:r>
            <a:r>
              <a:rPr lang="en-US" dirty="0">
                <a:solidFill>
                  <a:srgbClr val="064339"/>
                </a:solidFill>
              </a:rPr>
              <a:t>. The </a:t>
            </a:r>
            <a:r>
              <a:rPr lang="en-US" dirty="0">
                <a:solidFill>
                  <a:srgbClr val="00B050"/>
                </a:solidFill>
              </a:rPr>
              <a:t>hat symbol </a:t>
            </a:r>
            <a:r>
              <a:rPr lang="en-US" dirty="0">
                <a:solidFill>
                  <a:srgbClr val="064339"/>
                </a:solidFill>
              </a:rPr>
              <a:t>denotes an estimated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Simple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017E6-CAC4-47A6-BDDB-612CBF18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99" y="1369714"/>
            <a:ext cx="2924629" cy="466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6F42-7B56-435D-86B5-6A6829EA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060" y="2281003"/>
            <a:ext cx="323895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7C8A24-23D9-4AA4-A336-E1BFA2AC9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447" y="2281002"/>
            <a:ext cx="320775" cy="295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C82C-C56E-4CED-876E-3155AB30B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125" y="3052710"/>
            <a:ext cx="319132" cy="376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A99E7-2FB3-4772-911D-88D759C02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873" y="3052710"/>
            <a:ext cx="330525" cy="376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F6332-551F-4AB5-96D9-8EA16165A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2699" y="3816059"/>
            <a:ext cx="3229426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A07EB-B2C1-45AB-90A5-4953ECD112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1060" y="4688057"/>
            <a:ext cx="281027" cy="3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We will use the following random variable</a:t>
            </a: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DC2E-2520-4FC8-B54B-F268905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0" y="1336272"/>
            <a:ext cx="6140623" cy="142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083DC-4A4E-4799-94A1-8378233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9" y="3042838"/>
            <a:ext cx="6597917" cy="2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However, we often can’t examine all possible models, since they are xxx of them; for example, when p = 40 there are over a billion models!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Instead</a:t>
            </a:r>
            <a:r>
              <a:rPr lang="zh-CN" altLang="en-US" sz="2000" dirty="0">
                <a:solidFill>
                  <a:srgbClr val="064339"/>
                </a:solidFill>
              </a:rPr>
              <a:t>，</a:t>
            </a:r>
            <a:r>
              <a:rPr lang="en-US" sz="2000" dirty="0">
                <a:solidFill>
                  <a:srgbClr val="064339"/>
                </a:solidFill>
              </a:rPr>
              <a:t>we need an automated approach that searches through a subset of them. We discuss two commonly use approaches next.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Begin with the null model — a model that contains an intercept but no predictors.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Fit p simple linear regressions and add to the null model the variable that results in the lowest RSS.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Add to that model the variable that results in the lowest RSS amongst all two-variable models.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some stopping rule is satisﬁed, for example when all remaining variables have a p-value above some threshold.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Start with all variables in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Remove the variable with the largest p-value — that is, the variable that is the least statistically signiﬁcant.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The new (p − 1)-variable model is ﬁt, and the variable with the largest p-value is removed.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a stopping rule is reached. For instance, we may stop when all remaining variables have a signiﬁcant </a:t>
            </a:r>
            <a:r>
              <a:rPr lang="en-US" sz="2000" i="1" dirty="0">
                <a:solidFill>
                  <a:srgbClr val="FF0000"/>
                </a:solidFill>
              </a:rPr>
              <a:t>p-value</a:t>
            </a:r>
            <a:r>
              <a:rPr lang="en-US" sz="2000" dirty="0">
                <a:solidFill>
                  <a:srgbClr val="064339"/>
                </a:solidFill>
              </a:rPr>
              <a:t> deﬁned by some signiﬁcance threshold.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Model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Other methods including Mallow C</a:t>
            </a:r>
            <a:r>
              <a:rPr lang="en-US" sz="2000" baseline="-25000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,  AIC, BIC, adjust R2 and Cross-validation (CV)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48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9"/>
            <a:ext cx="822960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Let                         be the prediction of Y based on the </a:t>
            </a:r>
            <a:r>
              <a:rPr lang="en-US" i="1" dirty="0" err="1">
                <a:solidFill>
                  <a:srgbClr val="064339"/>
                </a:solidFill>
              </a:rPr>
              <a:t>i</a:t>
            </a:r>
            <a:r>
              <a:rPr lang="en-US" dirty="0" err="1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 value of X.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Errors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92848-0111-454A-85DC-B3EE429E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03" y="917760"/>
            <a:ext cx="1601997" cy="345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0C8E4-B71B-4842-83FB-CBD0C5991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665" y="1776055"/>
            <a:ext cx="1968001" cy="46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10A4F5-B6FA-4D11-B9F6-53B46E61F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43" y="2708760"/>
            <a:ext cx="5074511" cy="31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1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charRg st="115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64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charRg st="264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28669-54D2-4064-A9E8-3C383181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2695472"/>
            <a:ext cx="7649643" cy="14670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6FD2E5-7A88-463E-B780-21C525E943B0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>
                <a:solidFill>
                  <a:schemeClr val="bg1"/>
                </a:solidFill>
              </a:rPr>
              <a:t>Bonus Quiz 6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5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Residual Sum of Squares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Equivalently</a:t>
            </a:r>
            <a:r>
              <a:rPr lang="zh-CN" altLang="en-US" dirty="0">
                <a:solidFill>
                  <a:srgbClr val="064339"/>
                </a:solidFill>
              </a:rPr>
              <a:t>： </a:t>
            </a:r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A5C82-07BE-469E-93C0-1DEE6DE7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38" y="1272373"/>
            <a:ext cx="5299433" cy="1022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20099-9437-4F4C-BC53-1164FADE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630" y="2661887"/>
            <a:ext cx="4396199" cy="11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EBAA1-8196-4519-9D64-7D96AE56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7" y="1984398"/>
            <a:ext cx="8059275" cy="221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AAD67-0A60-471A-854B-BF9FB3297731}"/>
              </a:ext>
            </a:extLst>
          </p:cNvPr>
          <p:cNvSpPr txBox="1"/>
          <p:nvPr/>
        </p:nvSpPr>
        <p:spPr>
          <a:xfrm>
            <a:off x="977705" y="1758462"/>
            <a:ext cx="585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n = 100 and the following table, what is the TSS?</a:t>
            </a:r>
          </a:p>
        </p:txBody>
      </p:sp>
    </p:spTree>
    <p:extLst>
      <p:ext uri="{BB962C8B-B14F-4D97-AF65-F5344CB8AC3E}">
        <p14:creationId xmlns:p14="http://schemas.microsoft.com/office/powerpoint/2010/main" val="34797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0907-2FD8-4D01-AB09-45C2860E9D08}"/>
              </a:ext>
            </a:extLst>
          </p:cNvPr>
          <p:cNvSpPr txBox="1"/>
          <p:nvPr/>
        </p:nvSpPr>
        <p:spPr>
          <a:xfrm>
            <a:off x="977705" y="1758462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we have the following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 is height with unit of meter.</a:t>
            </a:r>
          </a:p>
          <a:p>
            <a:endParaRPr lang="en-US" dirty="0"/>
          </a:p>
          <a:p>
            <a:r>
              <a:rPr lang="en-US" dirty="0"/>
              <a:t>Now we can have another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X* is also height with unit of centimeter. What is the relationship between   </a:t>
            </a:r>
          </a:p>
          <a:p>
            <a:r>
              <a:rPr lang="en-US" dirty="0"/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EA942-3F02-4ECA-82D5-395A3852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3" y="2127794"/>
            <a:ext cx="2657846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70E83-A677-41CC-AB4A-7CC5B473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537339"/>
            <a:ext cx="2676899" cy="504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43C78-0A75-451C-AC22-835EDC42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998" y="4260389"/>
            <a:ext cx="126700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2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7288"/>
            <a:ext cx="8229600" cy="4111111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Minimizing RSS to find the best estimates.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How to estimate?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9EE8A-E34C-4D27-8AB9-3B98D7FE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59055"/>
            <a:ext cx="5783136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0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FD4B8-77AA-4BDF-9FF8-D8FEB603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48" y="1078302"/>
            <a:ext cx="6097304" cy="4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Solving for minimal RSS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E1262-BE1E-47B3-903C-8320DBC7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1" y="901491"/>
            <a:ext cx="8180363" cy="52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Linear Regression Coefficients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F4C91-D7F0-43A5-97A8-BD68A4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1" y="1078198"/>
            <a:ext cx="7533249" cy="47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11938</TotalTime>
  <Words>1565</Words>
  <Application>Microsoft Office PowerPoint</Application>
  <PresentationFormat>On-screen Show (4:3)</PresentationFormat>
  <Paragraphs>387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yuying xie</cp:lastModifiedBy>
  <cp:revision>178</cp:revision>
  <cp:lastPrinted>2010-09-08T13:46:11Z</cp:lastPrinted>
  <dcterms:created xsi:type="dcterms:W3CDTF">2015-02-19T18:04:32Z</dcterms:created>
  <dcterms:modified xsi:type="dcterms:W3CDTF">2021-02-05T05:56:07Z</dcterms:modified>
</cp:coreProperties>
</file>